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2" roundtripDataSignature="AMtx7mij9/XlRvEXmnzxhla6IATXGIL/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8B4310-922D-4D30-B191-6895536089DD}">
  <a:tblStyle styleId="{118B4310-922D-4D30-B191-6895536089DD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EED"/>
          </a:solidFill>
        </a:fill>
      </a:tcStyle>
    </a:wholeTbl>
    <a:band1H>
      <a:tcTxStyle/>
      <a:tcStyle>
        <a:tcBdr/>
        <a:fill>
          <a:solidFill>
            <a:srgbClr val="CADCD9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DCD9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06" y="1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082" y="5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customschemas.google.com/relationships/presentationmetadata" Target="meta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4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152029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" name="Google Shape;3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467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785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046030c4fd_2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1046030c4fd_2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63690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7559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6" name="Google Shape;13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40793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7852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8693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07470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08507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4256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780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" name="Google Shape;3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5378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12666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86565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81736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64099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99135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50531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0801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14653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92653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4" name="Google Shape;254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8405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153751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71748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" name="Google Shape;269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41473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05952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49210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35762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8" name="Google Shape;29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3563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" name="Google Shape;5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0714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8373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" name="Google Shape;7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2694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Google Shape;8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7404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8788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6548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7"/>
          <p:cNvPicPr preferRelativeResize="0"/>
          <p:nvPr/>
        </p:nvPicPr>
        <p:blipFill rotWithShape="1">
          <a:blip r:embed="rId2">
            <a:alphaModFix/>
          </a:blip>
          <a:srcRect l="-1" r="-1" b="183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7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38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6" name="Google Shape;16;p38"/>
          <p:cNvSpPr txBox="1">
            <a:spLocks noGrp="1"/>
          </p:cNvSpPr>
          <p:nvPr>
            <p:ph type="body" idx="1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38"/>
          <p:cNvSpPr txBox="1">
            <a:spLocks noGrp="1"/>
          </p:cNvSpPr>
          <p:nvPr>
            <p:ph type="body" idx="2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18" name="Google Shape;18;p38"/>
          <p:cNvPicPr preferRelativeResize="0"/>
          <p:nvPr/>
        </p:nvPicPr>
        <p:blipFill rotWithShape="1">
          <a:blip r:embed="rId2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Final sli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7231" y="-57550"/>
            <a:ext cx="9233937" cy="525620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9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22" name="Google Shape;22;p39"/>
          <p:cNvPicPr preferRelativeResize="0"/>
          <p:nvPr/>
        </p:nvPicPr>
        <p:blipFill rotWithShape="1">
          <a:blip r:embed="rId3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9"/>
          <p:cNvSpPr txBox="1"/>
          <p:nvPr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25" b="0" i="0" u="none" strike="noStrike" cap="non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825" b="0" i="0" u="none" strike="noStrike" cap="non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4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5.png"/><Relationship Id="rId7" Type="http://schemas.openxmlformats.org/officeDocument/2006/relationships/hyperlink" Target="https://classweb.or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hyperlink" Target="http://calculate.alptown.com/" TargetMode="External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ia.org.au/trainin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hyperlink" Target="http://www.aacr2.org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ccess.rdatoolkit.org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authorities.loc.gov/cgi-bin/Pwebrecon.cgi?DB=local&amp;PAGE=First" TargetMode="External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researchgate.net/publication/333103956_Technical_Processing_of_University_Library_A_Theoretical_Study" TargetMode="External"/><Relationship Id="rId7" Type="http://schemas.openxmlformats.org/officeDocument/2006/relationships/hyperlink" Target="https://doi.org/10.1080/00048623.2014.920568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nur.nu.edu.kz/handle/123456789/5286" TargetMode="External"/><Relationship Id="rId5" Type="http://schemas.openxmlformats.org/officeDocument/2006/relationships/hyperlink" Target="http://nur.nu.edu.kz/handle/123456789/5864" TargetMode="External"/><Relationship Id="rId4" Type="http://schemas.openxmlformats.org/officeDocument/2006/relationships/hyperlink" Target="https://nur.nu.edu.kz/handle/123456789/5487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mkossylbayeva@nu.edu.kz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hyperlink" Target="mailto:Ggulzhan.baidyussenova@nu.edu.k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"/>
          <p:cNvSpPr txBox="1">
            <a:spLocks noGrp="1"/>
          </p:cNvSpPr>
          <p:nvPr>
            <p:ph type="title"/>
          </p:nvPr>
        </p:nvSpPr>
        <p:spPr>
          <a:xfrm>
            <a:off x="385865" y="3537284"/>
            <a:ext cx="8520600" cy="1185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/>
              <a:t>Управление процессами каталогизации и использование международных стандартов</a:t>
            </a:r>
            <a:br>
              <a:rPr lang="ru-RU"/>
            </a:br>
            <a:r>
              <a:rPr lang="ru-RU" sz="2000" i="1"/>
              <a:t>Косылбаева М., Байдюсенова Г., </a:t>
            </a:r>
            <a:br>
              <a:rPr lang="ru-RU" sz="2000" i="1"/>
            </a:br>
            <a:r>
              <a:rPr lang="ru-RU" sz="2000" i="1"/>
              <a:t>Офис учета и каталогизации фонда</a:t>
            </a:r>
            <a:endParaRPr sz="2000" i="1"/>
          </a:p>
        </p:txBody>
      </p:sp>
      <p:pic>
        <p:nvPicPr>
          <p:cNvPr id="35" name="Google Shape;3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70031" y="240035"/>
            <a:ext cx="1335505" cy="6042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0"/>
          <p:cNvSpPr/>
          <p:nvPr/>
        </p:nvSpPr>
        <p:spPr>
          <a:xfrm>
            <a:off x="6728345" y="-85930"/>
            <a:ext cx="219729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http://calculate.alptown.com/</a:t>
            </a:r>
            <a:r>
              <a:rPr lang="ru-RU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113" name="Google Shape;113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075" y="1089100"/>
            <a:ext cx="4970600" cy="4098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98775" y="191075"/>
            <a:ext cx="2845225" cy="294355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0"/>
          <p:cNvSpPr/>
          <p:nvPr/>
        </p:nvSpPr>
        <p:spPr>
          <a:xfrm>
            <a:off x="44069" y="812199"/>
            <a:ext cx="1695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https://classweb.org</a:t>
            </a:r>
            <a:r>
              <a:rPr lang="ru-RU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1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420346" y="17199"/>
            <a:ext cx="1715400" cy="1071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17" name="Google Shape;117;p1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942575" y="4055080"/>
            <a:ext cx="4201425" cy="107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298775" y="3134625"/>
            <a:ext cx="2762626" cy="63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g1046030c4fd_2_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g1046030c4fd_2_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0850" y="1764025"/>
            <a:ext cx="4734975" cy="126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g1046030c4fd_2_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9050" y="947000"/>
            <a:ext cx="3530376" cy="299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1"/>
          <p:cNvSpPr txBox="1">
            <a:spLocks noGrp="1"/>
          </p:cNvSpPr>
          <p:nvPr>
            <p:ph type="body" idx="4294967295"/>
          </p:nvPr>
        </p:nvSpPr>
        <p:spPr>
          <a:xfrm>
            <a:off x="370926" y="2027133"/>
            <a:ext cx="3278700" cy="20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ru-RU" sz="1200" b="1"/>
              <a:t>Основная цель этого курса </a:t>
            </a:r>
            <a:r>
              <a:rPr lang="ru-RU" sz="1200"/>
              <a:t>- развить практические навыки каталогизации с использованием рекомендаций RDA (описание и доступ к ресурсам), ISBD (международного стандарта библиографического описания) и библиографического формата MARC. </a:t>
            </a:r>
            <a:endParaRPr sz="1200"/>
          </a:p>
        </p:txBody>
      </p:sp>
      <p:sp>
        <p:nvSpPr>
          <p:cNvPr id="131" name="Google Shape;131;p11"/>
          <p:cNvSpPr txBox="1">
            <a:spLocks noGrp="1"/>
          </p:cNvSpPr>
          <p:nvPr>
            <p:ph type="title"/>
          </p:nvPr>
        </p:nvSpPr>
        <p:spPr>
          <a:xfrm>
            <a:off x="291932" y="84284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17780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2800"/>
              <a:buAutoNum type="arabicPeriod"/>
            </a:pPr>
            <a:r>
              <a:rPr lang="ru-RU" sz="1600"/>
              <a:t>2. Прохождение онлайн курса повышения квалификации на тему «Основы каталогизации» от Австралийской библиотечно-информационной ассоциации </a:t>
            </a:r>
            <a:endParaRPr sz="1600"/>
          </a:p>
        </p:txBody>
      </p:sp>
      <p:sp>
        <p:nvSpPr>
          <p:cNvPr id="132" name="Google Shape;132;p11"/>
          <p:cNvSpPr/>
          <p:nvPr/>
        </p:nvSpPr>
        <p:spPr>
          <a:xfrm>
            <a:off x="556535" y="3815839"/>
            <a:ext cx="26324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https://www.alia.org.au/training</a:t>
            </a: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133" name="Google Shape;133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38000" y="2001950"/>
            <a:ext cx="4953149" cy="232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2"/>
          <p:cNvSpPr txBox="1">
            <a:spLocks noGrp="1"/>
          </p:cNvSpPr>
          <p:nvPr>
            <p:ph type="title"/>
          </p:nvPr>
        </p:nvSpPr>
        <p:spPr>
          <a:xfrm>
            <a:off x="739941" y="932447"/>
            <a:ext cx="6057901" cy="385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1400">
                <a:solidFill>
                  <a:srgbClr val="000000"/>
                </a:solidFill>
              </a:rPr>
              <a:t>Методология курса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139" name="Google Shape;13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17171" y="48473"/>
            <a:ext cx="3471110" cy="2405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0105" y="3920790"/>
            <a:ext cx="2430378" cy="1367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68891" y="2488096"/>
            <a:ext cx="3123949" cy="1322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1469858"/>
            <a:ext cx="3464091" cy="3003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3"/>
          <p:cNvSpPr txBox="1">
            <a:spLocks noGrp="1"/>
          </p:cNvSpPr>
          <p:nvPr>
            <p:ph type="title"/>
          </p:nvPr>
        </p:nvSpPr>
        <p:spPr>
          <a:xfrm>
            <a:off x="279779" y="932447"/>
            <a:ext cx="1883391" cy="3707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1400"/>
              <a:t>Предоставьте аргументы на 4-ый правильный ответ:</a:t>
            </a:r>
            <a:endParaRPr sz="1400"/>
          </a:p>
        </p:txBody>
      </p:sp>
      <p:pic>
        <p:nvPicPr>
          <p:cNvPr id="148" name="Google Shape;14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6625" y="100450"/>
            <a:ext cx="5048074" cy="5026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4"/>
          <p:cNvSpPr txBox="1">
            <a:spLocks noGrp="1"/>
          </p:cNvSpPr>
          <p:nvPr>
            <p:ph type="body" idx="4294967295"/>
          </p:nvPr>
        </p:nvSpPr>
        <p:spPr>
          <a:xfrm>
            <a:off x="472150" y="1803575"/>
            <a:ext cx="47718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ru-RU"/>
              <a:t>ГОСТ 7.0.100-2018 «Библиографическая запись. Библиографическое описание. Общие требования и правила составления» / ББК, УДК</a:t>
            </a:r>
            <a:endParaRPr/>
          </a:p>
          <a:p>
            <a:pPr marL="3429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ru-RU"/>
              <a:t>AACR2 / LCC – </a:t>
            </a:r>
            <a:r>
              <a:rPr lang="ru-RU">
                <a:solidFill>
                  <a:srgbClr val="ADADAD"/>
                </a:solidFill>
              </a:rPr>
              <a:t>использует библиотека Назарбаев университета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342900" lvl="0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Arial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/>
          </a:p>
        </p:txBody>
      </p:sp>
      <p:sp>
        <p:nvSpPr>
          <p:cNvPr id="155" name="Google Shape;155;p14"/>
          <p:cNvSpPr txBox="1">
            <a:spLocks noGrp="1"/>
          </p:cNvSpPr>
          <p:nvPr>
            <p:ph type="body" idx="4294967295"/>
          </p:nvPr>
        </p:nvSpPr>
        <p:spPr>
          <a:xfrm>
            <a:off x="5806525" y="1803475"/>
            <a:ext cx="30258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/>
              <a:t>ISBD, FRBR</a:t>
            </a:r>
            <a:endParaRPr/>
          </a:p>
          <a:p>
            <a:pPr marL="3429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ru-RU"/>
              <a:t>AACR2</a:t>
            </a:r>
            <a:endParaRPr/>
          </a:p>
          <a:p>
            <a:pPr marL="3429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AutoNum type="arabicPeriod"/>
            </a:pPr>
            <a:r>
              <a:rPr lang="ru-RU"/>
              <a:t>RDA</a:t>
            </a:r>
            <a:endParaRPr/>
          </a:p>
        </p:txBody>
      </p:sp>
      <p:sp>
        <p:nvSpPr>
          <p:cNvPr id="156" name="Google Shape;156;p14"/>
          <p:cNvSpPr txBox="1">
            <a:spLocks noGrp="1"/>
          </p:cNvSpPr>
          <p:nvPr>
            <p:ph type="title"/>
          </p:nvPr>
        </p:nvSpPr>
        <p:spPr>
          <a:xfrm>
            <a:off x="291932" y="842842"/>
            <a:ext cx="8520600" cy="65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2800"/>
              <a:buNone/>
            </a:pPr>
            <a:r>
              <a:rPr lang="ru-RU" sz="2000"/>
              <a:t> 4. Использование международных стандартов в практике   </a:t>
            </a:r>
            <a:br>
              <a:rPr lang="ru-RU" sz="2000"/>
            </a:br>
            <a:r>
              <a:rPr lang="ru-RU" sz="2000"/>
              <a:t>     деятельности библиотек Казахстана и за рубежом</a:t>
            </a:r>
            <a:endParaRPr sz="2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5"/>
          <p:cNvSpPr txBox="1">
            <a:spLocks noGrp="1"/>
          </p:cNvSpPr>
          <p:nvPr>
            <p:ph type="title"/>
          </p:nvPr>
        </p:nvSpPr>
        <p:spPr>
          <a:xfrm>
            <a:off x="150483" y="977002"/>
            <a:ext cx="7410376" cy="3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1400"/>
              <a:t>Текущие стандарты</a:t>
            </a:r>
            <a:br>
              <a:rPr lang="ru-RU" sz="1400"/>
            </a:br>
            <a:r>
              <a:rPr lang="ru-RU" sz="1400"/>
              <a:t>каталогизации и</a:t>
            </a:r>
            <a:br>
              <a:rPr lang="ru-RU" sz="1400"/>
            </a:br>
            <a:r>
              <a:rPr lang="ru-RU" sz="1400"/>
              <a:t>инструменты для</a:t>
            </a:r>
            <a:br>
              <a:rPr lang="ru-RU" sz="1400"/>
            </a:br>
            <a:r>
              <a:rPr lang="ru-RU" sz="1400"/>
              <a:t>описания и доступа</a:t>
            </a:r>
            <a:br>
              <a:rPr lang="ru-RU" sz="1400"/>
            </a:br>
            <a:r>
              <a:rPr lang="ru-RU" sz="1400"/>
              <a:t>к ресурсам</a:t>
            </a:r>
            <a:endParaRPr sz="1400"/>
          </a:p>
        </p:txBody>
      </p:sp>
      <p:pic>
        <p:nvPicPr>
          <p:cNvPr id="162" name="Google Shape;16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15"/>
          <p:cNvSpPr/>
          <p:nvPr/>
        </p:nvSpPr>
        <p:spPr>
          <a:xfrm>
            <a:off x="2149825" y="1057950"/>
            <a:ext cx="6554400" cy="28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Международные стандарты, используемые для обеспечения согласованности и совместимости</a:t>
            </a: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ISBD </a:t>
            </a:r>
            <a:r>
              <a:rPr lang="ru-RU" sz="1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(1981-) </a:t>
            </a: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руководство по стилю </a:t>
            </a:r>
            <a:r>
              <a:rPr lang="ru-RU" sz="14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(правила ввода данных), ме</a:t>
            </a: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ждународный стандарт библиографического описания, разработанный ИФЛА</a:t>
            </a:r>
            <a:b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ru-RU" sz="14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AACR2</a:t>
            </a: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(1978) </a:t>
            </a: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(англо-американские правила каталогизации) </a:t>
            </a:r>
            <a:r>
              <a:rPr lang="ru-RU" sz="14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http://www.aacr2.org/</a:t>
            </a:r>
            <a:r>
              <a:rPr lang="ru-RU"/>
              <a:t> </a:t>
            </a: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RDA </a:t>
            </a:r>
            <a:r>
              <a:rPr lang="ru-RU" sz="1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(2013-) </a:t>
            </a: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предназначена для каталогизации всех ресурсов </a:t>
            </a:r>
            <a:r>
              <a:rPr lang="ru-RU" sz="14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(стандарт содержания данных) </a:t>
            </a: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Google Shape;16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3450" y="3951050"/>
            <a:ext cx="5219700" cy="59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7"/>
          <p:cNvSpPr txBox="1">
            <a:spLocks noGrp="1"/>
          </p:cNvSpPr>
          <p:nvPr>
            <p:ph type="title"/>
          </p:nvPr>
        </p:nvSpPr>
        <p:spPr>
          <a:xfrm>
            <a:off x="439353" y="2473124"/>
            <a:ext cx="7838100" cy="23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/>
              <a:t>● Определить основные отличия между AACR2 и RDA для тех каталогизаторов, которые знают первое и должны привыкнуть ко второму.</a:t>
            </a:r>
            <a:endParaRPr sz="14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/>
              <a:t>● Предложить подход к пониманию организации и текста RDA, чтобы разработать мысленную карту того, как каталогизация выполняется с использованием RDA.</a:t>
            </a:r>
            <a:endParaRPr sz="14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1400"/>
              <a:t>● Связать теорию и правила с реальной практикой, чтобы каталогизаторы могли уверенно основывать свои повседневные решения на новых правилах RDA, чтобы при необходимости отвечать на свои вопросы. (Hart, Amy, 2014)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endParaRPr sz="1400">
              <a:solidFill>
                <a:srgbClr val="000000"/>
              </a:solidFill>
            </a:endParaRPr>
          </a:p>
        </p:txBody>
      </p:sp>
      <p:sp>
        <p:nvSpPr>
          <p:cNvPr id="170" name="Google Shape;170;p17"/>
          <p:cNvSpPr txBox="1"/>
          <p:nvPr/>
        </p:nvSpPr>
        <p:spPr>
          <a:xfrm>
            <a:off x="268579" y="844499"/>
            <a:ext cx="8520600" cy="1134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/>
              <a:t>В зарубежных библиотеках планирование перехода на RDA обсуждается с точки зрения персонала и организации с последующим обзором основных вопросов и решений, у которого имеются три цели:</a:t>
            </a:r>
            <a:endParaRPr sz="2000"/>
          </a:p>
          <a:p>
            <a:pPr marL="34290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600"/>
              <a:buFont typeface="Arial"/>
              <a:buNone/>
            </a:pPr>
            <a:endParaRPr sz="2000">
              <a:solidFill>
                <a:srgbClr val="676559"/>
              </a:solidFill>
            </a:endParaRPr>
          </a:p>
        </p:txBody>
      </p:sp>
      <p:pic>
        <p:nvPicPr>
          <p:cNvPr id="171" name="Google Shape;17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8"/>
          <p:cNvSpPr txBox="1">
            <a:spLocks noGrp="1"/>
          </p:cNvSpPr>
          <p:nvPr>
            <p:ph type="title"/>
          </p:nvPr>
        </p:nvSpPr>
        <p:spPr>
          <a:xfrm>
            <a:off x="187207" y="898327"/>
            <a:ext cx="5292369" cy="3898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1400" i="1"/>
              <a:t>Локальная политика для новых записей: </a:t>
            </a:r>
            <a:r>
              <a:rPr lang="ru-RU" sz="1400"/>
              <a:t/>
            </a:r>
            <a:br>
              <a:rPr lang="ru-RU" sz="1400"/>
            </a:br>
            <a:r>
              <a:rPr lang="ru-RU" sz="1400"/>
              <a:t>Библиотеки получают выгрузку в каталоги из различных источников: </a:t>
            </a:r>
            <a:br>
              <a:rPr lang="ru-RU" sz="1400"/>
            </a:br>
            <a:r>
              <a:rPr lang="ru-RU" sz="1400"/>
              <a:t>- Заимствованная каталогизация </a:t>
            </a:r>
            <a:br>
              <a:rPr lang="ru-RU" sz="1400"/>
            </a:br>
            <a:r>
              <a:rPr lang="ru-RU" sz="1400"/>
              <a:t>- Создание оригинальных записей </a:t>
            </a:r>
            <a:br>
              <a:rPr lang="ru-RU" sz="1400"/>
            </a:br>
            <a:r>
              <a:rPr lang="ru-RU" sz="1400"/>
              <a:t>Записи пакетной загрузки от поставщиков материалов (OverDrive и т.д.) </a:t>
            </a:r>
            <a:br>
              <a:rPr lang="ru-RU" sz="1400"/>
            </a:br>
            <a:r>
              <a:rPr lang="ru-RU" sz="1400"/>
              <a:t>Заявления о политике включены в RDA Toolkit, поэтому в любой момент, есть LC-PCC PS, по которой можно будет отправить заявление. </a:t>
            </a:r>
            <a:br>
              <a:rPr lang="ru-RU" sz="1400"/>
            </a:br>
            <a:r>
              <a:rPr lang="ru-RU" sz="1400"/>
              <a:t>Для тех, у кого нет подписок на Toolkit, заявления о политике LC-PCC доступны в «бесплатной» части веб-сайта Toolkit. Из URL-адреса доступа (</a:t>
            </a:r>
            <a:r>
              <a:rPr lang="ru-RU" sz="1400" u="sng">
                <a:solidFill>
                  <a:schemeClr val="hlink"/>
                </a:solidFill>
                <a:hlinkClick r:id="rId3"/>
              </a:rPr>
              <a:t>http://access.rdatoolkit.org/</a:t>
            </a:r>
            <a:r>
              <a:rPr lang="ru-RU" sz="1400"/>
              <a:t>) щелкните вкладку «Ресурсы» и выберите «Библиотека Конгресса - Программа для заявлений о политике совместной каталогизации» (LC-PCC PS). (Welsh, A., Batley, S.,2012) </a:t>
            </a:r>
            <a:br>
              <a:rPr lang="ru-RU" sz="1400"/>
            </a:br>
            <a:endParaRPr sz="1400"/>
          </a:p>
        </p:txBody>
      </p:sp>
      <p:pic>
        <p:nvPicPr>
          <p:cNvPr id="177" name="Google Shape;177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18161" y="368490"/>
            <a:ext cx="3598245" cy="37637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9"/>
          <p:cNvSpPr txBox="1">
            <a:spLocks noGrp="1"/>
          </p:cNvSpPr>
          <p:nvPr>
            <p:ph type="title"/>
          </p:nvPr>
        </p:nvSpPr>
        <p:spPr>
          <a:xfrm>
            <a:off x="699767" y="1967704"/>
            <a:ext cx="4869300" cy="13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1400"/>
              <a:t>● Внесли изменения в стратегию развития библиотеки. </a:t>
            </a:r>
            <a:br>
              <a:rPr lang="ru-RU" sz="1400"/>
            </a:br>
            <a:r>
              <a:rPr lang="ru-RU" sz="1400"/>
              <a:t>● Разработали шаблон различия между AACR2 и RDA,    </a:t>
            </a:r>
            <a:br>
              <a:rPr lang="ru-RU" sz="1400"/>
            </a:br>
            <a:r>
              <a:rPr lang="ru-RU" sz="1400"/>
              <a:t>   который служил руководством пользователя.</a:t>
            </a:r>
            <a:br>
              <a:rPr lang="ru-RU" sz="1400"/>
            </a:br>
            <a:r>
              <a:rPr lang="ru-RU" sz="1400"/>
              <a:t>● Метод взаимного обучения и самообучения. </a:t>
            </a:r>
            <a:br>
              <a:rPr lang="ru-RU" sz="1400"/>
            </a:br>
            <a:r>
              <a:rPr lang="ru-RU" sz="1400"/>
              <a:t>   (Fresnido, A. M., 2021, June 29)</a:t>
            </a:r>
            <a:br>
              <a:rPr lang="ru-RU" sz="1400"/>
            </a:br>
            <a:endParaRPr sz="1400">
              <a:solidFill>
                <a:srgbClr val="000000"/>
              </a:solidFill>
            </a:endParaRPr>
          </a:p>
        </p:txBody>
      </p:sp>
      <p:sp>
        <p:nvSpPr>
          <p:cNvPr id="184" name="Google Shape;184;p19"/>
          <p:cNvSpPr txBox="1"/>
          <p:nvPr/>
        </p:nvSpPr>
        <p:spPr>
          <a:xfrm>
            <a:off x="268579" y="844499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/>
              <a:t>Переход на RDA: на примере одной из академических библиотек </a:t>
            </a:r>
            <a:r>
              <a:rPr lang="ru-RU" sz="2000" b="1"/>
              <a:t>De La Salle University, Филиппины</a:t>
            </a:r>
            <a:endParaRPr sz="2000" b="1"/>
          </a:p>
          <a:p>
            <a:pPr marL="34290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600"/>
              <a:buFont typeface="Arial"/>
              <a:buNone/>
            </a:pPr>
            <a:endParaRPr sz="2000">
              <a:solidFill>
                <a:srgbClr val="676559"/>
              </a:solidFill>
            </a:endParaRPr>
          </a:p>
        </p:txBody>
      </p:sp>
      <p:pic>
        <p:nvPicPr>
          <p:cNvPr id="185" name="Google Shape;18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15308" y="1411814"/>
            <a:ext cx="2286996" cy="1709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4254" y="3394542"/>
            <a:ext cx="2374284" cy="1732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78191" y="3394542"/>
            <a:ext cx="2501350" cy="1732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"/>
          <p:cNvSpPr txBox="1">
            <a:spLocks noGrp="1"/>
          </p:cNvSpPr>
          <p:nvPr>
            <p:ph type="body" idx="4294967295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/>
              <a:t>Процессы учета и обработки библиотечных ресурсов в библиотеке Назарбаев Университета и в библиотеке Университета штата Висконсин </a:t>
            </a: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(г .Мэдисон, США)</a:t>
            </a:r>
            <a:endParaRPr/>
          </a:p>
          <a:p>
            <a:pPr marL="3429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AutoNum type="arabicPeriod"/>
            </a:pPr>
            <a:r>
              <a:rPr lang="ru-RU"/>
              <a:t>Основы каталогизации (онлайн курс от ALIA PD) </a:t>
            </a:r>
            <a:endParaRPr/>
          </a:p>
        </p:txBody>
      </p:sp>
      <p:sp>
        <p:nvSpPr>
          <p:cNvPr id="41" name="Google Shape;41;p2"/>
          <p:cNvSpPr txBox="1">
            <a:spLocks noGrp="1"/>
          </p:cNvSpPr>
          <p:nvPr>
            <p:ph type="body" idx="4294967295"/>
          </p:nvPr>
        </p:nvSpPr>
        <p:spPr>
          <a:xfrm>
            <a:off x="4633415" y="1803475"/>
            <a:ext cx="4198885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3. Использование международных стандартов в практике деятельности библиотек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ru-RU"/>
              <a:t>4. Создание авторитетных файлов в библиотеке Назарбаев Университета</a:t>
            </a:r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title"/>
          </p:nvPr>
        </p:nvSpPr>
        <p:spPr>
          <a:xfrm>
            <a:off x="311700" y="9932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-RU"/>
              <a:t>СОДЕРЖАНИЕ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0"/>
          <p:cNvSpPr txBox="1"/>
          <p:nvPr/>
        </p:nvSpPr>
        <p:spPr>
          <a:xfrm>
            <a:off x="268579" y="844499"/>
            <a:ext cx="7367343" cy="581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20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rPr>
              <a:t>Офис учета и каталогизации фонда:</a:t>
            </a:r>
            <a:endParaRPr sz="2000" b="0" i="0" u="none" strike="noStrike" cap="none">
              <a:solidFill>
                <a:srgbClr val="6765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" name="Google Shape;19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1790" y="1239133"/>
            <a:ext cx="3291283" cy="3843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67550" y="150124"/>
            <a:ext cx="4006033" cy="47449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02" name="Google Shape;202;p21"/>
          <p:cNvGraphicFramePr/>
          <p:nvPr/>
        </p:nvGraphicFramePr>
        <p:xfrm>
          <a:off x="0" y="768946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{118B4310-922D-4D30-B191-6895536089DD}</a:tableStyleId>
              </a:tblPr>
              <a:tblGrid>
                <a:gridCol w="3048000"/>
                <a:gridCol w="3048000"/>
                <a:gridCol w="3048000"/>
              </a:tblGrid>
              <a:tr h="311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/>
                        <a:t>AACR2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/>
                        <a:t>RDA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/>
                        <a:t>ГОСТ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530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Rev.ed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Revised edition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Издание исправленное, переизданное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1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4</a:t>
                      </a:r>
                      <a:r>
                        <a:rPr lang="ru-RU" sz="1400" u="none" strike="noStrike" cap="none" baseline="30000">
                          <a:solidFill>
                            <a:srgbClr val="002855"/>
                          </a:solidFill>
                        </a:rPr>
                        <a:t>th</a:t>
                      </a: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 ed.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Fourth edition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Четвертое издание, дополненное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1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xxiv, 367 p.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xxiv, 367 pages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xxiv, 367 страниц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1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1 videodisc (ca. 127 min)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1 videodisc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1 видеодиск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1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ill.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Illustration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иллюстрации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586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Includes bibliographical references (p. 254-256)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Includes bibliographical references (pages 254-256)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Библиография (страницы 254-256)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1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Not specified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Publisher not identified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Издательство неизвестно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7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Not specified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Place of publication not identified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Место издания неизвестно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1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Some col.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Some colour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Цветные иллюстрации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530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[16] p. of plates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16 unnumbered pages of plates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solidFill>
                            <a:srgbClr val="002855"/>
                          </a:solidFill>
                        </a:rPr>
                        <a:t>16 ненумерованных страниц фотографий</a:t>
                      </a:r>
                      <a:endParaRPr sz="1400" u="none" strike="noStrike" cap="none">
                        <a:solidFill>
                          <a:srgbClr val="002855"/>
                        </a:solidFill>
                      </a:endParaRPr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pic>
        <p:nvPicPr>
          <p:cNvPr id="203" name="Google Shape;20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04975" y="252875"/>
            <a:ext cx="5610112" cy="4641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2"/>
          <p:cNvSpPr txBox="1">
            <a:spLocks noGrp="1"/>
          </p:cNvSpPr>
          <p:nvPr>
            <p:ph type="title"/>
          </p:nvPr>
        </p:nvSpPr>
        <p:spPr>
          <a:xfrm>
            <a:off x="739941" y="932447"/>
            <a:ext cx="5354053" cy="3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 sz="1400"/>
          </a:p>
        </p:txBody>
      </p:sp>
      <p:pic>
        <p:nvPicPr>
          <p:cNvPr id="209" name="Google Shape;209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4097" y="809745"/>
            <a:ext cx="4537728" cy="2975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85031" y="-1213"/>
            <a:ext cx="4129315" cy="5128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4023" y="3908258"/>
            <a:ext cx="4617802" cy="1035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1070" y="743802"/>
            <a:ext cx="8882138" cy="4399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5"/>
          <p:cNvSpPr txBox="1">
            <a:spLocks noGrp="1"/>
          </p:cNvSpPr>
          <p:nvPr>
            <p:ph type="title"/>
          </p:nvPr>
        </p:nvSpPr>
        <p:spPr>
          <a:xfrm>
            <a:off x="159910" y="782322"/>
            <a:ext cx="8465475" cy="3898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1400" b="1"/>
              <a:t>Авторитетный файл (тезаурусы) </a:t>
            </a:r>
            <a:r>
              <a:rPr lang="ru-RU" sz="1400"/>
              <a:t>- список авторитетных форм заголовков, используемых в каталогах библиотеки или файл библиографических записей, поддерживаемый, чтобы гарантировать, что заголовки применяются последовательно по мере добавления новых элементов в коллекцию. </a:t>
            </a:r>
            <a:br>
              <a:rPr lang="ru-RU" sz="1400"/>
            </a:br>
            <a:r>
              <a:rPr lang="ru-RU" sz="1400"/>
              <a:t>Отдельные авторитетные файлы обычно ведутся для имен, авторов/редакторов, названия серий и предметных рубрик. Все ссылки на данный заголовок также включается в файл. (Manabat April, 2020, May 14)</a:t>
            </a:r>
            <a:br>
              <a:rPr lang="ru-RU" sz="1400"/>
            </a:br>
            <a:endParaRPr sz="1400"/>
          </a:p>
        </p:txBody>
      </p:sp>
      <p:pic>
        <p:nvPicPr>
          <p:cNvPr id="224" name="Google Shape;224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675" y="946025"/>
            <a:ext cx="8379930" cy="477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7"/>
          <p:cNvSpPr txBox="1">
            <a:spLocks noGrp="1"/>
          </p:cNvSpPr>
          <p:nvPr>
            <p:ph type="title"/>
          </p:nvPr>
        </p:nvSpPr>
        <p:spPr>
          <a:xfrm>
            <a:off x="84850" y="850560"/>
            <a:ext cx="4432559" cy="3898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1200"/>
              <a:t>Пример: роман под названием «Плачь, любимая страна». С момента первоначальной публикации эта работа многократно переиздавалась и адаптировалась. </a:t>
            </a:r>
            <a:br>
              <a:rPr lang="ru-RU" sz="1200"/>
            </a:br>
            <a:r>
              <a:rPr lang="ru-RU" sz="1200"/>
              <a:t>• Роман опубликован впервые в печати в 1948 году. </a:t>
            </a:r>
            <a:br>
              <a:rPr lang="ru-RU" sz="1200"/>
            </a:br>
            <a:r>
              <a:rPr lang="ru-RU" sz="1200"/>
              <a:t>• Один и тот же роман (без изменений) переиздавался много раз </a:t>
            </a:r>
            <a:br>
              <a:rPr lang="ru-RU" sz="1200"/>
            </a:br>
            <a:r>
              <a:rPr lang="ru-RU" sz="1200"/>
              <a:t>• разные издатели печати </a:t>
            </a:r>
            <a:br>
              <a:rPr lang="ru-RU" sz="1200"/>
            </a:br>
            <a:r>
              <a:rPr lang="ru-RU" sz="1200"/>
              <a:t>• новые форматы </a:t>
            </a:r>
            <a:br>
              <a:rPr lang="ru-RU" sz="1200"/>
            </a:br>
            <a:r>
              <a:rPr lang="ru-RU" sz="1200"/>
              <a:t>• электронная книга </a:t>
            </a:r>
            <a:br>
              <a:rPr lang="ru-RU" sz="1200"/>
            </a:br>
            <a:r>
              <a:rPr lang="ru-RU" sz="1200"/>
              <a:t>• аудиокниги </a:t>
            </a:r>
            <a:br>
              <a:rPr lang="ru-RU" sz="1200"/>
            </a:br>
            <a:r>
              <a:rPr lang="ru-RU" sz="1200"/>
              <a:t>• переведено на разные языки </a:t>
            </a:r>
            <a:br>
              <a:rPr lang="ru-RU" sz="1200"/>
            </a:br>
            <a:r>
              <a:rPr lang="ru-RU" sz="1200"/>
              <a:t>• французкий язык </a:t>
            </a:r>
            <a:br>
              <a:rPr lang="ru-RU" sz="1200"/>
            </a:br>
            <a:r>
              <a:rPr lang="ru-RU" sz="1200"/>
              <a:t>• Немецкий </a:t>
            </a:r>
            <a:br>
              <a:rPr lang="ru-RU" sz="1200"/>
            </a:br>
            <a:r>
              <a:rPr lang="ru-RU" sz="1200"/>
              <a:t>Работы, подобные этому примеру, которые были переизданы, повторно выражены и адаптированы в новые работы, нуждаются в способах записи каталога, чтобы связать их и показать, как они соотносятся друг с другом.</a:t>
            </a:r>
            <a:endParaRPr sz="1200"/>
          </a:p>
        </p:txBody>
      </p:sp>
      <p:pic>
        <p:nvPicPr>
          <p:cNvPr id="231" name="Google Shape;23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74108" y="850560"/>
            <a:ext cx="4769892" cy="3258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4"/>
          <p:cNvSpPr txBox="1">
            <a:spLocks noGrp="1"/>
          </p:cNvSpPr>
          <p:nvPr>
            <p:ph type="body" idx="4294967295"/>
          </p:nvPr>
        </p:nvSpPr>
        <p:spPr>
          <a:xfrm>
            <a:off x="542475" y="1230025"/>
            <a:ext cx="7705200" cy="30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ru-RU"/>
              <a:t>За годы до декабря 2019 года были изучено создание модуля авторитетных файлов, включая связь с ИТ-отделом </a:t>
            </a:r>
            <a:endParaRPr/>
          </a:p>
          <a:p>
            <a:pPr marL="3429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ru-RU"/>
              <a:t>10 фев 2020 - мини-тренинг с каталогизаторами по созданию авторитетных файлов, после которого каталогизаторы начали создавать авторитетные файлы имен для печатных книг и электронных книг.</a:t>
            </a:r>
            <a:endParaRPr/>
          </a:p>
          <a:p>
            <a:pPr marL="3429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ru-RU"/>
              <a:t>26 ноября 2021 г. - 3894 авторитетных записей имен </a:t>
            </a:r>
            <a:endParaRPr/>
          </a:p>
          <a:p>
            <a:pPr marL="342900" lvl="0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Arial"/>
              <a:buNone/>
            </a:pPr>
            <a:endParaRPr/>
          </a:p>
          <a:p>
            <a:pPr marL="342900" lvl="0" indent="-2286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490" y="1733763"/>
            <a:ext cx="2933309" cy="1780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93799" y="122830"/>
            <a:ext cx="6150201" cy="50206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8"/>
          <p:cNvSpPr txBox="1">
            <a:spLocks noGrp="1"/>
          </p:cNvSpPr>
          <p:nvPr>
            <p:ph type="title"/>
          </p:nvPr>
        </p:nvSpPr>
        <p:spPr>
          <a:xfrm>
            <a:off x="550283" y="885652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/>
          </a:p>
        </p:txBody>
      </p:sp>
      <p:pic>
        <p:nvPicPr>
          <p:cNvPr id="251" name="Google Shape;251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7269" y="781370"/>
            <a:ext cx="8080282" cy="43621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9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/>
          </a:p>
        </p:txBody>
      </p:sp>
      <p:pic>
        <p:nvPicPr>
          <p:cNvPr id="258" name="Google Shape;258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5567" y="852986"/>
            <a:ext cx="8102397" cy="4035604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29"/>
          <p:cNvSpPr/>
          <p:nvPr/>
        </p:nvSpPr>
        <p:spPr>
          <a:xfrm>
            <a:off x="2859206" y="462229"/>
            <a:ext cx="592312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https://authorities.loc.gov/cgi-bin/Pwebrecon.cgi?DB=local&amp;PAGE=First</a:t>
            </a: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"/>
          <p:cNvSpPr txBox="1"/>
          <p:nvPr/>
        </p:nvSpPr>
        <p:spPr>
          <a:xfrm>
            <a:off x="4590048" y="699451"/>
            <a:ext cx="1046748" cy="380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ППС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" name="Google Shape;48;p3"/>
          <p:cNvCxnSpPr/>
          <p:nvPr/>
        </p:nvCxnSpPr>
        <p:spPr>
          <a:xfrm>
            <a:off x="5520255" y="932447"/>
            <a:ext cx="795131" cy="0"/>
          </a:xfrm>
          <a:prstGeom prst="straightConnector1">
            <a:avLst/>
          </a:prstGeom>
          <a:noFill/>
          <a:ln w="25400" cap="flat" cmpd="sng">
            <a:solidFill>
              <a:srgbClr val="00958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9" name="Google Shape;49;p3"/>
          <p:cNvSpPr txBox="1"/>
          <p:nvPr/>
        </p:nvSpPr>
        <p:spPr>
          <a:xfrm>
            <a:off x="6284447" y="699450"/>
            <a:ext cx="1922294" cy="380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Предметные библиотекари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3"/>
          <p:cNvSpPr/>
          <p:nvPr/>
        </p:nvSpPr>
        <p:spPr>
          <a:xfrm>
            <a:off x="4700434" y="1566634"/>
            <a:ext cx="3408850" cy="855194"/>
          </a:xfrm>
          <a:prstGeom prst="ellipse">
            <a:avLst/>
          </a:prstGeom>
          <a:noFill/>
          <a:ln w="25400" cap="flat" cmpd="sng">
            <a:solidFill>
              <a:srgbClr val="006D6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Офис комплектования и обеспечения деятельности библиотеки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"/>
          <p:cNvSpPr/>
          <p:nvPr/>
        </p:nvSpPr>
        <p:spPr>
          <a:xfrm>
            <a:off x="4790659" y="2908140"/>
            <a:ext cx="2339009" cy="887594"/>
          </a:xfrm>
          <a:prstGeom prst="ellipse">
            <a:avLst/>
          </a:prstGeom>
          <a:noFill/>
          <a:ln w="25400" cap="flat" cmpd="sng">
            <a:solidFill>
              <a:srgbClr val="006D6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Офис учета и каталогизации фонда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" name="Google Shape;52;p3"/>
          <p:cNvCxnSpPr/>
          <p:nvPr/>
        </p:nvCxnSpPr>
        <p:spPr>
          <a:xfrm flipH="1">
            <a:off x="7197469" y="1264287"/>
            <a:ext cx="280158" cy="302346"/>
          </a:xfrm>
          <a:prstGeom prst="straightConnector1">
            <a:avLst/>
          </a:prstGeom>
          <a:noFill/>
          <a:ln w="25400" cap="flat" cmpd="sng">
            <a:solidFill>
              <a:srgbClr val="009586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3" name="Google Shape;53;p3"/>
          <p:cNvCxnSpPr/>
          <p:nvPr/>
        </p:nvCxnSpPr>
        <p:spPr>
          <a:xfrm>
            <a:off x="5954146" y="2495766"/>
            <a:ext cx="6017" cy="301576"/>
          </a:xfrm>
          <a:prstGeom prst="straightConnector1">
            <a:avLst/>
          </a:prstGeom>
          <a:noFill/>
          <a:ln w="25400" cap="flat" cmpd="sng">
            <a:solidFill>
              <a:srgbClr val="00958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4" name="Google Shape;54;p3"/>
          <p:cNvSpPr txBox="1"/>
          <p:nvPr/>
        </p:nvSpPr>
        <p:spPr>
          <a:xfrm>
            <a:off x="480189" y="1186250"/>
            <a:ext cx="3588588" cy="3042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1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rPr>
              <a:t>Процесс учета библиотечных ресурсов в библиотеке Назарбаев Университета и в библиотеке Университета штата Висконсин</a:t>
            </a:r>
            <a:r>
              <a:rPr lang="ru-RU" sz="1800">
                <a:solidFill>
                  <a:srgbClr val="676559"/>
                </a:solidFill>
              </a:rPr>
              <a:t> (г.</a:t>
            </a:r>
            <a:r>
              <a:rPr lang="ru-RU" sz="1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rPr>
              <a:t>Мэдисон,</a:t>
            </a:r>
            <a:r>
              <a:rPr lang="ru-RU" sz="1800">
                <a:solidFill>
                  <a:srgbClr val="676559"/>
                </a:solidFill>
              </a:rPr>
              <a:t>США)</a:t>
            </a:r>
            <a:r>
              <a:rPr lang="ru-RU" sz="1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55" name="Google Shape;5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Google Shape;264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0"/>
          <p:cNvSpPr txBox="1">
            <a:spLocks noGrp="1"/>
          </p:cNvSpPr>
          <p:nvPr>
            <p:ph type="title"/>
          </p:nvPr>
        </p:nvSpPr>
        <p:spPr>
          <a:xfrm>
            <a:off x="502516" y="759298"/>
            <a:ext cx="7658845" cy="390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/>
              <a:t>Модуль «Авторитетные записи»</a:t>
            </a:r>
            <a:endParaRPr/>
          </a:p>
        </p:txBody>
      </p:sp>
      <p:pic>
        <p:nvPicPr>
          <p:cNvPr id="266" name="Google Shape;266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43121" y="1461710"/>
            <a:ext cx="9144000" cy="3509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1"/>
          <p:cNvSpPr/>
          <p:nvPr/>
        </p:nvSpPr>
        <p:spPr>
          <a:xfrm>
            <a:off x="450374" y="965836"/>
            <a:ext cx="2654491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Ограничения по АБИС интегрированная библиотечная система (ILS)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3" name="Google Shape;273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31636" y="0"/>
            <a:ext cx="546537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751" y="2090344"/>
            <a:ext cx="3405780" cy="2881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2"/>
          <p:cNvSpPr txBox="1">
            <a:spLocks noGrp="1"/>
          </p:cNvSpPr>
          <p:nvPr>
            <p:ph type="title"/>
          </p:nvPr>
        </p:nvSpPr>
        <p:spPr>
          <a:xfrm>
            <a:off x="550283" y="885652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/>
          </a:p>
        </p:txBody>
      </p:sp>
      <p:pic>
        <p:nvPicPr>
          <p:cNvPr id="281" name="Google Shape;281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2137" y="749168"/>
            <a:ext cx="8475260" cy="4377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3"/>
          <p:cNvSpPr txBox="1">
            <a:spLocks noGrp="1"/>
          </p:cNvSpPr>
          <p:nvPr>
            <p:ph type="title"/>
          </p:nvPr>
        </p:nvSpPr>
        <p:spPr>
          <a:xfrm>
            <a:off x="569352" y="1553150"/>
            <a:ext cx="7085700" cy="23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● Совместный проект по развитию авторитетных файлов для Казахстанских авторов. </a:t>
            </a:r>
            <a:br>
              <a:rPr lang="ru-RU" sz="1400"/>
            </a:br>
            <a:r>
              <a:rPr lang="ru-RU" sz="1400"/>
              <a:t>● Совместная программа по обучению библиотек тенденциям каталогизации в Казахстане. </a:t>
            </a:r>
            <a:br>
              <a:rPr lang="ru-RU" sz="1400"/>
            </a:br>
            <a:r>
              <a:rPr lang="ru-RU" sz="1400"/>
              <a:t>● Создание единого руководства по каталогизации для стран СНГ. (Manabat, A. 2021)</a:t>
            </a:r>
            <a:br>
              <a:rPr lang="ru-RU" sz="1400"/>
            </a:br>
            <a:r>
              <a:rPr lang="ru-RU" sz="1400"/>
              <a:t>● Переход на современные правила описания информационных ресурсов.</a:t>
            </a:r>
            <a:br>
              <a:rPr lang="ru-RU" sz="1400"/>
            </a:br>
            <a:r>
              <a:rPr lang="ru-RU" sz="1400"/>
              <a:t>● Разработка регламентирующих документов</a:t>
            </a:r>
            <a:br>
              <a:rPr lang="ru-RU" sz="1400"/>
            </a:br>
            <a:endParaRPr sz="1400">
              <a:solidFill>
                <a:srgbClr val="000000"/>
              </a:solidFill>
            </a:endParaRPr>
          </a:p>
        </p:txBody>
      </p:sp>
      <p:sp>
        <p:nvSpPr>
          <p:cNvPr id="287" name="Google Shape;287;p33"/>
          <p:cNvSpPr txBox="1"/>
          <p:nvPr/>
        </p:nvSpPr>
        <p:spPr>
          <a:xfrm>
            <a:off x="268579" y="844499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24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rPr>
              <a:t>РЕКОМЕНДАЦИИ</a:t>
            </a:r>
            <a:endParaRPr sz="2400" b="0" i="0" u="none" strike="noStrike" cap="none">
              <a:solidFill>
                <a:srgbClr val="6765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" name="Google Shape;288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4"/>
          <p:cNvSpPr txBox="1">
            <a:spLocks noGrp="1"/>
          </p:cNvSpPr>
          <p:nvPr>
            <p:ph type="title"/>
          </p:nvPr>
        </p:nvSpPr>
        <p:spPr>
          <a:xfrm>
            <a:off x="291932" y="1498561"/>
            <a:ext cx="7346358" cy="2995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1000"/>
              <a:t/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r>
              <a:rPr lang="ru-RU" sz="1000"/>
              <a:t>Kalita, Rajib. (2019). Technical Processing of University Library: A Theoretical Study. Library Philosophy and Practice. 2019. </a:t>
            </a:r>
            <a:r>
              <a:rPr lang="ru-RU" sz="1000" u="sng">
                <a:solidFill>
                  <a:schemeClr val="hlink"/>
                </a:solidFill>
                <a:hlinkClick r:id="rId3"/>
              </a:rPr>
              <a:t>https://www.researchgate.net/publication/333103956_Technical_Processing_of_University_Library_A_Theoretical_Study</a:t>
            </a:r>
            <a:r>
              <a:rPr lang="ru-RU" sz="1000"/>
              <a:t/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r>
              <a:rPr lang="ru-RU" sz="1000"/>
              <a:t>Fresnido, Ana Maria B.; Gonda, Jojie A.; Barsaga, (2021, June 29). Resource description and organization: the case of an academic library in the Philippines [slides]. Nazarbayev University Repository. </a:t>
            </a:r>
            <a:r>
              <a:rPr lang="ru-RU" sz="1000" u="sng">
                <a:solidFill>
                  <a:schemeClr val="hlink"/>
                </a:solidFill>
                <a:hlinkClick r:id="rId4"/>
              </a:rPr>
              <a:t>https://nur.nu.edu.kz/handle/123456789/5487</a:t>
            </a:r>
            <a:r>
              <a:rPr lang="ru-RU" sz="1000"/>
              <a:t/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r>
              <a:rPr lang="ru-RU" sz="1000"/>
              <a:t>Hart, Amy. (2014) RDA made simple: a practical guide to the new cataloging rules</a:t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r>
              <a:rPr lang="ru-RU" sz="1000"/>
              <a:t>Manabat, A. (2021, October 7-8). Documenting the cataloging practices and policies among selected libraries in Kazakhstan. Nazarbayev University Repository. </a:t>
            </a:r>
            <a:r>
              <a:rPr lang="ru-RU" sz="1000" u="sng">
                <a:solidFill>
                  <a:schemeClr val="hlink"/>
                </a:solidFill>
                <a:hlinkClick r:id="rId5"/>
              </a:rPr>
              <a:t>http://nur.nu.edu.kz/handle/123456789/5864</a:t>
            </a:r>
            <a:r>
              <a:rPr lang="ru-RU" sz="1000"/>
              <a:t/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r>
              <a:rPr lang="ru-RU" sz="1000"/>
              <a:t>Manabat, April (2020, May 14). A brief rundown on the concept of authorities in library cataloguing [slides]. Nazarbayev University Repository. </a:t>
            </a:r>
            <a:r>
              <a:rPr lang="ru-RU" sz="1000" u="sng">
                <a:solidFill>
                  <a:schemeClr val="hlink"/>
                </a:solidFill>
                <a:hlinkClick r:id="rId6"/>
              </a:rPr>
              <a:t>http://nur.nu.edu.kz/handle/123456789/5286</a:t>
            </a:r>
            <a:r>
              <a:rPr lang="ru-RU" sz="1000"/>
              <a:t/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r>
              <a:rPr lang="ru-RU" sz="1000"/>
              <a:t>Welsh, Anne and Batley, Sue (2012) Practical cataloguing: AACR2, RDA and MARC 21 </a:t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r>
              <a:rPr lang="ru-RU" sz="1000"/>
              <a:t>Hider, P. (2014). Contemporary Cataloging Policy and Practice in Australian Libraries. </a:t>
            </a:r>
            <a:r>
              <a:rPr lang="ru-RU" sz="1000" i="1"/>
              <a:t>Australian Academic &amp; Research Libraries</a:t>
            </a:r>
            <a:r>
              <a:rPr lang="ru-RU" sz="1000"/>
              <a:t>, </a:t>
            </a:r>
            <a:r>
              <a:rPr lang="ru-RU" sz="1000" i="1"/>
              <a:t>45</a:t>
            </a:r>
            <a:r>
              <a:rPr lang="ru-RU" sz="1000"/>
              <a:t>(3), 193–204. </a:t>
            </a:r>
            <a:r>
              <a:rPr lang="ru-RU" sz="1000" u="sng">
                <a:solidFill>
                  <a:schemeClr val="hlink"/>
                </a:solidFill>
                <a:hlinkClick r:id="rId7"/>
              </a:rPr>
              <a:t>https://doi.org/10.1080/00048623.2014.920568</a:t>
            </a:r>
            <a:r>
              <a:rPr lang="ru-RU" sz="1000"/>
              <a:t/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r>
              <a:rPr lang="ru-RU" sz="1200"/>
              <a:t/>
            </a:r>
            <a:br>
              <a:rPr lang="ru-RU" sz="1200"/>
            </a:br>
            <a:endParaRPr sz="1200">
              <a:solidFill>
                <a:srgbClr val="000000"/>
              </a:solidFill>
            </a:endParaRPr>
          </a:p>
        </p:txBody>
      </p:sp>
      <p:sp>
        <p:nvSpPr>
          <p:cNvPr id="294" name="Google Shape;294;p34"/>
          <p:cNvSpPr txBox="1"/>
          <p:nvPr/>
        </p:nvSpPr>
        <p:spPr>
          <a:xfrm>
            <a:off x="291932" y="842843"/>
            <a:ext cx="7594768" cy="574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24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rPr>
              <a:t>ИСПОЛЬЗОВАННАЯ ЛИТЕРАТУРА</a:t>
            </a:r>
            <a:endParaRPr sz="2400" b="0" i="0" u="none" strike="noStrike" cap="none">
              <a:solidFill>
                <a:srgbClr val="6765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" name="Google Shape;295;p3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5"/>
          <p:cNvSpPr txBox="1">
            <a:spLocks noGrp="1"/>
          </p:cNvSpPr>
          <p:nvPr>
            <p:ph type="title"/>
          </p:nvPr>
        </p:nvSpPr>
        <p:spPr>
          <a:xfrm>
            <a:off x="66175" y="998621"/>
            <a:ext cx="8626642" cy="3693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1400" b="1"/>
              <a:t>С П А С И Б О   З А   В Н И М А Н И Е!</a:t>
            </a:r>
            <a:br>
              <a:rPr lang="ru-RU" sz="1400" b="1"/>
            </a:br>
            <a:r>
              <a:rPr lang="ru-RU" sz="1400" b="1"/>
              <a:t/>
            </a:r>
            <a:br>
              <a:rPr lang="ru-RU" sz="1400" b="1"/>
            </a:br>
            <a:r>
              <a:rPr lang="ru-RU" sz="1200" b="1"/>
              <a:t>Мейрамгуль Косылбаева</a:t>
            </a:r>
            <a:br>
              <a:rPr lang="ru-RU" sz="1200" b="1"/>
            </a:br>
            <a:r>
              <a:rPr lang="ru-RU" sz="1200" i="1"/>
              <a:t>Менеджер,</a:t>
            </a:r>
            <a:br>
              <a:rPr lang="ru-RU" sz="1200" i="1"/>
            </a:br>
            <a:r>
              <a:rPr lang="ru-RU" sz="1200" i="1"/>
              <a:t>Библиотека</a:t>
            </a:r>
            <a:br>
              <a:rPr lang="ru-RU" sz="1200" i="1"/>
            </a:br>
            <a:r>
              <a:rPr lang="ru-RU" sz="1200" i="1"/>
              <a:t>Назарбаев университета</a:t>
            </a:r>
            <a:br>
              <a:rPr lang="ru-RU" sz="1200" i="1"/>
            </a:br>
            <a:r>
              <a:rPr lang="ru-RU" sz="1200" i="1" u="sng">
                <a:solidFill>
                  <a:schemeClr val="hlink"/>
                </a:solidFill>
                <a:hlinkClick r:id="rId3"/>
              </a:rPr>
              <a:t>mkossylbayeva@nu.edu.kz</a:t>
            </a:r>
            <a:r>
              <a:rPr lang="ru-RU" sz="1200" i="1"/>
              <a:t/>
            </a:r>
            <a:br>
              <a:rPr lang="ru-RU" sz="1200" i="1"/>
            </a:br>
            <a:r>
              <a:rPr lang="ru-RU" sz="1200" i="1"/>
              <a:t/>
            </a:r>
            <a:br>
              <a:rPr lang="ru-RU" sz="1200" i="1"/>
            </a:br>
            <a:r>
              <a:rPr lang="ru-RU" sz="1200" b="1"/>
              <a:t>Гульжан Байдюсенова</a:t>
            </a:r>
            <a:br>
              <a:rPr lang="ru-RU" sz="1200" b="1"/>
            </a:br>
            <a:r>
              <a:rPr lang="ru-RU" sz="1200" i="1"/>
              <a:t>эксперт-менеджер,</a:t>
            </a:r>
            <a:br>
              <a:rPr lang="ru-RU" sz="1200" i="1"/>
            </a:br>
            <a:r>
              <a:rPr lang="ru-RU" sz="1200" i="1"/>
              <a:t>Библиотека</a:t>
            </a:r>
            <a:br>
              <a:rPr lang="ru-RU" sz="1200" i="1"/>
            </a:br>
            <a:r>
              <a:rPr lang="ru-RU" sz="1200" i="1"/>
              <a:t>Назарбаев университета</a:t>
            </a:r>
            <a:br>
              <a:rPr lang="ru-RU" sz="1200" i="1"/>
            </a:br>
            <a:r>
              <a:rPr lang="ru-RU" sz="1200" i="1" u="sng">
                <a:solidFill>
                  <a:schemeClr val="hlink"/>
                </a:solidFill>
                <a:hlinkClick r:id="rId4"/>
              </a:rPr>
              <a:t>gulzhan.baidyussenova@nu.edu.kz</a:t>
            </a:r>
            <a:r>
              <a:rPr lang="ru-RU" sz="1200" i="1"/>
              <a:t/>
            </a:r>
            <a:br>
              <a:rPr lang="ru-RU" sz="1200" i="1"/>
            </a:br>
            <a:r>
              <a:rPr lang="ru-RU" sz="1400" i="1"/>
              <a:t/>
            </a:r>
            <a:br>
              <a:rPr lang="ru-RU" sz="1400" i="1"/>
            </a:br>
            <a:r>
              <a:rPr lang="ru-RU" sz="1400" b="1"/>
              <a:t>Управление процессами каталогизации и использование международных стандартов</a:t>
            </a:r>
            <a:endParaRPr sz="1400" b="1">
              <a:solidFill>
                <a:srgbClr val="000000"/>
              </a:solidFill>
            </a:endParaRPr>
          </a:p>
        </p:txBody>
      </p:sp>
      <p:pic>
        <p:nvPicPr>
          <p:cNvPr id="301" name="Google Shape;301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/>
          </a:p>
        </p:txBody>
      </p:sp>
      <p:pic>
        <p:nvPicPr>
          <p:cNvPr id="61" name="Google Shape;6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931160"/>
            <a:ext cx="9144002" cy="3804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"/>
          <p:cNvSpPr txBox="1">
            <a:spLocks noGrp="1"/>
          </p:cNvSpPr>
          <p:nvPr>
            <p:ph type="title"/>
          </p:nvPr>
        </p:nvSpPr>
        <p:spPr>
          <a:xfrm>
            <a:off x="739941" y="932447"/>
            <a:ext cx="5354053" cy="3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 sz="1400"/>
          </a:p>
        </p:txBody>
      </p:sp>
      <p:pic>
        <p:nvPicPr>
          <p:cNvPr id="68" name="Google Shape;6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41455" y="334370"/>
            <a:ext cx="1803593" cy="24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987" y="731171"/>
            <a:ext cx="6635960" cy="4395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"/>
          <p:cNvSpPr txBox="1">
            <a:spLocks noGrp="1"/>
          </p:cNvSpPr>
          <p:nvPr>
            <p:ph type="title"/>
          </p:nvPr>
        </p:nvSpPr>
        <p:spPr>
          <a:xfrm>
            <a:off x="739942" y="932447"/>
            <a:ext cx="3838074" cy="3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 sz="1800"/>
          </a:p>
        </p:txBody>
      </p:sp>
      <p:pic>
        <p:nvPicPr>
          <p:cNvPr id="76" name="Google Shape;7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4244" y="742507"/>
            <a:ext cx="7997589" cy="4400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21816" y="1552001"/>
            <a:ext cx="3033226" cy="2487245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 txBox="1">
            <a:spLocks noGrp="1"/>
          </p:cNvSpPr>
          <p:nvPr>
            <p:ph type="title"/>
          </p:nvPr>
        </p:nvSpPr>
        <p:spPr>
          <a:xfrm>
            <a:off x="345568" y="1405719"/>
            <a:ext cx="3697506" cy="3166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2000" b="1"/>
              <a:t>Каталогизация</a:t>
            </a:r>
            <a:r>
              <a:rPr lang="ru-RU" sz="2000"/>
              <a:t> – это совокупность процессов обеспечивающих создание и функционирование библиотечных каталогов. Последние представляют собой совокупность расположенных по определенным правилам библиографических записей, раскрывающих состав и содержание фонда библиотеки.</a:t>
            </a:r>
            <a:endParaRPr/>
          </a:p>
        </p:txBody>
      </p:sp>
      <p:pic>
        <p:nvPicPr>
          <p:cNvPr id="84" name="Google Shape;8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7"/>
          <p:cNvSpPr/>
          <p:nvPr/>
        </p:nvSpPr>
        <p:spPr>
          <a:xfrm>
            <a:off x="5163650" y="2529161"/>
            <a:ext cx="2429234" cy="855194"/>
          </a:xfrm>
          <a:prstGeom prst="ellipse">
            <a:avLst/>
          </a:prstGeom>
          <a:noFill/>
          <a:ln w="25400" cap="flat" cmpd="sng">
            <a:solidFill>
              <a:srgbClr val="006D6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Заимствованная каталогизация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7"/>
          <p:cNvSpPr/>
          <p:nvPr/>
        </p:nvSpPr>
        <p:spPr>
          <a:xfrm>
            <a:off x="5157634" y="1139513"/>
            <a:ext cx="2429234" cy="855194"/>
          </a:xfrm>
          <a:prstGeom prst="ellipse">
            <a:avLst/>
          </a:prstGeom>
          <a:noFill/>
          <a:ln w="25400" cap="flat" cmpd="sng">
            <a:solidFill>
              <a:srgbClr val="006D6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Оригинальная каталогизация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7" name="Google Shape;87;p7"/>
          <p:cNvCxnSpPr/>
          <p:nvPr/>
        </p:nvCxnSpPr>
        <p:spPr>
          <a:xfrm rot="10800000" flipH="1">
            <a:off x="4286413" y="1805210"/>
            <a:ext cx="627882" cy="378994"/>
          </a:xfrm>
          <a:prstGeom prst="straightConnector1">
            <a:avLst/>
          </a:prstGeom>
          <a:noFill/>
          <a:ln w="25400" cap="flat" cmpd="sng">
            <a:solidFill>
              <a:srgbClr val="009586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88" name="Google Shape;88;p7"/>
          <p:cNvCxnSpPr/>
          <p:nvPr/>
        </p:nvCxnSpPr>
        <p:spPr>
          <a:xfrm>
            <a:off x="4329167" y="2583774"/>
            <a:ext cx="676516" cy="343775"/>
          </a:xfrm>
          <a:prstGeom prst="straightConnector1">
            <a:avLst/>
          </a:prstGeom>
          <a:noFill/>
          <a:ln w="25400" cap="flat" cmpd="sng">
            <a:solidFill>
              <a:srgbClr val="009586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43073" y="4971570"/>
            <a:ext cx="971612" cy="15556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8"/>
          <p:cNvSpPr/>
          <p:nvPr/>
        </p:nvSpPr>
        <p:spPr>
          <a:xfrm>
            <a:off x="2311879" y="142702"/>
            <a:ext cx="673722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1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rPr>
              <a:t>Процесс учета библиотечных ресурсов в библиотеке Университета штата Висконсин</a:t>
            </a:r>
            <a:r>
              <a:rPr lang="ru-RU" sz="1800" i="1">
                <a:solidFill>
                  <a:srgbClr val="676559"/>
                </a:solidFill>
              </a:rPr>
              <a:t> (г.</a:t>
            </a:r>
            <a:r>
              <a:rPr lang="ru-RU" sz="1800" b="0" i="1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rPr>
              <a:t>Мэдисон</a:t>
            </a:r>
            <a:r>
              <a:rPr lang="ru-RU" sz="1800" i="1">
                <a:solidFill>
                  <a:srgbClr val="676559"/>
                </a:solidFill>
              </a:rPr>
              <a:t>)</a:t>
            </a:r>
            <a:r>
              <a:rPr lang="ru-RU" sz="1800" b="0" i="1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2" name="ДЛЯ СЛАЙДОВ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04378" y="897770"/>
            <a:ext cx="7049001" cy="3965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073" y="4927608"/>
            <a:ext cx="971612" cy="15556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9"/>
          <p:cNvSpPr/>
          <p:nvPr/>
        </p:nvSpPr>
        <p:spPr>
          <a:xfrm>
            <a:off x="1840832" y="1125200"/>
            <a:ext cx="501716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6765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8169" y="1349089"/>
            <a:ext cx="1259663" cy="2038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76027" y="1279088"/>
            <a:ext cx="1982280" cy="1174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40260" y="192670"/>
            <a:ext cx="1774425" cy="1499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94501" y="414741"/>
            <a:ext cx="603729" cy="4556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984827" y="2042296"/>
            <a:ext cx="3505200" cy="2582925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651</Words>
  <Application>Microsoft Office PowerPoint</Application>
  <PresentationFormat>On-screen Show (16:9)</PresentationFormat>
  <Paragraphs>90</Paragraphs>
  <Slides>35</Slides>
  <Notes>35</Notes>
  <HiddenSlides>0</HiddenSlides>
  <MMClips>1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Arial</vt:lpstr>
      <vt:lpstr>NU blue theme</vt:lpstr>
      <vt:lpstr>Управление процессами каталогизации и использование международных стандартов Косылбаева М., Байдюсенова Г.,  Офис учета и каталогизации фонда</vt:lpstr>
      <vt:lpstr>СОДЕРЖАНИЕ</vt:lpstr>
      <vt:lpstr>PowerPoint Presentation</vt:lpstr>
      <vt:lpstr>PowerPoint Presentation</vt:lpstr>
      <vt:lpstr>PowerPoint Presentation</vt:lpstr>
      <vt:lpstr>PowerPoint Presentation</vt:lpstr>
      <vt:lpstr>Каталогизация – это совокупность процессов обеспечивающих создание и функционирование библиотечных каталогов. Последние представляют собой совокупность расположенных по определенным правилам библиографических записей, раскрывающих состав и содержание фонда библиотеки.</vt:lpstr>
      <vt:lpstr>PowerPoint Presentation</vt:lpstr>
      <vt:lpstr>PowerPoint Presentation</vt:lpstr>
      <vt:lpstr>PowerPoint Presentation</vt:lpstr>
      <vt:lpstr>PowerPoint Presentation</vt:lpstr>
      <vt:lpstr>2. Прохождение онлайн курса повышения квалификации на тему «Основы каталогизации» от Австралийской библиотечно-информационной ассоциации </vt:lpstr>
      <vt:lpstr>Методология курса</vt:lpstr>
      <vt:lpstr>Предоставьте аргументы на 4-ый правильный ответ:</vt:lpstr>
      <vt:lpstr> 4. Использование международных стандартов в практике         деятельности библиотек Казахстана и за рубежом</vt:lpstr>
      <vt:lpstr>Текущие стандарты каталогизации и инструменты для описания и доступа к ресурсам</vt:lpstr>
      <vt:lpstr>● Определить основные отличия между AACR2 и RDA для тех каталогизаторов, которые знают первое и должны привыкнуть ко второму. ● Предложить подход к пониманию организации и текста RDA, чтобы разработать мысленную карту того, как каталогизация выполняется с использованием RDA. ● Связать теорию и правила с реальной практикой, чтобы каталогизаторы могли уверенно основывать свои повседневные решения на новых правилах RDA, чтобы при необходимости отвечать на свои вопросы. (Hart, Amy, 2014)  </vt:lpstr>
      <vt:lpstr>Локальная политика для новых записей:  Библиотеки получают выгрузку в каталоги из различных источников:  - Заимствованная каталогизация  - Создание оригинальных записей  Записи пакетной загрузки от поставщиков материалов (OverDrive и т.д.)  Заявления о политике включены в RDA Toolkit, поэтому в любой момент, есть LC-PCC PS, по которой можно будет отправить заявление.  Для тех, у кого нет подписок на Toolkit, заявления о политике LC-PCC доступны в «бесплатной» части веб-сайта Toolkit. Из URL-адреса доступа (http://access.rdatoolkit.org/) щелкните вкладку «Ресурсы» и выберите «Библиотека Конгресса - Программа для заявлений о политике совместной каталогизации» (LC-PCC PS). (Welsh, A., Batley, S.,2012)  </vt:lpstr>
      <vt:lpstr>● Внесли изменения в стратегию развития библиотеки.  ● Разработали шаблон различия между AACR2 и RDA,        который служил руководством пользователя. ● Метод взаимного обучения и самообучения.     (Fresnido, A. M., 2021, June 29) </vt:lpstr>
      <vt:lpstr>PowerPoint Presentation</vt:lpstr>
      <vt:lpstr>PowerPoint Presentation</vt:lpstr>
      <vt:lpstr>PowerPoint Presentation</vt:lpstr>
      <vt:lpstr>PowerPoint Presentation</vt:lpstr>
      <vt:lpstr>Авторитетный файл (тезаурусы) - список авторитетных форм заголовков, используемых в каталогах библиотеки или файл библиографических записей, поддерживаемый, чтобы гарантировать, что заголовки применяются последовательно по мере добавления новых элементов в коллекцию.  Отдельные авторитетные файлы обычно ведутся для имен, авторов/редакторов, названия серий и предметных рубрик. Все ссылки на данный заголовок также включается в файл. (Manabat April, 2020, May 14) </vt:lpstr>
      <vt:lpstr>Пример: роман под названием «Плачь, любимая страна». С момента первоначальной публикации эта работа многократно переиздавалась и адаптировалась.  • Роман опубликован впервые в печати в 1948 году.  • Один и тот же роман (без изменений) переиздавался много раз  • разные издатели печати  • новые форматы  • электронная книга  • аудиокниги  • переведено на разные языки  • французкий язык  • Немецкий  Работы, подобные этому примеру, которые были переизданы, повторно выражены и адаптированы в новые работы, нуждаются в способах записи каталога, чтобы связать их и показать, как они соотносятся друг с другом.</vt:lpstr>
      <vt:lpstr>PowerPoint Presentation</vt:lpstr>
      <vt:lpstr>PowerPoint Presentation</vt:lpstr>
      <vt:lpstr>PowerPoint Presentation</vt:lpstr>
      <vt:lpstr>PowerPoint Presentation</vt:lpstr>
      <vt:lpstr>Модуль «Авторитетные записи»</vt:lpstr>
      <vt:lpstr>PowerPoint Presentation</vt:lpstr>
      <vt:lpstr>PowerPoint Presentation</vt:lpstr>
      <vt:lpstr>  ● Совместный проект по развитию авторитетных файлов для Казахстанских авторов.  ● Совместная программа по обучению библиотек тенденциям каталогизации в Казахстане.  ● Создание единого руководства по каталогизации для стран СНГ. (Manabat, A. 2021) ● Переход на современные правила описания информационных ресурсов. ● Разработка регламентирующих документов </vt:lpstr>
      <vt:lpstr>   Kalita, Rajib. (2019). Technical Processing of University Library: A Theoretical Study. Library Philosophy and Practice. 2019. https://www.researchgate.net/publication/333103956_Technical_Processing_of_University_Library_A_Theoretical_Study  Fresnido, Ana Maria B.; Gonda, Jojie A.; Barsaga, (2021, June 29). Resource description and organization: the case of an academic library in the Philippines [slides]. Nazarbayev University Repository. https://nur.nu.edu.kz/handle/123456789/5487  Hart, Amy. (2014) RDA made simple: a practical guide to the new cataloging rules  Manabat, A. (2021, October 7-8). Documenting the cataloging practices and policies among selected libraries in Kazakhstan. Nazarbayev University Repository. http://nur.nu.edu.kz/handle/123456789/5864  Manabat, April (2020, May 14). A brief rundown on the concept of authorities in library cataloguing [slides]. Nazarbayev University Repository. http://nur.nu.edu.kz/handle/123456789/5286  Welsh, Anne and Batley, Sue (2012) Practical cataloguing: AACR2, RDA and MARC 21   Hider, P. (2014). Contemporary Cataloging Policy and Practice in Australian Libraries. Australian Academic &amp; Research Libraries, 45(3), 193–204. https://doi.org/10.1080/00048623.2014.920568   </vt:lpstr>
      <vt:lpstr>С П А С И Б О   З А   В Н И М А Н И Е!  Мейрамгуль Косылбаева Менеджер, Библиотека Назарбаев университета mkossylbayeva@nu.edu.kz  Гульжан Байдюсенова эксперт-менеджер, Библиотека Назарбаев университета gulzhan.baidyussenova@nu.edu.kz  Управление процессами каталогизации и использование международных стандартов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процессами каталогизации и использование международных стандартов Косылбаева М., Байдюсенова Г.,  Офис учета и каталогизации фонда</dc:title>
  <dc:creator>Ainur Abikenova</dc:creator>
  <cp:lastModifiedBy>User</cp:lastModifiedBy>
  <cp:revision>3</cp:revision>
  <dcterms:modified xsi:type="dcterms:W3CDTF">2022-01-12T08:43:01Z</dcterms:modified>
</cp:coreProperties>
</file>