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2" r:id="rId12"/>
    <p:sldId id="268" r:id="rId13"/>
    <p:sldId id="269" r:id="rId14"/>
    <p:sldId id="270" r:id="rId15"/>
    <p:sldId id="272" r:id="rId16"/>
    <p:sldId id="273" r:id="rId17"/>
    <p:sldId id="275" r:id="rId18"/>
    <p:sldId id="276" r:id="rId19"/>
    <p:sldId id="271" r:id="rId20"/>
    <p:sldId id="277" r:id="rId21"/>
    <p:sldId id="278" r:id="rId22"/>
    <p:sldId id="280" r:id="rId23"/>
    <p:sldId id="279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Word_97_-_2003_Document2.doc"/><Relationship Id="rId3" Type="http://schemas.openxmlformats.org/officeDocument/2006/relationships/oleObject" Target="../embeddings/Microsoft_Word_97_-_2003_Document1.doc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Word_Document1.docx"/><Relationship Id="rId5" Type="http://schemas.openxmlformats.org/officeDocument/2006/relationships/image" Target="../media/image10.png"/><Relationship Id="rId4" Type="http://schemas.openxmlformats.org/officeDocument/2006/relationships/image" Target="../media/image7.emf"/><Relationship Id="rId9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cad.org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nuwritersguild..wordpress.com/" TargetMode="External"/><Relationship Id="rId2" Type="http://schemas.openxmlformats.org/officeDocument/2006/relationships/hyperlink" Target="http://www.amacad.org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aigul.aktymbayeva@nu.edu.kz" TargetMode="External"/><Relationship Id="rId2" Type="http://schemas.openxmlformats.org/officeDocument/2006/relationships/hyperlink" Target="mailto:Philip.Montgomery@nu.edu.kz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Reflective Practice and Interactive Teaching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Philip Montgomery</a:t>
            </a:r>
          </a:p>
          <a:p>
            <a:r>
              <a:rPr lang="en-US" dirty="0" smtClean="0"/>
              <a:t>Academic English Instructor</a:t>
            </a:r>
          </a:p>
          <a:p>
            <a:endParaRPr lang="en-US" dirty="0"/>
          </a:p>
        </p:txBody>
      </p:sp>
      <p:pic>
        <p:nvPicPr>
          <p:cNvPr id="4" name="Picture 3" descr="C:\Users\User\Desktop\GSE L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451" y="4958918"/>
            <a:ext cx="3515098" cy="135960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8478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517" y="259009"/>
            <a:ext cx="9784080" cy="150876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Reflective Learning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95421" y="1798545"/>
            <a:ext cx="4530617" cy="4718634"/>
          </a:xfrm>
        </p:spPr>
        <p:txBody>
          <a:bodyPr numCol="1">
            <a:noAutofit/>
          </a:bodyPr>
          <a:lstStyle/>
          <a:p>
            <a:pPr marL="228600" lvl="1" indent="0">
              <a:buNone/>
            </a:pPr>
            <a:r>
              <a:rPr lang="en-US" sz="4400" dirty="0" smtClean="0">
                <a:sym typeface="Wingdings" panose="05000000000000000000" pitchFamily="2" charset="2"/>
              </a:rPr>
              <a:t>Self evaluation </a:t>
            </a:r>
          </a:p>
          <a:p>
            <a:pPr marL="228600" lvl="1" indent="0">
              <a:buNone/>
            </a:pPr>
            <a:endParaRPr lang="en-US" sz="4400" dirty="0" smtClean="0">
              <a:sym typeface="Wingdings" panose="05000000000000000000" pitchFamily="2" charset="2"/>
            </a:endParaRPr>
          </a:p>
          <a:p>
            <a:pPr marL="228600" lvl="1" indent="0">
              <a:buNone/>
            </a:pPr>
            <a:r>
              <a:rPr lang="en-US" sz="4400" dirty="0" smtClean="0">
                <a:sym typeface="Wingdings" panose="05000000000000000000" pitchFamily="2" charset="2"/>
              </a:rPr>
              <a:t>Journaling  </a:t>
            </a:r>
          </a:p>
          <a:p>
            <a:pPr marL="228600" lvl="1" indent="0">
              <a:buNone/>
            </a:pPr>
            <a:endParaRPr lang="en-US" sz="4400" dirty="0">
              <a:sym typeface="Wingdings" panose="05000000000000000000" pitchFamily="2" charset="2"/>
            </a:endParaRPr>
          </a:p>
          <a:p>
            <a:pPr marL="228600" lvl="1" indent="0">
              <a:buNone/>
            </a:pPr>
            <a:r>
              <a:rPr lang="en-US" sz="4400" dirty="0" smtClean="0">
                <a:sym typeface="Wingdings" panose="05000000000000000000" pitchFamily="2" charset="2"/>
              </a:rPr>
              <a:t>Peer revision  </a:t>
            </a:r>
          </a:p>
          <a:p>
            <a:pPr marL="228600" lvl="1" indent="0">
              <a:buNone/>
            </a:pPr>
            <a:endParaRPr lang="en-US" sz="4400" dirty="0" smtClean="0">
              <a:sym typeface="Wingdings" panose="05000000000000000000" pitchFamily="2" charset="2"/>
            </a:endParaRPr>
          </a:p>
          <a:p>
            <a:pPr marL="228600" lvl="1" indent="0">
              <a:buNone/>
            </a:pPr>
            <a:r>
              <a:rPr lang="en-US" sz="4400" dirty="0" smtClean="0">
                <a:sym typeface="Wingdings" panose="05000000000000000000" pitchFamily="2" charset="2"/>
              </a:rPr>
              <a:t>Portfolios   </a:t>
            </a:r>
            <a:endParaRPr lang="en-US" sz="2800" dirty="0" smtClean="0"/>
          </a:p>
          <a:p>
            <a:endParaRPr lang="en-US" sz="2800" u="sng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5939706"/>
              </p:ext>
            </p:extLst>
          </p:nvPr>
        </p:nvGraphicFramePr>
        <p:xfrm>
          <a:off x="4310394" y="1926651"/>
          <a:ext cx="3905491" cy="4931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Document" r:id="rId3" imgW="6385168" imgH="8062956" progId="Word.Document.8">
                  <p:embed/>
                </p:oleObj>
              </mc:Choice>
              <mc:Fallback>
                <p:oleObj name="Document" r:id="rId3" imgW="6385168" imgH="8062956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10394" y="1926651"/>
                        <a:ext cx="3905491" cy="493134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886" y="1684649"/>
            <a:ext cx="3752185" cy="3402303"/>
          </a:xfrm>
          <a:prstGeom prst="rect">
            <a:avLst/>
          </a:prstGeom>
          <a:ln>
            <a:solidFill>
              <a:schemeClr val="bg1"/>
            </a:solidFill>
          </a:ln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3758391"/>
              </p:ext>
            </p:extLst>
          </p:nvPr>
        </p:nvGraphicFramePr>
        <p:xfrm>
          <a:off x="5397966" y="1380591"/>
          <a:ext cx="3972231" cy="5902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Document" r:id="rId6" imgW="6072373" imgH="9023243" progId="Word.Document.12">
                  <p:embed/>
                </p:oleObj>
              </mc:Choice>
              <mc:Fallback>
                <p:oleObj name="Document" r:id="rId6" imgW="6072373" imgH="902324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397966" y="1380591"/>
                        <a:ext cx="3972231" cy="590214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7852928"/>
              </p:ext>
            </p:extLst>
          </p:nvPr>
        </p:nvGraphicFramePr>
        <p:xfrm>
          <a:off x="6514267" y="1260128"/>
          <a:ext cx="4448175" cy="541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Document" r:id="rId8" imgW="6528457" imgH="7949769" progId="Word.Document.8">
                  <p:embed/>
                </p:oleObj>
              </mc:Choice>
              <mc:Fallback>
                <p:oleObj name="Document" r:id="rId8" imgW="6528457" imgH="7949769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514267" y="1260128"/>
                        <a:ext cx="4448175" cy="541813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32470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Reflective Teaching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751" y="2084173"/>
            <a:ext cx="4629665" cy="460429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Formal observation</a:t>
            </a:r>
          </a:p>
          <a:p>
            <a:r>
              <a:rPr lang="en-US" sz="4000" dirty="0" smtClean="0"/>
              <a:t>Professional development seminars</a:t>
            </a:r>
          </a:p>
          <a:p>
            <a:r>
              <a:rPr lang="en-US" sz="4000" dirty="0"/>
              <a:t>Interaction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with </a:t>
            </a:r>
            <a:r>
              <a:rPr lang="en-US" sz="4000" dirty="0"/>
              <a:t>colleagues</a:t>
            </a:r>
          </a:p>
          <a:p>
            <a:r>
              <a:rPr lang="en-US" sz="4000" dirty="0" smtClean="0"/>
              <a:t>Student feedback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7597" y="1504716"/>
            <a:ext cx="5664544" cy="16783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7597" y="3292471"/>
            <a:ext cx="5668457" cy="16195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7597" y="5021402"/>
            <a:ext cx="5664544" cy="1667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022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Questions / Break </a:t>
            </a:r>
            <a:endParaRPr lang="en-US" sz="8000" dirty="0"/>
          </a:p>
        </p:txBody>
      </p:sp>
      <p:pic>
        <p:nvPicPr>
          <p:cNvPr id="3074" name="Picture 2" descr="http://www.friendshipcircle.org/blog/wp-content/uploads/2012/10/bre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834" y="2227734"/>
            <a:ext cx="6572250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335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Interactive Teaching</a:t>
            </a:r>
            <a:endParaRPr lang="en-US" sz="6600" dirty="0"/>
          </a:p>
        </p:txBody>
      </p:sp>
      <p:pic>
        <p:nvPicPr>
          <p:cNvPr id="4" name="Picture 6" descr="http://blogs.glnd.k12.va.us/kbachmann/files/2012/08/scaffolding-higher-level-Learni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4"/>
          <a:stretch/>
        </p:blipFill>
        <p:spPr bwMode="auto">
          <a:xfrm>
            <a:off x="680291" y="3478150"/>
            <a:ext cx="4101448" cy="306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99184" y="1850713"/>
            <a:ext cx="418255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u="sng" dirty="0" smtClean="0"/>
              <a:t>Scaffolding: </a:t>
            </a:r>
            <a:br>
              <a:rPr lang="en-US" sz="3200" u="sng" dirty="0" smtClean="0"/>
            </a:br>
            <a:r>
              <a:rPr lang="en-US" sz="3200" dirty="0" smtClean="0"/>
              <a:t>How students interact </a:t>
            </a:r>
            <a:br>
              <a:rPr lang="en-US" sz="3200" dirty="0" smtClean="0"/>
            </a:br>
            <a:r>
              <a:rPr lang="en-US" sz="3200" dirty="0" smtClean="0"/>
              <a:t>with the course content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5878739" y="1792936"/>
            <a:ext cx="483337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u="sng" dirty="0" smtClean="0"/>
              <a:t>Project work: </a:t>
            </a:r>
            <a:endParaRPr lang="en-US" sz="3200" dirty="0" smtClean="0"/>
          </a:p>
          <a:p>
            <a:r>
              <a:rPr lang="en-US" sz="3200" dirty="0" smtClean="0"/>
              <a:t>How students interact with </a:t>
            </a:r>
            <a:br>
              <a:rPr lang="en-US" sz="3200" dirty="0" smtClean="0"/>
            </a:br>
            <a:r>
              <a:rPr lang="en-US" sz="3200" dirty="0" smtClean="0"/>
              <a:t>each other</a:t>
            </a:r>
            <a:endParaRPr lang="en-US" sz="3200" dirty="0"/>
          </a:p>
        </p:txBody>
      </p:sp>
      <p:pic>
        <p:nvPicPr>
          <p:cNvPr id="8" name="Picture 2" descr="http://www.21stcentech.com/wp-content/uploads/2012/12/learner-centered-teach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847" y="3479548"/>
            <a:ext cx="4070533" cy="306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117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Interactive Teaching</a:t>
            </a:r>
            <a:endParaRPr lang="en-US" sz="6600" dirty="0"/>
          </a:p>
        </p:txBody>
      </p:sp>
      <p:sp>
        <p:nvSpPr>
          <p:cNvPr id="6" name="Rectangle 5"/>
          <p:cNvSpPr/>
          <p:nvPr/>
        </p:nvSpPr>
        <p:spPr>
          <a:xfrm>
            <a:off x="187292" y="2268712"/>
            <a:ext cx="28424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u="sng" dirty="0" smtClean="0"/>
              <a:t>Scaffolding</a:t>
            </a:r>
            <a:endParaRPr lang="en-US" sz="4400" u="sng" dirty="0"/>
          </a:p>
        </p:txBody>
      </p:sp>
      <p:sp>
        <p:nvSpPr>
          <p:cNvPr id="7" name="Rectangle 6"/>
          <p:cNvSpPr/>
          <p:nvPr/>
        </p:nvSpPr>
        <p:spPr>
          <a:xfrm>
            <a:off x="1093661" y="4832482"/>
            <a:ext cx="5841856" cy="58477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3200" dirty="0"/>
              <a:t>WA2 – Summary from one source</a:t>
            </a:r>
          </a:p>
        </p:txBody>
      </p:sp>
      <p:sp>
        <p:nvSpPr>
          <p:cNvPr id="8" name="Rectangle 7"/>
          <p:cNvSpPr/>
          <p:nvPr/>
        </p:nvSpPr>
        <p:spPr>
          <a:xfrm>
            <a:off x="2090335" y="4119853"/>
            <a:ext cx="6297493" cy="58477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3200" dirty="0"/>
              <a:t>WA3 – Definition Essay (2-3 sources)</a:t>
            </a:r>
          </a:p>
        </p:txBody>
      </p:sp>
      <p:sp>
        <p:nvSpPr>
          <p:cNvPr id="9" name="Rectangle 8"/>
          <p:cNvSpPr/>
          <p:nvPr/>
        </p:nvSpPr>
        <p:spPr>
          <a:xfrm>
            <a:off x="2953401" y="3407224"/>
            <a:ext cx="7180364" cy="58477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3200" dirty="0"/>
              <a:t>WA4 – Argumentative Essay (2-3 sources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10" name="Rectangle 9"/>
          <p:cNvSpPr/>
          <p:nvPr/>
        </p:nvSpPr>
        <p:spPr>
          <a:xfrm>
            <a:off x="4014589" y="2696203"/>
            <a:ext cx="6119176" cy="58477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3200" dirty="0"/>
              <a:t>WA5 – Critical Review (3-5 sources)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63136" y="1985182"/>
            <a:ext cx="6402907" cy="58477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3200" dirty="0"/>
              <a:t>WA6 – Reflection Essay and Portfolio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36146" y="5545111"/>
            <a:ext cx="6016583" cy="58477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3200" dirty="0" smtClean="0"/>
              <a:t>WA1 – </a:t>
            </a:r>
            <a:r>
              <a:rPr lang="en-US" sz="3200" dirty="0" smtClean="0"/>
              <a:t>Needs Analysis (pre-course</a:t>
            </a:r>
            <a:r>
              <a:rPr lang="en-US" sz="3200" dirty="0" smtClean="0"/>
              <a:t>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9183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Blog writing: Pedagogy</a:t>
            </a:r>
            <a:endParaRPr lang="en-US" sz="6000" dirty="0"/>
          </a:p>
        </p:txBody>
      </p:sp>
      <p:pic>
        <p:nvPicPr>
          <p:cNvPr id="4" name="Picture 2" descr="https://www.amacad.org/images/publications/researchpapers/slac_Fi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015" y="1944682"/>
            <a:ext cx="7368435" cy="479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629669" y="6434179"/>
            <a:ext cx="14995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hlinkClick r:id="rId3"/>
              </a:rPr>
              <a:t>www.amacad.org</a:t>
            </a:r>
            <a:r>
              <a:rPr lang="en-US" sz="1400" dirty="0"/>
              <a:t> 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59577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Blog writing: In Practice 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59" y="1387569"/>
            <a:ext cx="5235859" cy="45415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8842247" y="6390715"/>
            <a:ext cx="30777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nuwritersguild.wordpress.com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3297" y="1756901"/>
            <a:ext cx="4824184" cy="50031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Content Placeholder 5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818296" y="2171138"/>
            <a:ext cx="5061434" cy="33797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92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065" y="263611"/>
            <a:ext cx="7824787" cy="304452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065" y="3592908"/>
            <a:ext cx="7620000" cy="30861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/>
          <a:lstStyle/>
          <a:p>
            <a:r>
              <a:rPr lang="en-US" dirty="0" smtClean="0"/>
              <a:t>Blog writing: </a:t>
            </a:r>
            <a:br>
              <a:rPr lang="en-US" dirty="0" smtClean="0"/>
            </a:br>
            <a:r>
              <a:rPr lang="en-US" dirty="0" smtClean="0"/>
              <a:t>Positive Results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88180" y="2260474"/>
            <a:ext cx="247696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u="sng" dirty="0" smtClean="0"/>
              <a:t>Student </a:t>
            </a:r>
            <a:br>
              <a:rPr lang="en-US" sz="4400" u="sng" dirty="0" smtClean="0"/>
            </a:br>
            <a:r>
              <a:rPr lang="en-US" sz="4400" u="sng" dirty="0" smtClean="0"/>
              <a:t>feedback:</a:t>
            </a:r>
            <a:endParaRPr lang="en-US" sz="4400" u="sng" dirty="0"/>
          </a:p>
        </p:txBody>
      </p:sp>
    </p:spTree>
    <p:extLst>
      <p:ext uri="{BB962C8B-B14F-4D97-AF65-F5344CB8AC3E}">
        <p14:creationId xmlns:p14="http://schemas.microsoft.com/office/powerpoint/2010/main" val="75009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593" y="3539758"/>
            <a:ext cx="7391400" cy="3166416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593" y="245252"/>
            <a:ext cx="7405816" cy="302202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88180" y="2260474"/>
            <a:ext cx="247696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u="sng" dirty="0" smtClean="0"/>
              <a:t>Student </a:t>
            </a:r>
            <a:br>
              <a:rPr lang="en-US" sz="4400" u="sng" dirty="0" smtClean="0"/>
            </a:br>
            <a:r>
              <a:rPr lang="en-US" sz="4400" u="sng" dirty="0" smtClean="0"/>
              <a:t>feedback:</a:t>
            </a:r>
            <a:endParaRPr lang="en-US" sz="4400" u="sng" dirty="0"/>
          </a:p>
        </p:txBody>
      </p:sp>
    </p:spTree>
    <p:extLst>
      <p:ext uri="{BB962C8B-B14F-4D97-AF65-F5344CB8AC3E}">
        <p14:creationId xmlns:p14="http://schemas.microsoft.com/office/powerpoint/2010/main" val="255013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9600" dirty="0" smtClean="0"/>
              <a:t>Task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4800" dirty="0" smtClean="0"/>
              <a:t>Identify one reflective practice you already use in your classes. Share with a partner.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800" dirty="0" smtClean="0"/>
              <a:t>Identify one reflective or interactive task that you might try to introduce or improve. Share with a partner.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0140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Workshop Overview	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440" y="1935045"/>
            <a:ext cx="10133559" cy="4523232"/>
          </a:xfrm>
        </p:spPr>
        <p:txBody>
          <a:bodyPr>
            <a:noAutofit/>
          </a:bodyPr>
          <a:lstStyle/>
          <a:p>
            <a:r>
              <a:rPr lang="en-US" sz="4400" dirty="0" smtClean="0"/>
              <a:t>Introduction</a:t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Reflective practice</a:t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endParaRPr lang="en-US" sz="4400" dirty="0" smtClean="0"/>
          </a:p>
          <a:p>
            <a:r>
              <a:rPr lang="en-US" sz="4400" dirty="0" smtClean="0"/>
              <a:t>Interactive teaching</a:t>
            </a:r>
          </a:p>
          <a:p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6707140" y="3001115"/>
            <a:ext cx="3874666" cy="5232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Students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707139" y="3704975"/>
            <a:ext cx="3874667" cy="5232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Faculty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707139" y="4969599"/>
            <a:ext cx="3874667" cy="5232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Projects and Scaffolding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707139" y="5699612"/>
            <a:ext cx="3874667" cy="5232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Student Feedback </a:t>
            </a: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568778" y="3328086"/>
            <a:ext cx="733168" cy="33775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568778" y="3665838"/>
            <a:ext cx="733168" cy="3254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818988" y="5280700"/>
            <a:ext cx="733168" cy="33775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18988" y="5618452"/>
            <a:ext cx="733168" cy="3254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17005" y="4490031"/>
            <a:ext cx="11756571" cy="102597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47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9600" dirty="0" smtClean="0"/>
              <a:t>Question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7200" dirty="0" smtClean="0"/>
              <a:t>How do these ideas compare to what you are discussing in your institute? 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79846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dirty="0" smtClean="0"/>
              <a:t>Final Comments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305" y="2052869"/>
            <a:ext cx="11475308" cy="4206240"/>
          </a:xfrm>
        </p:spPr>
        <p:txBody>
          <a:bodyPr>
            <a:noAutofit/>
          </a:bodyPr>
          <a:lstStyle/>
          <a:p>
            <a:r>
              <a:rPr lang="en-US" sz="2400" dirty="0" smtClean="0"/>
              <a:t>Higher education should be focusing on </a:t>
            </a:r>
            <a:r>
              <a:rPr lang="en-US" sz="2400" b="1" dirty="0" smtClean="0"/>
              <a:t>empowering</a:t>
            </a:r>
            <a:r>
              <a:rPr lang="en-US" sz="2400" dirty="0" smtClean="0"/>
              <a:t> graduates to be </a:t>
            </a:r>
            <a:r>
              <a:rPr lang="en-US" sz="2400" b="1" dirty="0" smtClean="0"/>
              <a:t>change agents. </a:t>
            </a:r>
          </a:p>
          <a:p>
            <a:r>
              <a:rPr lang="en-US" sz="2400" dirty="0" smtClean="0"/>
              <a:t>To do that we need to be teaching </a:t>
            </a:r>
            <a:r>
              <a:rPr lang="en-US" sz="2400" b="1" dirty="0" smtClean="0"/>
              <a:t>reflective practice</a:t>
            </a:r>
            <a:r>
              <a:rPr lang="en-US" sz="2400" dirty="0" smtClean="0"/>
              <a:t>. </a:t>
            </a:r>
          </a:p>
          <a:p>
            <a:r>
              <a:rPr lang="en-US" sz="2400" b="1" dirty="0" smtClean="0"/>
              <a:t>Self evaluation, journaling, peer revision, and portfolios </a:t>
            </a:r>
            <a:r>
              <a:rPr lang="en-US" sz="2400" dirty="0" smtClean="0"/>
              <a:t>are some ways to develop reflective learning. </a:t>
            </a:r>
          </a:p>
          <a:p>
            <a:r>
              <a:rPr lang="en-US" sz="2400" b="1" dirty="0" smtClean="0"/>
              <a:t>Teachers</a:t>
            </a:r>
            <a:r>
              <a:rPr lang="en-US" sz="2400" dirty="0" smtClean="0"/>
              <a:t> especially need to be reflective in their teaching practice. </a:t>
            </a:r>
          </a:p>
          <a:p>
            <a:r>
              <a:rPr lang="en-US" sz="2400" b="1" dirty="0" smtClean="0"/>
              <a:t>Scaffolding</a:t>
            </a:r>
            <a:r>
              <a:rPr lang="en-US" sz="2400" dirty="0" smtClean="0"/>
              <a:t> helps the student see the progression of increasingly difficult skills and content.</a:t>
            </a:r>
          </a:p>
          <a:p>
            <a:r>
              <a:rPr lang="en-US" sz="2400" dirty="0" smtClean="0"/>
              <a:t>Project work like </a:t>
            </a:r>
            <a:r>
              <a:rPr lang="en-US" sz="2400" b="1" dirty="0" smtClean="0"/>
              <a:t>blogs</a:t>
            </a:r>
            <a:r>
              <a:rPr lang="en-US" sz="2400" dirty="0" smtClean="0"/>
              <a:t> and </a:t>
            </a:r>
            <a:r>
              <a:rPr lang="en-US" sz="2400" b="1" dirty="0" smtClean="0"/>
              <a:t>portfolios </a:t>
            </a:r>
            <a:r>
              <a:rPr lang="en-US" sz="2400" dirty="0" smtClean="0"/>
              <a:t>allow teachers to promote student interaction and reflection. </a:t>
            </a:r>
          </a:p>
          <a:p>
            <a:r>
              <a:rPr lang="en-US" sz="2400" b="1" dirty="0" smtClean="0"/>
              <a:t>Student feedback </a:t>
            </a:r>
            <a:r>
              <a:rPr lang="en-US" sz="2400" dirty="0" smtClean="0"/>
              <a:t>is important to improve on our teaching. </a:t>
            </a:r>
            <a:endParaRPr lang="en-US" sz="2400" b="1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2760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err="1" smtClean="0"/>
              <a:t>Brockbank</a:t>
            </a:r>
            <a:r>
              <a:rPr lang="en-US" sz="4400" dirty="0" smtClean="0"/>
              <a:t>, A. &amp; McGill, I. (2007). </a:t>
            </a:r>
            <a:r>
              <a:rPr lang="en-US" sz="4400" i="1" dirty="0" smtClean="0"/>
              <a:t>Facilitating reflective learning in higher education. </a:t>
            </a:r>
            <a:r>
              <a:rPr lang="en-US" sz="4400" dirty="0" smtClean="0"/>
              <a:t>Buckingham, GBR: Open University Press. </a:t>
            </a:r>
          </a:p>
          <a:p>
            <a:r>
              <a:rPr lang="en-US" sz="4400" dirty="0">
                <a:hlinkClick r:id="rId2"/>
              </a:rPr>
              <a:t>http://</a:t>
            </a:r>
            <a:r>
              <a:rPr lang="en-US" sz="4400" dirty="0" smtClean="0">
                <a:hlinkClick r:id="rId2"/>
              </a:rPr>
              <a:t>www.amacad.org</a:t>
            </a:r>
            <a:endParaRPr lang="en-US" sz="4400" dirty="0" smtClean="0"/>
          </a:p>
          <a:p>
            <a:r>
              <a:rPr lang="en-US" sz="4400" dirty="0" smtClean="0">
                <a:hlinkClick r:id="rId3"/>
              </a:rPr>
              <a:t>http://nuwritersguild</a:t>
            </a:r>
            <a:r>
              <a:rPr lang="en-US" sz="4400" dirty="0" smtClean="0">
                <a:hlinkClick r:id="rId3"/>
              </a:rPr>
              <a:t>..wordpress.com</a:t>
            </a:r>
            <a:endParaRPr lang="en-US" sz="4400" dirty="0"/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41110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/>
              <a:t>Thank you 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Future workshops</a:t>
            </a:r>
          </a:p>
          <a:p>
            <a:pPr lvl="1"/>
            <a:r>
              <a:rPr lang="en-US" sz="2800" dirty="0" smtClean="0"/>
              <a:t>Academic English</a:t>
            </a:r>
          </a:p>
          <a:p>
            <a:pPr lvl="1"/>
            <a:r>
              <a:rPr lang="en-US" sz="2800" dirty="0" smtClean="0"/>
              <a:t>Syllabus </a:t>
            </a:r>
            <a:r>
              <a:rPr lang="en-US" sz="2800" dirty="0"/>
              <a:t>development</a:t>
            </a:r>
          </a:p>
          <a:p>
            <a:pPr lvl="1"/>
            <a:r>
              <a:rPr lang="en-US" sz="2800" dirty="0" smtClean="0"/>
              <a:t>Student </a:t>
            </a:r>
            <a:r>
              <a:rPr lang="en-US" sz="2800" dirty="0"/>
              <a:t>publications</a:t>
            </a:r>
          </a:p>
          <a:p>
            <a:pPr lvl="1"/>
            <a:r>
              <a:rPr lang="en-US" sz="2800" dirty="0"/>
              <a:t>Using rubrics</a:t>
            </a:r>
          </a:p>
          <a:p>
            <a:r>
              <a:rPr lang="en-US" sz="3200" dirty="0"/>
              <a:t>Your ideas, questions</a:t>
            </a:r>
          </a:p>
          <a:p>
            <a:r>
              <a:rPr lang="en-US" sz="3200" dirty="0"/>
              <a:t>Let’s stay in contact (</a:t>
            </a:r>
            <a:r>
              <a:rPr lang="en-US" sz="3200" dirty="0">
                <a:hlinkClick r:id="rId2"/>
              </a:rPr>
              <a:t>Philip.Montgomery@nu.edu.kz</a:t>
            </a:r>
            <a:r>
              <a:rPr lang="en-US" sz="3200" dirty="0"/>
              <a:t>, </a:t>
            </a:r>
            <a:r>
              <a:rPr lang="en-US" sz="3200" dirty="0">
                <a:hlinkClick r:id="rId3"/>
              </a:rPr>
              <a:t>aigul.aktymbayeva@nu.edu.kz</a:t>
            </a:r>
            <a:r>
              <a:rPr lang="en-US" sz="3200" dirty="0"/>
              <a:t>) </a:t>
            </a:r>
          </a:p>
          <a:p>
            <a:endParaRPr lang="en-US" sz="2400" dirty="0"/>
          </a:p>
        </p:txBody>
      </p:sp>
      <p:pic>
        <p:nvPicPr>
          <p:cNvPr id="4" name="Picture 3" descr="C:\Users\User\Desktop\GSE Logo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645" y="2874745"/>
            <a:ext cx="3515098" cy="135960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8903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/>
              <a:t>Introduction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04573" y="2011680"/>
            <a:ext cx="1676400" cy="1295400"/>
          </a:xfrm>
          <a:prstGeom prst="rect">
            <a:avLst/>
          </a:prstGeom>
        </p:spPr>
      </p:pic>
      <p:pic>
        <p:nvPicPr>
          <p:cNvPr id="4" name="Picture 3" descr="C:\Users\User\Desktop\GSE Logo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534" y="2077584"/>
            <a:ext cx="2597809" cy="113517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5527588" y="2686361"/>
            <a:ext cx="1227438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156883" y="3307080"/>
            <a:ext cx="7968848" cy="332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 smtClean="0"/>
              <a:t>Teachers </a:t>
            </a:r>
            <a:r>
              <a:rPr lang="en-US" sz="2800" dirty="0"/>
              <a:t>of new </a:t>
            </a:r>
            <a:r>
              <a:rPr lang="en-US" sz="2800" dirty="0" smtClean="0"/>
              <a:t>formation</a:t>
            </a:r>
          </a:p>
          <a:p>
            <a:pPr algn="ctr">
              <a:lnSpc>
                <a:spcPct val="150000"/>
              </a:lnSpc>
            </a:pPr>
            <a:r>
              <a:rPr lang="en-US" sz="2800" dirty="0" smtClean="0"/>
              <a:t>Creative </a:t>
            </a:r>
            <a:r>
              <a:rPr lang="en-US" sz="2800" dirty="0"/>
              <a:t>person with the ability to </a:t>
            </a:r>
            <a:r>
              <a:rPr lang="en-US" sz="2800" dirty="0" smtClean="0"/>
              <a:t>reflect</a:t>
            </a:r>
          </a:p>
          <a:p>
            <a:pPr algn="ctr">
              <a:lnSpc>
                <a:spcPct val="150000"/>
              </a:lnSpc>
            </a:pPr>
            <a:r>
              <a:rPr lang="en-US" sz="2800" dirty="0" smtClean="0"/>
              <a:t>Uses student-centered teaching methods</a:t>
            </a:r>
          </a:p>
          <a:p>
            <a:pPr algn="ctr">
              <a:lnSpc>
                <a:spcPct val="150000"/>
              </a:lnSpc>
            </a:pPr>
            <a:r>
              <a:rPr lang="en-US" sz="2800" dirty="0" smtClean="0"/>
              <a:t>Meet </a:t>
            </a:r>
            <a:r>
              <a:rPr lang="en-US" sz="2800" dirty="0"/>
              <a:t>modern requirements and international trends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in </a:t>
            </a:r>
            <a:r>
              <a:rPr lang="en-US" sz="2800" dirty="0"/>
              <a:t>the development of </a:t>
            </a:r>
            <a:r>
              <a:rPr lang="en-US" sz="2800" dirty="0" smtClean="0"/>
              <a:t>education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9685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/>
              <a:t>Reflective practice</a:t>
            </a:r>
          </a:p>
        </p:txBody>
      </p:sp>
      <p:pic>
        <p:nvPicPr>
          <p:cNvPr id="4" name="Picture 8" descr="http://www.math.technion.ac.il/S/rl/M.C.Escher/1/drawing_hands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00" y="2254644"/>
            <a:ext cx="5609166" cy="420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0117" y="3665582"/>
            <a:ext cx="2449585" cy="1384995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Students as reflective learners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9095064" y="3665583"/>
            <a:ext cx="2449585" cy="1384995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Faculty as reflective teachers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98600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Reflective 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Learning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795" y="2044631"/>
            <a:ext cx="5700389" cy="420624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4400" dirty="0"/>
              <a:t>“The learner, by engaging in an </a:t>
            </a:r>
            <a:r>
              <a:rPr lang="en-US" sz="4400" dirty="0">
                <a:solidFill>
                  <a:schemeClr val="accent1"/>
                </a:solidFill>
              </a:rPr>
              <a:t>active</a:t>
            </a:r>
            <a:r>
              <a:rPr lang="en-US" sz="4400" dirty="0"/>
              <a:t> process with the teacher and others through </a:t>
            </a:r>
            <a:r>
              <a:rPr lang="en-US" sz="4400" dirty="0">
                <a:solidFill>
                  <a:schemeClr val="accent1"/>
                </a:solidFill>
              </a:rPr>
              <a:t>reflective dialogue</a:t>
            </a:r>
            <a:r>
              <a:rPr lang="en-US" sz="4400" dirty="0"/>
              <a:t>, begins the journey to greater agency, </a:t>
            </a:r>
            <a:r>
              <a:rPr lang="en-US" sz="4400" dirty="0">
                <a:solidFill>
                  <a:schemeClr val="accent1"/>
                </a:solidFill>
              </a:rPr>
              <a:t>autonomy and independence </a:t>
            </a:r>
            <a:r>
              <a:rPr lang="en-US" sz="4400" dirty="0"/>
              <a:t>rather than remaining </a:t>
            </a:r>
            <a:r>
              <a:rPr lang="en-US" sz="4400" dirty="0">
                <a:solidFill>
                  <a:schemeClr val="accent1"/>
                </a:solidFill>
              </a:rPr>
              <a:t>dependent and passive</a:t>
            </a:r>
            <a:r>
              <a:rPr lang="en-US" sz="4400" dirty="0" smtClean="0"/>
              <a:t>” </a:t>
            </a:r>
            <a:r>
              <a:rPr lang="en-US" sz="2000" dirty="0" smtClean="0"/>
              <a:t>(</a:t>
            </a:r>
            <a:r>
              <a:rPr lang="en-US" sz="2000" dirty="0" err="1" smtClean="0"/>
              <a:t>Brockbank</a:t>
            </a:r>
            <a:r>
              <a:rPr lang="en-US" sz="2000" dirty="0" smtClean="0"/>
              <a:t> &amp; McGill, </a:t>
            </a:r>
            <a:r>
              <a:rPr lang="en-US" sz="2000" dirty="0"/>
              <a:t>2007, p</a:t>
            </a:r>
            <a:r>
              <a:rPr lang="en-US" sz="2000" dirty="0" smtClean="0"/>
              <a:t>. 62)</a:t>
            </a:r>
            <a:endParaRPr lang="en-US" sz="2000" dirty="0"/>
          </a:p>
        </p:txBody>
      </p:sp>
      <p:pic>
        <p:nvPicPr>
          <p:cNvPr id="1026" name="Picture 2" descr="http://www.swansnatchlove.com/wp-content/uploads/2014/09/Bored-le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700" y="1174459"/>
            <a:ext cx="3457029" cy="230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35592" y="3477364"/>
            <a:ext cx="6096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dirty="0"/>
              <a:t>http://www.swansnatchlove.com/wp-content/uploads/2014/09/Bored-lecture.jpg</a:t>
            </a:r>
          </a:p>
        </p:txBody>
      </p:sp>
      <p:sp>
        <p:nvSpPr>
          <p:cNvPr id="5" name="Down Arrow 4"/>
          <p:cNvSpPr/>
          <p:nvPr/>
        </p:nvSpPr>
        <p:spPr>
          <a:xfrm>
            <a:off x="8656375" y="3731280"/>
            <a:ext cx="687897" cy="5657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https://i.ytimg.com/vi/CkFWbC91PXQ/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985" y="4323019"/>
            <a:ext cx="3952676" cy="22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7326700" y="6547044"/>
            <a:ext cx="334724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https://i.ytimg.com/vi/CkFWbC91PXQ/maxresdefault.jpg</a:t>
            </a:r>
          </a:p>
        </p:txBody>
      </p:sp>
    </p:spTree>
    <p:extLst>
      <p:ext uri="{BB962C8B-B14F-4D97-AF65-F5344CB8AC3E}">
        <p14:creationId xmlns:p14="http://schemas.microsoft.com/office/powerpoint/2010/main" val="1360224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Reflective Learning</a:t>
            </a:r>
            <a:endParaRPr lang="en-US" sz="6600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1614616"/>
            <a:ext cx="8369643" cy="3188044"/>
            <a:chOff x="0" y="1614616"/>
            <a:chExt cx="8369643" cy="3188044"/>
          </a:xfrm>
        </p:grpSpPr>
        <p:sp>
          <p:nvSpPr>
            <p:cNvPr id="4" name="Cloud Callout 3"/>
            <p:cNvSpPr/>
            <p:nvPr/>
          </p:nvSpPr>
          <p:spPr>
            <a:xfrm>
              <a:off x="0" y="1614616"/>
              <a:ext cx="8369643" cy="3188044"/>
            </a:xfrm>
            <a:prstGeom prst="cloud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321347" y="2177586"/>
              <a:ext cx="5371071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/>
                <a:t>What classroom activities or assignments show your students being </a:t>
              </a:r>
              <a:r>
                <a:rPr lang="en-US" sz="3200" dirty="0" smtClean="0"/>
                <a:t>most ACTIVE</a:t>
              </a:r>
              <a:r>
                <a:rPr lang="en-US" sz="3200" dirty="0"/>
                <a:t>?</a:t>
              </a:r>
            </a:p>
            <a:p>
              <a:endParaRPr lang="en-US" sz="3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822357" y="3490124"/>
            <a:ext cx="8369643" cy="3188044"/>
            <a:chOff x="3822357" y="3490124"/>
            <a:chExt cx="8369643" cy="3188044"/>
          </a:xfrm>
        </p:grpSpPr>
        <p:sp>
          <p:nvSpPr>
            <p:cNvPr id="6" name="Cloud Callout 5"/>
            <p:cNvSpPr/>
            <p:nvPr/>
          </p:nvSpPr>
          <p:spPr>
            <a:xfrm rot="10800000">
              <a:off x="3822357" y="3490124"/>
              <a:ext cx="8369643" cy="3188044"/>
            </a:xfrm>
            <a:prstGeom prst="cloudCallou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58192" y="3998849"/>
              <a:ext cx="5297971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What skills are they developing and demonstrating in those activities? </a:t>
              </a:r>
              <a:endParaRPr lang="en-US" sz="3200" dirty="0"/>
            </a:p>
            <a:p>
              <a:pPr algn="ctr"/>
              <a:endParaRPr lang="en-US" sz="3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92962" y="3843432"/>
            <a:ext cx="5256196" cy="2481428"/>
            <a:chOff x="1456273" y="4018420"/>
            <a:chExt cx="5256196" cy="2481428"/>
          </a:xfrm>
        </p:grpSpPr>
        <p:sp>
          <p:nvSpPr>
            <p:cNvPr id="11" name="Cloud Callout 10"/>
            <p:cNvSpPr/>
            <p:nvPr/>
          </p:nvSpPr>
          <p:spPr>
            <a:xfrm flipH="1">
              <a:off x="1456273" y="4018420"/>
              <a:ext cx="5256196" cy="2481428"/>
            </a:xfrm>
            <a:prstGeom prst="cloudCallou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59149" y="4437745"/>
              <a:ext cx="3850443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Do you require your students to be reflective?</a:t>
              </a:r>
              <a:endParaRPr lang="en-US" sz="3200" dirty="0"/>
            </a:p>
            <a:p>
              <a:endParaRPr 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5310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Reflective Learning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9264" y="2011680"/>
            <a:ext cx="10091157" cy="4718634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sz="3600" u="sng" dirty="0" smtClean="0"/>
              <a:t>Overview of Educational Research about Learning</a:t>
            </a:r>
          </a:p>
          <a:p>
            <a:r>
              <a:rPr lang="en-US" sz="3600" dirty="0" smtClean="0"/>
              <a:t>Early research focused only on measurable outputs </a:t>
            </a:r>
            <a:r>
              <a:rPr lang="en-US" sz="3600" dirty="0" smtClean="0">
                <a:sym typeface="Wingdings" panose="05000000000000000000" pitchFamily="2" charset="2"/>
              </a:rPr>
              <a:t> IQ test</a:t>
            </a:r>
          </a:p>
          <a:p>
            <a:r>
              <a:rPr lang="en-US" sz="3600" dirty="0" smtClean="0">
                <a:sym typeface="Wingdings" panose="05000000000000000000" pitchFamily="2" charset="2"/>
              </a:rPr>
              <a:t>Moved toward social constructivism  </a:t>
            </a:r>
            <a:r>
              <a:rPr lang="en-US" sz="3600" dirty="0" smtClean="0">
                <a:sym typeface="Wingdings" panose="05000000000000000000" pitchFamily="2" charset="2"/>
              </a:rPr>
              <a:t/>
            </a:r>
            <a:br>
              <a:rPr lang="en-US" sz="3600" dirty="0" smtClean="0">
                <a:sym typeface="Wingdings" panose="05000000000000000000" pitchFamily="2" charset="2"/>
              </a:rPr>
            </a:br>
            <a:r>
              <a:rPr lang="en-US" sz="3600" dirty="0" smtClean="0">
                <a:sym typeface="Wingdings" panose="05000000000000000000" pitchFamily="2" charset="2"/>
              </a:rPr>
              <a:t>various </a:t>
            </a:r>
            <a:r>
              <a:rPr lang="en-US" sz="3600" dirty="0" smtClean="0">
                <a:sym typeface="Wingdings" panose="05000000000000000000" pitchFamily="2" charset="2"/>
              </a:rPr>
              <a:t>ways of learning</a:t>
            </a:r>
          </a:p>
          <a:p>
            <a:r>
              <a:rPr lang="en-US" sz="3600" dirty="0" smtClean="0">
                <a:sym typeface="Wingdings" panose="05000000000000000000" pitchFamily="2" charset="2"/>
              </a:rPr>
              <a:t>Research became less quantitative and objective. </a:t>
            </a:r>
            <a:r>
              <a:rPr lang="en-US" sz="3600" dirty="0" smtClean="0">
                <a:sym typeface="Wingdings" panose="05000000000000000000" pitchFamily="2" charset="2"/>
              </a:rPr>
              <a:t/>
            </a:r>
            <a:br>
              <a:rPr lang="en-US" sz="3600" dirty="0" smtClean="0">
                <a:sym typeface="Wingdings" panose="05000000000000000000" pitchFamily="2" charset="2"/>
              </a:rPr>
            </a:br>
            <a:r>
              <a:rPr lang="en-US" sz="3600" dirty="0" smtClean="0">
                <a:sym typeface="Wingdings" panose="05000000000000000000" pitchFamily="2" charset="2"/>
              </a:rPr>
              <a:t>Is </a:t>
            </a:r>
            <a:r>
              <a:rPr lang="en-US" sz="3600" dirty="0" smtClean="0">
                <a:sym typeface="Wingdings" panose="05000000000000000000" pitchFamily="2" charset="2"/>
              </a:rPr>
              <a:t>now more qualitative and subjective. </a:t>
            </a:r>
          </a:p>
          <a:p>
            <a:endParaRPr lang="en-US" sz="3600" u="sng" dirty="0"/>
          </a:p>
        </p:txBody>
      </p:sp>
      <p:sp>
        <p:nvSpPr>
          <p:cNvPr id="4" name="Rectangle 3"/>
          <p:cNvSpPr/>
          <p:nvPr/>
        </p:nvSpPr>
        <p:spPr>
          <a:xfrm>
            <a:off x="8566969" y="6426885"/>
            <a:ext cx="36250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Brockbank</a:t>
            </a:r>
            <a:r>
              <a:rPr lang="en-US" dirty="0"/>
              <a:t> &amp; McGill, 2007, p. </a:t>
            </a:r>
            <a:r>
              <a:rPr lang="en-US" dirty="0" smtClean="0"/>
              <a:t>38-40)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84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Reflective Learning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837" y="1879875"/>
            <a:ext cx="10091157" cy="4718634"/>
          </a:xfrm>
        </p:spPr>
        <p:txBody>
          <a:bodyPr numCol="1">
            <a:noAutofit/>
          </a:bodyPr>
          <a:lstStyle/>
          <a:p>
            <a:r>
              <a:rPr lang="en-US" sz="2800" dirty="0" smtClean="0">
                <a:sym typeface="Wingdings" panose="05000000000000000000" pitchFamily="2" charset="2"/>
              </a:rPr>
              <a:t>Research has </a:t>
            </a:r>
            <a:r>
              <a:rPr lang="en-US" sz="2800" dirty="0" smtClean="0">
                <a:sym typeface="Wingdings" panose="05000000000000000000" pitchFamily="2" charset="2"/>
              </a:rPr>
              <a:t>f</a:t>
            </a:r>
            <a:r>
              <a:rPr lang="en-US" sz="2800" dirty="0" smtClean="0">
                <a:sym typeface="Wingdings" panose="05000000000000000000" pitchFamily="2" charset="2"/>
              </a:rPr>
              <a:t>ocused </a:t>
            </a:r>
            <a:r>
              <a:rPr lang="en-US" sz="2800" dirty="0" smtClean="0">
                <a:sym typeface="Wingdings" panose="05000000000000000000" pitchFamily="2" charset="2"/>
              </a:rPr>
              <a:t>on: </a:t>
            </a:r>
          </a:p>
          <a:p>
            <a:pPr lvl="1"/>
            <a:r>
              <a:rPr lang="en-US" sz="2800" b="1" dirty="0" smtClean="0">
                <a:sym typeface="Wingdings" panose="05000000000000000000" pitchFamily="2" charset="2"/>
              </a:rPr>
              <a:t>Categories</a:t>
            </a:r>
            <a:r>
              <a:rPr lang="en-US" sz="2800" dirty="0" smtClean="0">
                <a:sym typeface="Wingdings" panose="05000000000000000000" pitchFamily="2" charset="2"/>
              </a:rPr>
              <a:t> (memorizing facts, retention of knowledge, understanding meaning)</a:t>
            </a:r>
          </a:p>
          <a:p>
            <a:pPr lvl="1"/>
            <a:r>
              <a:rPr lang="en-US" sz="2800" b="1" dirty="0" smtClean="0">
                <a:sym typeface="Wingdings" panose="05000000000000000000" pitchFamily="2" charset="2"/>
              </a:rPr>
              <a:t>Orientations</a:t>
            </a:r>
            <a:r>
              <a:rPr lang="en-US" sz="2800" dirty="0" smtClean="0">
                <a:sym typeface="Wingdings" panose="05000000000000000000" pitchFamily="2" charset="2"/>
              </a:rPr>
              <a:t> (intrinsic/extrinsic)</a:t>
            </a:r>
          </a:p>
          <a:p>
            <a:pPr lvl="1"/>
            <a:r>
              <a:rPr lang="en-US" sz="2800" b="1" dirty="0" smtClean="0">
                <a:sym typeface="Wingdings" panose="05000000000000000000" pitchFamily="2" charset="2"/>
              </a:rPr>
              <a:t>Strategies</a:t>
            </a:r>
            <a:r>
              <a:rPr lang="en-US" sz="2800" dirty="0" smtClean="0">
                <a:sym typeface="Wingdings" panose="05000000000000000000" pitchFamily="2" charset="2"/>
              </a:rPr>
              <a:t> (</a:t>
            </a:r>
            <a:r>
              <a:rPr lang="en-US" sz="2800" dirty="0" err="1" smtClean="0">
                <a:sym typeface="Wingdings" panose="05000000000000000000" pitchFamily="2" charset="2"/>
              </a:rPr>
              <a:t>Serialist</a:t>
            </a:r>
            <a:r>
              <a:rPr lang="en-US" sz="2800" dirty="0" smtClean="0">
                <a:sym typeface="Wingdings" panose="05000000000000000000" pitchFamily="2" charset="2"/>
              </a:rPr>
              <a:t>/holist) </a:t>
            </a:r>
          </a:p>
          <a:p>
            <a:pPr lvl="1"/>
            <a:r>
              <a:rPr lang="en-US" sz="2800" b="1" dirty="0" smtClean="0">
                <a:sym typeface="Wingdings" panose="05000000000000000000" pitchFamily="2" charset="2"/>
              </a:rPr>
              <a:t>Approaches</a:t>
            </a:r>
            <a:r>
              <a:rPr lang="en-US" sz="2800" dirty="0" smtClean="0">
                <a:sym typeface="Wingdings" panose="05000000000000000000" pitchFamily="2" charset="2"/>
              </a:rPr>
              <a:t> (Deep/surface)</a:t>
            </a:r>
          </a:p>
          <a:p>
            <a:pPr lvl="1"/>
            <a:r>
              <a:rPr lang="en-US" sz="2800" b="1" dirty="0" smtClean="0">
                <a:sym typeface="Wingdings" panose="05000000000000000000" pitchFamily="2" charset="2"/>
              </a:rPr>
              <a:t>Stages/perspectives </a:t>
            </a:r>
            <a:r>
              <a:rPr lang="en-US" sz="2800" dirty="0" smtClean="0">
                <a:sym typeface="Wingdings" panose="05000000000000000000" pitchFamily="2" charset="2"/>
              </a:rPr>
              <a:t>(Received/Subjective/Procedural/Constructed </a:t>
            </a:r>
            <a:r>
              <a:rPr lang="en-US" sz="2800" dirty="0" smtClean="0">
                <a:sym typeface="Wingdings" panose="05000000000000000000" pitchFamily="2" charset="2"/>
              </a:rPr>
              <a:t>knowledge)</a:t>
            </a:r>
            <a:endParaRPr lang="en-US" sz="2800" dirty="0" smtClean="0">
              <a:sym typeface="Wingdings" panose="05000000000000000000" pitchFamily="2" charset="2"/>
            </a:endParaRPr>
          </a:p>
          <a:p>
            <a:pPr lvl="1"/>
            <a:r>
              <a:rPr lang="en-US" sz="2800" b="1" dirty="0" smtClean="0">
                <a:sym typeface="Wingdings" panose="05000000000000000000" pitchFamily="2" charset="2"/>
              </a:rPr>
              <a:t>Levels</a:t>
            </a:r>
            <a:r>
              <a:rPr lang="en-US" sz="2800" dirty="0" smtClean="0">
                <a:sym typeface="Wingdings" panose="05000000000000000000" pitchFamily="2" charset="2"/>
              </a:rPr>
              <a:t> (I/II/III  content/application/evaluation)</a:t>
            </a:r>
          </a:p>
          <a:p>
            <a:pPr lvl="1"/>
            <a:r>
              <a:rPr lang="en-US" sz="2800" b="1" dirty="0" smtClean="0">
                <a:sym typeface="Wingdings" panose="05000000000000000000" pitchFamily="2" charset="2"/>
              </a:rPr>
              <a:t>Domains</a:t>
            </a:r>
            <a:r>
              <a:rPr lang="en-US" sz="2800" dirty="0" smtClean="0">
                <a:sym typeface="Wingdings" panose="05000000000000000000" pitchFamily="2" charset="2"/>
              </a:rPr>
              <a:t> (cognitive/knowing, conative/doing, affective/feeling)</a:t>
            </a:r>
          </a:p>
          <a:p>
            <a:pPr lvl="1"/>
            <a:r>
              <a:rPr lang="en-US" sz="2800" b="1" dirty="0" smtClean="0">
                <a:sym typeface="Wingdings" panose="05000000000000000000" pitchFamily="2" charset="2"/>
              </a:rPr>
              <a:t>Single-loop/Double-loop</a:t>
            </a:r>
            <a:r>
              <a:rPr lang="en-US" sz="2800" dirty="0" smtClean="0">
                <a:sym typeface="Wingdings" panose="05000000000000000000" pitchFamily="2" charset="2"/>
              </a:rPr>
              <a:t> learning</a:t>
            </a:r>
          </a:p>
          <a:p>
            <a:pPr lvl="1"/>
            <a:endParaRPr lang="en-US" sz="2800" dirty="0" smtClean="0">
              <a:sym typeface="Wingdings" panose="05000000000000000000" pitchFamily="2" charset="2"/>
            </a:endParaRPr>
          </a:p>
          <a:p>
            <a:pPr lvl="1"/>
            <a:endParaRPr lang="en-US" sz="2800" dirty="0" smtClean="0">
              <a:sym typeface="Wingdings" panose="05000000000000000000" pitchFamily="2" charset="2"/>
            </a:endParaRP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u="sng" dirty="0"/>
          </a:p>
        </p:txBody>
      </p:sp>
      <p:sp>
        <p:nvSpPr>
          <p:cNvPr id="4" name="Rectangle 3"/>
          <p:cNvSpPr/>
          <p:nvPr/>
        </p:nvSpPr>
        <p:spPr>
          <a:xfrm>
            <a:off x="8566969" y="6500782"/>
            <a:ext cx="36170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Brockbank</a:t>
            </a:r>
            <a:r>
              <a:rPr lang="en-US" dirty="0"/>
              <a:t> &amp; McGill, 2007, p. </a:t>
            </a:r>
            <a:r>
              <a:rPr lang="en-US" dirty="0" smtClean="0"/>
              <a:t>40-51)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43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4688974" y="3180378"/>
            <a:ext cx="2884580" cy="136633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Reflective Learning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47" y="2501390"/>
            <a:ext cx="2957191" cy="3240383"/>
          </a:xfrm>
          <a:ln w="38100">
            <a:solidFill>
              <a:schemeClr val="tx1"/>
            </a:solidFill>
          </a:ln>
        </p:spPr>
        <p:txBody>
          <a:bodyPr numCol="1" anchor="ctr">
            <a:noAutofit/>
          </a:bodyPr>
          <a:lstStyle/>
          <a:p>
            <a:pPr marL="0" indent="0" algn="ctr">
              <a:buNone/>
            </a:pPr>
            <a:r>
              <a:rPr lang="en-US" sz="3200" dirty="0" smtClean="0"/>
              <a:t>Emotion</a:t>
            </a:r>
          </a:p>
          <a:p>
            <a:pPr marL="0" indent="0" algn="ctr">
              <a:buNone/>
            </a:pPr>
            <a:r>
              <a:rPr lang="en-US" sz="3200" dirty="0" smtClean="0"/>
              <a:t>Transformative process </a:t>
            </a:r>
          </a:p>
          <a:p>
            <a:pPr marL="0" indent="0" algn="ctr">
              <a:buNone/>
            </a:pPr>
            <a:r>
              <a:rPr lang="en-US" sz="3200" dirty="0" smtClean="0"/>
              <a:t>Student empowerment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519144" y="3855308"/>
            <a:ext cx="939113" cy="823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/>
          <p:cNvSpPr txBox="1">
            <a:spLocks/>
          </p:cNvSpPr>
          <p:nvPr/>
        </p:nvSpPr>
        <p:spPr>
          <a:xfrm>
            <a:off x="4616363" y="2501387"/>
            <a:ext cx="2957191" cy="3240383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numCol="1" rtlCol="0" anchor="ctr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dirty="0" smtClean="0"/>
              <a:t>Autonomy</a:t>
            </a:r>
          </a:p>
          <a:p>
            <a:pPr marL="0" indent="0" algn="ctr">
              <a:buNone/>
            </a:pPr>
            <a:r>
              <a:rPr lang="en-US" sz="4000" dirty="0" smtClean="0"/>
              <a:t>Self reflection</a:t>
            </a:r>
          </a:p>
          <a:p>
            <a:pPr marL="0" indent="0" algn="ctr">
              <a:buNone/>
            </a:pPr>
            <a:r>
              <a:rPr lang="en-US" sz="4000" dirty="0" smtClean="0"/>
              <a:t>Critical ability 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7731660" y="3847070"/>
            <a:ext cx="939113" cy="823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8828879" y="2501387"/>
            <a:ext cx="2957191" cy="3240383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numCol="1" rtlCol="0" anchor="ctr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000" dirty="0" smtClean="0"/>
              <a:t>Change Agents</a:t>
            </a:r>
            <a:endParaRPr lang="en-US" sz="6000" dirty="0"/>
          </a:p>
        </p:txBody>
      </p:sp>
      <p:sp>
        <p:nvSpPr>
          <p:cNvPr id="9" name="Rectangle 8"/>
          <p:cNvSpPr/>
          <p:nvPr/>
        </p:nvSpPr>
        <p:spPr>
          <a:xfrm>
            <a:off x="403847" y="1854774"/>
            <a:ext cx="27302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u="sng" dirty="0"/>
              <a:t>More recently: </a:t>
            </a:r>
          </a:p>
        </p:txBody>
      </p:sp>
      <p:sp>
        <p:nvSpPr>
          <p:cNvPr id="10" name="Rectangle 9"/>
          <p:cNvSpPr/>
          <p:nvPr/>
        </p:nvSpPr>
        <p:spPr>
          <a:xfrm>
            <a:off x="4616363" y="1854773"/>
            <a:ext cx="27731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u="sng" dirty="0" smtClean="0"/>
              <a:t>By developing: </a:t>
            </a:r>
            <a:endParaRPr lang="en-US" sz="3200" u="sng" dirty="0"/>
          </a:p>
        </p:txBody>
      </p:sp>
      <p:sp>
        <p:nvSpPr>
          <p:cNvPr id="11" name="Rectangle 10"/>
          <p:cNvSpPr/>
          <p:nvPr/>
        </p:nvSpPr>
        <p:spPr>
          <a:xfrm>
            <a:off x="8828879" y="1854773"/>
            <a:ext cx="1572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u="sng" dirty="0" smtClean="0"/>
              <a:t>We get: </a:t>
            </a:r>
            <a:endParaRPr lang="en-US" sz="3200" u="sng" dirty="0"/>
          </a:p>
        </p:txBody>
      </p:sp>
    </p:spTree>
    <p:extLst>
      <p:ext uri="{BB962C8B-B14F-4D97-AF65-F5344CB8AC3E}">
        <p14:creationId xmlns:p14="http://schemas.microsoft.com/office/powerpoint/2010/main" val="354516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 build="p" animBg="1"/>
      <p:bldP spid="6" grpId="0" animBg="1"/>
      <p:bldP spid="8" grpId="0" animBg="1"/>
      <p:bldP spid="9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237</TotalTime>
  <Words>565</Words>
  <Application>Microsoft Office PowerPoint</Application>
  <PresentationFormat>Widescreen</PresentationFormat>
  <Paragraphs>116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Corbel</vt:lpstr>
      <vt:lpstr>Wingdings</vt:lpstr>
      <vt:lpstr>Banded</vt:lpstr>
      <vt:lpstr>Document</vt:lpstr>
      <vt:lpstr>Reflective Practice and Interactive Teaching</vt:lpstr>
      <vt:lpstr>Workshop Overview </vt:lpstr>
      <vt:lpstr>Introduction</vt:lpstr>
      <vt:lpstr>Reflective practice</vt:lpstr>
      <vt:lpstr>Reflective  Learning</vt:lpstr>
      <vt:lpstr>Reflective Learning</vt:lpstr>
      <vt:lpstr>Reflective Learning</vt:lpstr>
      <vt:lpstr>Reflective Learning</vt:lpstr>
      <vt:lpstr>Reflective Learning</vt:lpstr>
      <vt:lpstr>Reflective Learning</vt:lpstr>
      <vt:lpstr>Reflective Teaching</vt:lpstr>
      <vt:lpstr>Questions / Break </vt:lpstr>
      <vt:lpstr>Interactive Teaching</vt:lpstr>
      <vt:lpstr>Interactive Teaching</vt:lpstr>
      <vt:lpstr>Blog writing: Pedagogy</vt:lpstr>
      <vt:lpstr>Blog writing: In Practice </vt:lpstr>
      <vt:lpstr>Blog writing:  Positive Results</vt:lpstr>
      <vt:lpstr>PowerPoint Presentation</vt:lpstr>
      <vt:lpstr>Task</vt:lpstr>
      <vt:lpstr>Question</vt:lpstr>
      <vt:lpstr>Final Comments</vt:lpstr>
      <vt:lpstr>Rferences</vt:lpstr>
      <vt:lpstr>Thank you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Reflective Practice and Interactive Teaching</dc:title>
  <dc:creator>Philip Montgomery</dc:creator>
  <cp:lastModifiedBy>Philip Montgomery</cp:lastModifiedBy>
  <cp:revision>27</cp:revision>
  <dcterms:created xsi:type="dcterms:W3CDTF">2015-11-10T08:21:40Z</dcterms:created>
  <dcterms:modified xsi:type="dcterms:W3CDTF">2015-11-12T04:54:19Z</dcterms:modified>
</cp:coreProperties>
</file>