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81" r:id="rId5"/>
    <p:sldId id="282" r:id="rId6"/>
    <p:sldId id="280" r:id="rId7"/>
    <p:sldId id="283" r:id="rId8"/>
    <p:sldId id="303" r:id="rId9"/>
    <p:sldId id="285" r:id="rId10"/>
    <p:sldId id="284" r:id="rId11"/>
    <p:sldId id="304" r:id="rId12"/>
    <p:sldId id="289" r:id="rId13"/>
    <p:sldId id="294" r:id="rId14"/>
    <p:sldId id="302" r:id="rId15"/>
    <p:sldId id="293" r:id="rId16"/>
    <p:sldId id="286" r:id="rId17"/>
    <p:sldId id="298" r:id="rId18"/>
    <p:sldId id="297" r:id="rId19"/>
    <p:sldId id="295" r:id="rId20"/>
    <p:sldId id="288" r:id="rId21"/>
    <p:sldId id="290" r:id="rId22"/>
    <p:sldId id="300" r:id="rId23"/>
    <p:sldId id="292" r:id="rId24"/>
    <p:sldId id="299" r:id="rId25"/>
    <p:sldId id="301" r:id="rId26"/>
    <p:sldId id="291" r:id="rId2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4ohq+knTuZnhOWSerhV/hfhBa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64E6B6-5E66-4016-9228-791066E1F966}">
  <a:tblStyle styleId="{8364E6B6-5E66-4016-9228-791066E1F9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3792" autoAdjust="0"/>
  </p:normalViewPr>
  <p:slideViewPr>
    <p:cSldViewPr snapToGrid="0">
      <p:cViewPr varScale="1">
        <p:scale>
          <a:sx n="79" d="100"/>
          <a:sy n="79" d="100"/>
        </p:scale>
        <p:origin x="660" y="-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CK+48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ResNet50d</c:v>
                </c:pt>
                <c:pt idx="1">
                  <c:v>VGG16</c:v>
                </c:pt>
                <c:pt idx="2">
                  <c:v>VGG19</c:v>
                </c:pt>
                <c:pt idx="3">
                  <c:v>Convit_base</c:v>
                </c:pt>
                <c:pt idx="4">
                  <c:v>Crossvit_base</c:v>
                </c:pt>
                <c:pt idx="5">
                  <c:v>vit_base_resnet50</c:v>
                </c:pt>
                <c:pt idx="6">
                  <c:v>vit_base_patch16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 formatCode="0.00%">
                  <c:v>0.995</c:v>
                </c:pt>
                <c:pt idx="5" formatCode="0.00%">
                  <c:v>0.98509999999999998</c:v>
                </c:pt>
                <c:pt idx="6" formatCode="0.00%">
                  <c:v>0.9204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49-4585-99C2-B2FCE669670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JAFFE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ResNet50d</c:v>
                </c:pt>
                <c:pt idx="1">
                  <c:v>VGG16</c:v>
                </c:pt>
                <c:pt idx="2">
                  <c:v>VGG19</c:v>
                </c:pt>
                <c:pt idx="3">
                  <c:v>Convit_base</c:v>
                </c:pt>
                <c:pt idx="4">
                  <c:v>Crossvit_base</c:v>
                </c:pt>
                <c:pt idx="5">
                  <c:v>vit_base_resnet50</c:v>
                </c:pt>
                <c:pt idx="6">
                  <c:v>vit_base_patch16</c:v>
                </c:pt>
              </c:strCache>
            </c:strRef>
          </c:cat>
          <c:val>
            <c:numRef>
              <c:f>Лист1!$C$2:$C$8</c:f>
              <c:numCache>
                <c:formatCode>0.00%</c:formatCode>
                <c:ptCount val="7"/>
                <c:pt idx="0">
                  <c:v>0.92859999999999998</c:v>
                </c:pt>
                <c:pt idx="1">
                  <c:v>0.92859999999999998</c:v>
                </c:pt>
                <c:pt idx="2">
                  <c:v>0.94289999999999996</c:v>
                </c:pt>
                <c:pt idx="3">
                  <c:v>0.91420000000000001</c:v>
                </c:pt>
                <c:pt idx="4" formatCode="0%">
                  <c:v>0.9</c:v>
                </c:pt>
                <c:pt idx="5">
                  <c:v>0.95709999999999995</c:v>
                </c:pt>
                <c:pt idx="6">
                  <c:v>0.97140000000000004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49-4585-99C2-B2FCE669670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9181359"/>
        <c:axId val="189183439"/>
      </c:barChart>
      <c:catAx>
        <c:axId val="189181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9183439"/>
        <c:crosses val="autoZero"/>
        <c:auto val="1"/>
        <c:lblAlgn val="ctr"/>
        <c:lblOffset val="100"/>
        <c:noMultiLvlLbl val="0"/>
      </c:catAx>
      <c:valAx>
        <c:axId val="189183439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9181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067902158618003"/>
          <c:y val="0.90901252327099236"/>
          <c:w val="0.26061914313942697"/>
          <c:h val="7.29322433532691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853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8999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3877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3896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4356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6316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2348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07938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4741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5069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cb8339b09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" name="Google Shape;43;gcb8339b09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304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86799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1463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0619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170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9081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5718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73239"/>
                </a:solidFill>
                <a:effectLst/>
                <a:latin typeface="urw-din"/>
              </a:rPr>
              <a:t>The advantage of using self-attention layers in the NLP tasks that it is less computationally expensive to perform than other operations.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991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fd688e6d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fd688e6d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65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6"/>
          <p:cNvPicPr preferRelativeResize="0"/>
          <p:nvPr/>
        </p:nvPicPr>
        <p:blipFill rotWithShape="1">
          <a:blip r:embed="rId3">
            <a:alphaModFix/>
          </a:blip>
          <a:srcRect l="3247" t="25588" r="3712" b="28321"/>
          <a:stretch/>
        </p:blipFill>
        <p:spPr>
          <a:xfrm>
            <a:off x="-549130" y="1928988"/>
            <a:ext cx="10242250" cy="3588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7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0" name="Google Shape;20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19" cy="330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792" y="-246816"/>
            <a:ext cx="1926320" cy="1359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highlight>
                  <a:schemeClr val="lt1"/>
                </a:highlight>
              </a:defRPr>
            </a:lvl1pPr>
            <a:lvl2pPr marL="91440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highlight>
                  <a:schemeClr val="lt1"/>
                </a:highlight>
              </a:defRPr>
            </a:lvl2pPr>
            <a:lvl3pPr marL="137160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highlight>
                  <a:schemeClr val="lt1"/>
                </a:highlight>
              </a:defRPr>
            </a:lvl3pPr>
            <a:lvl4pPr marL="182880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highlight>
                  <a:schemeClr val="lt1"/>
                </a:highlight>
              </a:defRPr>
            </a:lvl4pPr>
            <a:lvl5pPr marL="228600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highlight>
                  <a:schemeClr val="lt1"/>
                </a:highlight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highlight>
                  <a:schemeClr val="lt1"/>
                </a:highlight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highlight>
                  <a:schemeClr val="lt1"/>
                </a:highlight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highlight>
                  <a:schemeClr val="lt1"/>
                </a:highlight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" name="Google Shape;28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19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Google Shape;3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9"/>
          <p:cNvPicPr preferRelativeResize="0"/>
          <p:nvPr/>
        </p:nvPicPr>
        <p:blipFill rotWithShape="1">
          <a:blip r:embed="rId3">
            <a:alphaModFix/>
          </a:blip>
          <a:srcRect l="3247" t="25588" r="3712" b="28321"/>
          <a:stretch/>
        </p:blipFill>
        <p:spPr>
          <a:xfrm>
            <a:off x="-549132" y="1997838"/>
            <a:ext cx="10242250" cy="358837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9"/>
          <p:cNvSpPr txBox="1"/>
          <p:nvPr/>
        </p:nvSpPr>
        <p:spPr>
          <a:xfrm>
            <a:off x="3684684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d/3.0/" TargetMode="External"/><Relationship Id="rId4" Type="http://schemas.openxmlformats.org/officeDocument/2006/relationships/hyperlink" Target="https://policyoptions.irpp.org/magazines/november-2020/facial-recognition-is-transforming-our-borders-and-we-are-not-prepare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>
            <a:spLocks noGrp="1"/>
          </p:cNvSpPr>
          <p:nvPr>
            <p:ph type="title"/>
          </p:nvPr>
        </p:nvSpPr>
        <p:spPr>
          <a:xfrm>
            <a:off x="311700" y="1384417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b="1" dirty="0">
                <a:solidFill>
                  <a:schemeClr val="lt1"/>
                </a:solidFill>
              </a:rPr>
              <a:t>Attention-based deep learning model for facial expression recognition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40" name="Google Shape;40;p1"/>
          <p:cNvSpPr txBox="1"/>
          <p:nvPr/>
        </p:nvSpPr>
        <p:spPr>
          <a:xfrm>
            <a:off x="2114750" y="2917284"/>
            <a:ext cx="49145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MS Data Science Candidate:</a:t>
            </a:r>
            <a:r>
              <a:rPr lang="en-US" sz="1600" dirty="0"/>
              <a:t> </a:t>
            </a:r>
            <a:r>
              <a:rPr lang="en" sz="1600" dirty="0"/>
              <a:t>Alimzhan Kairzhanov</a:t>
            </a:r>
            <a:endParaRPr sz="1600" dirty="0"/>
          </a:p>
        </p:txBody>
      </p:sp>
      <p:sp>
        <p:nvSpPr>
          <p:cNvPr id="4" name="Google Shape;40;p1">
            <a:extLst>
              <a:ext uri="{FF2B5EF4-FFF2-40B4-BE49-F238E27FC236}">
                <a16:creationId xmlns:a16="http://schemas.microsoft.com/office/drawing/2014/main" id="{C110491A-AFB0-4023-8599-DB813E04D0A6}"/>
              </a:ext>
            </a:extLst>
          </p:cNvPr>
          <p:cNvSpPr txBox="1"/>
          <p:nvPr/>
        </p:nvSpPr>
        <p:spPr>
          <a:xfrm>
            <a:off x="2114750" y="3348141"/>
            <a:ext cx="4914500" cy="132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/>
              <a:t>Supervisor:</a:t>
            </a:r>
            <a:r>
              <a:rPr lang="en" sz="1600" dirty="0"/>
              <a:t> </a:t>
            </a:r>
            <a:r>
              <a:rPr lang="en-US" sz="1600" dirty="0"/>
              <a:t>Anh Tu Nguyen,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Assistant Professor, SEDS, NU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0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/>
              <a:t>Co-supervisor: </a:t>
            </a:r>
            <a:r>
              <a:rPr lang="en-US" sz="1600" dirty="0"/>
              <a:t>Min-Ho Lee,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Assistant Professor, SEDS, NU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 err="1">
                <a:solidFill>
                  <a:schemeClr val="lt1"/>
                </a:solidFill>
              </a:rPr>
              <a:t>ViT</a:t>
            </a:r>
            <a:r>
              <a:rPr lang="en-US" sz="2400" b="1" dirty="0">
                <a:solidFill>
                  <a:schemeClr val="lt1"/>
                </a:solidFill>
              </a:rPr>
              <a:t> architecture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" name="Рисунок 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CBC9F714-3911-858E-C029-584B9BCB6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581" y="621426"/>
            <a:ext cx="7212308" cy="3900647"/>
          </a:xfrm>
          <a:prstGeom prst="rect">
            <a:avLst/>
          </a:prstGeom>
        </p:spPr>
      </p:pic>
      <p:sp>
        <p:nvSpPr>
          <p:cNvPr id="7" name="Google Shape;57;gfd688e6d3e_0_0">
            <a:extLst>
              <a:ext uri="{FF2B5EF4-FFF2-40B4-BE49-F238E27FC236}">
                <a16:creationId xmlns:a16="http://schemas.microsoft.com/office/drawing/2014/main" id="{6FC93534-4646-9FE5-98E9-6EA5FF57FF82}"/>
              </a:ext>
            </a:extLst>
          </p:cNvPr>
          <p:cNvSpPr txBox="1">
            <a:spLocks/>
          </p:cNvSpPr>
          <p:nvPr/>
        </p:nvSpPr>
        <p:spPr>
          <a:xfrm>
            <a:off x="365400" y="4309318"/>
            <a:ext cx="8413200" cy="707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400" dirty="0">
                <a:solidFill>
                  <a:schemeClr val="bg1"/>
                </a:solidFill>
              </a:rPr>
              <a:t>Figure 2. The illustration of the Transformer encoder.(Image source: Fig. 1 in [7])</a:t>
            </a:r>
          </a:p>
        </p:txBody>
      </p:sp>
    </p:spTree>
    <p:extLst>
      <p:ext uri="{BB962C8B-B14F-4D97-AF65-F5344CB8AC3E}">
        <p14:creationId xmlns:p14="http://schemas.microsoft.com/office/powerpoint/2010/main" val="2616582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31C63FB-58C2-7709-21A4-FF49177348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D9168D-76A3-725D-9682-CA34E6019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721488"/>
            <a:ext cx="8628075" cy="3847487"/>
          </a:xfrm>
        </p:spPr>
        <p:txBody>
          <a:bodyPr/>
          <a:lstStyle/>
          <a:p>
            <a:pPr algn="l" fontAlgn="base"/>
            <a:r>
              <a:rPr lang="en-US" b="1" i="0" dirty="0">
                <a:solidFill>
                  <a:srgbClr val="273239"/>
                </a:solidFill>
                <a:effectLst/>
                <a:latin typeface="urw-din"/>
              </a:rPr>
              <a:t>Attention mechanism :</a:t>
            </a:r>
            <a:endParaRPr lang="en-US" b="0" i="0" dirty="0">
              <a:solidFill>
                <a:srgbClr val="273239"/>
              </a:solidFill>
              <a:effectLst/>
              <a:latin typeface="urw-din"/>
            </a:endParaRPr>
          </a:p>
          <a:p>
            <a:pPr marL="114300" indent="0" algn="l" fontAlgn="base">
              <a:buNone/>
            </a:pPr>
            <a:r>
              <a:rPr lang="en-US" b="0" i="0" dirty="0">
                <a:solidFill>
                  <a:srgbClr val="273239"/>
                </a:solidFill>
                <a:effectLst/>
                <a:latin typeface="urw-din"/>
              </a:rPr>
              <a:t>Attention was proposed by authors of the Encoder-Decoder network as an extension of it. It is proposed to overcome the limitation of the Encoder-Decoder model encoding the input sequence to one fixed-length vector from which to decode each output time step. This issue is believed to be more of a problem when decoding long sequences.</a:t>
            </a:r>
          </a:p>
          <a:p>
            <a:pPr marL="114300" indent="0" algn="l" fontAlgn="base">
              <a:buNone/>
            </a:pPr>
            <a:endParaRPr lang="en-US" dirty="0">
              <a:solidFill>
                <a:srgbClr val="273239"/>
              </a:solidFill>
              <a:latin typeface="urw-din"/>
            </a:endParaRPr>
          </a:p>
          <a:p>
            <a:pPr fontAlgn="base"/>
            <a:r>
              <a:rPr lang="en-US" b="1" i="0" dirty="0">
                <a:solidFill>
                  <a:srgbClr val="273239"/>
                </a:solidFill>
                <a:effectLst/>
                <a:latin typeface="urw-din"/>
              </a:rPr>
              <a:t>Self-attention mechanism:</a:t>
            </a:r>
          </a:p>
          <a:p>
            <a:pPr marL="114300" indent="0" fontAlgn="base">
              <a:buNone/>
            </a:pPr>
            <a:r>
              <a:rPr lang="en-US" b="0" i="0" dirty="0">
                <a:solidFill>
                  <a:srgbClr val="273239"/>
                </a:solidFill>
                <a:effectLst/>
                <a:latin typeface="urw-din"/>
              </a:rPr>
              <a:t>The attention mechanism allows output to focus attention on input while producing output while the self-attention model allows inputs to interact with each other (</a:t>
            </a:r>
            <a:r>
              <a:rPr lang="en-US" b="0" i="0" dirty="0" err="1">
                <a:solidFill>
                  <a:srgbClr val="273239"/>
                </a:solidFill>
                <a:effectLst/>
                <a:latin typeface="urw-din"/>
              </a:rPr>
              <a:t>i.e</a:t>
            </a:r>
            <a:r>
              <a:rPr lang="en-US" b="0" i="0" dirty="0">
                <a:solidFill>
                  <a:srgbClr val="273239"/>
                </a:solidFill>
                <a:effectLst/>
                <a:latin typeface="urw-din"/>
              </a:rPr>
              <a:t> calculate attention of all other inputs with respect to one input).</a:t>
            </a:r>
          </a:p>
          <a:p>
            <a:endParaRPr lang="ru-RU" dirty="0"/>
          </a:p>
        </p:txBody>
      </p:sp>
      <p:sp>
        <p:nvSpPr>
          <p:cNvPr id="6" name="Google Shape;58;gfd688e6d3e_0_0">
            <a:extLst>
              <a:ext uri="{FF2B5EF4-FFF2-40B4-BE49-F238E27FC236}">
                <a16:creationId xmlns:a16="http://schemas.microsoft.com/office/drawing/2014/main" id="{C111BEDB-BD1E-1917-B051-E48C6B3C76ED}"/>
              </a:ext>
            </a:extLst>
          </p:cNvPr>
          <p:cNvSpPr txBox="1">
            <a:spLocks/>
          </p:cNvSpPr>
          <p:nvPr/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400" b="1" dirty="0">
                <a:solidFill>
                  <a:schemeClr val="lt1"/>
                </a:solidFill>
              </a:rPr>
              <a:t>Attention vs Self-attention</a:t>
            </a:r>
          </a:p>
        </p:txBody>
      </p:sp>
    </p:spTree>
    <p:extLst>
      <p:ext uri="{BB962C8B-B14F-4D97-AF65-F5344CB8AC3E}">
        <p14:creationId xmlns:p14="http://schemas.microsoft.com/office/powerpoint/2010/main" val="2380088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Attention mechanisms for FER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311625" y="3933061"/>
            <a:ext cx="8413200" cy="707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400" dirty="0">
                <a:solidFill>
                  <a:schemeClr val="bg1"/>
                </a:solidFill>
              </a:rPr>
              <a:t>Figure 3: (left) Scaled Dot-Product Attention. (right) Multi-Head Attention consists of several attention layers running in parallel. (Image source: Fig. 2 in [7])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8A1E28-6B4F-4C78-AB65-F2EA8AAEE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066" y="880533"/>
            <a:ext cx="1491952" cy="28934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60E98D-3310-4FDA-9330-C62C8A9AC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362" y="847725"/>
            <a:ext cx="2552463" cy="30686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C27317A-29A3-4757-9600-C5275D2FD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8952" y="2082800"/>
            <a:ext cx="3124200" cy="48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D1C543-013D-3115-2089-D677170F0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484" y="631038"/>
            <a:ext cx="3947031" cy="3630116"/>
          </a:xfrm>
          <a:prstGeom prst="rect">
            <a:avLst/>
          </a:prstGeom>
        </p:spPr>
      </p:pic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8414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Vision Transformer models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365399" y="4261154"/>
            <a:ext cx="8413200" cy="707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Figure 4: Architectures of </a:t>
            </a:r>
            <a:r>
              <a:rPr lang="en-US" sz="1400" dirty="0" err="1">
                <a:solidFill>
                  <a:schemeClr val="bg1"/>
                </a:solidFill>
              </a:rPr>
              <a:t>ConViT</a:t>
            </a:r>
            <a:r>
              <a:rPr lang="en-US" sz="1400" dirty="0">
                <a:solidFill>
                  <a:schemeClr val="bg1"/>
                </a:solidFill>
              </a:rPr>
              <a:t> model. (Image sources: [8])</a:t>
            </a:r>
          </a:p>
        </p:txBody>
      </p:sp>
    </p:spTree>
    <p:extLst>
      <p:ext uri="{BB962C8B-B14F-4D97-AF65-F5344CB8AC3E}">
        <p14:creationId xmlns:p14="http://schemas.microsoft.com/office/powerpoint/2010/main" val="579079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8414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Vision Transformer models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311625" y="4261154"/>
            <a:ext cx="8413200" cy="707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Figure 5: Architectures of </a:t>
            </a:r>
            <a:r>
              <a:rPr lang="en-US" sz="1400" dirty="0" err="1">
                <a:solidFill>
                  <a:schemeClr val="bg1"/>
                </a:solidFill>
              </a:rPr>
              <a:t>CrossViT</a:t>
            </a:r>
            <a:r>
              <a:rPr lang="en-US" sz="1400" dirty="0">
                <a:solidFill>
                  <a:schemeClr val="bg1"/>
                </a:solidFill>
              </a:rPr>
              <a:t> model. (Image sources: [9])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24AC6D-1F58-17D3-356F-48D43824D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384" y="522655"/>
            <a:ext cx="3393681" cy="373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8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Datasets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752041" y="2707601"/>
            <a:ext cx="2702508" cy="1710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bg1"/>
                </a:solidFill>
              </a:rPr>
              <a:t>JAFFE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213 images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256x256 size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7 emotions</a:t>
            </a:r>
          </a:p>
        </p:txBody>
      </p:sp>
      <p:sp>
        <p:nvSpPr>
          <p:cNvPr id="8" name="Google Shape;57;gfd688e6d3e_0_0">
            <a:extLst>
              <a:ext uri="{FF2B5EF4-FFF2-40B4-BE49-F238E27FC236}">
                <a16:creationId xmlns:a16="http://schemas.microsoft.com/office/drawing/2014/main" id="{280B1D47-846A-4682-9850-1A4BD00D3AD4}"/>
              </a:ext>
            </a:extLst>
          </p:cNvPr>
          <p:cNvSpPr txBox="1">
            <a:spLocks/>
          </p:cNvSpPr>
          <p:nvPr/>
        </p:nvSpPr>
        <p:spPr>
          <a:xfrm>
            <a:off x="752041" y="721488"/>
            <a:ext cx="2702508" cy="1986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bg1"/>
                </a:solidFill>
              </a:rPr>
              <a:t>CK+48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981 images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48x48 size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7 emotions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C6D982-9A3F-497D-8815-E5E2EC96E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133" y="923777"/>
            <a:ext cx="5499025" cy="3537150"/>
          </a:xfrm>
          <a:prstGeom prst="rect">
            <a:avLst/>
          </a:prstGeom>
        </p:spPr>
      </p:pic>
      <p:sp>
        <p:nvSpPr>
          <p:cNvPr id="7" name="Google Shape;57;gfd688e6d3e_0_0">
            <a:extLst>
              <a:ext uri="{FF2B5EF4-FFF2-40B4-BE49-F238E27FC236}">
                <a16:creationId xmlns:a16="http://schemas.microsoft.com/office/drawing/2014/main" id="{D1E7DC07-D095-7B47-80E7-FFAA38987C1B}"/>
              </a:ext>
            </a:extLst>
          </p:cNvPr>
          <p:cNvSpPr txBox="1">
            <a:spLocks/>
          </p:cNvSpPr>
          <p:nvPr/>
        </p:nvSpPr>
        <p:spPr>
          <a:xfrm>
            <a:off x="3522132" y="4219723"/>
            <a:ext cx="5499025" cy="837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400" dirty="0">
                <a:solidFill>
                  <a:schemeClr val="bg1"/>
                </a:solidFill>
              </a:rPr>
              <a:t>Figure 6. Sample images from CK+ and JAFFE datasets.</a:t>
            </a:r>
          </a:p>
        </p:txBody>
      </p:sp>
    </p:spTree>
    <p:extLst>
      <p:ext uri="{BB962C8B-B14F-4D97-AF65-F5344CB8AC3E}">
        <p14:creationId xmlns:p14="http://schemas.microsoft.com/office/powerpoint/2010/main" val="1793488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 dirty="0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714742" y="4520500"/>
            <a:ext cx="771451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Experiments on ResNet50, VGG16 and VGG19 pre-trained models for CK+48(top) and JAFFE(bottom) datasets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A55373-F1C5-0BAE-B41B-703B13EEB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73" y="661449"/>
            <a:ext cx="2774130" cy="19488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7A14A64-1043-E5EC-BF1C-BD725DA64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29" y="2610333"/>
            <a:ext cx="2702074" cy="194888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1BFCAD3-B040-A8CA-49F1-9529808AD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625" y="2610333"/>
            <a:ext cx="2672083" cy="194888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8868E9-5BDF-A650-6CFA-BFB14FCEF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159" y="682772"/>
            <a:ext cx="2748549" cy="1948884"/>
          </a:xfrm>
          <a:prstGeom prst="rect">
            <a:avLst/>
          </a:prstGeom>
        </p:spPr>
      </p:pic>
      <p:sp>
        <p:nvSpPr>
          <p:cNvPr id="18" name="Google Shape;57;gfd688e6d3e_0_0">
            <a:extLst>
              <a:ext uri="{FF2B5EF4-FFF2-40B4-BE49-F238E27FC236}">
                <a16:creationId xmlns:a16="http://schemas.microsoft.com/office/drawing/2014/main" id="{CDD9E18C-6FA2-798C-E77C-FAFD1A06783E}"/>
              </a:ext>
            </a:extLst>
          </p:cNvPr>
          <p:cNvSpPr txBox="1">
            <a:spLocks/>
          </p:cNvSpPr>
          <p:nvPr/>
        </p:nvSpPr>
        <p:spPr>
          <a:xfrm>
            <a:off x="-58332" y="1453974"/>
            <a:ext cx="1081378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CK+48</a:t>
            </a:r>
          </a:p>
        </p:txBody>
      </p:sp>
      <p:sp>
        <p:nvSpPr>
          <p:cNvPr id="10" name="Google Shape;57;gfd688e6d3e_0_0">
            <a:extLst>
              <a:ext uri="{FF2B5EF4-FFF2-40B4-BE49-F238E27FC236}">
                <a16:creationId xmlns:a16="http://schemas.microsoft.com/office/drawing/2014/main" id="{6A8D7ACE-9933-F649-CFDB-476C692E5F5C}"/>
              </a:ext>
            </a:extLst>
          </p:cNvPr>
          <p:cNvSpPr txBox="1">
            <a:spLocks/>
          </p:cNvSpPr>
          <p:nvPr/>
        </p:nvSpPr>
        <p:spPr>
          <a:xfrm>
            <a:off x="-50182" y="3409279"/>
            <a:ext cx="1081378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JAFFE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B6A20DE-6818-42EC-7956-930A0D9A39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230" y="682772"/>
            <a:ext cx="2710928" cy="192756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EFD3052-FF31-4696-ADFC-387372B346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0230" y="2631656"/>
            <a:ext cx="2709423" cy="194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58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204225" y="4568403"/>
            <a:ext cx="8407038" cy="682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Experiments on vit_resnet50 and vit_patch16 models for CK+48(top) and JAFFE(bottom) datasets</a:t>
            </a:r>
          </a:p>
        </p:txBody>
      </p:sp>
      <p:sp>
        <p:nvSpPr>
          <p:cNvPr id="18" name="Google Shape;57;gfd688e6d3e_0_0">
            <a:extLst>
              <a:ext uri="{FF2B5EF4-FFF2-40B4-BE49-F238E27FC236}">
                <a16:creationId xmlns:a16="http://schemas.microsoft.com/office/drawing/2014/main" id="{CDD9E18C-6FA2-798C-E77C-FAFD1A06783E}"/>
              </a:ext>
            </a:extLst>
          </p:cNvPr>
          <p:cNvSpPr txBox="1">
            <a:spLocks/>
          </p:cNvSpPr>
          <p:nvPr/>
        </p:nvSpPr>
        <p:spPr>
          <a:xfrm>
            <a:off x="-237298" y="1493949"/>
            <a:ext cx="2288217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CK+48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DB05172-725E-3FB6-2307-7999EB0AC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396" y="2630267"/>
            <a:ext cx="2855123" cy="207372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6A5AD81-4D92-8064-02A4-A567810BC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396" y="652514"/>
            <a:ext cx="2890198" cy="201423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633D6E7-5545-DBA0-7E81-06AD5ADCF3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6044" y="2660011"/>
            <a:ext cx="2855123" cy="2014231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E0B92E18-BC76-2A34-8EA4-D4C78CC555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1119" y="636015"/>
            <a:ext cx="2820514" cy="2047227"/>
          </a:xfrm>
          <a:prstGeom prst="rect">
            <a:avLst/>
          </a:prstGeom>
        </p:spPr>
      </p:pic>
      <p:sp>
        <p:nvSpPr>
          <p:cNvPr id="10" name="Google Shape;57;gfd688e6d3e_0_0">
            <a:extLst>
              <a:ext uri="{FF2B5EF4-FFF2-40B4-BE49-F238E27FC236}">
                <a16:creationId xmlns:a16="http://schemas.microsoft.com/office/drawing/2014/main" id="{F2D71BB7-589A-9E90-2CBF-8BDDCD9C9646}"/>
              </a:ext>
            </a:extLst>
          </p:cNvPr>
          <p:cNvSpPr txBox="1">
            <a:spLocks/>
          </p:cNvSpPr>
          <p:nvPr/>
        </p:nvSpPr>
        <p:spPr>
          <a:xfrm>
            <a:off x="-237298" y="3399019"/>
            <a:ext cx="2288217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JAFFE</a:t>
            </a:r>
          </a:p>
        </p:txBody>
      </p:sp>
    </p:spTree>
    <p:extLst>
      <p:ext uri="{BB962C8B-B14F-4D97-AF65-F5344CB8AC3E}">
        <p14:creationId xmlns:p14="http://schemas.microsoft.com/office/powerpoint/2010/main" val="3861672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0719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204225" y="4509042"/>
            <a:ext cx="8520600" cy="634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Experiments on </a:t>
            </a:r>
            <a:r>
              <a:rPr lang="en-US" sz="1400" dirty="0" err="1">
                <a:solidFill>
                  <a:schemeClr val="bg1"/>
                </a:solidFill>
              </a:rPr>
              <a:t>ConViT</a:t>
            </a:r>
            <a:r>
              <a:rPr lang="en-US" sz="1400" dirty="0">
                <a:solidFill>
                  <a:schemeClr val="bg1"/>
                </a:solidFill>
              </a:rPr>
              <a:t> and </a:t>
            </a:r>
            <a:r>
              <a:rPr lang="en-US" sz="1400" dirty="0" err="1">
                <a:solidFill>
                  <a:schemeClr val="bg1"/>
                </a:solidFill>
              </a:rPr>
              <a:t>CrossViT</a:t>
            </a:r>
            <a:r>
              <a:rPr lang="en-US" sz="1400" dirty="0">
                <a:solidFill>
                  <a:schemeClr val="bg1"/>
                </a:solidFill>
              </a:rPr>
              <a:t> models for CK+48(top) and JAFFE(bottom) datasets</a:t>
            </a:r>
          </a:p>
        </p:txBody>
      </p:sp>
      <p:sp>
        <p:nvSpPr>
          <p:cNvPr id="18" name="Google Shape;57;gfd688e6d3e_0_0">
            <a:extLst>
              <a:ext uri="{FF2B5EF4-FFF2-40B4-BE49-F238E27FC236}">
                <a16:creationId xmlns:a16="http://schemas.microsoft.com/office/drawing/2014/main" id="{CDD9E18C-6FA2-798C-E77C-FAFD1A06783E}"/>
              </a:ext>
            </a:extLst>
          </p:cNvPr>
          <p:cNvSpPr txBox="1">
            <a:spLocks/>
          </p:cNvSpPr>
          <p:nvPr/>
        </p:nvSpPr>
        <p:spPr>
          <a:xfrm>
            <a:off x="690555" y="1362189"/>
            <a:ext cx="818112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CK+48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2E3366-B4D4-3455-C504-B2F0489EA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672" y="2572097"/>
            <a:ext cx="2795515" cy="20255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ECE3B-1D1D-06D3-1BAC-B94E91A12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345" y="546229"/>
            <a:ext cx="2963498" cy="20258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652543D-64FB-2772-C2D1-35BA90F8E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259" y="2572097"/>
            <a:ext cx="2780224" cy="202552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E01B197-4DCD-DA8F-4E71-226AF70014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187" y="546228"/>
            <a:ext cx="2861296" cy="2025522"/>
          </a:xfrm>
          <a:prstGeom prst="rect">
            <a:avLst/>
          </a:prstGeom>
        </p:spPr>
      </p:pic>
      <p:sp>
        <p:nvSpPr>
          <p:cNvPr id="11" name="Google Shape;57;gfd688e6d3e_0_0">
            <a:extLst>
              <a:ext uri="{FF2B5EF4-FFF2-40B4-BE49-F238E27FC236}">
                <a16:creationId xmlns:a16="http://schemas.microsoft.com/office/drawing/2014/main" id="{B738C2CD-B335-DDBE-C86C-DF35331A8011}"/>
              </a:ext>
            </a:extLst>
          </p:cNvPr>
          <p:cNvSpPr txBox="1">
            <a:spLocks/>
          </p:cNvSpPr>
          <p:nvPr/>
        </p:nvSpPr>
        <p:spPr>
          <a:xfrm>
            <a:off x="684727" y="3388057"/>
            <a:ext cx="818112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b="1" dirty="0">
                <a:solidFill>
                  <a:schemeClr val="bg1"/>
                </a:solidFill>
              </a:rPr>
              <a:t>JAFFE</a:t>
            </a:r>
          </a:p>
        </p:txBody>
      </p:sp>
    </p:spTree>
    <p:extLst>
      <p:ext uri="{BB962C8B-B14F-4D97-AF65-F5344CB8AC3E}">
        <p14:creationId xmlns:p14="http://schemas.microsoft.com/office/powerpoint/2010/main" val="2057481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1264C16-0A33-EB00-EA29-7FB1E4EEE5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E6BEC7BE-D142-4B4A-9BE0-E151A0A1A8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4917472"/>
              </p:ext>
            </p:extLst>
          </p:nvPr>
        </p:nvGraphicFramePr>
        <p:xfrm>
          <a:off x="1231900" y="898009"/>
          <a:ext cx="6680200" cy="4220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Google Shape;58;gfd688e6d3e_0_0">
            <a:extLst>
              <a:ext uri="{FF2B5EF4-FFF2-40B4-BE49-F238E27FC236}">
                <a16:creationId xmlns:a16="http://schemas.microsoft.com/office/drawing/2014/main" id="{E5AEF22B-FCD4-5637-35BC-2A0033F2A1CC}"/>
              </a:ext>
            </a:extLst>
          </p:cNvPr>
          <p:cNvSpPr txBox="1">
            <a:spLocks/>
          </p:cNvSpPr>
          <p:nvPr/>
        </p:nvSpPr>
        <p:spPr>
          <a:xfrm>
            <a:off x="204225" y="10719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400" b="1" dirty="0">
                <a:solidFill>
                  <a:schemeClr val="lt1"/>
                </a:solidFill>
              </a:rPr>
              <a:t>Overall results</a:t>
            </a:r>
          </a:p>
        </p:txBody>
      </p:sp>
    </p:spTree>
    <p:extLst>
      <p:ext uri="{BB962C8B-B14F-4D97-AF65-F5344CB8AC3E}">
        <p14:creationId xmlns:p14="http://schemas.microsoft.com/office/powerpoint/2010/main" val="2909695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cb8339b09e_0_5"/>
          <p:cNvSpPr txBox="1">
            <a:spLocks noGrp="1"/>
          </p:cNvSpPr>
          <p:nvPr>
            <p:ph type="title"/>
          </p:nvPr>
        </p:nvSpPr>
        <p:spPr>
          <a:xfrm>
            <a:off x="311700" y="16413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b="1">
                <a:solidFill>
                  <a:schemeClr val="lt1"/>
                </a:solidFill>
              </a:rPr>
              <a:t>Outline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1C993DA-8D58-4C40-8FFF-E6CE9F4E7A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4" name="Рисунок 3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85C8A0CD-0B72-0823-B257-CA8804234A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7000"/>
          </a:blip>
          <a:stretch>
            <a:fillRect/>
          </a:stretch>
        </p:blipFill>
        <p:spPr>
          <a:xfrm>
            <a:off x="3776382" y="539533"/>
            <a:ext cx="5435351" cy="3604496"/>
          </a:xfrm>
          <a:prstGeom prst="rect">
            <a:avLst/>
          </a:prstGeom>
          <a:scene3d>
            <a:camera prst="isometricOffAxis1Left">
              <a:rot lat="600000" lon="1200000" rev="0"/>
            </a:camera>
            <a:lightRig rig="threePt" dir="t"/>
          </a:scene3d>
        </p:spPr>
      </p:pic>
      <p:sp>
        <p:nvSpPr>
          <p:cNvPr id="5" name="Google Shape;40;p1">
            <a:extLst>
              <a:ext uri="{FF2B5EF4-FFF2-40B4-BE49-F238E27FC236}">
                <a16:creationId xmlns:a16="http://schemas.microsoft.com/office/drawing/2014/main" id="{6FDD417B-A094-4E1F-AD5E-AA895DA04E5D}"/>
              </a:ext>
            </a:extLst>
          </p:cNvPr>
          <p:cNvSpPr txBox="1"/>
          <p:nvPr/>
        </p:nvSpPr>
        <p:spPr>
          <a:xfrm>
            <a:off x="412694" y="942827"/>
            <a:ext cx="3811348" cy="3547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indent="-342900" algn="l">
              <a:lnSpc>
                <a:spcPct val="125000"/>
              </a:lnSpc>
              <a:buFont typeface="+mj-lt"/>
              <a:buAutoNum type="arabicPeriod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800100" lvl="1" indent="-342900" algn="l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Background </a:t>
            </a:r>
          </a:p>
          <a:p>
            <a:pPr marL="800100" lvl="1" indent="-342900" algn="l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Motivation</a:t>
            </a:r>
          </a:p>
          <a:p>
            <a:pPr marL="800100" lvl="1" indent="-342900" algn="l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Problem statement</a:t>
            </a:r>
          </a:p>
          <a:p>
            <a:pPr marL="800100" lvl="1" indent="-342900" algn="l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</a:p>
          <a:p>
            <a:pPr marL="342900" indent="-342900" algn="l">
              <a:lnSpc>
                <a:spcPct val="125000"/>
              </a:lnSpc>
              <a:buFont typeface="+mj-lt"/>
              <a:buAutoNum type="arabicPeriod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Related works </a:t>
            </a:r>
          </a:p>
          <a:p>
            <a:pPr marL="342900" indent="-342900" algn="l">
              <a:lnSpc>
                <a:spcPct val="125000"/>
              </a:lnSpc>
              <a:buFont typeface="+mj-lt"/>
              <a:buAutoNum type="arabicPeriod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Methodology</a:t>
            </a:r>
          </a:p>
          <a:p>
            <a:pPr marL="342900" indent="-342900" algn="l">
              <a:lnSpc>
                <a:spcPct val="125000"/>
              </a:lnSpc>
              <a:buFont typeface="+mj-lt"/>
              <a:buAutoNum type="arabicPeriod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 and results</a:t>
            </a:r>
          </a:p>
          <a:p>
            <a:pPr marL="342900" indent="-342900" algn="l">
              <a:lnSpc>
                <a:spcPct val="125000"/>
              </a:lnSpc>
              <a:buFont typeface="+mj-lt"/>
              <a:buAutoNum type="arabicPeriod"/>
            </a:pPr>
            <a:r>
              <a:rPr lang="en-US" sz="18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Key contributions and conclusions.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6164125" y="1632681"/>
            <a:ext cx="2857034" cy="1878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Confusion matrices of </a:t>
            </a:r>
            <a:r>
              <a:rPr lang="en-US" dirty="0" err="1">
                <a:solidFill>
                  <a:schemeClr val="bg1"/>
                </a:solidFill>
              </a:rPr>
              <a:t>ConViT</a:t>
            </a:r>
            <a:r>
              <a:rPr lang="en-US" dirty="0">
                <a:solidFill>
                  <a:schemeClr val="bg1"/>
                </a:solidFill>
              </a:rPr>
              <a:t> and </a:t>
            </a:r>
            <a:r>
              <a:rPr lang="en-US" dirty="0" err="1">
                <a:solidFill>
                  <a:schemeClr val="bg1"/>
                </a:solidFill>
              </a:rPr>
              <a:t>CrossViT</a:t>
            </a:r>
            <a:r>
              <a:rPr lang="en-US" dirty="0">
                <a:solidFill>
                  <a:schemeClr val="bg1"/>
                </a:solidFill>
              </a:rPr>
              <a:t> models on CK+48(left side) and JAFFE(right side) datasets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E5C936-D0E4-2875-97AC-3479AAB0D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013" y="2981880"/>
            <a:ext cx="2493162" cy="220083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D7ED7B-2683-0A1C-BDAC-C543596CA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75" y="2981881"/>
            <a:ext cx="2493162" cy="216101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DF327FE-D590-B32E-FC37-69D112F44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6013" y="693613"/>
            <a:ext cx="2531609" cy="228826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4EB2D2D-1357-0BC2-D0C7-DFBB89A6B8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75" y="721488"/>
            <a:ext cx="2493162" cy="22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8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319653" y="4663217"/>
            <a:ext cx="8504692" cy="472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Other experiments on </a:t>
            </a:r>
            <a:r>
              <a:rPr lang="en-US" sz="1400" dirty="0" err="1">
                <a:solidFill>
                  <a:schemeClr val="bg1"/>
                </a:solidFill>
              </a:rPr>
              <a:t>ViT</a:t>
            </a:r>
            <a:r>
              <a:rPr lang="en-US" sz="1400" dirty="0">
                <a:solidFill>
                  <a:schemeClr val="bg1"/>
                </a:solidFill>
              </a:rPr>
              <a:t> models for CK+48 and JAFFE datasets</a:t>
            </a:r>
          </a:p>
        </p:txBody>
      </p:sp>
      <p:pic>
        <p:nvPicPr>
          <p:cNvPr id="4" name="Рисунок 3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6641943D-A38A-2CDC-6A2B-D6462FE94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371" y="642068"/>
            <a:ext cx="5827257" cy="408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40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Experiments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sp>
        <p:nvSpPr>
          <p:cNvPr id="16" name="Google Shape;57;gfd688e6d3e_0_0">
            <a:extLst>
              <a:ext uri="{FF2B5EF4-FFF2-40B4-BE49-F238E27FC236}">
                <a16:creationId xmlns:a16="http://schemas.microsoft.com/office/drawing/2014/main" id="{DE496529-7D05-4B62-BF3C-B2033BA0C5C1}"/>
              </a:ext>
            </a:extLst>
          </p:cNvPr>
          <p:cNvSpPr txBox="1">
            <a:spLocks/>
          </p:cNvSpPr>
          <p:nvPr/>
        </p:nvSpPr>
        <p:spPr>
          <a:xfrm>
            <a:off x="319654" y="4603805"/>
            <a:ext cx="8504692" cy="45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Other experiments on </a:t>
            </a:r>
            <a:r>
              <a:rPr lang="en-US" sz="1400" dirty="0" err="1">
                <a:solidFill>
                  <a:schemeClr val="bg1"/>
                </a:solidFill>
              </a:rPr>
              <a:t>ViT</a:t>
            </a:r>
            <a:r>
              <a:rPr lang="en-US" sz="1400" dirty="0">
                <a:solidFill>
                  <a:schemeClr val="bg1"/>
                </a:solidFill>
              </a:rPr>
              <a:t> models for CK+48 and JAFFE datasets</a:t>
            </a:r>
          </a:p>
        </p:txBody>
      </p:sp>
      <p:pic>
        <p:nvPicPr>
          <p:cNvPr id="7" name="Рисунок 6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7EEAA455-8652-6A51-74B3-05FBF539E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404" y="613978"/>
            <a:ext cx="5261191" cy="409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2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Conclusion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419175" y="721488"/>
            <a:ext cx="8413200" cy="410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 algn="just">
              <a:lnSpc>
                <a:spcPct val="100000"/>
              </a:lnSpc>
              <a:spcAft>
                <a:spcPts val="1200"/>
              </a:spcAft>
            </a:pPr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The vision transformer model uses multi-head self-attention without requiring the image-specific biases.</a:t>
            </a: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</a:pPr>
            <a:r>
              <a:rPr lang="en-US" b="0" i="0" dirty="0" err="1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ViT</a:t>
            </a:r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 has a </a:t>
            </a:r>
            <a:r>
              <a:rPr lang="en-US" b="0" i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higher precision rate </a:t>
            </a:r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on a large dataset with </a:t>
            </a:r>
            <a:r>
              <a:rPr lang="en-US" b="0" i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reduced training time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285750" indent="-285750" algn="just">
              <a:lnSpc>
                <a:spcPct val="100000"/>
              </a:lnSpc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We tried to conduct an empirical study of different </a:t>
            </a:r>
            <a:r>
              <a:rPr lang="en-US" dirty="0" err="1">
                <a:solidFill>
                  <a:schemeClr val="bg1"/>
                </a:solidFill>
              </a:rPr>
              <a:t>ViT</a:t>
            </a:r>
            <a:r>
              <a:rPr lang="en-US" dirty="0">
                <a:solidFill>
                  <a:schemeClr val="bg1"/>
                </a:solidFill>
              </a:rPr>
              <a:t> models for FER:</a:t>
            </a: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Best result for CK+48 dataset is </a:t>
            </a:r>
            <a:r>
              <a:rPr lang="en-US" dirty="0">
                <a:solidFill>
                  <a:srgbClr val="C00000"/>
                </a:solidFill>
              </a:rPr>
              <a:t>100%</a:t>
            </a:r>
            <a:r>
              <a:rPr lang="en-US" dirty="0">
                <a:solidFill>
                  <a:schemeClr val="bg1"/>
                </a:solidFill>
              </a:rPr>
              <a:t> on </a:t>
            </a:r>
            <a:r>
              <a:rPr lang="en-US" dirty="0" err="1">
                <a:solidFill>
                  <a:schemeClr val="bg1"/>
                </a:solidFill>
              </a:rPr>
              <a:t>Convit_base</a:t>
            </a:r>
            <a:r>
              <a:rPr lang="en-US" dirty="0">
                <a:solidFill>
                  <a:schemeClr val="bg1"/>
                </a:solidFill>
              </a:rPr>
              <a:t> model were achieved;</a:t>
            </a: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Best result for JAFFE dataset is </a:t>
            </a:r>
            <a:r>
              <a:rPr lang="en-US" dirty="0">
                <a:solidFill>
                  <a:srgbClr val="C00000"/>
                </a:solidFill>
              </a:rPr>
              <a:t>97.14%</a:t>
            </a:r>
            <a:r>
              <a:rPr lang="en-US" dirty="0">
                <a:solidFill>
                  <a:schemeClr val="bg1"/>
                </a:solidFill>
              </a:rPr>
              <a:t> on Vit_base_patch16 model were achieved.</a:t>
            </a:r>
          </a:p>
          <a:p>
            <a:pPr marL="0" indent="355600" algn="r">
              <a:lnSpc>
                <a:spcPct val="100000"/>
              </a:lnSpc>
              <a:spcAft>
                <a:spcPts val="1200"/>
              </a:spcAft>
              <a:buNone/>
            </a:pPr>
            <a:endParaRPr lang="en-US" sz="1400" b="1" dirty="0">
              <a:solidFill>
                <a:schemeClr val="bg1"/>
              </a:solidFill>
            </a:endParaRPr>
          </a:p>
          <a:p>
            <a:pPr marL="0" indent="35560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bg1"/>
                </a:solidFill>
              </a:rPr>
              <a:t>Further work</a:t>
            </a:r>
          </a:p>
          <a:p>
            <a:pPr marL="0" indent="355600" algn="just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dirty="0">
                <a:solidFill>
                  <a:schemeClr val="bg1"/>
                </a:solidFill>
              </a:rPr>
              <a:t>Further research can be carried out on larger datasets obtained in the wild conditions.</a:t>
            </a:r>
          </a:p>
        </p:txBody>
      </p:sp>
    </p:spTree>
    <p:extLst>
      <p:ext uri="{BB962C8B-B14F-4D97-AF65-F5344CB8AC3E}">
        <p14:creationId xmlns:p14="http://schemas.microsoft.com/office/powerpoint/2010/main" val="475532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599DCA-447A-4AC4-1898-0FCE8DB9AA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C6173B-9CB7-0656-BA57-19B4A4283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2843" y="721488"/>
            <a:ext cx="8816932" cy="3941729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Mehrabian, A. (1971).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Silent messages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(Vol. 8, No. 152, p. 30). Belmont, CA: Wadsworth.</a:t>
            </a:r>
          </a:p>
          <a:p>
            <a:pPr algn="just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Tang, Y. (2013). Deep learning using linear support vector machines. </a:t>
            </a:r>
            <a:r>
              <a:rPr lang="en-U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arXiv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preprint arXiv:1306.0239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Dapogny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A., &amp; Bailly, K. (2018, May). Investigating deep neural forests for facial expression recognition. In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2018 13th IEEE International Conference on Automatic Face &amp; Gesture Recognition (FG 2018)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(pp. 629-633). IEEE.</a:t>
            </a:r>
          </a:p>
          <a:p>
            <a:pPr algn="just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Ravi, A. (2018). Pre-trained convolutional neural network features for facial expression recognition. </a:t>
            </a:r>
            <a:r>
              <a:rPr lang="en-U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arXiv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preprint arXiv:1812.06387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Shan, C., Gong, S., &amp;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McOwan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P. W. (2009). Facial expression recognition based on local binary patterns: A comprehensive study.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Image and vision Computing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27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(6), 803-816.</a:t>
            </a:r>
          </a:p>
          <a:p>
            <a:pPr algn="just">
              <a:buFont typeface="+mj-lt"/>
              <a:buAutoNum type="arabicPeriod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Chen, J., Chen, Z., Chi, Z., &amp; Fu, H. (2014, August). Facial expression recognition based on facial components detection and hog features. In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International workshops on electrical and computer engineering subfields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(pp. 884-888).</a:t>
            </a:r>
            <a:endParaRPr lang="en-US" sz="1600" dirty="0"/>
          </a:p>
        </p:txBody>
      </p:sp>
      <p:sp>
        <p:nvSpPr>
          <p:cNvPr id="6" name="Google Shape;58;gfd688e6d3e_0_0">
            <a:extLst>
              <a:ext uri="{FF2B5EF4-FFF2-40B4-BE49-F238E27FC236}">
                <a16:creationId xmlns:a16="http://schemas.microsoft.com/office/drawing/2014/main" id="{72A2D7B1-61C5-D6AB-13D9-4442729F7FF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Reference</a:t>
            </a:r>
            <a:endParaRPr sz="2400" b="1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17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599DCA-447A-4AC4-1898-0FCE8DB9AA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C6173B-9CB7-0656-BA57-19B4A4283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2843" y="721488"/>
            <a:ext cx="8816932" cy="3941729"/>
          </a:xfrm>
        </p:spPr>
        <p:txBody>
          <a:bodyPr/>
          <a:lstStyle/>
          <a:p>
            <a:pPr indent="-369888" algn="just">
              <a:buFont typeface="+mj-lt"/>
              <a:buAutoNum type="arabicPeriod" startAt="7"/>
            </a:pP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Dosovitskiy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A., Beyer, L., Kolesnikov, A.,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Weissenborn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D.,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Zhai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X.,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Unterthiner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T., ... &amp;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Houlsby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N. (2020). An image is worth 16x16 words: Transformers for image recognition at scale. </a:t>
            </a:r>
            <a:r>
              <a:rPr lang="en-U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arXiv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preprint arXiv:2010.11929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indent="-369888" algn="just">
              <a:buFont typeface="+mj-lt"/>
              <a:buAutoNum type="arabicPeriod" startAt="7"/>
            </a:pP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d’Ascoli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S.,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Touvron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H., Leavitt, M. L.,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Morcos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 S.,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Biroli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G., &amp; Sagun, L. (2021, July).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Convit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: Improving vision transformers with soft convolutional inductive biases. In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International Conference on Machine Learning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(pp. 2286-2296). PMLR.</a:t>
            </a:r>
            <a:endParaRPr lang="en-US" sz="16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indent="-369888" algn="just">
              <a:buFont typeface="+mj-lt"/>
              <a:buAutoNum type="arabicPeriod" startAt="7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Chen, C. F. R., Fan, Q., &amp; Panda, R. (2021).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Crossvit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: Cross-attention multi-scale vision transformer for image classification. In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Proceedings of the IEEE/CVF international conference on computer vision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(pp. 357-366).</a:t>
            </a:r>
            <a:endParaRPr lang="en-US" sz="1600" dirty="0"/>
          </a:p>
          <a:p>
            <a:pPr algn="just">
              <a:buFont typeface="+mj-lt"/>
              <a:buAutoNum type="arabicPeriod" startAt="7"/>
            </a:pPr>
            <a:endParaRPr lang="ru-RU" sz="1600" dirty="0"/>
          </a:p>
        </p:txBody>
      </p:sp>
      <p:sp>
        <p:nvSpPr>
          <p:cNvPr id="6" name="Google Shape;58;gfd688e6d3e_0_0">
            <a:extLst>
              <a:ext uri="{FF2B5EF4-FFF2-40B4-BE49-F238E27FC236}">
                <a16:creationId xmlns:a16="http://schemas.microsoft.com/office/drawing/2014/main" id="{72A2D7B1-61C5-D6AB-13D9-4442729F7FF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Reference</a:t>
            </a:r>
            <a:endParaRPr sz="2400" b="1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550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"/>
          <p:cNvSpPr txBox="1">
            <a:spLocks noGrp="1"/>
          </p:cNvSpPr>
          <p:nvPr>
            <p:ph type="title"/>
          </p:nvPr>
        </p:nvSpPr>
        <p:spPr>
          <a:xfrm>
            <a:off x="311700" y="151992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700" dirty="0">
                <a:solidFill>
                  <a:schemeClr val="lt1"/>
                </a:solidFill>
              </a:rPr>
              <a:t>Thank you for your attention!</a:t>
            </a:r>
            <a:endParaRPr sz="27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 descr="A picture containing text, posing&#10;&#10;Description automatically generated">
            <a:extLst>
              <a:ext uri="{FF2B5EF4-FFF2-40B4-BE49-F238E27FC236}">
                <a16:creationId xmlns:a16="http://schemas.microsoft.com/office/drawing/2014/main" id="{40438F1C-3579-93A2-EA98-D24AD33FD9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9643" r="-1" b="-1"/>
          <a:stretch/>
        </p:blipFill>
        <p:spPr>
          <a:xfrm>
            <a:off x="3202391" y="0"/>
            <a:ext cx="5941609" cy="5143500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57" name="Google Shape;57;gfd688e6d3e_0_0"/>
          <p:cNvSpPr txBox="1">
            <a:spLocks noGrp="1"/>
          </p:cNvSpPr>
          <p:nvPr>
            <p:ph type="body" idx="4294967295"/>
          </p:nvPr>
        </p:nvSpPr>
        <p:spPr>
          <a:xfrm>
            <a:off x="122842" y="704854"/>
            <a:ext cx="3847606" cy="4070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286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solidFill>
                  <a:schemeClr val="lt1"/>
                </a:solidFill>
              </a:rPr>
              <a:t>What is facial expression recognition (FER)?</a:t>
            </a:r>
            <a:endParaRPr lang="ru-RU" i="1" dirty="0">
              <a:solidFill>
                <a:schemeClr val="lt1"/>
              </a:solidFill>
            </a:endParaRPr>
          </a:p>
          <a:p>
            <a:pPr marL="0" lvl="0" indent="2286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</a:rPr>
              <a:t>Facial expression recognition </a:t>
            </a:r>
            <a:r>
              <a:rPr lang="en-US" dirty="0">
                <a:solidFill>
                  <a:schemeClr val="lt1"/>
                </a:solidFill>
              </a:rPr>
              <a:t>is a technique that automatically extracts the features on human face to recognize the patterns of expression.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buSzPts val="1800"/>
              <a:buNone/>
            </a:pPr>
            <a:r>
              <a:rPr lang="en-US" i="1" dirty="0">
                <a:solidFill>
                  <a:schemeClr val="bg1"/>
                </a:solidFill>
              </a:rPr>
              <a:t>More than 90% of the human communication is nonverbal</a:t>
            </a:r>
            <a:r>
              <a:rPr lang="ru-RU" i="1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[1].</a:t>
            </a:r>
            <a:r>
              <a:rPr lang="en-US" dirty="0">
                <a:solidFill>
                  <a:schemeClr val="bg1"/>
                </a:solidFill>
              </a:rPr>
              <a:t> Professor Albert Mehrabian, UCLA</a:t>
            </a:r>
          </a:p>
          <a:p>
            <a:pPr marL="0" lvl="0" indent="0" algn="ctr" rtl="0">
              <a:lnSpc>
                <a:spcPct val="100000"/>
              </a:lnSpc>
              <a:buSzPts val="1800"/>
              <a:buNone/>
            </a:pPr>
            <a:endParaRPr lang="en-US" sz="800" dirty="0">
              <a:solidFill>
                <a:schemeClr val="bg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00"/>
              <a:buNone/>
            </a:pPr>
            <a:r>
              <a:rPr lang="en-US" sz="1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6 major emotions</a:t>
            </a:r>
            <a:r>
              <a:rPr lang="en-US" sz="1800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 angry, disgust, fear, happy, sad, and surprise.</a:t>
            </a:r>
            <a:endParaRPr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4415103" y="270483"/>
            <a:ext cx="337017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000" b="1" dirty="0">
                <a:solidFill>
                  <a:schemeClr val="bg1"/>
                </a:solidFill>
              </a:rPr>
              <a:t>Introduction: Background</a:t>
            </a:r>
            <a:endParaRPr sz="20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6DC7C6-2862-2A97-3C34-74720683D0FA}"/>
              </a:ext>
            </a:extLst>
          </p:cNvPr>
          <p:cNvSpPr txBox="1"/>
          <p:nvPr/>
        </p:nvSpPr>
        <p:spPr>
          <a:xfrm>
            <a:off x="9649317" y="6657945"/>
            <a:ext cx="2542683" cy="30777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KZ" sz="700">
                <a:solidFill>
                  <a:srgbClr val="FFFFFF"/>
                </a:solidFill>
                <a:hlinkClick r:id="rId4" tooltip="https://policyoptions.irpp.org/magazines/november-2020/facial-recognition-is-transforming-our-borders-and-we-are-not-prepared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KZ" sz="700">
                <a:solidFill>
                  <a:srgbClr val="FFFFFF"/>
                </a:solidFill>
              </a:rPr>
              <a:t> by Unknown Author is licensed under </a:t>
            </a:r>
            <a:r>
              <a:rPr lang="en-KZ" sz="700">
                <a:solidFill>
                  <a:srgbClr val="FFFFFF"/>
                </a:solidFill>
                <a:hlinkClick r:id="rId5" tooltip="https://creativecommons.org/licenses/by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BY-ND</a:t>
            </a:r>
            <a:endParaRPr lang="en-KZ" sz="7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d688e6d3e_0_0"/>
          <p:cNvSpPr txBox="1">
            <a:spLocks noGrp="1"/>
          </p:cNvSpPr>
          <p:nvPr>
            <p:ph type="body" idx="4294967295"/>
          </p:nvPr>
        </p:nvSpPr>
        <p:spPr>
          <a:xfrm>
            <a:off x="311700" y="936575"/>
            <a:ext cx="8413200" cy="3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286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lt1"/>
                </a:solidFill>
              </a:rPr>
              <a:t>Why FER is important?</a:t>
            </a:r>
          </a:p>
          <a:p>
            <a:pPr marL="285750" indent="-285750" algn="just"/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state identification; </a:t>
            </a: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security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automatic counseling  systems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face expression synthesis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lie detection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music for mood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automated tutoring systems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/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operator fatigue detection  etc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dirty="0">
              <a:solidFill>
                <a:schemeClr val="bg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dirty="0"/>
          </a:p>
        </p:txBody>
      </p:sp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Introduction: Motivation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6" name="Рисунок 5" descr="Изображение выглядит как автомобиль, мужчина, человек, автокресло&#10;&#10;Автоматически созданное описание">
            <a:extLst>
              <a:ext uri="{FF2B5EF4-FFF2-40B4-BE49-F238E27FC236}">
                <a16:creationId xmlns:a16="http://schemas.microsoft.com/office/drawing/2014/main" id="{D91CD012-C439-47CD-9163-1572F24E6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531" y="840816"/>
            <a:ext cx="3717791" cy="2091257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35CD31F-8084-492F-8064-624766D43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853" y="2504459"/>
            <a:ext cx="3736972" cy="235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8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d688e6d3e_0_0"/>
          <p:cNvSpPr txBox="1">
            <a:spLocks noGrp="1"/>
          </p:cNvSpPr>
          <p:nvPr>
            <p:ph type="body" idx="4294967295"/>
          </p:nvPr>
        </p:nvSpPr>
        <p:spPr>
          <a:xfrm>
            <a:off x="311700" y="936575"/>
            <a:ext cx="5522658" cy="36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FER requires large quantity of data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</a:rPr>
              <a:t>High </a:t>
            </a:r>
            <a:r>
              <a:rPr lang="en-US" dirty="0" err="1">
                <a:solidFill>
                  <a:schemeClr val="bg1"/>
                </a:solidFill>
              </a:rPr>
              <a:t>intersubject</a:t>
            </a:r>
            <a:r>
              <a:rPr lang="en-US" dirty="0">
                <a:solidFill>
                  <a:schemeClr val="bg1"/>
                </a:solidFill>
              </a:rPr>
              <a:t> variations: illumination, pose, deformation and wild environment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Lack of the empirical study for attention-based FER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</a:pPr>
            <a:endParaRPr dirty="0">
              <a:solidFill>
                <a:schemeClr val="bg1"/>
              </a:solidFill>
            </a:endParaRPr>
          </a:p>
        </p:txBody>
      </p:sp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Introduction: Problem statement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5" name="Рисунок 4" descr="Изображение выглядит как в позе, старый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B635C1BA-F2B1-4CA7-9AF2-023974ABB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802" y="1113422"/>
            <a:ext cx="2916656" cy="291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d688e6d3e_0_0"/>
          <p:cNvSpPr txBox="1">
            <a:spLocks noGrp="1"/>
          </p:cNvSpPr>
          <p:nvPr>
            <p:ph type="body" idx="4294967295"/>
          </p:nvPr>
        </p:nvSpPr>
        <p:spPr>
          <a:xfrm>
            <a:off x="251814" y="914379"/>
            <a:ext cx="8640371" cy="131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US" dirty="0">
                <a:solidFill>
                  <a:schemeClr val="bg1"/>
                </a:solidFill>
              </a:rPr>
              <a:t>The main purpose of this practical work is to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investigate the use of self-attention-based deep learning model to 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improve the FER performance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Introduction: Objectives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5" name="Рисунок 4" descr="Изображение выглядит как текст, устройство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D63F45E5-3AB0-4E28-AA0E-858BEA352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825" y="2047285"/>
            <a:ext cx="6190348" cy="261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9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Related works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2D549CE-2296-CCF9-53B7-D48F47E984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652461"/>
              </p:ext>
            </p:extLst>
          </p:nvPr>
        </p:nvGraphicFramePr>
        <p:xfrm>
          <a:off x="204225" y="721488"/>
          <a:ext cx="8605820" cy="3675583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748397">
                  <a:extLst>
                    <a:ext uri="{9D8B030D-6E8A-4147-A177-3AD203B41FA5}">
                      <a16:colId xmlns:a16="http://schemas.microsoft.com/office/drawing/2014/main" val="3209435205"/>
                    </a:ext>
                  </a:extLst>
                </a:gridCol>
                <a:gridCol w="2367644">
                  <a:extLst>
                    <a:ext uri="{9D8B030D-6E8A-4147-A177-3AD203B41FA5}">
                      <a16:colId xmlns:a16="http://schemas.microsoft.com/office/drawing/2014/main" val="2922983332"/>
                    </a:ext>
                  </a:extLst>
                </a:gridCol>
                <a:gridCol w="2025319">
                  <a:extLst>
                    <a:ext uri="{9D8B030D-6E8A-4147-A177-3AD203B41FA5}">
                      <a16:colId xmlns:a16="http://schemas.microsoft.com/office/drawing/2014/main" val="356705143"/>
                    </a:ext>
                  </a:extLst>
                </a:gridCol>
                <a:gridCol w="1464460">
                  <a:extLst>
                    <a:ext uri="{9D8B030D-6E8A-4147-A177-3AD203B41FA5}">
                      <a16:colId xmlns:a16="http://schemas.microsoft.com/office/drawing/2014/main" val="2059863861"/>
                    </a:ext>
                  </a:extLst>
                </a:gridCol>
              </a:tblGrid>
              <a:tr h="390657">
                <a:tc>
                  <a:txBody>
                    <a:bodyPr/>
                    <a:lstStyle/>
                    <a:p>
                      <a:pPr algn="ctr"/>
                      <a:r>
                        <a:rPr lang="en-KZ" dirty="0"/>
                        <a:t>PAPERS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Z" dirty="0"/>
                        <a:t>DATASETS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Z" dirty="0"/>
                        <a:t>METHODS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Z" dirty="0"/>
                        <a:t>ACCURACY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878331"/>
                  </a:ext>
                </a:extLst>
              </a:tr>
              <a:tr h="6641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Tang, Y. (2013) [</a:t>
                      </a:r>
                      <a:r>
                        <a:rPr lang="ru-RU" sz="1400" u="none" strike="noStrike" cap="none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MNIST, CIFAR-10, ICML 2013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Support Vector Machine (SVM)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87</a:t>
                      </a:r>
                      <a:r>
                        <a:rPr lang="en-KZ" sz="1400" dirty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064904"/>
                  </a:ext>
                </a:extLst>
              </a:tr>
              <a:tr h="664117">
                <a:tc>
                  <a:txBody>
                    <a:bodyPr/>
                    <a:lstStyle/>
                    <a:p>
                      <a:r>
                        <a:rPr lang="en-US" sz="1400" u="none" strike="noStrike" cap="none" dirty="0" err="1">
                          <a:solidFill>
                            <a:schemeClr val="bg1"/>
                          </a:solidFill>
                        </a:rPr>
                        <a:t>Dapogny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, A., &amp; Bailly, K. (2018) [</a:t>
                      </a:r>
                      <a:r>
                        <a:rPr lang="ru-RU" sz="1400" u="none" strike="noStrike" cap="none" dirty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 CK+, BU-4DFE, FG-NET FEED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Deep Neural Forests, RF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86.4</a:t>
                      </a:r>
                      <a:r>
                        <a:rPr lang="en-KZ" sz="1400" dirty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6490048"/>
                  </a:ext>
                </a:extLst>
              </a:tr>
              <a:tr h="540418">
                <a:tc>
                  <a:txBody>
                    <a:bodyPr/>
                    <a:lstStyle/>
                    <a:p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Ravi, A. (2018) [</a:t>
                      </a:r>
                      <a:r>
                        <a:rPr lang="ru-RU" sz="1400" u="none" strike="noStrike" cap="none" dirty="0">
                          <a:solidFill>
                            <a:schemeClr val="bg1"/>
                          </a:solidFill>
                        </a:rPr>
                        <a:t>4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CK+, JAFFE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SVM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92.86%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431632"/>
                  </a:ext>
                </a:extLst>
              </a:tr>
              <a:tr h="708137">
                <a:tc>
                  <a:txBody>
                    <a:bodyPr/>
                    <a:lstStyle/>
                    <a:p>
                      <a:r>
                        <a:rPr lang="nn-NO" sz="1400" u="none" strike="noStrike" cap="none" dirty="0">
                          <a:solidFill>
                            <a:schemeClr val="bg1"/>
                          </a:solidFill>
                        </a:rPr>
                        <a:t>Shan, C., Gong, S., &amp; McOwan, P. W. (2009)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 [</a:t>
                      </a:r>
                      <a:r>
                        <a:rPr lang="ru-RU" sz="1400" u="none" strike="noStrike" cap="none" dirty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 Local Binary Pattern (LBP), SVM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88.9</a:t>
                      </a:r>
                      <a:r>
                        <a:rPr lang="en-KZ" sz="1400" dirty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682821"/>
                  </a:ext>
                </a:extLst>
              </a:tr>
              <a:tr h="708137">
                <a:tc>
                  <a:txBody>
                    <a:bodyPr/>
                    <a:lstStyle/>
                    <a:p>
                      <a:r>
                        <a:rPr lang="it-IT" sz="1400" u="none" strike="noStrike" cap="none" dirty="0">
                          <a:solidFill>
                            <a:schemeClr val="bg1"/>
                          </a:solidFill>
                        </a:rPr>
                        <a:t>Chen, J., Chen, Z., Chi, Z., &amp; Fu, H. (2014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) [</a:t>
                      </a:r>
                      <a:r>
                        <a:rPr lang="ru-RU" sz="1400" u="none" strike="noStrike" cap="none" dirty="0">
                          <a:solidFill>
                            <a:schemeClr val="bg1"/>
                          </a:solidFill>
                        </a:rPr>
                        <a:t>6</a:t>
                      </a: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JAFFE, CK+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Histogram of Oriented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olidFill>
                            <a:schemeClr val="bg1"/>
                          </a:solidFill>
                        </a:rPr>
                        <a:t>Gradients (HOG)</a:t>
                      </a:r>
                      <a:endParaRPr lang="en-US" sz="1400" u="none" strike="noStrike" cap="non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94.3% and 88.7%</a:t>
                      </a:r>
                      <a:endParaRPr lang="en-KZ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58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640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E5FA902-2EF5-4994-9735-586F2CE055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8" name="Google Shape;58;gfd688e6d3e_0_0">
            <a:extLst>
              <a:ext uri="{FF2B5EF4-FFF2-40B4-BE49-F238E27FC236}">
                <a16:creationId xmlns:a16="http://schemas.microsoft.com/office/drawing/2014/main" id="{8BE7B173-978E-3710-3ACD-C9FECB6F89D8}"/>
              </a:ext>
            </a:extLst>
          </p:cNvPr>
          <p:cNvSpPr txBox="1">
            <a:spLocks/>
          </p:cNvSpPr>
          <p:nvPr/>
        </p:nvSpPr>
        <p:spPr>
          <a:xfrm>
            <a:off x="226208" y="10136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2400" b="1">
                <a:solidFill>
                  <a:schemeClr val="lt1"/>
                </a:solidFill>
              </a:rPr>
              <a:t>Related works</a:t>
            </a:r>
            <a:endParaRPr lang="en-US" sz="2400" b="1" dirty="0">
              <a:solidFill>
                <a:schemeClr val="lt1"/>
              </a:solidFill>
            </a:endParaRP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6B50E810-4EF9-65C2-A0CA-BBBD51B07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50463"/>
              </p:ext>
            </p:extLst>
          </p:nvPr>
        </p:nvGraphicFramePr>
        <p:xfrm>
          <a:off x="311700" y="674066"/>
          <a:ext cx="8520600" cy="401924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72112">
                  <a:extLst>
                    <a:ext uri="{9D8B030D-6E8A-4147-A177-3AD203B41FA5}">
                      <a16:colId xmlns:a16="http://schemas.microsoft.com/office/drawing/2014/main" val="3289915797"/>
                    </a:ext>
                  </a:extLst>
                </a:gridCol>
                <a:gridCol w="1956021">
                  <a:extLst>
                    <a:ext uri="{9D8B030D-6E8A-4147-A177-3AD203B41FA5}">
                      <a16:colId xmlns:a16="http://schemas.microsoft.com/office/drawing/2014/main" val="2824522763"/>
                    </a:ext>
                  </a:extLst>
                </a:gridCol>
                <a:gridCol w="2083242">
                  <a:extLst>
                    <a:ext uri="{9D8B030D-6E8A-4147-A177-3AD203B41FA5}">
                      <a16:colId xmlns:a16="http://schemas.microsoft.com/office/drawing/2014/main" val="2085841240"/>
                    </a:ext>
                  </a:extLst>
                </a:gridCol>
                <a:gridCol w="2242268">
                  <a:extLst>
                    <a:ext uri="{9D8B030D-6E8A-4147-A177-3AD203B41FA5}">
                      <a16:colId xmlns:a16="http://schemas.microsoft.com/office/drawing/2014/main" val="2309000439"/>
                    </a:ext>
                  </a:extLst>
                </a:gridCol>
                <a:gridCol w="1866957">
                  <a:extLst>
                    <a:ext uri="{9D8B030D-6E8A-4147-A177-3AD203B41FA5}">
                      <a16:colId xmlns:a16="http://schemas.microsoft.com/office/drawing/2014/main" val="3020859270"/>
                    </a:ext>
                  </a:extLst>
                </a:gridCol>
              </a:tblGrid>
              <a:tr h="4226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Haar</a:t>
                      </a:r>
                      <a:r>
                        <a:rPr lang="en-US" dirty="0"/>
                        <a:t> Cascade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LBP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SVM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HOG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797051"/>
                  </a:ext>
                </a:extLst>
              </a:tr>
              <a:tr h="30245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ru-RU" sz="3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 more robust to illumination changes;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has a higher execution speed;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involve less computations.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high discriminative power;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computational simplicity;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invariance to grayscale changes;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good performance.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works well when there is a clear margin of separation between classes;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relatively memory efficient;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more effective in high dimensional spaces;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can be used to detect small-scaled images;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requires less computational power.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344599"/>
                  </a:ext>
                </a:extLst>
              </a:tr>
              <a:tr h="30245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̶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not very accurate performance;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not invariant over rotation.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not invariant to rotations;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size of the features increases exponentially with the number of neighbors.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not suitable for large datasets;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does not perform very well when the data set has more noise;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 probabilistic explanation for the classification.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computation speed is tardy on large-scaled images;</a:t>
                      </a:r>
                    </a:p>
                    <a:p>
                      <a:pPr marL="103188" indent="-103188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accuracy is not highly reliable.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475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49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d688e6d3e_0_0"/>
          <p:cNvSpPr txBox="1">
            <a:spLocks noGrp="1"/>
          </p:cNvSpPr>
          <p:nvPr>
            <p:ph type="title"/>
          </p:nvPr>
        </p:nvSpPr>
        <p:spPr>
          <a:xfrm>
            <a:off x="204225" y="14878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400" b="1" dirty="0">
                <a:solidFill>
                  <a:schemeClr val="lt1"/>
                </a:solidFill>
              </a:rPr>
              <a:t>Methodology</a:t>
            </a:r>
            <a:endParaRPr sz="2400" b="1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1189F68-96BA-4EE1-9DE3-6A0D382074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5" name="Google Shape;57;gfd688e6d3e_0_0">
            <a:extLst>
              <a:ext uri="{FF2B5EF4-FFF2-40B4-BE49-F238E27FC236}">
                <a16:creationId xmlns:a16="http://schemas.microsoft.com/office/drawing/2014/main" id="{4C79087F-4719-44B9-8452-21EDA957F991}"/>
              </a:ext>
            </a:extLst>
          </p:cNvPr>
          <p:cNvSpPr txBox="1">
            <a:spLocks/>
          </p:cNvSpPr>
          <p:nvPr/>
        </p:nvSpPr>
        <p:spPr>
          <a:xfrm>
            <a:off x="333608" y="3471042"/>
            <a:ext cx="8413200" cy="39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bg1"/>
                </a:solidFill>
              </a:rPr>
              <a:t>Figure 1. The general pipeline of facial recognition systems.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155338-6494-4D36-B796-717BE3985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31" y="1278857"/>
            <a:ext cx="7801588" cy="198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18243"/>
      </p:ext>
    </p:extLst>
  </p:cSld>
  <p:clrMapOvr>
    <a:masterClrMapping/>
  </p:clrMapOvr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2412</TotalTime>
  <Words>1408</Words>
  <Application>Microsoft Office PowerPoint</Application>
  <PresentationFormat>Экран (16:9)</PresentationFormat>
  <Paragraphs>187</Paragraphs>
  <Slides>26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Roboto</vt:lpstr>
      <vt:lpstr>urw-din</vt:lpstr>
      <vt:lpstr>Wingdings</vt:lpstr>
      <vt:lpstr>NU white  theme</vt:lpstr>
      <vt:lpstr>Attention-based deep learning model for facial expression recognition</vt:lpstr>
      <vt:lpstr>Outline</vt:lpstr>
      <vt:lpstr>Introduction: Background</vt:lpstr>
      <vt:lpstr>Introduction: Motivation</vt:lpstr>
      <vt:lpstr>Introduction: Problem statement</vt:lpstr>
      <vt:lpstr>Introduction: Objectives</vt:lpstr>
      <vt:lpstr>Related works</vt:lpstr>
      <vt:lpstr>Презентация PowerPoint</vt:lpstr>
      <vt:lpstr>Methodology</vt:lpstr>
      <vt:lpstr>ViT architecture</vt:lpstr>
      <vt:lpstr>Презентация PowerPoint</vt:lpstr>
      <vt:lpstr>Attention mechanisms for FER</vt:lpstr>
      <vt:lpstr>Vision Transformer models</vt:lpstr>
      <vt:lpstr>Vision Transformer models</vt:lpstr>
      <vt:lpstr>Datasets</vt:lpstr>
      <vt:lpstr>Experiments</vt:lpstr>
      <vt:lpstr>Experiments</vt:lpstr>
      <vt:lpstr>Experiments</vt:lpstr>
      <vt:lpstr>Презентация PowerPoint</vt:lpstr>
      <vt:lpstr>Experiments</vt:lpstr>
      <vt:lpstr>Experiments</vt:lpstr>
      <vt:lpstr>Experiments</vt:lpstr>
      <vt:lpstr>Conclusion</vt:lpstr>
      <vt:lpstr>Reference</vt:lpstr>
      <vt:lpstr>Reference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Attention-based deep learning model for facial expression recognition</dc:title>
  <dc:creator>Ainur Abikenova</dc:creator>
  <cp:lastModifiedBy>Alimzhan Kairzhanov</cp:lastModifiedBy>
  <cp:revision>6</cp:revision>
  <dcterms:modified xsi:type="dcterms:W3CDTF">2022-07-23T01:51:11Z</dcterms:modified>
</cp:coreProperties>
</file>