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4" r:id="rId2"/>
  </p:sldMasterIdLst>
  <p:notesMasterIdLst>
    <p:notesMasterId r:id="rId4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5143500" type="screen16x9"/>
  <p:notesSz cx="6858000" cy="9144000"/>
  <p:embeddedFontLst>
    <p:embeddedFont>
      <p:font typeface="Inter Medium" panose="020B0604020202020204" charset="0"/>
      <p:regular r:id="rId44"/>
      <p:bold r:id="rId45"/>
    </p:embeddedFont>
    <p:embeddedFont>
      <p:font typeface="Inter" panose="020B0604020202020204" charset="0"/>
      <p:regular r:id="rId46"/>
      <p:bold r:id="rId47"/>
    </p:embeddedFont>
    <p:embeddedFont>
      <p:font typeface="Roboto Medium" panose="020B0604020202020204" charset="0"/>
      <p:regular r:id="rId48"/>
      <p:bold r:id="rId49"/>
      <p:italic r:id="rId50"/>
      <p:boldItalic r:id="rId51"/>
    </p:embeddedFont>
    <p:embeddedFont>
      <p:font typeface="Prata" panose="020B0604020202020204" charset="0"/>
      <p:regular r:id="rId52"/>
    </p:embeddedFont>
    <p:embeddedFont>
      <p:font typeface="Roboto" panose="020B0604020202020204" charset="0"/>
      <p:regular r:id="rId53"/>
      <p:bold r:id="rId54"/>
      <p:italic r:id="rId55"/>
      <p:boldItalic r:id="rId56"/>
    </p:embeddedFont>
    <p:embeddedFont>
      <p:font typeface="Calibri" panose="020F0502020204030204" pitchFamily="34" charset="0"/>
      <p:regular r:id="rId57"/>
      <p:bold r:id="rId58"/>
      <p:italic r:id="rId59"/>
      <p:boldItalic r:id="rId6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1" roundtripDataSignature="AMtx7mg5tVbocYr3h5H3X4mbK6U67JIk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6" d="100"/>
          <a:sy n="96" d="100"/>
        </p:scale>
        <p:origin x="-416" y="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font" Target="fonts/font15.fntdata"/><Relationship Id="rId5" Type="http://schemas.openxmlformats.org/officeDocument/2006/relationships/slide" Target="slides/slide3.xml"/><Relationship Id="rId61" Type="http://customschemas.google.com/relationships/presentationmetadata" Target="meta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56" Type="http://schemas.openxmlformats.org/officeDocument/2006/relationships/font" Target="fonts/font13.fntdata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font" Target="fonts/font8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3.fntdata"/><Relationship Id="rId59" Type="http://schemas.openxmlformats.org/officeDocument/2006/relationships/font" Target="fonts/font16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font" Target="fonts/font11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6.fntdata"/><Relationship Id="rId57" Type="http://schemas.openxmlformats.org/officeDocument/2006/relationships/font" Target="fonts/font14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font" Target="fonts/font17.fntdata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508066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348676296_Biblioteki_mira_v_period_pandemii_novyj_opyt_i_pervye_vyvody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nu.edu.kz/news/nazarbayev-university-switches-distance-learning#:~:text=Starting%20April%206th%2C%20the%20first,provided%20them%20free%20of%20charge.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364816726_Information_Institution_Services_in_Indonesia_during_the_COVID-19_Pandemic_Academic_Library_Services_in_Indonesia_during_the_COVID-19_pandemic" TargetMode="External"/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398" cy="4114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947b4e8000_0_732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Библиотека Нью-Йоркского Университета</a:t>
            </a:r>
            <a:endParaRPr sz="1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 марта 2020 года Нью-Йоркский Университет, а вместе с ним и библиотечная система университета закрылись. 99 % обучения был перенесен на онлайн режим.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Но, благодаря географической разбросанности, Нью-Йоркский Университет оказался в более или менее в выгодном положении по сравнению с другими университетами. «Глобальный кампус» университета охватывает весь мир: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академического кампуса с библиотеками – в Нью-Йорке, Абу-Даби и в Шанхай и 12 центров университета без традиционных библиотечных коллекций: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Вашингтоне, Лос-Анджелесе, Аккре, Берлине, Буэнос-Айрэсе, Лондоне, Мадриде, Париже, Праге, Сидней, Тель-Авиве, во Флоренции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Рост глобального кампуса совпало с развитием оцифрования мирового культурного и научного наследия библиотека в последние десять лет отдавали предпочтение электронным носителям.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Центральная и старейшая библиотека Бобста содержит 4 млн томов, 80 000 аудио-видеоматериалов.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Глобальный кампус имеет доступ 20 млн электронных книг, 100 000 периодических изданий, 1200 подписных электронных БД, 98 коллекции потокового видео, оцифрованным редким коллекциям. Библитекарями подготовлен 561 тематический путеводитель с электронными ресурсами (платными и открытыми)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Глобальный кампус обеспечивает беспрерывное 24/7 обслуживание читателей через чат.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Возникшие проблемы: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1)</a:t>
            </a:r>
            <a:r>
              <a:rPr lang="ru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Ограниченный доступ к материалам которые могут использоваться только в помещении библиотек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2)</a:t>
            </a:r>
            <a:r>
              <a:rPr lang="ru" sz="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Обеспечение занятости персонала и его поддержка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Организация работы библиотекарей и обслуживания в период пандемии: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раз в неделю собирались персонал, декан библиотеки, иные специалисты, общенациональная рабочая группа чтобы обсудить текущую ситуацию, способы выхода из сложных положений.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первых дней создали документ FAQ («Часто задаваемые вопросы») с оперативной информацией о работе библиотеки и от новых ресурсах и видах услуг[</a:t>
            </a:r>
            <a:r>
              <a:rPr lang="ru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7</a:t>
            </a: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ИТ-отдел полностью обеспечил всех сотрудников и всех студентов компьютерами, профессиональными программами и доступом в интернет.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Несколько позже была создана так называемая «База задач» (Task Bank).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Оказалось, что некоторые сотрудники  библиотеки находились в более напряженном режиме работы, связанном с тем, что конец семестра, традиционно наиболее интенсивный сезон академического цикла,  пришелся на самый разгар карантина. Библиотекари все силы бросили на помощь студентам и преподавателям, сотрудники межбиблиотечного абонемента осуществляли поиск материалов. В то же время другие сотрудники библиотеки могли иметь  избыток незанятого рабочего времени. Таким образом, у наиболее занятого персонала была возможность передать часть своей нагрузки менее занятым коллегам. Это перераспределение труда через «Базу задач» осуществляли заведующие отделами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Чем были  заняты сотрудники  библиотеки во время карантина? Библиотекари, отвечающие за дистанционное обслуживание пользователей и межбиблиотечный абонемент, выполняли те же функции, что и раньше, только в гораздо более  интенсивном  режиме. Однако деятельность каталогизаторов, архивистов и реставраторов заметно изменилась. Приведем несколько примеров того,  чем  были  заняты сотрудники отдела каталогизации и обработки материалов: работа со списками необработанных материалов (список из 1000 наименований, куда входят книги на разных языках, дары, мультимедийные материалы). У большинства  из этих книг уже  существуют  записи  MARC,  сотрудники заносили их в OPAC; приобретение и обработка беспрецедентного количества новых электронных книг; обновление  и расширение  устаревших библиографических записей путем наложения на более новые версии OCLC; исправление устаревшего или недействительного кода MARC для подготовки к использованию данных в будущем; работа с поставщиками  ресурсов по усовершенствованию готовых библиографических записей; оценка качества библиографических записей различных форматов и рекомендации по их усовершенствованию.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858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9" name="Google Shape;189;g1947b4e8000_0_7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947b4e8000_0_797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6858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3" name="Google Shape;203;g1947b4e8000_0_7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947b4e8000_0_862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6858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7" name="Google Shape;217;g1947b4e8000_0_8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947b4e8000_0_876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6858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0" name="Google Shape;230;g1947b4e8000_0_8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947b4e8000_0_751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Библиотека Гарвардского Университета</a:t>
            </a:r>
            <a:endParaRPr sz="12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Основана в 1638 году и является самой старой библиотекой в США.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библиотечной системе обслуживают 2000 преподавателей и 20 000 студентов, насчитывается 70 подразделений, 738 сотрудников.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Библиотеке ГУ хранится 15 464 802 названий традиционных изданий (21 273 455 томов, 2 04 212 электронных книг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 мая 2020 перешла на удаленный режим.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сотрудников, которые оказались лишены возможности выполнять свою обычную работу, библиотека разработала несколько проектов по дополнению, обогащению, и продвижению существующих цифровых ресурсов: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субтитры для видеозаписей презентаций книг по естественнонаучной тематике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расшифровка аудио коллекции бесед с кинематографистами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Открыли HathiTrust (временный онлайновый доступ к электронным копиям печатной коллекции библиотеки)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8580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3" name="Google Shape;243;g1947b4e8000_0_7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947b4e8000_0_827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6858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7" name="Google Shape;257;g1947b4e8000_0_8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97a59dfb5f_0_0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Основана в 1632 году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Фонд – 3,7 млн единиц хранения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 время панедемии работали в обычном режиме, но с соблюдением санитарных норм, по скользящему графику, обязательно 1 сотрудник службы обслуживания, 2 ИТ-специалиста, операторы оцифровки, каталогизаторы, и все, кто готов делать другую работу, если своей нет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 марта 2020 закрылись временно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Первым делом была налажена бесконтактная книговыдача с помощью «умных шкафов» (Smart locker)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Доступ к нему был в будние дни  с 12-00 до 18-00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8 недель было выполнено больше 3000 заказов.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18 мая 2020 снова открылись. Обычный режим с 9-00 до 21-00, максимальная заполненность всего здания не более 200 человек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85800" lvl="0" indent="0" algn="just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1" name="Google Shape;271;g197a59dfb5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97a59dfb5f_0_14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6858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6" name="Google Shape;286;g197a59dfb5f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947b4e8000_0_662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6 апреля, 2020 года Назарбаев Университет перешел в онлайн/дистанционный режим. Студентам, которым были необходимы ноутбуки, университет предоставил их бесплатно.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Занятия будут проводиться с использованием ряда университетских учебных ресурсов, таких как Big BlueButton от Moodle; Zoom; Qualtrics; Гугл тусовки; Adobe Connect; Active Presenter; Audacity; PowerPoints; онлайн-журналы и электронные книги; ресурсы в Центре инновационного обучения; и учебники.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Соответственно, библиотека НУ также перешла на онлайн режим предоставлении услуг читателям.[</a:t>
            </a:r>
            <a:r>
              <a:rPr lang="ru" sz="1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5</a:t>
            </a:r>
            <a:r>
              <a:rPr lang="ru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]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9" name="Google Shape;299;g1947b4e8000_0_6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1979e470e0b_0_29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2" name="Google Shape;312;g1979e470e0b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9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398" cy="4114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0" name="Google Shape;9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7f530fd091_0_13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6" name="Google Shape;326;g17f530fd09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7f530fd091_0_44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0" name="Google Shape;350;g17f530fd091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979e470e0b_0_40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2" name="Google Shape;372;g1979e470e0b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1a0a79c0353_0_8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2" name="Google Shape;392;g1a0a79c0353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19d0cb54dd6_0_94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5" name="Google Shape;405;g19d0cb54dd6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19902ec2bc5_0_5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8" name="Google Shape;418;g19902ec2bc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19d0cb54dd6_0_44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0" name="Google Shape;430;g19d0cb54dd6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19d0cb54dd6_0_57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3" name="Google Shape;443;g19d0cb54dd6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19d0cb54dd6_0_109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5" name="Google Shape;455;g19d0cb54dd6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17f530fd091_0_96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8" name="Google Shape;468;g17f530fd09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90a107c2ed_0_0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2" name="Google Shape;102;g190a107c2e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19902ec2bc5_0_61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82" name="Google Shape;482;g19902ec2bc5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19d0cb54dd6_0_124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4" name="Google Shape;494;g19d0cb54dd6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1979e470e0b_0_17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8" name="Google Shape;508;g1979e470e0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19d0cb54dd6_0_82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2" name="Google Shape;522;g19d0cb54dd6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1a4fec6ccb2_0_31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5" name="Google Shape;535;g1a4fec6ccb2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1a0a79c0353_0_20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47" name="Google Shape;547;g1a0a79c0353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1a4fec6ccb2_0_1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0" name="Google Shape;560;g1a4fec6ccb2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1a4fec6ccb2_0_15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4" name="Google Shape;574;g1a4fec6ccb2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19902ec2bc5_0_100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Выводы и перспективы:</a:t>
            </a:r>
            <a:endParaRPr sz="14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400"/>
              <a:buFont typeface="Roboto"/>
              <a:buChar char="●"/>
            </a:pPr>
            <a:r>
              <a:rPr lang="ru" sz="14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акцент на предоставление электронных ресурсов</a:t>
            </a:r>
            <a:endParaRPr sz="14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400"/>
              <a:buFont typeface="Roboto"/>
              <a:buChar char="●"/>
            </a:pPr>
            <a:r>
              <a:rPr lang="ru" sz="14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развитие онлайн услуг</a:t>
            </a:r>
            <a:endParaRPr sz="14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400"/>
              <a:buFont typeface="Roboto"/>
              <a:buChar char="●"/>
            </a:pPr>
            <a:r>
              <a:rPr lang="ru" sz="14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усовершенствование веб-сайтов библиотеки</a:t>
            </a:r>
            <a:endParaRPr sz="14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400"/>
              <a:buFont typeface="Roboto"/>
              <a:buChar char="●"/>
            </a:pPr>
            <a:r>
              <a:rPr lang="ru" sz="14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увеличение интерактива через социальные сети [</a:t>
            </a:r>
            <a:r>
              <a:rPr lang="ru" sz="14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10</a:t>
            </a:r>
            <a:r>
              <a:rPr lang="ru" sz="14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]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9" name="Google Shape;589;g19902ec2bc5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1a2acb47618_0_48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400"/>
              <a:buFont typeface="Roboto"/>
              <a:buChar char="●"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1" name="Google Shape;601;g1a2acb47618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947b4e8000_0_630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g1947b4e8000_0_6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19902ec2bc5_0_112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3" name="Google Shape;613;g19902ec2bc5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947b4e8000_0_718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6858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9" name="Google Shape;129;g1947b4e8000_0_7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a2acb47618_0_0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6858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Google Shape;141;g1a2acb4761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a2acb47618_0_11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6858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3" name="Google Shape;153;g1a2acb4761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a2acb47618_0_22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6858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5" name="Google Shape;165;g1a2acb4761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a2acb47618_0_33:notes"/>
          <p:cNvSpPr txBox="1">
            <a:spLocks noGrp="1"/>
          </p:cNvSpPr>
          <p:nvPr>
            <p:ph type="body" idx="1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425" tIns="45425" rIns="45425" bIns="45425" anchor="t" anchorCtr="0">
            <a:noAutofit/>
          </a:bodyPr>
          <a:lstStyle/>
          <a:p>
            <a:pPr marL="6858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7" name="Google Shape;177;g1a2acb47618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9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>
            <a:spLocks noGrp="1"/>
          </p:cNvSpPr>
          <p:nvPr>
            <p:ph type="title"/>
          </p:nvPr>
        </p:nvSpPr>
        <p:spPr>
          <a:xfrm>
            <a:off x="922301" y="646033"/>
            <a:ext cx="7299397" cy="82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2700" b="0" i="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ctrTitle"/>
          </p:nvPr>
        </p:nvSpPr>
        <p:spPr>
          <a:xfrm>
            <a:off x="685800" y="1594485"/>
            <a:ext cx="7772401" cy="1080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subTitle" idx="1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9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0"/>
          <p:cNvSpPr txBox="1">
            <a:spLocks noGrp="1"/>
          </p:cNvSpPr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body" idx="1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0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9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 txBox="1">
            <a:spLocks noGrp="1"/>
          </p:cNvSpPr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body" idx="1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body" idx="2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9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1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2"/>
          <p:cNvSpPr txBox="1">
            <a:spLocks noGrp="1"/>
          </p:cNvSpPr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900" b="0" i="0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>
  <p:cSld name="OBJEC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>
            <a:spLocks noGrp="1"/>
          </p:cNvSpPr>
          <p:nvPr>
            <p:ph type="title"/>
          </p:nvPr>
        </p:nvSpPr>
        <p:spPr>
          <a:xfrm>
            <a:off x="922301" y="646033"/>
            <a:ext cx="7299397" cy="82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2700" b="0" i="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body" idx="1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8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3"/>
          <p:cNvSpPr txBox="1">
            <a:spLocks noGrp="1"/>
          </p:cNvSpPr>
          <p:nvPr>
            <p:ph type="ctrTitle"/>
          </p:nvPr>
        </p:nvSpPr>
        <p:spPr>
          <a:xfrm>
            <a:off x="685800" y="1594485"/>
            <a:ext cx="7772401" cy="1080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3"/>
          <p:cNvSpPr txBox="1">
            <a:spLocks noGrp="1"/>
          </p:cNvSpPr>
          <p:nvPr>
            <p:ph type="subTitle" idx="1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3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3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4"/>
          <p:cNvSpPr txBox="1">
            <a:spLocks noGrp="1"/>
          </p:cNvSpPr>
          <p:nvPr>
            <p:ph type="title"/>
          </p:nvPr>
        </p:nvSpPr>
        <p:spPr>
          <a:xfrm>
            <a:off x="922301" y="646033"/>
            <a:ext cx="7299397" cy="82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2700" b="0" i="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4"/>
          <p:cNvSpPr txBox="1">
            <a:spLocks noGrp="1"/>
          </p:cNvSpPr>
          <p:nvPr>
            <p:ph type="body" idx="1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4"/>
          <p:cNvSpPr txBox="1">
            <a:spLocks noGrp="1"/>
          </p:cNvSpPr>
          <p:nvPr>
            <p:ph type="body" idx="2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4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title"/>
          </p:nvPr>
        </p:nvSpPr>
        <p:spPr>
          <a:xfrm>
            <a:off x="457200" y="205740"/>
            <a:ext cx="8229600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4"/>
          <p:cNvSpPr txBox="1">
            <a:spLocks noGrp="1"/>
          </p:cNvSpPr>
          <p:nvPr>
            <p:ph type="body" idx="1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4"/>
          <p:cNvSpPr txBox="1">
            <a:spLocks noGrp="1"/>
          </p:cNvSpPr>
          <p:nvPr>
            <p:ph type="ftr" idx="11"/>
          </p:nvPr>
        </p:nvSpPr>
        <p:spPr>
          <a:xfrm>
            <a:off x="8334966" y="4631135"/>
            <a:ext cx="545867" cy="149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4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4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>
            <a:spLocks noGrp="1"/>
          </p:cNvSpPr>
          <p:nvPr>
            <p:ph type="title"/>
          </p:nvPr>
        </p:nvSpPr>
        <p:spPr>
          <a:xfrm>
            <a:off x="922301" y="646033"/>
            <a:ext cx="7299397" cy="82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2700" b="0" i="0" u="none" strike="noStrike" cap="non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1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url=https://library.nyu.edu/spaces/circulation-reserves-bobst-library/&amp;psig=AOvVaw2TI7wQ9XVxfpYWXA9-rsmv&amp;ust=1669284657647000&amp;source=images&amp;cd=vfe&amp;ved=0CBEQjhxqFwoTCJjj9IuIxPsCFQAAAAAdAAAAABAD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google.com/url?sa=i&amp;url=https://meet.nyu.edu/life/nyu-libraries/&amp;psig=AOvVaw33hFWi1V0nO6APKMPGrliq&amp;ust=1669284424175000&amp;source=images&amp;cd=vfe&amp;ved=0CBEQjhxqFwoTCKCNx52HxPsCFQAAAAAdAAAAABAD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shanghai.nyu.edu/academics/library/services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google.com/url?sa=i&amp;url=https://www.amaliaweb.org/en/amalia-and-the-new-york-university-in-abu-dhabi/&amp;psig=AOvVaw2vae2qfeoUZYR4vXmZi0Uy&amp;ust=1669285368636000&amp;source=images&amp;cd=vfe&amp;ved=0CBEQjhxqFwoTCODSn-aKxPsCFQAAAAAdAAAAABAI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google.com/url?sa=i&amp;url=https://www.thecrimson.com/article/2020/3/21/harvard-coronavirus-libraries-closed/&amp;psig=AOvVaw0ifrFl7I56bM90WcRrFqfp&amp;ust=1669285520560000&amp;source=images&amp;cd=vfe&amp;ved=0CBEQjhxqFwoTCMCframLxPsCFQAAAAAdAAAAABAD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url=https://www.archdaily.com/595410/harvard-gsd-to-host-exhibition-exploring-the-architecture-and-symbolism-of-national-libraries/54d292e4e58ece8f9c00012c-reading-room-paris&amp;psig=AOvVaw0ifrFl7I56bM90WcRrFqfp&amp;ust=1669285520560000&amp;source=images&amp;cd=vfe&amp;ved=0CBEQjhxqFwoTCMCframLxPsCFQAAAAAdAAAAABAS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google.com/url?sa=i&amp;url=https://extension.harvard.edu/for-students/support-and-services/study-collaboration-spaces/&amp;psig=AOvVaw0ifrFl7I56bM90WcRrFqfp&amp;ust=1669285520560000&amp;source=images&amp;cd=vfe&amp;ved=0CBEQjhxqFwoTCMCframLxPsCFQAAAAAdAAAAABAI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ommons.wikimedia.org/wiki/Category:University_of_Tartu_Library_building#/media/File:Tartu_%C3%9Clikooli_raamatukogu_2017._aasta_augustis.jpg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s.err.ee/1072577/alternativy-v-bibliotekah-smart-shkafchiki-pomow-s-urokami-i-dostup-k-jelektronnym-kanalam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google.com/url?sa=i&amp;url=https://en.wikipedia.org/wiki/Nazarbayev_University&amp;psig=AOvVaw0Jks_dx9p_ArUmo2lQVjDw&amp;ust=1669286697426000&amp;source=images&amp;cd=vfe&amp;ved=0CBEQjhxqFwoTCICB9-KPxPsCFQAAAAAdAAAAABAD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nu.kz.libguides.com/covid/nu.kz.libguides.com/covid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gulnur.ussenova@nu.edu.kz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5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5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5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COVID-19" TargetMode="External"/><Relationship Id="rId13" Type="http://schemas.openxmlformats.org/officeDocument/2006/relationships/hyperlink" Target="https://www.google.com/url?sa=i&amp;url=https://www.amaliaweb.org/en/amalia-and-the-new-york-university-in-abu-dhabi/&amp;psig=AOvVaw2vae2qfeoUZYR4vXmZi0Uy&amp;ust=1669285368636000&amp;source=images&amp;cd=vfe&amp;ved=0CBEQjhxqFwoTCODSn-aKxPsCFQAAAAAdAAAAABAI/" TargetMode="External"/><Relationship Id="rId18" Type="http://schemas.openxmlformats.org/officeDocument/2006/relationships/hyperlink" Target="https://nur.nu.edu.kz/bitstream/handle/123456789/5852/COVID-19%20IMPACT%20ON%20INFORMATION%20ORGANIZATION.pdf?sequence=1&amp;isAllowed=y/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rus.err.ee/1072577/alternativy-v-bibliotekah-smart-shkafchiki-pomow-s-urokami-i-dostup-k-jelektronnym-kanalam" TargetMode="External"/><Relationship Id="rId12" Type="http://schemas.openxmlformats.org/officeDocument/2006/relationships/hyperlink" Target="https://shanghai.nyu.edu/academics/library/services/" TargetMode="External"/><Relationship Id="rId17" Type="http://schemas.openxmlformats.org/officeDocument/2006/relationships/hyperlink" Target="https://www.facebook.com/Nazarbayev.University.Library/" TargetMode="External"/><Relationship Id="rId2" Type="http://schemas.openxmlformats.org/officeDocument/2006/relationships/notesSlide" Target="../notesSlides/notesSlide39.xml"/><Relationship Id="rId16" Type="http://schemas.openxmlformats.org/officeDocument/2006/relationships/hyperlink" Target="https://www.google.com/url?sa=i&amp;url=https://en.wikipedia.org/wiki/Nazarbayev_University&amp;psig=AOvVaw0Jks_dx9p_ArUmo2lQVjDw&amp;ust=1669286697426000&amp;source=images&amp;cd=vfe&amp;ved=0CBEQjhxqFwoTCICB9-KPxPsCFQAAAAAdAAAAABAD/" TargetMode="External"/><Relationship Id="rId20" Type="http://schemas.openxmlformats.org/officeDocument/2006/relationships/hyperlink" Target="https://nu.kz.libguides.com/covid/remote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ifla.org/covid-19-and-the-global-library-field/#reopening/" TargetMode="External"/><Relationship Id="rId11" Type="http://schemas.openxmlformats.org/officeDocument/2006/relationships/hyperlink" Target="https://www.google.com/url?sa=i&amp;url=https://meet.nyu.edu/life/nyu-libraries/&amp;psig=AOvVaw33hFWi1V0nO6APKMPGrliq&amp;ust=1669284424175000&amp;source=images&amp;cd=vfe&amp;ved=0CBEQjhxqFwoTCKCNx52HxPsCFQAAAAAdAAAAABAD/" TargetMode="External"/><Relationship Id="rId5" Type="http://schemas.openxmlformats.org/officeDocument/2006/relationships/image" Target="../media/image7.png"/><Relationship Id="rId15" Type="http://schemas.openxmlformats.org/officeDocument/2006/relationships/hyperlink" Target="https://commons.wikimedia.org/wiki/Category:University_of_Tartu_Library_building#/media/File:Tartu_%C3%9Clikooli_raamatukogu_2017._aasta_augustis.jpg/" TargetMode="External"/><Relationship Id="rId10" Type="http://schemas.openxmlformats.org/officeDocument/2006/relationships/hyperlink" Target="https://americanlibrariesmagazine.org/blogs/the-scoop/other-pandemic-duties-as-assigned/" TargetMode="External"/><Relationship Id="rId19" Type="http://schemas.openxmlformats.org/officeDocument/2006/relationships/hyperlink" Target="https://www.researchgate.net/publication/364816726_Information_Institution_Services_in_Indonesia_during_the_COVID-19_Pandemic_Academic_Library_Services_in_Indonesia_during_the_COVID-19_pandemic/" TargetMode="External"/><Relationship Id="rId4" Type="http://schemas.openxmlformats.org/officeDocument/2006/relationships/image" Target="../media/image6.png"/><Relationship Id="rId9" Type="http://schemas.openxmlformats.org/officeDocument/2006/relationships/hyperlink" Target="https://en.wikipedia.org/wiki/COVID-19_pandemic_in_Kazakhstan" TargetMode="External"/><Relationship Id="rId14" Type="http://schemas.openxmlformats.org/officeDocument/2006/relationships/hyperlink" Target="https://www.google.com/url?sa=i&amp;url=https://www.thecrimson.com/article/2020/3/21/harvard-coronavirus-libraries-closed/&amp;psig=AOvVaw0ifrFl7I56bM90WcRrFqfp&amp;ust=1669285520560000&amp;source=images&amp;cd=vfe&amp;ved=0CBEQjhxqFwoTCMCframLxPsCFQAAAAAdAAAAABAD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mailto:lazzat.arystanova@nu.edu.kz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/>
          <p:nvPr/>
        </p:nvSpPr>
        <p:spPr>
          <a:xfrm>
            <a:off x="0" y="-10973"/>
            <a:ext cx="9144000" cy="5143211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986BAD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Google Shape;78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86950" y="-10975"/>
            <a:ext cx="4157050" cy="5143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1" name="Google Shape;81;p4"/>
          <p:cNvGrpSpPr/>
          <p:nvPr/>
        </p:nvGrpSpPr>
        <p:grpSpPr>
          <a:xfrm>
            <a:off x="442609" y="4503797"/>
            <a:ext cx="180512" cy="269166"/>
            <a:chOff x="973124" y="9902793"/>
            <a:chExt cx="396875" cy="591833"/>
          </a:xfrm>
        </p:grpSpPr>
        <p:sp>
          <p:nvSpPr>
            <p:cNvPr id="82" name="Google Shape;82;p4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3" name="Google Shape;83;p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4" name="Google Shape;84;p4"/>
          <p:cNvSpPr txBox="1"/>
          <p:nvPr/>
        </p:nvSpPr>
        <p:spPr>
          <a:xfrm>
            <a:off x="385195" y="2477026"/>
            <a:ext cx="6818100" cy="11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07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Обслуживание пользователей вузовской библиотеки в условиях пандемии COVID-19: зарубежный и казахстанский опыт</a:t>
            </a:r>
            <a:endParaRPr sz="240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Google Shape;85;p4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84" cy="142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86" name="Google Shape;86;p4"/>
          <p:cNvSpPr txBox="1"/>
          <p:nvPr/>
        </p:nvSpPr>
        <p:spPr>
          <a:xfrm>
            <a:off x="436823" y="318075"/>
            <a:ext cx="2250600" cy="1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22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Ляззат Арыстанова</a:t>
            </a:r>
            <a:endParaRPr sz="800" i="0" u="none" strike="noStrike" cap="non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87" name="Google Shape;87;p4"/>
          <p:cNvSpPr txBox="1"/>
          <p:nvPr/>
        </p:nvSpPr>
        <p:spPr>
          <a:xfrm>
            <a:off x="436823" y="511425"/>
            <a:ext cx="2250600" cy="2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22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ru" sz="8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</a:t>
            </a:r>
            <a:r>
              <a:rPr lang="ru" sz="800" i="0" u="none" strike="noStrike" cap="non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 </a:t>
            </a:r>
            <a:r>
              <a:rPr lang="ru" sz="800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5-9 декабря, 2022 | 9.00 - 17.30</a:t>
            </a:r>
            <a:endParaRPr sz="800" i="0" u="none" strike="noStrike" cap="non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g1947b4e8000_0_7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g1947b4e8000_0_7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3" name="Google Shape;193;g1947b4e8000_0_732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194" name="Google Shape;194;g1947b4e8000_0_732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5" name="Google Shape;195;g1947b4e8000_0_73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6" name="Google Shape;196;g1947b4e8000_0_732"/>
          <p:cNvSpPr txBox="1"/>
          <p:nvPr/>
        </p:nvSpPr>
        <p:spPr>
          <a:xfrm>
            <a:off x="565175" y="1407500"/>
            <a:ext cx="4137000" cy="1578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Нью-Йоркского Университета (США)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16 марта 2020 года перешла на 99% онлайн режим</a:t>
            </a:r>
            <a:endParaRPr sz="1100">
              <a:solidFill>
                <a:srgbClr val="840D3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Глобальный кампус</a:t>
            </a:r>
            <a:endParaRPr sz="1100">
              <a:solidFill>
                <a:srgbClr val="840D3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24/7 обслуживание читателей через чат</a:t>
            </a:r>
            <a:endParaRPr sz="1100">
              <a:solidFill>
                <a:srgbClr val="840D3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Создание “Базы задач” (Task Bank)</a:t>
            </a:r>
            <a:endParaRPr sz="1100">
              <a:solidFill>
                <a:srgbClr val="840D3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7" name="Google Shape;197;g1947b4e8000_0_732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8" name="Google Shape;198;g1947b4e8000_0_732"/>
          <p:cNvSpPr txBox="1"/>
          <p:nvPr/>
        </p:nvSpPr>
        <p:spPr>
          <a:xfrm>
            <a:off x="324425" y="586825"/>
            <a:ext cx="4097700" cy="5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Зарубежные академические библиотеки в период пандемии COVID-19</a:t>
            </a:r>
            <a:endParaRPr sz="1200" i="0" u="none" strike="noStrike" cap="none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9" name="Google Shape;199;g1947b4e8000_0_7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31300" y="1321425"/>
            <a:ext cx="3129629" cy="2349599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g1947b4e8000_0_732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g1947b4e8000_0_7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g1947b4e8000_0_79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7" name="Google Shape;207;g1947b4e8000_0_797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08" name="Google Shape;208;g1947b4e8000_0_797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09" name="Google Shape;209;g1947b4e8000_0_79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0" name="Google Shape;210;g1947b4e8000_0_797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11" name="Google Shape;211;g1947b4e8000_0_797"/>
          <p:cNvSpPr txBox="1"/>
          <p:nvPr/>
        </p:nvSpPr>
        <p:spPr>
          <a:xfrm>
            <a:off x="2789775" y="261675"/>
            <a:ext cx="3648600" cy="3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Нью-Йоркского Университета (США)</a:t>
            </a:r>
            <a:endParaRPr sz="1200" i="0" u="none" strike="noStrike" cap="none">
              <a:solidFill>
                <a:srgbClr val="840D35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12" name="Google Shape;212;g1947b4e8000_0_797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5280" y="1316928"/>
            <a:ext cx="4086720" cy="272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g1947b4e8000_0_797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180826" y="1239325"/>
            <a:ext cx="2800974" cy="2800974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1947b4e8000_0_797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g1947b4e8000_0_8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1947b4e8000_0_8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1" name="Google Shape;221;g1947b4e8000_0_862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22" name="Google Shape;222;g1947b4e8000_0_862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23" name="Google Shape;223;g1947b4e8000_0_86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4" name="Google Shape;224;g1947b4e8000_0_862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25" name="Google Shape;225;g1947b4e8000_0_862"/>
          <p:cNvSpPr txBox="1"/>
          <p:nvPr/>
        </p:nvSpPr>
        <p:spPr>
          <a:xfrm>
            <a:off x="2789775" y="261675"/>
            <a:ext cx="4689000" cy="3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Нью-Йоркского Университета в Шанхай (Китай)</a:t>
            </a:r>
            <a:endParaRPr sz="1200" i="0" u="none" strike="noStrike" cap="none">
              <a:solidFill>
                <a:srgbClr val="840D35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26" name="Google Shape;226;g1947b4e8000_0_862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84500" y="914575"/>
            <a:ext cx="7155426" cy="3285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g1947b4e8000_0_862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g1947b4e8000_0_8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g1947b4e8000_0_8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4" name="Google Shape;234;g1947b4e8000_0_876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35" name="Google Shape;235;g1947b4e8000_0_876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36" name="Google Shape;236;g1947b4e8000_0_8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7" name="Google Shape;237;g1947b4e8000_0_876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38" name="Google Shape;238;g1947b4e8000_0_876"/>
          <p:cNvSpPr txBox="1"/>
          <p:nvPr/>
        </p:nvSpPr>
        <p:spPr>
          <a:xfrm>
            <a:off x="2789775" y="261675"/>
            <a:ext cx="4689000" cy="3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Нью-Йоркского Университета в Абу-Даби (ОАЭ)</a:t>
            </a:r>
            <a:endParaRPr sz="1200" i="0" u="none" strike="noStrike" cap="none">
              <a:solidFill>
                <a:srgbClr val="840D35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39" name="Google Shape;239;g1947b4e8000_0_876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76938" y="961718"/>
            <a:ext cx="4360930" cy="3139829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g1947b4e8000_0_876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g1947b4e8000_0_7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g1947b4e8000_0_7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7" name="Google Shape;247;g1947b4e8000_0_751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48" name="Google Shape;248;g1947b4e8000_0_751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49" name="Google Shape;249;g1947b4e8000_0_75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0" name="Google Shape;250;g1947b4e8000_0_751"/>
          <p:cNvSpPr txBox="1"/>
          <p:nvPr/>
        </p:nvSpPr>
        <p:spPr>
          <a:xfrm>
            <a:off x="565175" y="1407500"/>
            <a:ext cx="3857100" cy="15837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Гарвардского Университета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16 мая 2020 перешла на удаленный режим. 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15 464 802 названий традиционных изданий 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обслуживается: 2000 преподавателей, 20 000 студентов, 70 подразделений, 738 сотрудников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HathiTrust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“Умная перезагрузка” (“Smart Restart”)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1" name="Google Shape;251;g1947b4e8000_0_751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52" name="Google Shape;252;g1947b4e8000_0_751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27046" y="1154000"/>
            <a:ext cx="3920300" cy="264227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g1947b4e8000_0_751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254" name="Google Shape;254;g1947b4e8000_0_751"/>
          <p:cNvSpPr txBox="1"/>
          <p:nvPr/>
        </p:nvSpPr>
        <p:spPr>
          <a:xfrm>
            <a:off x="324425" y="586825"/>
            <a:ext cx="4097700" cy="5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Зарубежные академические библиотеки в период пандемии COVID-19</a:t>
            </a:r>
            <a:endParaRPr sz="1200" i="0" u="none" strike="noStrike" cap="none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g1947b4e8000_0_8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g1947b4e8000_0_8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1" name="Google Shape;261;g1947b4e8000_0_827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62" name="Google Shape;262;g1947b4e8000_0_827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3" name="Google Shape;263;g1947b4e8000_0_82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4" name="Google Shape;264;g1947b4e8000_0_827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65" name="Google Shape;265;g1947b4e8000_0_827"/>
          <p:cNvSpPr txBox="1"/>
          <p:nvPr/>
        </p:nvSpPr>
        <p:spPr>
          <a:xfrm>
            <a:off x="3392225" y="427200"/>
            <a:ext cx="3366300" cy="3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Гарвардского Университета</a:t>
            </a:r>
            <a:endParaRPr sz="1300">
              <a:solidFill>
                <a:srgbClr val="840D35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66" name="Google Shape;266;g1947b4e8000_0_827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2575" y="1207550"/>
            <a:ext cx="3942125" cy="2623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g1947b4e8000_0_827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543000" y="1207550"/>
            <a:ext cx="3936205" cy="2623474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1947b4e8000_0_827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g197a59dfb5f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g197a59dfb5f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5" name="Google Shape;275;g197a59dfb5f_0_0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76" name="Google Shape;276;g197a59dfb5f_0_0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77" name="Google Shape;277;g197a59dfb5f_0_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8" name="Google Shape;278;g197a59dfb5f_0_0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9" name="Google Shape;279;g197a59dfb5f_0_0"/>
          <p:cNvSpPr txBox="1"/>
          <p:nvPr/>
        </p:nvSpPr>
        <p:spPr>
          <a:xfrm>
            <a:off x="106017" y="1266238"/>
            <a:ext cx="4780908" cy="2008981"/>
          </a:xfrm>
          <a:prstGeom prst="rect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100" dirty="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Университета Тарту (Эстония)</a:t>
            </a:r>
            <a:endParaRPr sz="1200" dirty="0">
              <a:solidFill>
                <a:srgbClr val="840D35"/>
              </a:solidFill>
              <a:latin typeface="Prata"/>
              <a:ea typeface="Prata"/>
              <a:cs typeface="Prata"/>
              <a:sym typeface="Prata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dirty="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 dirty="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Создана в 1802 году</a:t>
            </a:r>
            <a:endParaRPr sz="1100" dirty="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 dirty="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Фонд – 3,7 млн единиц</a:t>
            </a:r>
            <a:endParaRPr sz="1100" dirty="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 dirty="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14 марта 2020 закрылись - 18 мая 2020 открылись снова</a:t>
            </a:r>
            <a:endParaRPr sz="1100" dirty="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 dirty="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Smart locker (12.00 - 18.00)</a:t>
            </a:r>
            <a:endParaRPr sz="1100" dirty="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 dirty="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Обычный режим работы с 9-00 до 21-00</a:t>
            </a:r>
            <a:endParaRPr sz="1100" dirty="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0" name="Google Shape;280;g197a59dfb5f_0_0"/>
          <p:cNvSpPr txBox="1"/>
          <p:nvPr/>
        </p:nvSpPr>
        <p:spPr>
          <a:xfrm>
            <a:off x="5178625" y="2979300"/>
            <a:ext cx="2981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1" name="Google Shape;281;g197a59dfb5f_0_0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35156" y="1096175"/>
            <a:ext cx="3255197" cy="2170131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197a59dfb5f_0_0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283" name="Google Shape;283;g197a59dfb5f_0_0"/>
          <p:cNvSpPr txBox="1"/>
          <p:nvPr/>
        </p:nvSpPr>
        <p:spPr>
          <a:xfrm>
            <a:off x="324425" y="586825"/>
            <a:ext cx="4097700" cy="5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Зарубежные академические библиотеки в период пандемии COVID-19</a:t>
            </a:r>
            <a:endParaRPr sz="1200" i="0" u="none" strike="noStrike" cap="none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Google Shape;288;g197a59dfb5f_0_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g197a59dfb5f_0_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0" name="Google Shape;290;g197a59dfb5f_0_14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291" name="Google Shape;291;g197a59dfb5f_0_14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92" name="Google Shape;292;g197a59dfb5f_0_1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3" name="Google Shape;293;g197a59dfb5f_0_14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4" name="Google Shape;294;g197a59dfb5f_0_14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295" name="Google Shape;295;g197a59dfb5f_0_14"/>
          <p:cNvSpPr txBox="1"/>
          <p:nvPr/>
        </p:nvSpPr>
        <p:spPr>
          <a:xfrm>
            <a:off x="2664450" y="427200"/>
            <a:ext cx="3324000" cy="3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Университета Тарту (Эстония)</a:t>
            </a:r>
            <a:endParaRPr sz="1200">
              <a:solidFill>
                <a:srgbClr val="840D35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296" name="Google Shape;296;g197a59dfb5f_0_1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29408" y="1230091"/>
            <a:ext cx="5070265" cy="2897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g1947b4e8000_0_6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g1947b4e8000_0_6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3" name="Google Shape;303;g1947b4e8000_0_662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304" name="Google Shape;304;g1947b4e8000_0_662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05" name="Google Shape;305;g1947b4e8000_0_66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6" name="Google Shape;306;g1947b4e8000_0_662"/>
          <p:cNvSpPr txBox="1"/>
          <p:nvPr/>
        </p:nvSpPr>
        <p:spPr>
          <a:xfrm>
            <a:off x="526300" y="844350"/>
            <a:ext cx="3748200" cy="2556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Назарбаев Университет</a:t>
            </a:r>
            <a:endParaRPr sz="15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9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 6 апреля, 2020 года перешел в 100% онлайн/дистанционный режим обучения</a:t>
            </a:r>
            <a:endParaRPr sz="9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8575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840D35"/>
              </a:buClr>
              <a:buSzPts val="900"/>
              <a:buFont typeface="Roboto"/>
              <a:buChar char="●"/>
            </a:pPr>
            <a:r>
              <a:rPr lang="ru" sz="9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Big BlueButton от Moodle; </a:t>
            </a:r>
            <a:endParaRPr sz="9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900"/>
              <a:buFont typeface="Roboto"/>
              <a:buChar char="●"/>
            </a:pPr>
            <a:r>
              <a:rPr lang="ru" sz="9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Zoom; </a:t>
            </a:r>
            <a:endParaRPr sz="9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900"/>
              <a:buFont typeface="Roboto"/>
              <a:buChar char="●"/>
            </a:pPr>
            <a:r>
              <a:rPr lang="ru" sz="9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Qualtrics; </a:t>
            </a:r>
            <a:endParaRPr sz="9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900"/>
              <a:buFont typeface="Roboto"/>
              <a:buChar char="●"/>
            </a:pPr>
            <a:r>
              <a:rPr lang="ru" sz="9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Google Hangouts; </a:t>
            </a:r>
            <a:endParaRPr sz="9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900"/>
              <a:buFont typeface="Roboto"/>
              <a:buChar char="●"/>
            </a:pPr>
            <a:r>
              <a:rPr lang="ru" sz="9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Adobe Connect; </a:t>
            </a:r>
            <a:endParaRPr sz="9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900"/>
              <a:buFont typeface="Roboto"/>
              <a:buChar char="●"/>
            </a:pPr>
            <a:r>
              <a:rPr lang="ru" sz="9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Active Presenter; </a:t>
            </a:r>
            <a:endParaRPr sz="9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900"/>
              <a:buFont typeface="Roboto"/>
              <a:buChar char="●"/>
            </a:pPr>
            <a:r>
              <a:rPr lang="ru" sz="9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Audacity; </a:t>
            </a:r>
            <a:endParaRPr sz="9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900"/>
              <a:buFont typeface="Roboto"/>
              <a:buChar char="●"/>
            </a:pPr>
            <a:r>
              <a:rPr lang="ru" sz="9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PowerPoints; </a:t>
            </a:r>
            <a:endParaRPr sz="9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900"/>
              <a:buFont typeface="Roboto"/>
              <a:buChar char="●"/>
            </a:pPr>
            <a:r>
              <a:rPr lang="ru" sz="9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онлайн-журналы и электронные книги; </a:t>
            </a:r>
            <a:endParaRPr sz="9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900"/>
              <a:buFont typeface="Roboto"/>
              <a:buChar char="●"/>
            </a:pPr>
            <a:r>
              <a:rPr lang="ru" sz="9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ресурсы в Центре инновационного обучения; и учебники.</a:t>
            </a:r>
            <a:endParaRPr sz="9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7" name="Google Shape;307;g1947b4e8000_0_662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08" name="Google Shape;308;g1947b4e8000_0_662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94650" y="844350"/>
            <a:ext cx="3831899" cy="255660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g1947b4e8000_0_662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g1979e470e0b_0_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g1979e470e0b_0_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6" name="Google Shape;316;g1979e470e0b_0_29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317" name="Google Shape;317;g1979e470e0b_0_29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18" name="Google Shape;318;g1979e470e0b_0_29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9" name="Google Shape;319;g1979e470e0b_0_29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20" name="Google Shape;320;g1979e470e0b_0_29"/>
          <p:cNvSpPr txBox="1"/>
          <p:nvPr/>
        </p:nvSpPr>
        <p:spPr>
          <a:xfrm>
            <a:off x="341800" y="1251975"/>
            <a:ext cx="3586200" cy="21702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Назарбаев Университет в условиях пандемии COVID-19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17.03.2020 - 22.09.2021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●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доступ и возможности для пользователей в период пандемии COVID-19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●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услуги для пользователей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●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график работы 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21" name="Google Shape;321;g1979e470e0b_0_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37623" y="1251975"/>
            <a:ext cx="4409329" cy="2170199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g1979e470e0b_0_29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323" name="Google Shape;323;g1979e470e0b_0_29"/>
          <p:cNvSpPr txBox="1"/>
          <p:nvPr/>
        </p:nvSpPr>
        <p:spPr>
          <a:xfrm>
            <a:off x="526300" y="844350"/>
            <a:ext cx="3217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" name="Google Shape;94;p9"/>
          <p:cNvGrpSpPr/>
          <p:nvPr/>
        </p:nvGrpSpPr>
        <p:grpSpPr>
          <a:xfrm>
            <a:off x="442609" y="4503797"/>
            <a:ext cx="180512" cy="269166"/>
            <a:chOff x="973124" y="9902793"/>
            <a:chExt cx="396875" cy="591833"/>
          </a:xfrm>
        </p:grpSpPr>
        <p:sp>
          <p:nvSpPr>
            <p:cNvPr id="95" name="Google Shape;95;p9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96" name="Google Shape;96;p9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7" name="Google Shape;97;p9"/>
          <p:cNvSpPr txBox="1"/>
          <p:nvPr/>
        </p:nvSpPr>
        <p:spPr>
          <a:xfrm>
            <a:off x="1329775" y="1196075"/>
            <a:ext cx="7026000" cy="24012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❖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COVID-19 в мире и в Казахстане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❖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Зарубежные академические библиотеки в период пандемии COVID-19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➢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Нью-Йоркского университета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➢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Гарвардского университета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➢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Университета Тарту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❖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Назарбаев Университет в условиях пандемии COVID-19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➢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доступ и возможности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➢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услуги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➢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организация работы библиотекарей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❖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Рекомендации для постковидного периода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Google Shape;98;p9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99" name="Google Shape;99;p9"/>
          <p:cNvSpPr txBox="1"/>
          <p:nvPr/>
        </p:nvSpPr>
        <p:spPr>
          <a:xfrm>
            <a:off x="1591850" y="455950"/>
            <a:ext cx="2391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Содержание</a:t>
            </a:r>
            <a:endParaRPr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Google Shape;328;g17f530fd091_0_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g17f530fd091_0_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0" name="Google Shape;330;g17f530fd091_0_13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331" name="Google Shape;331;g17f530fd091_0_13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32" name="Google Shape;332;g17f530fd091_0_1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3" name="Google Shape;333;g17f530fd091_0_13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34" name="Google Shape;334;g17f530fd091_0_13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335" name="Google Shape;335;g17f530fd091_0_13"/>
          <p:cNvSpPr txBox="1"/>
          <p:nvPr/>
        </p:nvSpPr>
        <p:spPr>
          <a:xfrm>
            <a:off x="1980125" y="339125"/>
            <a:ext cx="5486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Назарбаев Университет в условиях пандемии COVID-19. Ограничения доступа в библиотеку.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6" name="Google Shape;336;g17f530fd091_0_13"/>
          <p:cNvSpPr txBox="1"/>
          <p:nvPr/>
        </p:nvSpPr>
        <p:spPr>
          <a:xfrm>
            <a:off x="623075" y="1096950"/>
            <a:ext cx="739500" cy="354000"/>
          </a:xfrm>
          <a:prstGeom prst="rect">
            <a:avLst/>
          </a:prstGeom>
          <a:noFill/>
          <a:ln w="28575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Roboto"/>
                <a:ea typeface="Roboto"/>
                <a:cs typeface="Roboto"/>
                <a:sym typeface="Roboto"/>
              </a:rPr>
              <a:t>03.2020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7" name="Google Shape;337;g17f530fd091_0_13"/>
          <p:cNvSpPr txBox="1"/>
          <p:nvPr/>
        </p:nvSpPr>
        <p:spPr>
          <a:xfrm>
            <a:off x="1738875" y="1012350"/>
            <a:ext cx="5874900" cy="523200"/>
          </a:xfrm>
          <a:prstGeom prst="rect">
            <a:avLst/>
          </a:prstGeom>
          <a:noFill/>
          <a:ln w="19050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закрыта для всех пользователей. Весь персонал перевели на удаленную работу. 100% онлайн обслуживание.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8" name="Google Shape;338;g17f530fd091_0_13"/>
          <p:cNvSpPr txBox="1"/>
          <p:nvPr/>
        </p:nvSpPr>
        <p:spPr>
          <a:xfrm>
            <a:off x="623075" y="1867625"/>
            <a:ext cx="739500" cy="354000"/>
          </a:xfrm>
          <a:prstGeom prst="rect">
            <a:avLst/>
          </a:prstGeom>
          <a:noFill/>
          <a:ln w="28575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Roboto"/>
                <a:ea typeface="Roboto"/>
                <a:cs typeface="Roboto"/>
                <a:sym typeface="Roboto"/>
              </a:rPr>
              <a:t>05.2020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9" name="Google Shape;339;g17f530fd091_0_13"/>
          <p:cNvSpPr txBox="1"/>
          <p:nvPr/>
        </p:nvSpPr>
        <p:spPr>
          <a:xfrm>
            <a:off x="1738875" y="1747063"/>
            <a:ext cx="5874900" cy="692700"/>
          </a:xfrm>
          <a:prstGeom prst="rect">
            <a:avLst/>
          </a:prstGeom>
          <a:noFill/>
          <a:ln w="19050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980000"/>
                </a:solidFill>
                <a:latin typeface="Roboto"/>
                <a:ea typeface="Roboto"/>
                <a:cs typeface="Roboto"/>
                <a:sym typeface="Roboto"/>
              </a:rPr>
              <a:t>Библиотека закрыта для всех пользователей.</a:t>
            </a:r>
            <a:endParaRPr sz="1100">
              <a:solidFill>
                <a:srgbClr val="98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980000"/>
                </a:solidFill>
                <a:latin typeface="Roboto"/>
                <a:ea typeface="Roboto"/>
                <a:cs typeface="Roboto"/>
                <a:sym typeface="Roboto"/>
              </a:rPr>
              <a:t>10 % персонала библиотеки могут работать в кампусе с 10-00 до 14-00. Возврат печатных учебников у выпускников производился через КПП</a:t>
            </a:r>
            <a:endParaRPr sz="1100">
              <a:solidFill>
                <a:srgbClr val="98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40" name="Google Shape;340;g17f530fd091_0_13"/>
          <p:cNvCxnSpPr>
            <a:stCxn id="336" idx="3"/>
            <a:endCxn id="337" idx="1"/>
          </p:cNvCxnSpPr>
          <p:nvPr/>
        </p:nvCxnSpPr>
        <p:spPr>
          <a:xfrm>
            <a:off x="1362575" y="1273950"/>
            <a:ext cx="376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1" name="Google Shape;341;g17f530fd091_0_13"/>
          <p:cNvSpPr txBox="1"/>
          <p:nvPr/>
        </p:nvSpPr>
        <p:spPr>
          <a:xfrm>
            <a:off x="610575" y="2785500"/>
            <a:ext cx="739500" cy="354000"/>
          </a:xfrm>
          <a:prstGeom prst="rect">
            <a:avLst/>
          </a:prstGeom>
          <a:noFill/>
          <a:ln w="28575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Roboto"/>
                <a:ea typeface="Roboto"/>
                <a:cs typeface="Roboto"/>
                <a:sym typeface="Roboto"/>
              </a:rPr>
              <a:t>02.2021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2" name="Google Shape;342;g17f530fd091_0_13"/>
          <p:cNvSpPr txBox="1"/>
          <p:nvPr/>
        </p:nvSpPr>
        <p:spPr>
          <a:xfrm>
            <a:off x="1726375" y="2715775"/>
            <a:ext cx="5874900" cy="523200"/>
          </a:xfrm>
          <a:prstGeom prst="rect">
            <a:avLst/>
          </a:prstGeom>
          <a:noFill/>
          <a:ln w="19050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закрыта для всех пользователей. Старт вакцинаций против COVID-19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20 % персонала библиотеки могут работать в кампусе с 11-00 до 15-00.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43" name="Google Shape;343;g17f530fd091_0_13"/>
          <p:cNvCxnSpPr/>
          <p:nvPr/>
        </p:nvCxnSpPr>
        <p:spPr>
          <a:xfrm>
            <a:off x="1362575" y="2962500"/>
            <a:ext cx="376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44" name="Google Shape;344;g17f530fd091_0_13"/>
          <p:cNvCxnSpPr/>
          <p:nvPr/>
        </p:nvCxnSpPr>
        <p:spPr>
          <a:xfrm>
            <a:off x="1362575" y="2044625"/>
            <a:ext cx="376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5" name="Google Shape;345;g17f530fd091_0_13"/>
          <p:cNvSpPr txBox="1"/>
          <p:nvPr/>
        </p:nvSpPr>
        <p:spPr>
          <a:xfrm>
            <a:off x="623075" y="3644638"/>
            <a:ext cx="739500" cy="354000"/>
          </a:xfrm>
          <a:prstGeom prst="rect">
            <a:avLst/>
          </a:prstGeom>
          <a:noFill/>
          <a:ln w="28575" cap="flat" cmpd="sng">
            <a:solidFill>
              <a:srgbClr val="E4B5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Roboto"/>
                <a:ea typeface="Roboto"/>
                <a:cs typeface="Roboto"/>
                <a:sym typeface="Roboto"/>
              </a:rPr>
              <a:t>03.2021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6" name="Google Shape;346;g17f530fd091_0_13"/>
          <p:cNvSpPr txBox="1"/>
          <p:nvPr/>
        </p:nvSpPr>
        <p:spPr>
          <a:xfrm>
            <a:off x="1726375" y="3514975"/>
            <a:ext cx="5874900" cy="692700"/>
          </a:xfrm>
          <a:prstGeom prst="rect">
            <a:avLst/>
          </a:prstGeom>
          <a:noFill/>
          <a:ln w="19050" cap="flat" cmpd="sng">
            <a:solidFill>
              <a:srgbClr val="E4B5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980000"/>
                </a:solidFill>
                <a:latin typeface="Roboto"/>
                <a:ea typeface="Roboto"/>
                <a:cs typeface="Roboto"/>
                <a:sym typeface="Roboto"/>
              </a:rPr>
              <a:t>Читальные залы открыты только для вакцинированных студентов с 10-00 до 14-00 по предварительной записи и с соблюдением карантинных норм.</a:t>
            </a:r>
            <a:endParaRPr sz="1100">
              <a:solidFill>
                <a:srgbClr val="98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980000"/>
                </a:solidFill>
                <a:latin typeface="Roboto"/>
                <a:ea typeface="Roboto"/>
                <a:cs typeface="Roboto"/>
                <a:sym typeface="Roboto"/>
              </a:rPr>
              <a:t>20 % персонала библиотеки могут работать в кампусе с 10-00 до 16-00.</a:t>
            </a:r>
            <a:endParaRPr sz="1100">
              <a:solidFill>
                <a:srgbClr val="98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47" name="Google Shape;347;g17f530fd091_0_13"/>
          <p:cNvCxnSpPr/>
          <p:nvPr/>
        </p:nvCxnSpPr>
        <p:spPr>
          <a:xfrm>
            <a:off x="1362575" y="3821650"/>
            <a:ext cx="376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g17f530fd091_0_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g17f530fd091_0_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4" name="Google Shape;354;g17f530fd091_0_44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355" name="Google Shape;355;g17f530fd091_0_44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56" name="Google Shape;356;g17f530fd091_0_4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7" name="Google Shape;357;g17f530fd091_0_44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58" name="Google Shape;358;g17f530fd091_0_44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359" name="Google Shape;359;g17f530fd091_0_44"/>
          <p:cNvSpPr txBox="1"/>
          <p:nvPr/>
        </p:nvSpPr>
        <p:spPr>
          <a:xfrm>
            <a:off x="1828650" y="348675"/>
            <a:ext cx="5486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Назарбаев Университет в условиях пандемии COVID-19. Ограничения доступа в библиотеку.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60" name="Google Shape;360;g17f530fd091_0_44"/>
          <p:cNvCxnSpPr/>
          <p:nvPr/>
        </p:nvCxnSpPr>
        <p:spPr>
          <a:xfrm>
            <a:off x="1492475" y="1537825"/>
            <a:ext cx="376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1" name="Google Shape;361;g17f530fd091_0_44"/>
          <p:cNvSpPr txBox="1"/>
          <p:nvPr/>
        </p:nvSpPr>
        <p:spPr>
          <a:xfrm>
            <a:off x="752975" y="1360813"/>
            <a:ext cx="739500" cy="354000"/>
          </a:xfrm>
          <a:prstGeom prst="rect">
            <a:avLst/>
          </a:prstGeom>
          <a:noFill/>
          <a:ln w="28575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Roboto"/>
                <a:ea typeface="Roboto"/>
                <a:cs typeface="Roboto"/>
                <a:sym typeface="Roboto"/>
              </a:rPr>
              <a:t>07.2021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2" name="Google Shape;362;g17f530fd091_0_44"/>
          <p:cNvSpPr txBox="1"/>
          <p:nvPr/>
        </p:nvSpPr>
        <p:spPr>
          <a:xfrm>
            <a:off x="1856375" y="1253025"/>
            <a:ext cx="5874900" cy="692700"/>
          </a:xfrm>
          <a:prstGeom prst="rect">
            <a:avLst/>
          </a:prstGeom>
          <a:noFill/>
          <a:ln w="19050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закрыта для всех пользователей. Только вакцинированные или переболевшие COVID-19 сотрудники библиотеки могут работать в кампусе с 10-00 до 16-00.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3" name="Google Shape;363;g17f530fd091_0_44"/>
          <p:cNvSpPr txBox="1"/>
          <p:nvPr/>
        </p:nvSpPr>
        <p:spPr>
          <a:xfrm>
            <a:off x="712700" y="2248575"/>
            <a:ext cx="739500" cy="354000"/>
          </a:xfrm>
          <a:prstGeom prst="rect">
            <a:avLst/>
          </a:prstGeom>
          <a:noFill/>
          <a:ln w="28575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Roboto"/>
                <a:ea typeface="Roboto"/>
                <a:cs typeface="Roboto"/>
                <a:sym typeface="Roboto"/>
              </a:rPr>
              <a:t>09.2021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4" name="Google Shape;364;g17f530fd091_0_44"/>
          <p:cNvSpPr txBox="1"/>
          <p:nvPr/>
        </p:nvSpPr>
        <p:spPr>
          <a:xfrm>
            <a:off x="1816100" y="2140800"/>
            <a:ext cx="5915100" cy="861900"/>
          </a:xfrm>
          <a:prstGeom prst="rect">
            <a:avLst/>
          </a:prstGeom>
          <a:noFill/>
          <a:ln w="1905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открыта для сообщества НУ со статусом G1-G3 с 10-00 до 16-00 только для сбора и возврата печатных книг (и др.материалов). Открыты комнаты для индивидуальных занятий для PhD студентов. Только сотрудники со статусом G1-G3 библиотеки могут работать в кампусе с 10-00 до 16-00.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65" name="Google Shape;365;g17f530fd091_0_44"/>
          <p:cNvCxnSpPr/>
          <p:nvPr/>
        </p:nvCxnSpPr>
        <p:spPr>
          <a:xfrm>
            <a:off x="1452200" y="2463700"/>
            <a:ext cx="376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6" name="Google Shape;366;g17f530fd091_0_44"/>
          <p:cNvSpPr txBox="1"/>
          <p:nvPr/>
        </p:nvSpPr>
        <p:spPr>
          <a:xfrm>
            <a:off x="712700" y="3319413"/>
            <a:ext cx="739500" cy="354000"/>
          </a:xfrm>
          <a:prstGeom prst="rect">
            <a:avLst/>
          </a:prstGeom>
          <a:noFill/>
          <a:ln w="2857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latin typeface="Roboto"/>
                <a:ea typeface="Roboto"/>
                <a:cs typeface="Roboto"/>
                <a:sym typeface="Roboto"/>
              </a:rPr>
              <a:t>10.2021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7" name="Google Shape;367;g17f530fd091_0_44"/>
          <p:cNvSpPr txBox="1"/>
          <p:nvPr/>
        </p:nvSpPr>
        <p:spPr>
          <a:xfrm>
            <a:off x="1816100" y="3234825"/>
            <a:ext cx="5915100" cy="523200"/>
          </a:xfrm>
          <a:prstGeom prst="rect">
            <a:avLst/>
          </a:prstGeom>
          <a:noFill/>
          <a:ln w="1905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открыта для сообщества НУ со статусом G1-G3 с 8.30 до 17-30. Только сотрудники со статусом G1-G3 библиотеки могут работать в кампусе с с 8.30 до 17-30.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368" name="Google Shape;368;g17f530fd091_0_44"/>
          <p:cNvCxnSpPr/>
          <p:nvPr/>
        </p:nvCxnSpPr>
        <p:spPr>
          <a:xfrm>
            <a:off x="1452200" y="3496425"/>
            <a:ext cx="376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9" name="Google Shape;369;g17f530fd091_0_44"/>
          <p:cNvSpPr txBox="1"/>
          <p:nvPr/>
        </p:nvSpPr>
        <p:spPr>
          <a:xfrm>
            <a:off x="1218850" y="3502125"/>
            <a:ext cx="4680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Google Shape;374;g1979e470e0b_0_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g1979e470e0b_0_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6" name="Google Shape;376;g1979e470e0b_0_40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377" name="Google Shape;377;g1979e470e0b_0_40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78" name="Google Shape;378;g1979e470e0b_0_4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9" name="Google Shape;379;g1979e470e0b_0_40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80" name="Google Shape;380;g1979e470e0b_0_40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381" name="Google Shape;381;g1979e470e0b_0_40"/>
          <p:cNvSpPr txBox="1"/>
          <p:nvPr/>
        </p:nvSpPr>
        <p:spPr>
          <a:xfrm>
            <a:off x="1828650" y="267425"/>
            <a:ext cx="5486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Назарбаев Университет в условиях пандемии COVID-19. 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Обслуживание пользователей.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2" name="Google Shape;382;g1979e470e0b_0_40"/>
          <p:cNvSpPr txBox="1"/>
          <p:nvPr/>
        </p:nvSpPr>
        <p:spPr>
          <a:xfrm>
            <a:off x="1350475" y="1121738"/>
            <a:ext cx="5720400" cy="523200"/>
          </a:xfrm>
          <a:prstGeom prst="rect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840D3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Материалы для выдачи на краткосрочный период (2 часа или ночной абонемент) выдавались теперь на 2 недели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83" name="Google Shape;383;g1979e470e0b_0_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2575" y="1000625"/>
            <a:ext cx="765425" cy="76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g1979e470e0b_0_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2575" y="1766050"/>
            <a:ext cx="765425" cy="765425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g1979e470e0b_0_40"/>
          <p:cNvSpPr txBox="1"/>
          <p:nvPr/>
        </p:nvSpPr>
        <p:spPr>
          <a:xfrm>
            <a:off x="1350475" y="1887150"/>
            <a:ext cx="5720400" cy="523200"/>
          </a:xfrm>
          <a:prstGeom prst="rect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840D3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Студентам, проживающим в регионах РК было разрешено получать учебники с просроченным статусом ранее выданных, на аккаунт, книг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6" name="Google Shape;386;g1979e470e0b_0_40"/>
          <p:cNvSpPr txBox="1"/>
          <p:nvPr/>
        </p:nvSpPr>
        <p:spPr>
          <a:xfrm>
            <a:off x="1350475" y="2764400"/>
            <a:ext cx="5720400" cy="354000"/>
          </a:xfrm>
          <a:prstGeom prst="rect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700">
                <a:solidFill>
                  <a:srgbClr val="840D3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100">
                <a:solidFill>
                  <a:srgbClr val="840D35"/>
                </a:solidFill>
              </a:rPr>
              <a:t>удаленный доступ к серверу в кампусе/рабочему столу через VPN 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87" name="Google Shape;387;g1979e470e0b_0_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6712" y="2642825"/>
            <a:ext cx="597150" cy="59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g1979e470e0b_0_4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14463" y="3461061"/>
            <a:ext cx="821650" cy="821650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g1979e470e0b_0_40"/>
          <p:cNvSpPr txBox="1"/>
          <p:nvPr/>
        </p:nvSpPr>
        <p:spPr>
          <a:xfrm>
            <a:off x="1350475" y="3710038"/>
            <a:ext cx="5720400" cy="354000"/>
          </a:xfrm>
          <a:prstGeom prst="rect">
            <a:avLst/>
          </a:prstGeom>
          <a:noFill/>
          <a:ln w="1905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840D35"/>
                </a:solidFill>
              </a:rPr>
              <a:t>Психологическая поддержка студентов и сотрудников по SKYPE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Google Shape;394;g1a0a79c0353_0_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g1a0a79c0353_0_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6" name="Google Shape;396;g1a0a79c0353_0_8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397" name="Google Shape;397;g1a0a79c0353_0_8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98" name="Google Shape;398;g1a0a79c0353_0_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9" name="Google Shape;399;g1a0a79c0353_0_8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00" name="Google Shape;400;g1a0a79c0353_0_8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401" name="Google Shape;401;g1a0a79c0353_0_8"/>
          <p:cNvSpPr txBox="1"/>
          <p:nvPr/>
        </p:nvSpPr>
        <p:spPr>
          <a:xfrm>
            <a:off x="329300" y="972900"/>
            <a:ext cx="3450900" cy="18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Информационно-библиографический  офис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онлайн обслуживание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чат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электронная доставка документов (ЭДД, ILL), 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создание тематических путеводителей (LibGuides) по изучаемым учебным предметам и дисциплинам и т.п.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02" name="Google Shape;402;g1a0a79c0353_0_8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80200" y="203700"/>
            <a:ext cx="4886625" cy="4451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" name="Google Shape;407;g19d0cb54dd6_0_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g19d0cb54dd6_0_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9" name="Google Shape;409;g19d0cb54dd6_0_94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410" name="Google Shape;410;g19d0cb54dd6_0_94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11" name="Google Shape;411;g19d0cb54dd6_0_9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12" name="Google Shape;412;g19d0cb54dd6_0_94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13" name="Google Shape;413;g19d0cb54dd6_0_94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pic>
        <p:nvPicPr>
          <p:cNvPr id="414" name="Google Shape;414;g19d0cb54dd6_0_9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7651" y="280975"/>
            <a:ext cx="2256700" cy="3755051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g19d0cb54dd6_0_94"/>
          <p:cNvSpPr txBox="1"/>
          <p:nvPr/>
        </p:nvSpPr>
        <p:spPr>
          <a:xfrm>
            <a:off x="3533400" y="1113200"/>
            <a:ext cx="4680300" cy="22164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Выдача учебников на семестр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Назначение дежурного библиотекаря координатора по доставкам учебников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Точка получения и возврата учебников для студентов - КПП кампуса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Точка получения и возврата книг для преподавателей: фойе блоков 38 и 44 в кампусе в 14-00 и 14-30. Вне кампуса: 15-00 Северное сияние и Хайвил (до подъезда)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На 1 студента не более 6 книг в день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Время доставки с 11-00 до 15-00, время возврата с 8-00 утра до 8-00 вечера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" name="Google Shape;420;g19902ec2bc5_0_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g19902ec2bc5_0_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2" name="Google Shape;422;g19902ec2bc5_0_5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423" name="Google Shape;423;g19902ec2bc5_0_5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24" name="Google Shape;424;g19902ec2bc5_0_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5" name="Google Shape;425;g19902ec2bc5_0_5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26" name="Google Shape;426;g19902ec2bc5_0_5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pic>
        <p:nvPicPr>
          <p:cNvPr id="427" name="Google Shape;427;g19902ec2bc5_0_5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10825" y="624975"/>
            <a:ext cx="4470723" cy="335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" name="Google Shape;432;g19d0cb54dd6_0_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g19d0cb54dd6_0_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4" name="Google Shape;434;g19d0cb54dd6_0_44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435" name="Google Shape;435;g19d0cb54dd6_0_44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36" name="Google Shape;436;g19d0cb54dd6_0_4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37" name="Google Shape;437;g19d0cb54dd6_0_44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38" name="Google Shape;438;g19d0cb54dd6_0_44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pic>
        <p:nvPicPr>
          <p:cNvPr id="439" name="Google Shape;439;g19d0cb54dd6_0_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41550" y="1231375"/>
            <a:ext cx="6981825" cy="2609850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g19d0cb54dd6_0_44"/>
          <p:cNvSpPr txBox="1"/>
          <p:nvPr/>
        </p:nvSpPr>
        <p:spPr>
          <a:xfrm>
            <a:off x="502300" y="556375"/>
            <a:ext cx="3217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Библиотеки Назарбаев Университет в условиях пандемии COVID-19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Google Shape;445;g19d0cb54dd6_0_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g19d0cb54dd6_0_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7" name="Google Shape;447;g19d0cb54dd6_0_57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448" name="Google Shape;448;g19d0cb54dd6_0_57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49" name="Google Shape;449;g19d0cb54dd6_0_5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0" name="Google Shape;450;g19d0cb54dd6_0_57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51" name="Google Shape;451;g19d0cb54dd6_0_57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pic>
        <p:nvPicPr>
          <p:cNvPr id="452" name="Google Shape;452;g19d0cb54dd6_0_5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38825" y="844350"/>
            <a:ext cx="6981825" cy="261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7" name="Google Shape;457;g19d0cb54dd6_0_1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g19d0cb54dd6_0_1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9" name="Google Shape;459;g19d0cb54dd6_0_109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460" name="Google Shape;460;g19d0cb54dd6_0_109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61" name="Google Shape;461;g19d0cb54dd6_0_109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2" name="Google Shape;462;g19d0cb54dd6_0_109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63" name="Google Shape;463;g19d0cb54dd6_0_109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pic>
        <p:nvPicPr>
          <p:cNvPr id="464" name="Google Shape;464;g19d0cb54dd6_0_10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51651" y="282775"/>
            <a:ext cx="2423125" cy="38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g19d0cb54dd6_0_109"/>
          <p:cNvSpPr txBox="1"/>
          <p:nvPr/>
        </p:nvSpPr>
        <p:spPr>
          <a:xfrm>
            <a:off x="511925" y="1336225"/>
            <a:ext cx="4022100" cy="1785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Читальные залы</a:t>
            </a:r>
            <a:endParaRPr sz="16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Сотрудничество с департаментом здоровья и безопасности 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регистрация студентов на использование читальных помещений в библиотеке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RAT- тестирование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соблюдение дистанций и ограничение количества людей в залах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Google Shape;470;g17f530fd091_0_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g17f530fd091_0_9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2" name="Google Shape;472;g17f530fd091_0_96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473" name="Google Shape;473;g17f530fd091_0_96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74" name="Google Shape;474;g17f530fd091_0_9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75" name="Google Shape;475;g17f530fd091_0_96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76" name="Google Shape;476;g17f530fd091_0_96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pic>
        <p:nvPicPr>
          <p:cNvPr id="477" name="Google Shape;477;g17f530fd091_0_9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21200" y="280975"/>
            <a:ext cx="2121744" cy="378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g17f530fd091_0_9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50290" y="280975"/>
            <a:ext cx="2309834" cy="3755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g17f530fd091_0_9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9990" y="280975"/>
            <a:ext cx="2286760" cy="375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g190a107c2ed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g190a107c2ed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6" name="Google Shape;106;g190a107c2ed_0_0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107" name="Google Shape;107;g190a107c2ed_0_0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08" name="Google Shape;108;g190a107c2ed_0_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9" name="Google Shape;109;g190a107c2ed_0_0"/>
          <p:cNvSpPr txBox="1"/>
          <p:nvPr/>
        </p:nvSpPr>
        <p:spPr>
          <a:xfrm>
            <a:off x="2088300" y="641888"/>
            <a:ext cx="49674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ru" sz="1100">
                <a:solidFill>
                  <a:srgbClr val="840D3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Коронавирусная инфекция (COVID-19) – это инфекционное заболевание, вызванное вирусом SARS-CoV-2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Google Shape;110;g190a107c2ed_0_0"/>
          <p:cNvSpPr txBox="1"/>
          <p:nvPr/>
        </p:nvSpPr>
        <p:spPr>
          <a:xfrm>
            <a:off x="3327425" y="210800"/>
            <a:ext cx="2156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Немного о </a:t>
            </a:r>
            <a:r>
              <a:rPr lang="ru" sz="1600">
                <a:solidFill>
                  <a:srgbClr val="840D3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COVID-19</a:t>
            </a:r>
            <a:r>
              <a:rPr lang="ru" sz="12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g190a107c2ed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2575" y="1012538"/>
            <a:ext cx="8153051" cy="34815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190a107c2ed_0_0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4" name="Google Shape;484;g19902ec2bc5_0_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g19902ec2bc5_0_6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6" name="Google Shape;486;g19902ec2bc5_0_61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487" name="Google Shape;487;g19902ec2bc5_0_61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88" name="Google Shape;488;g19902ec2bc5_0_6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89" name="Google Shape;489;g19902ec2bc5_0_61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90" name="Google Shape;490;g19902ec2bc5_0_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81848" y="117749"/>
            <a:ext cx="3852653" cy="4629824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g19902ec2bc5_0_61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" name="Google Shape;496;g19d0cb54dd6_0_1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g19d0cb54dd6_0_1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8" name="Google Shape;498;g19d0cb54dd6_0_124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499" name="Google Shape;499;g19d0cb54dd6_0_124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00" name="Google Shape;500;g19d0cb54dd6_0_12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01" name="Google Shape;501;g19d0cb54dd6_0_124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02" name="Google Shape;502;g19d0cb54dd6_0_124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pic>
        <p:nvPicPr>
          <p:cNvPr id="503" name="Google Shape;503;g19d0cb54dd6_0_1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2575" y="625875"/>
            <a:ext cx="1980480" cy="3339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g19d0cb54dd6_0_1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10900" y="641950"/>
            <a:ext cx="2134850" cy="333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Google Shape;505;g19d0cb54dd6_0_1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334225" y="608473"/>
            <a:ext cx="1653125" cy="33864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0" name="Google Shape;510;g1979e470e0b_0_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g1979e470e0b_0_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2" name="Google Shape;512;g1979e470e0b_0_17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513" name="Google Shape;513;g1979e470e0b_0_17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14" name="Google Shape;514;g1979e470e0b_0_1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5" name="Google Shape;515;g1979e470e0b_0_17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16" name="Google Shape;516;g1979e470e0b_0_17"/>
          <p:cNvSpPr txBox="1"/>
          <p:nvPr/>
        </p:nvSpPr>
        <p:spPr>
          <a:xfrm>
            <a:off x="576325" y="1420950"/>
            <a:ext cx="4136400" cy="21858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Доставка учебников через почту в регионы РК</a:t>
            </a:r>
            <a:endParaRPr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за счет бюджета университета была организована доставка учебников студентам, проживающим в регионах РК через почтовые сообщения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сотрудниками ООП библиотеки НУ были обработаны списки студентов с адресами для организации доставки учебников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100"/>
              <a:buFont typeface="Roboto"/>
              <a:buChar char="●"/>
            </a:pPr>
            <a:r>
              <a:rPr lang="ru" sz="11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возврат учебников осуществлялся за счет самих студентов</a:t>
            </a: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17" name="Google Shape;517;g1979e470e0b_0_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53875" y="152400"/>
            <a:ext cx="3324366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g1979e470e0b_0_17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519" name="Google Shape;519;g1979e470e0b_0_17"/>
          <p:cNvSpPr txBox="1"/>
          <p:nvPr/>
        </p:nvSpPr>
        <p:spPr>
          <a:xfrm>
            <a:off x="576325" y="397450"/>
            <a:ext cx="3217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Библиотеки Назарбаев Университет в условиях пандемии COVID-19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" name="Google Shape;524;g19d0cb54dd6_0_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g19d0cb54dd6_0_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26" name="Google Shape;526;g19d0cb54dd6_0_82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527" name="Google Shape;527;g19d0cb54dd6_0_82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28" name="Google Shape;528;g19d0cb54dd6_0_8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29" name="Google Shape;529;g19d0cb54dd6_0_82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30" name="Google Shape;530;g19d0cb54dd6_0_82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pic>
        <p:nvPicPr>
          <p:cNvPr id="531" name="Google Shape;531;g19d0cb54dd6_0_8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3075" y="541700"/>
            <a:ext cx="7546326" cy="109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g19d0cb54dd6_0_8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3075" y="1955075"/>
            <a:ext cx="7574801" cy="215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Google Shape;537;g1a4fec6ccb2_0_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g1a4fec6ccb2_0_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39" name="Google Shape;539;g1a4fec6ccb2_0_31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540" name="Google Shape;540;g1a4fec6ccb2_0_31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41" name="Google Shape;541;g1a4fec6ccb2_0_3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42" name="Google Shape;542;g1a4fec6ccb2_0_31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43" name="Google Shape;543;g1a4fec6ccb2_0_31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pic>
        <p:nvPicPr>
          <p:cNvPr id="544" name="Google Shape;544;g1a4fec6ccb2_0_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2850" y="748850"/>
            <a:ext cx="8839200" cy="31116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" name="Google Shape;549;g1a0a79c0353_0_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g1a0a79c0353_0_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1" name="Google Shape;551;g1a0a79c0353_0_20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552" name="Google Shape;552;g1a0a79c0353_0_20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53" name="Google Shape;553;g1a0a79c0353_0_2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54" name="Google Shape;554;g1a0a79c0353_0_20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55" name="Google Shape;555;g1a0a79c0353_0_20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556" name="Google Shape;556;g1a0a79c0353_0_20"/>
          <p:cNvSpPr txBox="1"/>
          <p:nvPr/>
        </p:nvSpPr>
        <p:spPr>
          <a:xfrm>
            <a:off x="1784825" y="391300"/>
            <a:ext cx="5970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Организация проведение культурно-просветительных мероприятий библиотекарями из разных библиотек, вузов, стран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57" name="Google Shape;557;g1a0a79c0353_0_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22548" y="1218150"/>
            <a:ext cx="5007375" cy="2999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2" name="Google Shape;562;g1a4fec6ccb2_0_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g1a4fec6ccb2_0_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4" name="Google Shape;564;g1a4fec6ccb2_0_1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565" name="Google Shape;565;g1a4fec6ccb2_0_1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66" name="Google Shape;566;g1a4fec6ccb2_0_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67" name="Google Shape;567;g1a4fec6ccb2_0_1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68" name="Google Shape;568;g1a4fec6ccb2_0_1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569" name="Google Shape;569;g1a4fec6ccb2_0_1"/>
          <p:cNvSpPr txBox="1"/>
          <p:nvPr/>
        </p:nvSpPr>
        <p:spPr>
          <a:xfrm>
            <a:off x="1701850" y="330925"/>
            <a:ext cx="5970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Организация проведение культурно-просветительных мероприятий библиотекарями из разных библиотек, вузов, стран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70" name="Google Shape;570;g1a4fec6ccb2_0_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07104" y="1446325"/>
            <a:ext cx="3169300" cy="2250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1" name="Google Shape;571;g1a4fec6ccb2_0_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43969" y="1446325"/>
            <a:ext cx="3070005" cy="2250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6" name="Google Shape;576;g1a4fec6ccb2_0_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g1a4fec6ccb2_0_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78" name="Google Shape;578;g1a4fec6ccb2_0_15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579" name="Google Shape;579;g1a4fec6ccb2_0_15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80" name="Google Shape;580;g1a4fec6ccb2_0_1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81" name="Google Shape;581;g1a4fec6ccb2_0_15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82" name="Google Shape;582;g1a4fec6ccb2_0_15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  <p:sp>
        <p:nvSpPr>
          <p:cNvPr id="583" name="Google Shape;583;g1a4fec6ccb2_0_15"/>
          <p:cNvSpPr txBox="1"/>
          <p:nvPr/>
        </p:nvSpPr>
        <p:spPr>
          <a:xfrm>
            <a:off x="1701850" y="330925"/>
            <a:ext cx="5970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Организация проведение культурно-просветительных мероприятий библиотекарями из разных библиотек, вузов, стран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84" name="Google Shape;584;g1a4fec6ccb2_0_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7000" y="1218475"/>
            <a:ext cx="2428875" cy="232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g1a4fec6ccb2_0_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33525" y="1218475"/>
            <a:ext cx="2367400" cy="236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6" name="Google Shape;586;g1a4fec6ccb2_0_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06743" y="1215875"/>
            <a:ext cx="2291032" cy="236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1" name="Google Shape;591;g19902ec2bc5_0_1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g19902ec2bc5_0_10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3" name="Google Shape;593;g19902ec2bc5_0_100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594" name="Google Shape;594;g19902ec2bc5_0_100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95" name="Google Shape;595;g19902ec2bc5_0_10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96" name="Google Shape;596;g19902ec2bc5_0_100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97" name="Google Shape;597;g19902ec2bc5_0_100"/>
          <p:cNvSpPr txBox="1"/>
          <p:nvPr/>
        </p:nvSpPr>
        <p:spPr>
          <a:xfrm>
            <a:off x="874000" y="261100"/>
            <a:ext cx="7212900" cy="35247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Рекомендации по обеспечению готовности библиотеки к подобным событиям в будущем:</a:t>
            </a:r>
            <a:endParaRPr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300"/>
              <a:buFont typeface="Roboto"/>
              <a:buChar char="●"/>
            </a:pPr>
            <a:r>
              <a:rPr lang="ru" sz="13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Разработать четкий план непрерывности операций– следует обновлять его по мере необходимости;</a:t>
            </a:r>
            <a:endParaRPr sz="13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300"/>
              <a:buFont typeface="Roboto"/>
              <a:buChar char="●"/>
            </a:pPr>
            <a:r>
              <a:rPr lang="ru" sz="13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Оптимизировать услуги и поддержки онлайн;</a:t>
            </a:r>
            <a:endParaRPr sz="13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300"/>
              <a:buFont typeface="Roboto"/>
              <a:buChar char="●"/>
            </a:pPr>
            <a:r>
              <a:rPr lang="ru" sz="13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Оценить эффективность обслуживания пользователей библиотеки во время пандемии COVID-19, отвечая на следующие вопросы:</a:t>
            </a:r>
            <a:endParaRPr sz="13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• Чему мы научились из этого опыта?</a:t>
            </a:r>
            <a:endParaRPr sz="13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• Каковы были основные трудности и как мы их преодолели?</a:t>
            </a:r>
            <a:endParaRPr sz="13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• Каковы были положительные результаты в предоставлений услуг?</a:t>
            </a:r>
            <a:endParaRPr sz="13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• Как бы мы повели себя в подобной ситуации в будущем?</a:t>
            </a:r>
            <a:endParaRPr sz="13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300"/>
              <a:buFont typeface="Roboto"/>
              <a:buChar char="●"/>
            </a:pPr>
            <a:r>
              <a:rPr lang="ru" sz="13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Сохранить и организовать все документы, созданные в период COVID-19, которая может оказаться полезной в будущем;</a:t>
            </a:r>
            <a:endParaRPr sz="13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300"/>
              <a:buFont typeface="Roboto"/>
              <a:buChar char="●"/>
            </a:pPr>
            <a:r>
              <a:rPr lang="ru" sz="13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Провести опрос пользователей об их опыте во время пандемии</a:t>
            </a:r>
            <a:endParaRPr sz="13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8" name="Google Shape;598;g19902ec2bc5_0_100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3" name="Google Shape;603;g1a2acb47618_0_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604" name="Google Shape;604;g1a2acb47618_0_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05" name="Google Shape;605;g1a2acb47618_0_48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606" name="Google Shape;606;g1a2acb47618_0_48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607" name="Google Shape;607;g1a2acb47618_0_4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08" name="Google Shape;608;g1a2acb47618_0_48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09" name="Google Shape;609;g1a2acb47618_0_48"/>
          <p:cNvSpPr txBox="1"/>
          <p:nvPr/>
        </p:nvSpPr>
        <p:spPr>
          <a:xfrm>
            <a:off x="263575" y="261100"/>
            <a:ext cx="8600100" cy="41868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Список литературы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COVID-19 and the Global Library Field [Электронный ресурс] // International Federation of Library Associations and Institutions. –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6"/>
              </a:rPr>
              <a:t>https://www.ifla.org/covid-19-and-the-global-library-field/#reopening/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 (дата обращения: 12.11.2022).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Альтернативы в библиотеках: смарт-шкафчики, помощь с уроками и доступ к электронным каналам [Электронный ресурс] // Эстонская национальная телерадиовещательная корпорация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7"/>
              </a:rPr>
              <a:t>https://rus.err.ee/1072577/alternativy-v-bibliotekah-smart-shkafchiki-pomow-s-urokami-i-dostup-k-jelektronnym-kanalam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COVID-19 [Электронный ресурс] Wikipedia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8"/>
              </a:rPr>
              <a:t>https://ru.wikipedia.org/wiki/COVID-19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29.11.2022).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COVID-19 pandemic in Kazakhstan [Электронный ресурс] Wikipedia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9"/>
              </a:rPr>
              <a:t>https://en.wikipedia.org/wiki/COVID-19_pandemic_in_Kazakhstan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Other (Pandemic) Duties as Assigned [Электронный ресурс] // American Libraries. -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0"/>
              </a:rPr>
              <a:t>https://americanlibrariesmagazine.org/blogs/the-scoop/other-pandemic-duties-as-assigned/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20.11.2022).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Нью-Йоркского Университета в США [Фотография]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1"/>
              </a:rPr>
              <a:t>https://www.google.com/url?sa=i&amp;url=https%3A%2F%2Fmeet.nyu.edu%2Flife%2Fnyu-libraries%2F&amp;psig=AOvVaw33hFWi1V0nO6APKMPGrliq&amp;ust=1669284424175000&amp;source=images&amp;cd=vfe&amp;ved=0CBEQjhxqFwoTCKCNx52HxPsCFQAAAAAdAAAAABAD/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Нью-Йоркского Университета в Шанхай (Китай) [Фотография]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2"/>
              </a:rPr>
              <a:t>https://shanghai.nyu.edu/academics/library/services/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Нью-Йоркского Университета в Абу-Даби (ОАЭ) [Фотография]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3"/>
              </a:rPr>
              <a:t>https://www.google.com/url?sa=i&amp;url=https%3A%2F%2Fwww.amaliaweb.org%2Fen%2Famalia-and-the-new-york-university-in-abu-dhabi%2F&amp;psig=AOvVaw2vae2qfeoUZYR4vXmZi0Uy&amp;ust=1669285368636000&amp;source=images&amp;cd=vfe&amp;ved=0CBEQjhxqFwoTCODSn-aKxPsCFQAAAAAdAAAAABAI/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Гарвардского Университета [Фотография]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4"/>
              </a:rPr>
              <a:t>https://www.google.com/url?sa=i&amp;url=https%3A%2F%2Fwww.thecrimson.com%2Farticle%2F2020%2F3%2F21%2Fharvard-coronavirus-libraries-closed%2F&amp;psig=AOvVaw0ifrFl7I56bM90WcRrFqfp&amp;ust=1669285520560000&amp;source=images&amp;cd=vfe&amp;ved=0CBEQjhxqFwoTCMCframLxPsCFQAAAAAdAAAAABAD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Университета Тарту [Фотография]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5"/>
              </a:rPr>
              <a:t>https://commons.wikimedia.org/wiki/Category:University_of_Tartu_Library_building#/media/File:Tartu_%C3%9Clikooli_raamatukogu_2017._aasta_augustis.jpg/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Назарбаев Университет [Фотография]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6"/>
              </a:rPr>
              <a:t>https://www.google.com/url?sa=i&amp;url=https%3A%2F%2Fen.wikipedia.org%2Fwiki%2FNazarbayev_University&amp;psig=AOvVaw0Jks_dx9p_ArUmo2lQVjDw&amp;ust=1669286697426000&amp;source=images&amp;cd=vfe&amp;ved=0CBEQjhxqFwoTCICB9-KPxPsCFQAAAAAdAAAAABAD/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Библиотека Назарбаев Университет [Фотография]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7"/>
              </a:rPr>
              <a:t>https://www.facebook.com/Nazarbayev.University.Library/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Фотография из личного фотоархива Усеновой Гулнур (старший менеджер ООП библиотеки Назарбаев Университет)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COVID-19 IMPACT ON INFORMATION ORGANIZATION: DELIVERING INFORMATION AND LIBRARY SERVICES DURING A PANDEMIC [Электронный ресурс] Wikipedia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8"/>
              </a:rPr>
              <a:t>https://nur.nu.edu.kz/bitstream/handle/123456789/5852/COVID-19%20IMPACT%20ON%20INFORMATION%20ORGANIZATION.pdf?sequence=1&amp;isAllowed=y/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Information Institution Services in Indonesia during the COVID-19 Pandemic Academic Library Services in Indonesia during the COVID-19 pandemic [Электронный ресурс] Wikipedia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19"/>
              </a:rPr>
              <a:t>https://www.researchgate.net/publication/364816726_Information_Institution_Services_in_Indonesia_during_the_COVID-19_Pandemic_Academic_Library_Services_in_Indonesia_during_the_COVID-19_pandemic/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Онлайн путеводитель библиотеки НУ в период пандемии COVID-19 [Электронный ресурс] // URL: </a:t>
            </a:r>
            <a:r>
              <a:rPr lang="ru" sz="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20"/>
              </a:rPr>
              <a:t>https://nu.kz.libguides.com/covid/remote/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(дата обращения: 30.11.2022).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700"/>
              <a:buFont typeface="Roboto"/>
              <a:buAutoNum type="arabicPeriod"/>
            </a:pP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Богданова, И. Ф. Работа библиотек в период пандемии коронавируса COVID19 и в настоящее время / И. Ф. Богданова // Библ.-информ. дискурс. – 2022. – Т. 2, № 1. – С. 63–76. https://doi.org/10.47612/2791-2841-2022-2-1-63-76</a:t>
            </a: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0" name="Google Shape;610;g1a2acb47618_0_48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g1947b4e8000_0_6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1947b4e8000_0_6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9" name="Google Shape;119;g1947b4e8000_0_630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120" name="Google Shape;120;g1947b4e8000_0_630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21" name="Google Shape;121;g1947b4e8000_0_63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" name="Google Shape;122;g1947b4e8000_0_630"/>
          <p:cNvSpPr txBox="1"/>
          <p:nvPr/>
        </p:nvSpPr>
        <p:spPr>
          <a:xfrm>
            <a:off x="324425" y="1414475"/>
            <a:ext cx="4286100" cy="21858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000"/>
              <a:buFont typeface="Roboto"/>
              <a:buChar char="●"/>
            </a:pPr>
            <a:r>
              <a:rPr lang="ru" sz="10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13 марта 2020 года  - COVID-19 был подтвержден в Казахстане</a:t>
            </a:r>
            <a:endParaRPr sz="10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000"/>
              <a:buFont typeface="Roboto"/>
              <a:buChar char="●"/>
            </a:pPr>
            <a:r>
              <a:rPr lang="ru" sz="10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15 марта 2020 года  - было объявлено чрезвычайное положение</a:t>
            </a:r>
            <a:endParaRPr sz="10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000"/>
              <a:buFont typeface="Roboto"/>
              <a:buChar char="●"/>
            </a:pPr>
            <a:r>
              <a:rPr lang="ru" sz="10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30 марта 2020 года - постепенный переход на режим локдауна во всех городах РК</a:t>
            </a:r>
            <a:endParaRPr sz="10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2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000"/>
              <a:buFont typeface="Roboto"/>
              <a:buChar char="●"/>
            </a:pPr>
            <a:r>
              <a:rPr lang="ru" sz="10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Всего заболели COVID-19 – 1,395,801 человек. </a:t>
            </a:r>
            <a:endParaRPr sz="10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2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000"/>
              <a:buFont typeface="Roboto"/>
              <a:buChar char="●"/>
            </a:pPr>
            <a:r>
              <a:rPr lang="ru" sz="10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Количество смертности  - 13,693 человека. </a:t>
            </a:r>
            <a:endParaRPr sz="10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2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000"/>
              <a:buFont typeface="Roboto"/>
              <a:buChar char="●"/>
            </a:pPr>
            <a:r>
              <a:rPr lang="ru" sz="10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Выздоровели – 1,380,356 человек</a:t>
            </a:r>
            <a:endParaRPr sz="10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2921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000"/>
              <a:buFont typeface="Roboto"/>
              <a:buChar char="●"/>
            </a:pPr>
            <a:r>
              <a:rPr lang="ru" sz="10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На 21 ноября 2022 года количество заболевших COVID-19 составляет – 1752 человека</a:t>
            </a:r>
            <a:endParaRPr sz="10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Google Shape;123;g1947b4e8000_0_630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4" name="Google Shape;124;g1947b4e8000_0_630"/>
          <p:cNvSpPr txBox="1"/>
          <p:nvPr/>
        </p:nvSpPr>
        <p:spPr>
          <a:xfrm>
            <a:off x="3749450" y="470300"/>
            <a:ext cx="1393500" cy="3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805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ru" b="1">
                <a:solidFill>
                  <a:srgbClr val="840D35"/>
                </a:solidFill>
                <a:latin typeface="Prata"/>
                <a:ea typeface="Prata"/>
                <a:cs typeface="Prata"/>
                <a:sym typeface="Prata"/>
              </a:rPr>
              <a:t>В Казахстане</a:t>
            </a:r>
            <a:endParaRPr b="1" i="0" u="none" strike="noStrike" cap="none">
              <a:solidFill>
                <a:srgbClr val="840D35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125" name="Google Shape;125;g1947b4e8000_0_6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10525" y="1035250"/>
            <a:ext cx="4255676" cy="270117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g1947b4e8000_0_630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" name="Google Shape;615;g19902ec2bc5_0_1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g19902ec2bc5_0_1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17" name="Google Shape;617;g19902ec2bc5_0_112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618" name="Google Shape;618;g19902ec2bc5_0_112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619" name="Google Shape;619;g19902ec2bc5_0_11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20" name="Google Shape;620;g19902ec2bc5_0_112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21" name="Google Shape;621;g19902ec2bc5_0_112"/>
          <p:cNvSpPr txBox="1"/>
          <p:nvPr/>
        </p:nvSpPr>
        <p:spPr>
          <a:xfrm>
            <a:off x="672500" y="1458150"/>
            <a:ext cx="3779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Спасибо за внимание!</a:t>
            </a:r>
            <a:endParaRPr sz="26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22" name="Google Shape;622;g19902ec2bc5_0_1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25125" y="517938"/>
            <a:ext cx="1908251" cy="2465424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g19902ec2bc5_0_112"/>
          <p:cNvSpPr txBox="1"/>
          <p:nvPr/>
        </p:nvSpPr>
        <p:spPr>
          <a:xfrm>
            <a:off x="5244900" y="3078725"/>
            <a:ext cx="3668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840D35"/>
                </a:solidFill>
                <a:latin typeface="Roboto Medium"/>
                <a:ea typeface="Roboto Medium"/>
                <a:cs typeface="Roboto Medium"/>
                <a:sym typeface="Roboto Medium"/>
              </a:rPr>
              <a:t>Арыстанова Лаззат</a:t>
            </a:r>
            <a:endParaRPr sz="1000">
              <a:solidFill>
                <a:srgbClr val="840D35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840D35"/>
                </a:solidFill>
                <a:latin typeface="Roboto Medium"/>
                <a:ea typeface="Roboto Medium"/>
                <a:cs typeface="Roboto Medium"/>
                <a:sym typeface="Roboto Medium"/>
              </a:rPr>
              <a:t>Менеджер Офиса Обслуживания Пользователей</a:t>
            </a:r>
            <a:endParaRPr sz="1000">
              <a:solidFill>
                <a:srgbClr val="840D35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840D35"/>
                </a:solidFill>
                <a:latin typeface="Roboto Medium"/>
                <a:ea typeface="Roboto Medium"/>
                <a:cs typeface="Roboto Medium"/>
                <a:sym typeface="Roboto Medium"/>
              </a:rPr>
              <a:t>Библиотека Назарбаев Университет</a:t>
            </a:r>
            <a:endParaRPr sz="1000">
              <a:solidFill>
                <a:srgbClr val="840D35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840D35"/>
                </a:solidFill>
                <a:latin typeface="Roboto Medium"/>
                <a:ea typeface="Roboto Medium"/>
                <a:cs typeface="Roboto Medium"/>
                <a:sym typeface="Roboto Medium"/>
              </a:rPr>
              <a:t>эл.почта: </a:t>
            </a:r>
            <a:r>
              <a:rPr lang="ru" sz="1000" u="sng">
                <a:solidFill>
                  <a:schemeClr val="hlink"/>
                </a:solidFill>
                <a:latin typeface="Roboto Medium"/>
                <a:ea typeface="Roboto Medium"/>
                <a:cs typeface="Roboto Medium"/>
                <a:sym typeface="Roboto Medium"/>
                <a:hlinkClick r:id="rId7"/>
              </a:rPr>
              <a:t>lazzat.arystanova@nu.edu.kz</a:t>
            </a:r>
            <a:endParaRPr sz="1000">
              <a:solidFill>
                <a:srgbClr val="840D35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840D35"/>
                </a:solidFill>
                <a:latin typeface="Roboto Medium"/>
                <a:ea typeface="Roboto Medium"/>
                <a:cs typeface="Roboto Medium"/>
                <a:sym typeface="Roboto Medium"/>
              </a:rPr>
              <a:t>тел: +7 (7172) 70-66-50</a:t>
            </a:r>
            <a:endParaRPr sz="1000">
              <a:solidFill>
                <a:srgbClr val="840D35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624" name="Google Shape;624;g19902ec2bc5_0_112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g1947b4e8000_0_7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g1947b4e8000_0_7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3" name="Google Shape;133;g1947b4e8000_0_718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134" name="Google Shape;134;g1947b4e8000_0_718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35" name="Google Shape;135;g1947b4e8000_0_71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6" name="Google Shape;136;g1947b4e8000_0_718"/>
          <p:cNvSpPr txBox="1"/>
          <p:nvPr/>
        </p:nvSpPr>
        <p:spPr>
          <a:xfrm>
            <a:off x="1199575" y="595175"/>
            <a:ext cx="6456900" cy="27459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4 вида ограничений библиотечных услуг во время пандемии COVID-19</a:t>
            </a:r>
            <a:endParaRPr sz="13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(IFLA, Международная федерация библиотечных ассоциаций и учреждений</a:t>
            </a:r>
            <a:r>
              <a:rPr lang="ru" sz="1300">
                <a:solidFill>
                  <a:srgbClr val="840D35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) </a:t>
            </a:r>
            <a:endParaRPr sz="1300">
              <a:solidFill>
                <a:srgbClr val="840D3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>
              <a:solidFill>
                <a:srgbClr val="840D3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>
              <a:solidFill>
                <a:srgbClr val="840D35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AutoNum type="arabicPeriod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Стандартный режим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AutoNum type="arabicPeriod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Частичные ограничения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AutoNum type="arabicPeriod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Максимальные ограничения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AutoNum type="arabicPeriod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Полное закрытие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0" indent="0" algn="just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Google Shape;137;g1947b4e8000_0_718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8" name="Google Shape;138;g1947b4e8000_0_718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g1a2acb47618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g1a2acb47618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5" name="Google Shape;145;g1a2acb47618_0_0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146" name="Google Shape;146;g1a2acb47618_0_0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7" name="Google Shape;147;g1a2acb47618_0_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8" name="Google Shape;148;g1a2acb47618_0_0"/>
          <p:cNvSpPr txBox="1"/>
          <p:nvPr/>
        </p:nvSpPr>
        <p:spPr>
          <a:xfrm>
            <a:off x="678600" y="518475"/>
            <a:ext cx="7869000" cy="31578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3655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840D35"/>
              </a:buClr>
              <a:buSzPts val="1700"/>
              <a:buFont typeface="Roboto"/>
              <a:buAutoNum type="arabicPeriod"/>
            </a:pPr>
            <a:r>
              <a:rPr lang="ru" sz="1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Стандартный режим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Применялся в странах, где число заболевших было относительно меньше и правительство не принимало особо специальных мер.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Штатный режим работы персонала с соблюдением правил санитарно-эпидемиологического режима и строгих санитарно-гигиенических требований: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just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-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постоянный доступ к мылу и теплой воде;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just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-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обеспечение достаточным запасом антисептиков;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just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-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обеспечение регулярной дезинфекции всех поверхностей и оборудования в библиотеках;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just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-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обеспечение отдыха персоналу, в случае недомогания;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just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-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обеспечение социального дистанцирования в библиотеке (расстояние между людьми не менее 1,5 м. и др.);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just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-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постоянное ношение маски;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04800" algn="just" rtl="0">
              <a:spcBef>
                <a:spcPts val="0"/>
              </a:spcBef>
              <a:spcAft>
                <a:spcPts val="0"/>
              </a:spcAft>
              <a:buClr>
                <a:srgbClr val="840D35"/>
              </a:buClr>
              <a:buSzPts val="1200"/>
              <a:buFont typeface="Roboto"/>
              <a:buChar char="-"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регулирование потока посетителей библиотеки.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9" name="Google Shape;149;g1a2acb47618_0_0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0" name="Google Shape;150;g1a2acb47618_0_0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g1a2acb47618_0_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g1a2acb47618_0_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7" name="Google Shape;157;g1a2acb47618_0_11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158" name="Google Shape;158;g1a2acb47618_0_11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59" name="Google Shape;159;g1a2acb47618_0_1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0" name="Google Shape;160;g1a2acb47618_0_11"/>
          <p:cNvSpPr txBox="1"/>
          <p:nvPr/>
        </p:nvSpPr>
        <p:spPr>
          <a:xfrm>
            <a:off x="623075" y="595175"/>
            <a:ext cx="7890300" cy="32823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0" tIns="45700" rIns="91425" bIns="45700" anchor="t" anchorCtr="0">
            <a:spAutoFit/>
          </a:bodyPr>
          <a:lstStyle/>
          <a:p>
            <a:pPr marL="91440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2. Частичные ограничения</a:t>
            </a:r>
            <a:endParaRPr sz="15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Число заболевших сравнительно больше чем обычного. Правительство принимает некоторые меры: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      	отмена больших мероприятий;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      	пересмотр программ семинаров и воркшопов для группы людей повышенного риска (старше 60 лет, со слабым здоровьем);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      	ограничение количества одновременных посетителей библиотеки;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           соблюдение расстояния между читателями в библиотеке;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      	перевод на онлайн режим персонала, чьи функциональные обязанности возможны к выполнению дистанционно.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1" name="Google Shape;161;g1a2acb47618_0_11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2" name="Google Shape;162;g1a2acb47618_0_11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g1a2acb47618_0_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g1a2acb47618_0_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9" name="Google Shape;169;g1a2acb47618_0_22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170" name="Google Shape;170;g1a2acb47618_0_22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71" name="Google Shape;171;g1a2acb47618_0_2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2" name="Google Shape;172;g1a2acb47618_0_22"/>
          <p:cNvSpPr txBox="1"/>
          <p:nvPr/>
        </p:nvSpPr>
        <p:spPr>
          <a:xfrm>
            <a:off x="856825" y="595175"/>
            <a:ext cx="7410000" cy="25437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0000" tIns="45700" rIns="91425" bIns="45700" anchor="t" anchorCtr="0">
            <a:spAutoFit/>
          </a:bodyPr>
          <a:lstStyle/>
          <a:p>
            <a:pPr marL="91440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3. Максимальные ограничения</a:t>
            </a:r>
            <a:endParaRPr sz="15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Строгие меры в связи с резким ростом числа заболевших в стране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      	полное закрытие читальных залов библиотеки для посетителей;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           предоставление только услуги займа/возврата печатных книг в определенных точках; 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          полное ограничение доступа для посетителей без предварительного бронирования;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      	дезинфекция печатных книг, хранение в карантине;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      	максимальное применение онлайн услуг и поддержка дистанционного обучения;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      	регулярная оценка возможностей работы персонала и оффлайн и онлайн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" name="Google Shape;173;g1a2acb47618_0_22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74" name="Google Shape;174;g1a2acb47618_0_22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g1a2acb47618_0_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1a2acb47618_0_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1" name="Google Shape;181;g1a2acb47618_0_33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182" name="Google Shape;182;g1a2acb47618_0_33"/>
            <p:cNvSpPr/>
            <p:nvPr/>
          </p:nvSpPr>
          <p:spPr>
            <a:xfrm>
              <a:off x="973124" y="9902806"/>
              <a:ext cx="396875" cy="591820"/>
            </a:xfrm>
            <a:custGeom>
              <a:avLst/>
              <a:gdLst/>
              <a:ahLst/>
              <a:cxnLst/>
              <a:rect l="l" t="t" r="r" b="b"/>
              <a:pathLst>
                <a:path w="396875" h="591820" extrusionOk="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w="396875" h="591820" extrusionOk="0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w="396875" h="591820" extrusionOk="0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3" name="Google Shape;183;g1a2acb47618_0_3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4" name="Google Shape;184;g1a2acb47618_0_33"/>
          <p:cNvSpPr txBox="1"/>
          <p:nvPr/>
        </p:nvSpPr>
        <p:spPr>
          <a:xfrm>
            <a:off x="1069325" y="602025"/>
            <a:ext cx="7012200" cy="29130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91440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4.  Полное закрытие</a:t>
            </a:r>
            <a:endParaRPr sz="15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(самые строгие меры ограничения)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6858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         </a:t>
            </a: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100%  дистанционная работа всего персонала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6858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  </a:t>
            </a: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привлечение библиотекарей на другие задачи других департаментов, например использование способностей управления информацией для поддержки здравоохранения и социальных услуг (например, на справочной службе по телефону в общественных организациях, волонтеры в приютах, в домах престарелых, на регистрации граждан в различных службах по предоставлению услуг)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6858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-</a:t>
            </a:r>
            <a:r>
              <a:rPr lang="ru" sz="7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          </a:t>
            </a:r>
            <a:r>
              <a:rPr lang="ru" sz="1200">
                <a:solidFill>
                  <a:srgbClr val="840D35"/>
                </a:solidFill>
                <a:latin typeface="Roboto"/>
                <a:ea typeface="Roboto"/>
                <a:cs typeface="Roboto"/>
                <a:sym typeface="Roboto"/>
              </a:rPr>
              <a:t>оцифровка всех печатных материалов фонда библиотеки с соблюдением авторских прав</a:t>
            </a: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840D3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5" name="Google Shape;185;g1a2acb47618_0_33"/>
          <p:cNvSpPr txBox="1">
            <a:spLocks noGrp="1"/>
          </p:cNvSpPr>
          <p:nvPr>
            <p:ph type="ftr" idx="11"/>
          </p:nvPr>
        </p:nvSpPr>
        <p:spPr>
          <a:xfrm>
            <a:off x="8213698" y="4883650"/>
            <a:ext cx="8403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>
                <a:solidFill>
                  <a:schemeClr val="lt1"/>
                </a:solidFill>
              </a:rPr>
              <a:t>library.nu.edu.kz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86" name="Google Shape;186;g1a2acb47618_0_33"/>
          <p:cNvSpPr txBox="1">
            <a:spLocks noGrp="1"/>
          </p:cNvSpPr>
          <p:nvPr>
            <p:ph type="ftr" idx="11"/>
          </p:nvPr>
        </p:nvSpPr>
        <p:spPr>
          <a:xfrm>
            <a:off x="8044416" y="4773348"/>
            <a:ext cx="1099500" cy="1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750" rIns="0" bIns="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ru"/>
              <a:t>library.nu.edu.kz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2702</Words>
  <Application>Microsoft Office PowerPoint</Application>
  <PresentationFormat>On-screen Show (16:9)</PresentationFormat>
  <Paragraphs>339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50" baseType="lpstr">
      <vt:lpstr>Arial</vt:lpstr>
      <vt:lpstr>Inter Medium</vt:lpstr>
      <vt:lpstr>Inter</vt:lpstr>
      <vt:lpstr>Roboto Medium</vt:lpstr>
      <vt:lpstr>Prata</vt:lpstr>
      <vt:lpstr>Roboto</vt:lpstr>
      <vt:lpstr>Times New Roman</vt:lpstr>
      <vt:lpstr>Calibri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Lazzat Arystanova</cp:lastModifiedBy>
  <cp:revision>1</cp:revision>
  <dcterms:modified xsi:type="dcterms:W3CDTF">2022-12-08T04:21:26Z</dcterms:modified>
</cp:coreProperties>
</file>