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 id="2147483683" r:id="rId2"/>
    <p:sldMasterId id="2147483684" r:id="rId3"/>
  </p:sldMasterIdLst>
  <p:notesMasterIdLst>
    <p:notesMasterId r:id="rId35"/>
  </p:notesMasterIdLst>
  <p:sldIdLst>
    <p:sldId id="256" r:id="rId4"/>
    <p:sldId id="257" r:id="rId5"/>
    <p:sldId id="258" r:id="rId6"/>
    <p:sldId id="259" r:id="rId7"/>
    <p:sldId id="724" r:id="rId8"/>
    <p:sldId id="674" r:id="rId9"/>
    <p:sldId id="673" r:id="rId10"/>
    <p:sldId id="614" r:id="rId11"/>
    <p:sldId id="675" r:id="rId12"/>
    <p:sldId id="721" r:id="rId13"/>
    <p:sldId id="722"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6" r:id="rId34"/>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Open Sans" panose="020B060603050402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940"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4.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1.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43" Type="http://schemas.openxmlformats.org/officeDocument/2006/relationships/font" Target="fonts/font8.fntdata"/><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3.fntdata"/><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5" name="Google Shape;33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16fa5a2281b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5" name="Google Shape;345;g16fa5a2281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SzPts val="1100"/>
              <a:buNone/>
            </a:pPr>
            <a:endParaRPr/>
          </a:p>
        </p:txBody>
      </p:sp>
      <p:sp>
        <p:nvSpPr>
          <p:cNvPr id="351" name="Google Shape;351;p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166b3a5b6a2_0_3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166b3a5b6a2_0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8" name="Google Shape;37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0" name="Google Shape;39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2" name="Google Shape;40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3" name="Google Shape;41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166b3a5b6a2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166b3a5b6a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5" name="Google Shape;43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6" name="Google Shape;44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7" name="Google Shape;45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8" name="Google Shape;46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9" name="Google Shape;47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9" name="Google Shape;489;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9" name="Google Shape;49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17" name="Google Shape;517;p2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66b3a5b6a2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66b3a5b6a2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66b3a5b6a2_0_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g166b3a5b6a2_0_2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endParaRPr lang="it-IT" dirty="0"/>
          </a:p>
        </p:txBody>
      </p:sp>
      <p:sp>
        <p:nvSpPr>
          <p:cNvPr id="4" name="Segnaposto numero diapositiva 3"/>
          <p:cNvSpPr>
            <a:spLocks noGrp="1"/>
          </p:cNvSpPr>
          <p:nvPr>
            <p:ph type="sldNum" sz="quarter" idx="10"/>
          </p:nvPr>
        </p:nvSpPr>
        <p:spPr/>
        <p:txBody>
          <a:bodyPr/>
          <a:lstStyle/>
          <a:p>
            <a:fld id="{F691C604-7E6F-4F6E-B15C-7ADC0B9C80AD}" type="slidenum">
              <a:rPr lang="it-IT" smtClean="0"/>
              <a:t>6</a:t>
            </a:fld>
            <a:endParaRPr lang="it-IT"/>
          </a:p>
        </p:txBody>
      </p:sp>
    </p:spTree>
    <p:extLst>
      <p:ext uri="{BB962C8B-B14F-4D97-AF65-F5344CB8AC3E}">
        <p14:creationId xmlns:p14="http://schemas.microsoft.com/office/powerpoint/2010/main" val="3416610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endParaRPr lang="it-IT" dirty="0"/>
          </a:p>
        </p:txBody>
      </p:sp>
      <p:sp>
        <p:nvSpPr>
          <p:cNvPr id="4" name="Segnaposto numero diapositiva 3"/>
          <p:cNvSpPr>
            <a:spLocks noGrp="1"/>
          </p:cNvSpPr>
          <p:nvPr>
            <p:ph type="sldNum" sz="quarter" idx="10"/>
          </p:nvPr>
        </p:nvSpPr>
        <p:spPr/>
        <p:txBody>
          <a:bodyPr/>
          <a:lstStyle/>
          <a:p>
            <a:fld id="{F691C604-7E6F-4F6E-B15C-7ADC0B9C80AD}" type="slidenum">
              <a:rPr lang="it-IT" smtClean="0"/>
              <a:t>7</a:t>
            </a:fld>
            <a:endParaRPr lang="it-IT"/>
          </a:p>
        </p:txBody>
      </p:sp>
    </p:spTree>
    <p:extLst>
      <p:ext uri="{BB962C8B-B14F-4D97-AF65-F5344CB8AC3E}">
        <p14:creationId xmlns:p14="http://schemas.microsoft.com/office/powerpoint/2010/main" val="1810733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endParaRPr lang="it-IT" dirty="0"/>
          </a:p>
        </p:txBody>
      </p:sp>
      <p:sp>
        <p:nvSpPr>
          <p:cNvPr id="4" name="Segnaposto numero diapositiva 3"/>
          <p:cNvSpPr>
            <a:spLocks noGrp="1"/>
          </p:cNvSpPr>
          <p:nvPr>
            <p:ph type="sldNum" sz="quarter" idx="10"/>
          </p:nvPr>
        </p:nvSpPr>
        <p:spPr/>
        <p:txBody>
          <a:bodyPr/>
          <a:lstStyle/>
          <a:p>
            <a:fld id="{F691C604-7E6F-4F6E-B15C-7ADC0B9C80AD}" type="slidenum">
              <a:rPr lang="it-IT" smtClean="0"/>
              <a:t>9</a:t>
            </a:fld>
            <a:endParaRPr lang="it-IT"/>
          </a:p>
        </p:txBody>
      </p:sp>
    </p:spTree>
    <p:extLst>
      <p:ext uri="{BB962C8B-B14F-4D97-AF65-F5344CB8AC3E}">
        <p14:creationId xmlns:p14="http://schemas.microsoft.com/office/powerpoint/2010/main" val="1814404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166b3a5b6a2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166b3a5b6a2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5" name="Google Shape;32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doi.org/10.7557/5.5598"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g" type="blank">
  <p:cSld name="BLANK">
    <p:spTree>
      <p:nvGrpSpPr>
        <p:cNvPr id="1" name="Shape 9"/>
        <p:cNvGrpSpPr/>
        <p:nvPr/>
      </p:nvGrpSpPr>
      <p:grpSpPr>
        <a:xfrm>
          <a:off x="0" y="0"/>
          <a:ext cx="0" cy="0"/>
          <a:chOff x="0" y="0"/>
          <a:chExt cx="0" cy="0"/>
        </a:xfrm>
      </p:grpSpPr>
      <p:sp>
        <p:nvSpPr>
          <p:cNvPr id="10" name="Google Shape;10;p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 name="Google Shape;11;p2"/>
          <p:cNvSpPr txBox="1">
            <a:spLocks noGrp="1"/>
          </p:cNvSpPr>
          <p:nvPr>
            <p:ph type="ftr" idx="11"/>
          </p:nvPr>
        </p:nvSpPr>
        <p:spPr>
          <a:xfrm>
            <a:off x="5791200" y="4781550"/>
            <a:ext cx="2895600"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en verticale tekst" type="vertTx">
  <p:cSld name="VERTICAL_TEXT">
    <p:spTree>
      <p:nvGrpSpPr>
        <p:cNvPr id="1" name="Shape 69"/>
        <p:cNvGrpSpPr/>
        <p:nvPr/>
      </p:nvGrpSpPr>
      <p:grpSpPr>
        <a:xfrm>
          <a:off x="0" y="0"/>
          <a:ext cx="0" cy="0"/>
          <a:chOff x="0" y="0"/>
          <a:chExt cx="0" cy="0"/>
        </a:xfrm>
      </p:grpSpPr>
      <p:sp>
        <p:nvSpPr>
          <p:cNvPr id="70" name="Google Shape;70;p11"/>
          <p:cNvSpPr txBox="1">
            <a:spLocks noGrp="1"/>
          </p:cNvSpPr>
          <p:nvPr>
            <p:ph type="title"/>
          </p:nvPr>
        </p:nvSpPr>
        <p:spPr>
          <a:xfrm>
            <a:off x="457200" y="205978"/>
            <a:ext cx="8229600" cy="857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1" name="Google Shape;71;p11"/>
          <p:cNvSpPr txBox="1">
            <a:spLocks noGrp="1"/>
          </p:cNvSpPr>
          <p:nvPr>
            <p:ph type="body" idx="1"/>
          </p:nvPr>
        </p:nvSpPr>
        <p:spPr>
          <a:xfrm rot="5400000">
            <a:off x="2989064" y="-1103114"/>
            <a:ext cx="3165872" cy="8229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2" name="Google Shape;72;p1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ftr" idx="11"/>
          </p:nvPr>
        </p:nvSpPr>
        <p:spPr>
          <a:xfrm>
            <a:off x="5791200" y="4781550"/>
            <a:ext cx="2895600"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1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e titel en tekst" type="vertTitleAndTx">
  <p:cSld name="VERTICAL_TITLE_AND_VERTICAL_TEXT">
    <p:spTree>
      <p:nvGrpSpPr>
        <p:cNvPr id="1" name="Shape 75"/>
        <p:cNvGrpSpPr/>
        <p:nvPr/>
      </p:nvGrpSpPr>
      <p:grpSpPr>
        <a:xfrm>
          <a:off x="0" y="0"/>
          <a:ext cx="0" cy="0"/>
          <a:chOff x="0" y="0"/>
          <a:chExt cx="0" cy="0"/>
        </a:xfrm>
      </p:grpSpPr>
      <p:sp>
        <p:nvSpPr>
          <p:cNvPr id="76" name="Google Shape;76;p12"/>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7" name="Google Shape;77;p12"/>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8" name="Google Shape;78;p1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ftr" idx="11"/>
          </p:nvPr>
        </p:nvSpPr>
        <p:spPr>
          <a:xfrm>
            <a:off x="5791200" y="4781550"/>
            <a:ext cx="2895600"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0" name="Google Shape;80;p1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1"/>
        <p:cNvGrpSpPr/>
        <p:nvPr/>
      </p:nvGrpSpPr>
      <p:grpSpPr>
        <a:xfrm>
          <a:off x="0" y="0"/>
          <a:ext cx="0" cy="0"/>
          <a:chOff x="0" y="0"/>
          <a:chExt cx="0" cy="0"/>
        </a:xfrm>
      </p:grpSpPr>
      <p:cxnSp>
        <p:nvCxnSpPr>
          <p:cNvPr id="82" name="Google Shape;82;p13"/>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83" name="Google Shape;83;p13"/>
          <p:cNvSpPr txBox="1">
            <a:spLocks noGrp="1"/>
          </p:cNvSpPr>
          <p:nvPr>
            <p:ph type="title"/>
          </p:nvPr>
        </p:nvSpPr>
        <p:spPr>
          <a:xfrm>
            <a:off x="311700" y="372500"/>
            <a:ext cx="8520600" cy="733500"/>
          </a:xfrm>
          <a:prstGeom prst="rect">
            <a:avLst/>
          </a:prstGeom>
        </p:spPr>
        <p:txBody>
          <a:bodyPr spcFirstLastPara="1" wrap="square" lIns="91425" tIns="45700" rIns="91425" bIns="45700" anchor="ctr"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4" name="Google Shape;84;p13"/>
          <p:cNvSpPr txBox="1">
            <a:spLocks noGrp="1"/>
          </p:cNvSpPr>
          <p:nvPr>
            <p:ph type="body" idx="1"/>
          </p:nvPr>
        </p:nvSpPr>
        <p:spPr>
          <a:xfrm>
            <a:off x="311700" y="1468825"/>
            <a:ext cx="8520600" cy="3099900"/>
          </a:xfrm>
          <a:prstGeom prst="rect">
            <a:avLst/>
          </a:prstGeom>
        </p:spPr>
        <p:txBody>
          <a:bodyPr spcFirstLastPara="1" wrap="square" lIns="91425" tIns="45700" rIns="91425" bIns="45700" anchor="t" anchorCtr="0">
            <a:noAutofit/>
          </a:bodyPr>
          <a:lstStyle>
            <a:lvl1pPr marL="457200" lvl="0" indent="-431800" rtl="0">
              <a:spcBef>
                <a:spcPts val="640"/>
              </a:spcBef>
              <a:spcAft>
                <a:spcPts val="0"/>
              </a:spcAft>
              <a:buSzPts val="3200"/>
              <a:buChar char="•"/>
              <a:defRPr/>
            </a:lvl1pPr>
            <a:lvl2pPr marL="914400" lvl="1" indent="-406400" rtl="0">
              <a:spcBef>
                <a:spcPts val="560"/>
              </a:spcBef>
              <a:spcAft>
                <a:spcPts val="0"/>
              </a:spcAft>
              <a:buSzPts val="2800"/>
              <a:buChar char="–"/>
              <a:defRPr/>
            </a:lvl2pPr>
            <a:lvl3pPr marL="1371600" lvl="2" indent="-381000" rtl="0">
              <a:spcBef>
                <a:spcPts val="480"/>
              </a:spcBef>
              <a:spcAft>
                <a:spcPts val="0"/>
              </a:spcAft>
              <a:buSzPts val="2400"/>
              <a:buChar char="•"/>
              <a:defRPr/>
            </a:lvl3pPr>
            <a:lvl4pPr marL="1828800" lvl="3" indent="-355600" rtl="0">
              <a:spcBef>
                <a:spcPts val="400"/>
              </a:spcBef>
              <a:spcAft>
                <a:spcPts val="0"/>
              </a:spcAft>
              <a:buSzPts val="2000"/>
              <a:buChar char="–"/>
              <a:defRPr/>
            </a:lvl4pPr>
            <a:lvl5pPr marL="2286000" lvl="4" indent="-355600" rtl="0">
              <a:spcBef>
                <a:spcPts val="400"/>
              </a:spcBef>
              <a:spcAft>
                <a:spcPts val="0"/>
              </a:spcAft>
              <a:buSzPts val="2000"/>
              <a:buChar char="»"/>
              <a:defRPr/>
            </a:lvl5pPr>
            <a:lvl6pPr marL="2743200" lvl="5" indent="-355600" rtl="0">
              <a:spcBef>
                <a:spcPts val="400"/>
              </a:spcBef>
              <a:spcAft>
                <a:spcPts val="0"/>
              </a:spcAft>
              <a:buSzPts val="2000"/>
              <a:buChar char="•"/>
              <a:defRPr/>
            </a:lvl6pPr>
            <a:lvl7pPr marL="3200400" lvl="6" indent="-355600" rtl="0">
              <a:spcBef>
                <a:spcPts val="400"/>
              </a:spcBef>
              <a:spcAft>
                <a:spcPts val="0"/>
              </a:spcAft>
              <a:buSzPts val="2000"/>
              <a:buChar char="•"/>
              <a:defRPr/>
            </a:lvl7pPr>
            <a:lvl8pPr marL="3657600" lvl="7" indent="-355600" rtl="0">
              <a:spcBef>
                <a:spcPts val="400"/>
              </a:spcBef>
              <a:spcAft>
                <a:spcPts val="0"/>
              </a:spcAft>
              <a:buSzPts val="2000"/>
              <a:buChar char="•"/>
              <a:defRPr/>
            </a:lvl8pPr>
            <a:lvl9pPr marL="4114800" lvl="8" indent="-355600" rtl="0">
              <a:spcBef>
                <a:spcPts val="400"/>
              </a:spcBef>
              <a:spcAft>
                <a:spcPts val="0"/>
              </a:spcAft>
              <a:buSzPts val="2000"/>
              <a:buChar char="•"/>
              <a:defRPr/>
            </a:lvl9pPr>
          </a:lstStyle>
          <a:p>
            <a:endParaRPr/>
          </a:p>
        </p:txBody>
      </p:sp>
      <p:sp>
        <p:nvSpPr>
          <p:cNvPr id="85" name="Google Shape;8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2"/>
        <p:cNvGrpSpPr/>
        <p:nvPr/>
      </p:nvGrpSpPr>
      <p:grpSpPr>
        <a:xfrm>
          <a:off x="0" y="0"/>
          <a:ext cx="0" cy="0"/>
          <a:chOff x="0" y="0"/>
          <a:chExt cx="0" cy="0"/>
        </a:xfrm>
      </p:grpSpPr>
      <p:sp>
        <p:nvSpPr>
          <p:cNvPr id="93" name="Google Shape;93;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4" name="Google Shape;94;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5" name="Google Shape;95;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7" name="Google Shape;97;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8"/>
        <p:cNvGrpSpPr/>
        <p:nvPr/>
      </p:nvGrpSpPr>
      <p:grpSpPr>
        <a:xfrm>
          <a:off x="0" y="0"/>
          <a:ext cx="0" cy="0"/>
          <a:chOff x="0" y="0"/>
          <a:chExt cx="0" cy="0"/>
        </a:xfrm>
      </p:grpSpPr>
      <p:sp>
        <p:nvSpPr>
          <p:cNvPr id="99" name="Google Shape;99;p16"/>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16"/>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01" name="Google Shape;10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7"/>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107" name="Google Shape;107;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0"/>
        <p:cNvGrpSpPr/>
        <p:nvPr/>
      </p:nvGrpSpPr>
      <p:grpSpPr>
        <a:xfrm>
          <a:off x="0" y="0"/>
          <a:ext cx="0" cy="0"/>
          <a:chOff x="0" y="0"/>
          <a:chExt cx="0" cy="0"/>
        </a:xfrm>
      </p:grpSpPr>
      <p:sp>
        <p:nvSpPr>
          <p:cNvPr id="111" name="Google Shape;111;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3" name="Google Shape;113;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4" name="Google Shape;114;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19"/>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20" name="Google Shape;120;p19"/>
          <p:cNvSpPr txBox="1">
            <a:spLocks noGrp="1"/>
          </p:cNvSpPr>
          <p:nvPr>
            <p:ph type="body" idx="2"/>
          </p:nvPr>
        </p:nvSpPr>
        <p:spPr>
          <a:xfrm>
            <a:off x="629841" y="1878806"/>
            <a:ext cx="3868500" cy="27636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1" name="Google Shape;121;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22" name="Google Shape;122;p19"/>
          <p:cNvSpPr txBox="1">
            <a:spLocks noGrp="1"/>
          </p:cNvSpPr>
          <p:nvPr>
            <p:ph type="body" idx="4"/>
          </p:nvPr>
        </p:nvSpPr>
        <p:spPr>
          <a:xfrm>
            <a:off x="4629150" y="1878806"/>
            <a:ext cx="3887400" cy="27636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3" name="Google Shape;123;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6"/>
        <p:cNvGrpSpPr/>
        <p:nvPr/>
      </p:nvGrpSpPr>
      <p:grpSpPr>
        <a:xfrm>
          <a:off x="0" y="0"/>
          <a:ext cx="0" cy="0"/>
          <a:chOff x="0" y="0"/>
          <a:chExt cx="0" cy="0"/>
        </a:xfrm>
      </p:grpSpPr>
      <p:sp>
        <p:nvSpPr>
          <p:cNvPr id="127" name="Google Shape;127;p2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4" name="Google Shape;134;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dia">
  <p:cSld name="Titeldia">
    <p:spTree>
      <p:nvGrpSpPr>
        <p:cNvPr id="1" name="Shape 13"/>
        <p:cNvGrpSpPr/>
        <p:nvPr/>
      </p:nvGrpSpPr>
      <p:grpSpPr>
        <a:xfrm>
          <a:off x="0" y="0"/>
          <a:ext cx="0" cy="0"/>
          <a:chOff x="0" y="0"/>
          <a:chExt cx="0" cy="0"/>
        </a:xfrm>
      </p:grpSpPr>
      <p:pic>
        <p:nvPicPr>
          <p:cNvPr id="14" name="Google Shape;14;p3" descr="SparcEurope_logo_rgb_.ai"/>
          <p:cNvPicPr preferRelativeResize="0"/>
          <p:nvPr/>
        </p:nvPicPr>
        <p:blipFill rotWithShape="1">
          <a:blip r:embed="rId2">
            <a:alphaModFix/>
          </a:blip>
          <a:srcRect/>
          <a:stretch/>
        </p:blipFill>
        <p:spPr>
          <a:xfrm>
            <a:off x="2638425" y="408385"/>
            <a:ext cx="2826544" cy="1438275"/>
          </a:xfrm>
          <a:prstGeom prst="rect">
            <a:avLst/>
          </a:prstGeom>
          <a:noFill/>
          <a:ln>
            <a:noFill/>
          </a:ln>
        </p:spPr>
      </p:pic>
      <p:cxnSp>
        <p:nvCxnSpPr>
          <p:cNvPr id="15" name="Google Shape;15;p3"/>
          <p:cNvCxnSpPr/>
          <p:nvPr/>
        </p:nvCxnSpPr>
        <p:spPr>
          <a:xfrm>
            <a:off x="955675" y="1846660"/>
            <a:ext cx="7235825" cy="0"/>
          </a:xfrm>
          <a:prstGeom prst="straightConnector1">
            <a:avLst/>
          </a:prstGeom>
          <a:noFill/>
          <a:ln w="9525" cap="flat" cmpd="sng">
            <a:solidFill>
              <a:schemeClr val="accent2"/>
            </a:solidFill>
            <a:prstDash val="solid"/>
            <a:round/>
            <a:headEnd type="none" w="sm" len="sm"/>
            <a:tailEnd type="none" w="sm" len="sm"/>
          </a:ln>
        </p:spPr>
      </p:cxnSp>
      <p:sp>
        <p:nvSpPr>
          <p:cNvPr id="16" name="Google Shape;16;p3"/>
          <p:cNvSpPr txBox="1"/>
          <p:nvPr/>
        </p:nvSpPr>
        <p:spPr>
          <a:xfrm>
            <a:off x="685800" y="2226469"/>
            <a:ext cx="7772400" cy="1262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000"/>
              <a:buFont typeface="Arial"/>
              <a:buNone/>
            </a:pPr>
            <a:endParaRPr sz="5000" b="0" i="0" u="none" strike="noStrike" cap="none">
              <a:solidFill>
                <a:schemeClr val="accent1"/>
              </a:solidFill>
              <a:latin typeface="Calibri"/>
              <a:ea typeface="Calibri"/>
              <a:cs typeface="Calibri"/>
              <a:sym typeface="Calibri"/>
            </a:endParaRPr>
          </a:p>
        </p:txBody>
      </p:sp>
      <p:sp>
        <p:nvSpPr>
          <p:cNvPr id="17" name="Google Shape;17;p3"/>
          <p:cNvSpPr txBox="1"/>
          <p:nvPr/>
        </p:nvSpPr>
        <p:spPr>
          <a:xfrm>
            <a:off x="685800" y="2226469"/>
            <a:ext cx="7772400" cy="1262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000"/>
              <a:buFont typeface="Arial"/>
              <a:buNone/>
            </a:pPr>
            <a:endParaRPr sz="5000" b="0" i="0" u="none" strike="noStrike" cap="none">
              <a:solidFill>
                <a:schemeClr val="accent1"/>
              </a:solidFill>
              <a:latin typeface="Calibri"/>
              <a:ea typeface="Calibri"/>
              <a:cs typeface="Calibri"/>
              <a:sym typeface="Calibri"/>
            </a:endParaRPr>
          </a:p>
        </p:txBody>
      </p:sp>
      <p:sp>
        <p:nvSpPr>
          <p:cNvPr id="18" name="Google Shape;18;p3"/>
          <p:cNvSpPr txBox="1"/>
          <p:nvPr/>
        </p:nvSpPr>
        <p:spPr>
          <a:xfrm>
            <a:off x="565150" y="3990975"/>
            <a:ext cx="8089900" cy="55399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accent1"/>
                </a:solidFill>
                <a:latin typeface="Calibri"/>
                <a:ea typeface="Calibri"/>
                <a:cs typeface="Calibri"/>
                <a:sym typeface="Calibri"/>
              </a:rPr>
              <a:t>European Symposium of SSH Journals, 22 Nov 2021</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chemeClr val="accent1"/>
                </a:solidFill>
                <a:latin typeface="Calibri"/>
                <a:ea typeface="Calibri"/>
                <a:cs typeface="Calibri"/>
                <a:sym typeface="Calibri"/>
              </a:rPr>
              <a:t>Vanessa Proudman, Director, SPARC Europe</a:t>
            </a:r>
            <a:endParaRPr sz="1400" b="0" i="0" u="none" strike="noStrike" cap="none">
              <a:solidFill>
                <a:srgbClr val="000000"/>
              </a:solidFill>
              <a:latin typeface="Arial"/>
              <a:ea typeface="Arial"/>
              <a:cs typeface="Arial"/>
              <a:sym typeface="Arial"/>
            </a:endParaRPr>
          </a:p>
        </p:txBody>
      </p:sp>
      <p:sp>
        <p:nvSpPr>
          <p:cNvPr id="19" name="Google Shape;19;p3"/>
          <p:cNvSpPr txBox="1">
            <a:spLocks noGrp="1"/>
          </p:cNvSpPr>
          <p:nvPr>
            <p:ph type="ctrTitle"/>
          </p:nvPr>
        </p:nvSpPr>
        <p:spPr>
          <a:xfrm>
            <a:off x="685800" y="1915716"/>
            <a:ext cx="7772400" cy="1102519"/>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0" name="Google Shape;20;p3"/>
          <p:cNvSpPr txBox="1">
            <a:spLocks noGrp="1"/>
          </p:cNvSpPr>
          <p:nvPr>
            <p:ph type="subTitle" idx="1"/>
          </p:nvPr>
        </p:nvSpPr>
        <p:spPr>
          <a:xfrm>
            <a:off x="1371600" y="3018235"/>
            <a:ext cx="6400800" cy="6858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640"/>
              </a:spcBef>
              <a:spcAft>
                <a:spcPts val="0"/>
              </a:spcAft>
              <a:buClr>
                <a:schemeClr val="dk1"/>
              </a:buClr>
              <a:buSzPts val="3200"/>
              <a:buFont typeface="Calibri"/>
              <a:buNone/>
              <a:defRPr b="0" i="0" u="sng" strike="noStrike">
                <a:solidFill>
                  <a:schemeClr val="hlink"/>
                </a:solidFill>
                <a:hlinkClick r:id="rId3"/>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22"/>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38" name="Google Shape;138;p22"/>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39" name="Google Shape;139;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2"/>
        <p:cNvGrpSpPr/>
        <p:nvPr/>
      </p:nvGrpSpPr>
      <p:grpSpPr>
        <a:xfrm>
          <a:off x="0" y="0"/>
          <a:ext cx="0" cy="0"/>
          <a:chOff x="0" y="0"/>
          <a:chExt cx="0" cy="0"/>
        </a:xfrm>
      </p:grpSpPr>
      <p:sp>
        <p:nvSpPr>
          <p:cNvPr id="143" name="Google Shape;143;p23"/>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4" name="Google Shape;144;p23"/>
          <p:cNvSpPr>
            <a:spLocks noGrp="1"/>
          </p:cNvSpPr>
          <p:nvPr>
            <p:ph type="pic" idx="2"/>
          </p:nvPr>
        </p:nvSpPr>
        <p:spPr>
          <a:xfrm>
            <a:off x="3887391" y="740569"/>
            <a:ext cx="4629300" cy="3655200"/>
          </a:xfrm>
          <a:prstGeom prst="rect">
            <a:avLst/>
          </a:prstGeom>
          <a:noFill/>
          <a:ln>
            <a:noFill/>
          </a:ln>
        </p:spPr>
      </p:sp>
      <p:sp>
        <p:nvSpPr>
          <p:cNvPr id="145" name="Google Shape;145;p23"/>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46" name="Google Shape;146;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9"/>
        <p:cNvGrpSpPr/>
        <p:nvPr/>
      </p:nvGrpSpPr>
      <p:grpSpPr>
        <a:xfrm>
          <a:off x="0" y="0"/>
          <a:ext cx="0" cy="0"/>
          <a:chOff x="0" y="0"/>
          <a:chExt cx="0" cy="0"/>
        </a:xfrm>
      </p:grpSpPr>
      <p:sp>
        <p:nvSpPr>
          <p:cNvPr id="150" name="Google Shape;150;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24"/>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2" name="Google Shape;152;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5"/>
        <p:cNvGrpSpPr/>
        <p:nvPr/>
      </p:nvGrpSpPr>
      <p:grpSpPr>
        <a:xfrm>
          <a:off x="0" y="0"/>
          <a:ext cx="0" cy="0"/>
          <a:chOff x="0" y="0"/>
          <a:chExt cx="0" cy="0"/>
        </a:xfrm>
      </p:grpSpPr>
      <p:sp>
        <p:nvSpPr>
          <p:cNvPr id="156" name="Google Shape;156;p25"/>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7" name="Google Shape;157;p25"/>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8" name="Google Shape;158;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9" name="Google Shape;159;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0" name="Google Shape;160;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7"/>
        <p:cNvGrpSpPr/>
        <p:nvPr/>
      </p:nvGrpSpPr>
      <p:grpSpPr>
        <a:xfrm>
          <a:off x="0" y="0"/>
          <a:ext cx="0" cy="0"/>
          <a:chOff x="0" y="0"/>
          <a:chExt cx="0" cy="0"/>
        </a:xfrm>
      </p:grpSpPr>
      <p:sp>
        <p:nvSpPr>
          <p:cNvPr id="168" name="Google Shape;168;p27"/>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69" name="Google Shape;169;p27"/>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170" name="Google Shape;170;p2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1" name="Google Shape;171;p2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2" name="Google Shape;172;p2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2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75" name="Google Shape;175;p2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6" name="Google Shape;176;p2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7" name="Google Shape;177;p2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8" name="Google Shape;178;p2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9"/>
        <p:cNvGrpSpPr/>
        <p:nvPr/>
      </p:nvGrpSpPr>
      <p:grpSpPr>
        <a:xfrm>
          <a:off x="0" y="0"/>
          <a:ext cx="0" cy="0"/>
          <a:chOff x="0" y="0"/>
          <a:chExt cx="0" cy="0"/>
        </a:xfrm>
      </p:grpSpPr>
      <p:sp>
        <p:nvSpPr>
          <p:cNvPr id="180" name="Google Shape;180;p29"/>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1" name="Google Shape;181;p29"/>
          <p:cNvSpPr txBox="1">
            <a:spLocks noGrp="1"/>
          </p:cNvSpPr>
          <p:nvPr>
            <p:ph type="body" idx="1"/>
          </p:nvPr>
        </p:nvSpPr>
        <p:spPr>
          <a:xfrm>
            <a:off x="623888" y="3442097"/>
            <a:ext cx="7886700" cy="11250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182" name="Google Shape;182;p2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3" name="Google Shape;183;p2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4" name="Google Shape;184;p2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3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7" name="Google Shape;187;p30"/>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8" name="Google Shape;188;p30"/>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9" name="Google Shape;189;p3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0" name="Google Shape;190;p3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1" name="Google Shape;191;p3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31"/>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4" name="Google Shape;194;p31"/>
          <p:cNvSpPr txBox="1">
            <a:spLocks noGrp="1"/>
          </p:cNvSpPr>
          <p:nvPr>
            <p:ph type="body" idx="1"/>
          </p:nvPr>
        </p:nvSpPr>
        <p:spPr>
          <a:xfrm>
            <a:off x="629841" y="1260872"/>
            <a:ext cx="38682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5" name="Google Shape;195;p31"/>
          <p:cNvSpPr txBox="1">
            <a:spLocks noGrp="1"/>
          </p:cNvSpPr>
          <p:nvPr>
            <p:ph type="body" idx="2"/>
          </p:nvPr>
        </p:nvSpPr>
        <p:spPr>
          <a:xfrm>
            <a:off x="629841" y="1878806"/>
            <a:ext cx="38682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96" name="Google Shape;196;p31"/>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7" name="Google Shape;197;p31"/>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98" name="Google Shape;198;p3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9" name="Google Shape;199;p3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0" name="Google Shape;200;p3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3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03" name="Google Shape;203;p3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4" name="Google Shape;204;p3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5" name="Google Shape;205;p3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en object" type="obj">
  <p:cSld name="OBJECT">
    <p:spTree>
      <p:nvGrpSpPr>
        <p:cNvPr id="1" name="Shape 21"/>
        <p:cNvGrpSpPr/>
        <p:nvPr/>
      </p:nvGrpSpPr>
      <p:grpSpPr>
        <a:xfrm>
          <a:off x="0" y="0"/>
          <a:ext cx="0" cy="0"/>
          <a:chOff x="0" y="0"/>
          <a:chExt cx="0" cy="0"/>
        </a:xfrm>
      </p:grpSpPr>
      <p:cxnSp>
        <p:nvCxnSpPr>
          <p:cNvPr id="22" name="Google Shape;22;p4"/>
          <p:cNvCxnSpPr/>
          <p:nvPr/>
        </p:nvCxnSpPr>
        <p:spPr>
          <a:xfrm>
            <a:off x="457200" y="4792266"/>
            <a:ext cx="8229600" cy="29765"/>
          </a:xfrm>
          <a:prstGeom prst="straightConnector1">
            <a:avLst/>
          </a:prstGeom>
          <a:noFill/>
          <a:ln w="9525" cap="flat" cmpd="sng">
            <a:solidFill>
              <a:schemeClr val="accent2"/>
            </a:solidFill>
            <a:prstDash val="solid"/>
            <a:round/>
            <a:headEnd type="none" w="sm" len="sm"/>
            <a:tailEnd type="none" w="sm" len="sm"/>
          </a:ln>
        </p:spPr>
      </p:cxnSp>
      <p:sp>
        <p:nvSpPr>
          <p:cNvPr id="23" name="Google Shape;23;p4"/>
          <p:cNvSpPr txBox="1"/>
          <p:nvPr/>
        </p:nvSpPr>
        <p:spPr>
          <a:xfrm>
            <a:off x="4749800" y="4822031"/>
            <a:ext cx="3936900" cy="2463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accent1"/>
              </a:buClr>
              <a:buSzPts val="1000"/>
              <a:buFont typeface="Calibri"/>
              <a:buNone/>
            </a:pPr>
            <a:r>
              <a:rPr lang="en" sz="1000" b="0" i="0" u="none" strike="noStrike" cap="none">
                <a:solidFill>
                  <a:schemeClr val="accent1"/>
                </a:solidFill>
                <a:latin typeface="Calibri"/>
                <a:ea typeface="Calibri"/>
                <a:cs typeface="Calibri"/>
                <a:sym typeface="Calibri"/>
              </a:rPr>
              <a:t>Meeting Place OER, 25 Nov 2021</a:t>
            </a:r>
            <a:endParaRPr sz="1400" b="0" i="0" u="none" strike="noStrike" cap="none">
              <a:solidFill>
                <a:srgbClr val="000000"/>
              </a:solidFill>
              <a:latin typeface="Arial"/>
              <a:ea typeface="Arial"/>
              <a:cs typeface="Arial"/>
              <a:sym typeface="Arial"/>
            </a:endParaRPr>
          </a:p>
        </p:txBody>
      </p:sp>
      <p:sp>
        <p:nvSpPr>
          <p:cNvPr id="24" name="Google Shape;24;p4"/>
          <p:cNvSpPr txBox="1"/>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C96B4"/>
                </a:solidFill>
                <a:latin typeface="Calibri"/>
                <a:ea typeface="Calibri"/>
                <a:cs typeface="Calibri"/>
                <a:sym typeface="Calibri"/>
              </a:rPr>
              <a:t>22-11-2021 </a:t>
            </a:r>
            <a:endParaRPr sz="1400" b="0" i="0" u="none" strike="noStrike" cap="none">
              <a:solidFill>
                <a:srgbClr val="000000"/>
              </a:solidFill>
              <a:latin typeface="Arial"/>
              <a:ea typeface="Arial"/>
              <a:cs typeface="Arial"/>
              <a:sym typeface="Arial"/>
            </a:endParaRPr>
          </a:p>
        </p:txBody>
      </p:sp>
      <p:pic>
        <p:nvPicPr>
          <p:cNvPr id="25" name="Google Shape;25;p4" descr="SparcEurope_logo_rgb_.ai"/>
          <p:cNvPicPr preferRelativeResize="0"/>
          <p:nvPr/>
        </p:nvPicPr>
        <p:blipFill rotWithShape="1">
          <a:blip r:embed="rId2">
            <a:alphaModFix/>
          </a:blip>
          <a:srcRect/>
          <a:stretch/>
        </p:blipFill>
        <p:spPr>
          <a:xfrm>
            <a:off x="7899400" y="147638"/>
            <a:ext cx="682228" cy="347662"/>
          </a:xfrm>
          <a:prstGeom prst="rect">
            <a:avLst/>
          </a:prstGeom>
          <a:noFill/>
          <a:ln>
            <a:noFill/>
          </a:ln>
        </p:spPr>
      </p:pic>
      <p:cxnSp>
        <p:nvCxnSpPr>
          <p:cNvPr id="26" name="Google Shape;26;p4"/>
          <p:cNvCxnSpPr/>
          <p:nvPr/>
        </p:nvCxnSpPr>
        <p:spPr>
          <a:xfrm>
            <a:off x="457200" y="304800"/>
            <a:ext cx="7261225" cy="0"/>
          </a:xfrm>
          <a:prstGeom prst="straightConnector1">
            <a:avLst/>
          </a:prstGeom>
          <a:noFill/>
          <a:ln w="9525" cap="flat" cmpd="sng">
            <a:solidFill>
              <a:schemeClr val="accent2"/>
            </a:solidFill>
            <a:prstDash val="solid"/>
            <a:round/>
            <a:headEnd type="none" w="sm" len="sm"/>
            <a:tailEnd type="none" w="sm" len="sm"/>
          </a:ln>
        </p:spPr>
      </p:cxnSp>
      <p:sp>
        <p:nvSpPr>
          <p:cNvPr id="27" name="Google Shape;27;p4"/>
          <p:cNvSpPr txBox="1">
            <a:spLocks noGrp="1"/>
          </p:cNvSpPr>
          <p:nvPr>
            <p:ph type="title"/>
          </p:nvPr>
        </p:nvSpPr>
        <p:spPr>
          <a:xfrm>
            <a:off x="457200" y="409575"/>
            <a:ext cx="8229600" cy="65365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4000">
                <a:solidFill>
                  <a:schemeClr val="accent4"/>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8" name="Google Shape;28;p4"/>
          <p:cNvSpPr txBox="1">
            <a:spLocks noGrp="1"/>
          </p:cNvSpPr>
          <p:nvPr>
            <p:ph type="body" idx="1"/>
          </p:nvPr>
        </p:nvSpPr>
        <p:spPr>
          <a:xfrm>
            <a:off x="457200" y="1209675"/>
            <a:ext cx="8229600" cy="3384947"/>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6"/>
        <p:cNvGrpSpPr/>
        <p:nvPr/>
      </p:nvGrpSpPr>
      <p:grpSpPr>
        <a:xfrm>
          <a:off x="0" y="0"/>
          <a:ext cx="0" cy="0"/>
          <a:chOff x="0" y="0"/>
          <a:chExt cx="0" cy="0"/>
        </a:xfrm>
      </p:grpSpPr>
      <p:sp>
        <p:nvSpPr>
          <p:cNvPr id="207" name="Google Shape;207;p3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8" name="Google Shape;208;p3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9" name="Google Shape;209;p3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0"/>
        <p:cNvGrpSpPr/>
        <p:nvPr/>
      </p:nvGrpSpPr>
      <p:grpSpPr>
        <a:xfrm>
          <a:off x="0" y="0"/>
          <a:ext cx="0" cy="0"/>
          <a:chOff x="0" y="0"/>
          <a:chExt cx="0" cy="0"/>
        </a:xfrm>
      </p:grpSpPr>
      <p:sp>
        <p:nvSpPr>
          <p:cNvPr id="211" name="Google Shape;211;p34"/>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2" name="Google Shape;212;p34"/>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213" name="Google Shape;213;p34"/>
          <p:cNvSpPr txBox="1">
            <a:spLocks noGrp="1"/>
          </p:cNvSpPr>
          <p:nvPr>
            <p:ph type="body" idx="2"/>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214" name="Google Shape;214;p3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5" name="Google Shape;215;p3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6" name="Google Shape;216;p3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7"/>
        <p:cNvGrpSpPr/>
        <p:nvPr/>
      </p:nvGrpSpPr>
      <p:grpSpPr>
        <a:xfrm>
          <a:off x="0" y="0"/>
          <a:ext cx="0" cy="0"/>
          <a:chOff x="0" y="0"/>
          <a:chExt cx="0" cy="0"/>
        </a:xfrm>
      </p:grpSpPr>
      <p:sp>
        <p:nvSpPr>
          <p:cNvPr id="218" name="Google Shape;218;p35"/>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9" name="Google Shape;219;p35"/>
          <p:cNvSpPr>
            <a:spLocks noGrp="1"/>
          </p:cNvSpPr>
          <p:nvPr>
            <p:ph type="pic" idx="2"/>
          </p:nvPr>
        </p:nvSpPr>
        <p:spPr>
          <a:xfrm>
            <a:off x="3887391" y="740569"/>
            <a:ext cx="4629300" cy="3655200"/>
          </a:xfrm>
          <a:prstGeom prst="rect">
            <a:avLst/>
          </a:prstGeom>
          <a:noFill/>
          <a:ln>
            <a:noFill/>
          </a:ln>
        </p:spPr>
      </p:sp>
      <p:sp>
        <p:nvSpPr>
          <p:cNvPr id="220" name="Google Shape;220;p35"/>
          <p:cNvSpPr txBox="1">
            <a:spLocks noGrp="1"/>
          </p:cNvSpPr>
          <p:nvPr>
            <p:ph type="body" idx="1"/>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221" name="Google Shape;221;p3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2" name="Google Shape;222;p3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3" name="Google Shape;223;p3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4"/>
        <p:cNvGrpSpPr/>
        <p:nvPr/>
      </p:nvGrpSpPr>
      <p:grpSpPr>
        <a:xfrm>
          <a:off x="0" y="0"/>
          <a:ext cx="0" cy="0"/>
          <a:chOff x="0" y="0"/>
          <a:chExt cx="0" cy="0"/>
        </a:xfrm>
      </p:grpSpPr>
      <p:sp>
        <p:nvSpPr>
          <p:cNvPr id="225" name="Google Shape;225;p3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26" name="Google Shape;226;p36"/>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27" name="Google Shape;227;p3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8" name="Google Shape;228;p3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9" name="Google Shape;229;p3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30"/>
        <p:cNvGrpSpPr/>
        <p:nvPr/>
      </p:nvGrpSpPr>
      <p:grpSpPr>
        <a:xfrm>
          <a:off x="0" y="0"/>
          <a:ext cx="0" cy="0"/>
          <a:chOff x="0" y="0"/>
          <a:chExt cx="0" cy="0"/>
        </a:xfrm>
      </p:grpSpPr>
      <p:sp>
        <p:nvSpPr>
          <p:cNvPr id="231" name="Google Shape;231;p37"/>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32" name="Google Shape;232;p37"/>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33" name="Google Shape;233;p3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4" name="Google Shape;234;p3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5" name="Google Shape;235;p3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ekop" type="secHead">
  <p:cSld name="SECTION_HEADER">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A94B3"/>
              </a:buClr>
              <a:buSzPts val="2000"/>
              <a:buFont typeface="Calibri"/>
              <a:buNone/>
              <a:defRPr sz="2000">
                <a:solidFill>
                  <a:srgbClr val="8A94B3"/>
                </a:solidFill>
              </a:defRPr>
            </a:lvl1pPr>
            <a:lvl2pPr marL="914400" lvl="1" indent="-228600" algn="l">
              <a:lnSpc>
                <a:spcPct val="100000"/>
              </a:lnSpc>
              <a:spcBef>
                <a:spcPts val="360"/>
              </a:spcBef>
              <a:spcAft>
                <a:spcPts val="0"/>
              </a:spcAft>
              <a:buClr>
                <a:srgbClr val="8A94B3"/>
              </a:buClr>
              <a:buSzPts val="1800"/>
              <a:buNone/>
              <a:defRPr sz="1800">
                <a:solidFill>
                  <a:srgbClr val="8A94B3"/>
                </a:solidFill>
              </a:defRPr>
            </a:lvl2pPr>
            <a:lvl3pPr marL="1371600" lvl="2" indent="-228600" algn="l">
              <a:lnSpc>
                <a:spcPct val="100000"/>
              </a:lnSpc>
              <a:spcBef>
                <a:spcPts val="320"/>
              </a:spcBef>
              <a:spcAft>
                <a:spcPts val="0"/>
              </a:spcAft>
              <a:buClr>
                <a:srgbClr val="8A94B3"/>
              </a:buClr>
              <a:buSzPts val="1600"/>
              <a:buNone/>
              <a:defRPr sz="1600">
                <a:solidFill>
                  <a:srgbClr val="8A94B3"/>
                </a:solidFill>
              </a:defRPr>
            </a:lvl3pPr>
            <a:lvl4pPr marL="1828800" lvl="3" indent="-228600" algn="l">
              <a:lnSpc>
                <a:spcPct val="100000"/>
              </a:lnSpc>
              <a:spcBef>
                <a:spcPts val="280"/>
              </a:spcBef>
              <a:spcAft>
                <a:spcPts val="0"/>
              </a:spcAft>
              <a:buClr>
                <a:srgbClr val="8A94B3"/>
              </a:buClr>
              <a:buSzPts val="1400"/>
              <a:buNone/>
              <a:defRPr sz="1400">
                <a:solidFill>
                  <a:srgbClr val="8A94B3"/>
                </a:solidFill>
              </a:defRPr>
            </a:lvl4pPr>
            <a:lvl5pPr marL="2286000" lvl="4" indent="-228600" algn="l">
              <a:lnSpc>
                <a:spcPct val="100000"/>
              </a:lnSpc>
              <a:spcBef>
                <a:spcPts val="280"/>
              </a:spcBef>
              <a:spcAft>
                <a:spcPts val="0"/>
              </a:spcAft>
              <a:buClr>
                <a:srgbClr val="8A94B3"/>
              </a:buClr>
              <a:buSzPts val="1400"/>
              <a:buNone/>
              <a:defRPr sz="1400">
                <a:solidFill>
                  <a:srgbClr val="8A94B3"/>
                </a:solidFill>
              </a:defRPr>
            </a:lvl5pPr>
            <a:lvl6pPr marL="2743200" lvl="5" indent="-228600" algn="l">
              <a:lnSpc>
                <a:spcPct val="100000"/>
              </a:lnSpc>
              <a:spcBef>
                <a:spcPts val="280"/>
              </a:spcBef>
              <a:spcAft>
                <a:spcPts val="0"/>
              </a:spcAft>
              <a:buClr>
                <a:srgbClr val="8A94B3"/>
              </a:buClr>
              <a:buSzPts val="1400"/>
              <a:buNone/>
              <a:defRPr sz="1400">
                <a:solidFill>
                  <a:srgbClr val="8A94B3"/>
                </a:solidFill>
              </a:defRPr>
            </a:lvl6pPr>
            <a:lvl7pPr marL="3200400" lvl="6" indent="-228600" algn="l">
              <a:lnSpc>
                <a:spcPct val="100000"/>
              </a:lnSpc>
              <a:spcBef>
                <a:spcPts val="280"/>
              </a:spcBef>
              <a:spcAft>
                <a:spcPts val="0"/>
              </a:spcAft>
              <a:buClr>
                <a:srgbClr val="8A94B3"/>
              </a:buClr>
              <a:buSzPts val="1400"/>
              <a:buNone/>
              <a:defRPr sz="1400">
                <a:solidFill>
                  <a:srgbClr val="8A94B3"/>
                </a:solidFill>
              </a:defRPr>
            </a:lvl7pPr>
            <a:lvl8pPr marL="3657600" lvl="7" indent="-228600" algn="l">
              <a:lnSpc>
                <a:spcPct val="100000"/>
              </a:lnSpc>
              <a:spcBef>
                <a:spcPts val="280"/>
              </a:spcBef>
              <a:spcAft>
                <a:spcPts val="0"/>
              </a:spcAft>
              <a:buClr>
                <a:srgbClr val="8A94B3"/>
              </a:buClr>
              <a:buSzPts val="1400"/>
              <a:buNone/>
              <a:defRPr sz="1400">
                <a:solidFill>
                  <a:srgbClr val="8A94B3"/>
                </a:solidFill>
              </a:defRPr>
            </a:lvl8pPr>
            <a:lvl9pPr marL="4114800" lvl="8" indent="-228600" algn="l">
              <a:lnSpc>
                <a:spcPct val="100000"/>
              </a:lnSpc>
              <a:spcBef>
                <a:spcPts val="280"/>
              </a:spcBef>
              <a:spcAft>
                <a:spcPts val="0"/>
              </a:spcAft>
              <a:buClr>
                <a:srgbClr val="8A94B3"/>
              </a:buClr>
              <a:buSzPts val="1400"/>
              <a:buNone/>
              <a:defRPr sz="1400">
                <a:solidFill>
                  <a:srgbClr val="8A94B3"/>
                </a:solidFill>
              </a:defRPr>
            </a:lvl9pPr>
          </a:lstStyle>
          <a:p>
            <a:endParaRPr/>
          </a:p>
        </p:txBody>
      </p:sp>
      <p:sp>
        <p:nvSpPr>
          <p:cNvPr id="32" name="Google Shape;32;p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ftr" idx="11"/>
          </p:nvPr>
        </p:nvSpPr>
        <p:spPr>
          <a:xfrm>
            <a:off x="5486400" y="4781550"/>
            <a:ext cx="3200400" cy="259556"/>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chemeClr val="accent1"/>
              </a:buClr>
              <a:buSzPts val="11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ee objecten" type="twoObj">
  <p:cSld name="TWO_OBJECTS">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457200" y="205978"/>
            <a:ext cx="8229600" cy="857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8" name="Google Shape;38;p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ftr" idx="11"/>
          </p:nvPr>
        </p:nvSpPr>
        <p:spPr>
          <a:xfrm>
            <a:off x="5496339" y="4781550"/>
            <a:ext cx="3190461" cy="259556"/>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chemeClr val="accent1"/>
              </a:buClr>
              <a:buSzPts val="11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pic>
        <p:nvPicPr>
          <p:cNvPr id="40" name="Google Shape;40;p6" descr="SparcEurope_logo_rgb_.ai"/>
          <p:cNvPicPr preferRelativeResize="0"/>
          <p:nvPr/>
        </p:nvPicPr>
        <p:blipFill rotWithShape="1">
          <a:blip r:embed="rId2">
            <a:alphaModFix/>
          </a:blip>
          <a:srcRect/>
          <a:stretch/>
        </p:blipFill>
        <p:spPr>
          <a:xfrm>
            <a:off x="7899400" y="147638"/>
            <a:ext cx="682228" cy="347662"/>
          </a:xfrm>
          <a:prstGeom prst="rect">
            <a:avLst/>
          </a:prstGeom>
          <a:noFill/>
          <a:ln>
            <a:noFill/>
          </a:ln>
        </p:spPr>
      </p:pic>
      <p:cxnSp>
        <p:nvCxnSpPr>
          <p:cNvPr id="41" name="Google Shape;41;p6"/>
          <p:cNvCxnSpPr/>
          <p:nvPr/>
        </p:nvCxnSpPr>
        <p:spPr>
          <a:xfrm>
            <a:off x="457200" y="304800"/>
            <a:ext cx="7261225" cy="0"/>
          </a:xfrm>
          <a:prstGeom prst="straightConnector1">
            <a:avLst/>
          </a:prstGeom>
          <a:noFill/>
          <a:ln w="9525" cap="flat" cmpd="sng">
            <a:solidFill>
              <a:schemeClr val="accent2"/>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gelijking" type="twoTxTwoObj">
  <p:cSld name="TWO_OBJECTS_WITH_TEXT">
    <p:spTree>
      <p:nvGrpSpPr>
        <p:cNvPr id="1" name="Shape 42"/>
        <p:cNvGrpSpPr/>
        <p:nvPr/>
      </p:nvGrpSpPr>
      <p:grpSpPr>
        <a:xfrm>
          <a:off x="0" y="0"/>
          <a:ext cx="0" cy="0"/>
          <a:chOff x="0" y="0"/>
          <a:chExt cx="0" cy="0"/>
        </a:xfrm>
      </p:grpSpPr>
      <p:sp>
        <p:nvSpPr>
          <p:cNvPr id="43" name="Google Shape;43;p7"/>
          <p:cNvSpPr txBox="1">
            <a:spLocks noGrp="1"/>
          </p:cNvSpPr>
          <p:nvPr>
            <p:ph type="title"/>
          </p:nvPr>
        </p:nvSpPr>
        <p:spPr>
          <a:xfrm>
            <a:off x="457200" y="205978"/>
            <a:ext cx="8229600" cy="857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4" name="Google Shape;44;p7"/>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body" idx="3"/>
          </p:nvPr>
        </p:nvSpPr>
        <p:spPr>
          <a:xfrm>
            <a:off x="4645027" y="1151335"/>
            <a:ext cx="4041775" cy="47982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7"/>
          <p:cNvSpPr txBox="1">
            <a:spLocks noGrp="1"/>
          </p:cNvSpPr>
          <p:nvPr>
            <p:ph type="body" idx="4"/>
          </p:nvPr>
        </p:nvSpPr>
        <p:spPr>
          <a:xfrm>
            <a:off x="4645027" y="1631156"/>
            <a:ext cx="4041775" cy="2963466"/>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ftr" idx="11"/>
          </p:nvPr>
        </p:nvSpPr>
        <p:spPr>
          <a:xfrm>
            <a:off x="5546035" y="4781550"/>
            <a:ext cx="3140765"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chemeClr val="accent1"/>
              </a:buClr>
              <a:buSzPts val="11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pic>
        <p:nvPicPr>
          <p:cNvPr id="50" name="Google Shape;50;p7" descr="SparcEurope_logo_rgb_.ai"/>
          <p:cNvPicPr preferRelativeResize="0"/>
          <p:nvPr/>
        </p:nvPicPr>
        <p:blipFill rotWithShape="1">
          <a:blip r:embed="rId2">
            <a:alphaModFix/>
          </a:blip>
          <a:srcRect/>
          <a:stretch/>
        </p:blipFill>
        <p:spPr>
          <a:xfrm>
            <a:off x="7899400" y="147638"/>
            <a:ext cx="682228" cy="347662"/>
          </a:xfrm>
          <a:prstGeom prst="rect">
            <a:avLst/>
          </a:prstGeom>
          <a:noFill/>
          <a:ln>
            <a:noFill/>
          </a:ln>
        </p:spPr>
      </p:pic>
      <p:cxnSp>
        <p:nvCxnSpPr>
          <p:cNvPr id="51" name="Google Shape;51;p7"/>
          <p:cNvCxnSpPr/>
          <p:nvPr/>
        </p:nvCxnSpPr>
        <p:spPr>
          <a:xfrm>
            <a:off x="457200" y="304800"/>
            <a:ext cx="7261225" cy="0"/>
          </a:xfrm>
          <a:prstGeom prst="straightConnector1">
            <a:avLst/>
          </a:prstGeom>
          <a:noFill/>
          <a:ln w="9525" cap="flat" cmpd="sng">
            <a:solidFill>
              <a:schemeClr val="accent2"/>
            </a:solidFill>
            <a:prstDash val="solid"/>
            <a:round/>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lleen titel" type="titleOnly">
  <p:cSld name="TITLE_ONLY">
    <p:spTree>
      <p:nvGrpSpPr>
        <p:cNvPr id="1" name="Shape 52"/>
        <p:cNvGrpSpPr/>
        <p:nvPr/>
      </p:nvGrpSpPr>
      <p:grpSpPr>
        <a:xfrm>
          <a:off x="0" y="0"/>
          <a:ext cx="0" cy="0"/>
          <a:chOff x="0" y="0"/>
          <a:chExt cx="0" cy="0"/>
        </a:xfrm>
      </p:grpSpPr>
      <p:sp>
        <p:nvSpPr>
          <p:cNvPr id="53" name="Google Shape;53;p8"/>
          <p:cNvSpPr txBox="1">
            <a:spLocks noGrp="1"/>
          </p:cNvSpPr>
          <p:nvPr>
            <p:ph type="title"/>
          </p:nvPr>
        </p:nvSpPr>
        <p:spPr>
          <a:xfrm>
            <a:off x="457200" y="205978"/>
            <a:ext cx="8229600" cy="857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4" name="Google Shape;54;p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ftr" idx="11"/>
          </p:nvPr>
        </p:nvSpPr>
        <p:spPr>
          <a:xfrm>
            <a:off x="5526157" y="4781550"/>
            <a:ext cx="3160643" cy="259556"/>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chemeClr val="accent1"/>
              </a:buClr>
              <a:buSzPts val="11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houd met bijschrift" type="objTx">
  <p:cSld name="OBJECT_WITH_CAPTION_TEXT">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457202" y="204787"/>
            <a:ext cx="3008313" cy="8715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8" name="Google Shape;58;p9"/>
          <p:cNvSpPr txBox="1">
            <a:spLocks noGrp="1"/>
          </p:cNvSpPr>
          <p:nvPr>
            <p:ph type="body" idx="1"/>
          </p:nvPr>
        </p:nvSpPr>
        <p:spPr>
          <a:xfrm>
            <a:off x="3575050" y="204789"/>
            <a:ext cx="5111750" cy="4389835"/>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Calibri"/>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9" name="Google Shape;59;p9"/>
          <p:cNvSpPr txBox="1">
            <a:spLocks noGrp="1"/>
          </p:cNvSpPr>
          <p:nvPr>
            <p:ph type="body" idx="2"/>
          </p:nvPr>
        </p:nvSpPr>
        <p:spPr>
          <a:xfrm>
            <a:off x="457202" y="1076326"/>
            <a:ext cx="3008313" cy="351829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0" name="Google Shape;60;p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ftr" idx="11"/>
          </p:nvPr>
        </p:nvSpPr>
        <p:spPr>
          <a:xfrm>
            <a:off x="5791200" y="4781550"/>
            <a:ext cx="2895600"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fbeelding met bijschrift" type="picTx">
  <p:cSld name="PICTURE_WITH_CAPTION_TEXT">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4" name="Google Shape;64;p10"/>
          <p:cNvSpPr>
            <a:spLocks noGrp="1"/>
          </p:cNvSpPr>
          <p:nvPr>
            <p:ph type="pic" idx="2"/>
          </p:nvPr>
        </p:nvSpPr>
        <p:spPr>
          <a:xfrm>
            <a:off x="1792288" y="459581"/>
            <a:ext cx="5486400" cy="3086100"/>
          </a:xfrm>
          <a:prstGeom prst="rect">
            <a:avLst/>
          </a:prstGeom>
          <a:noFill/>
          <a:ln>
            <a:noFill/>
          </a:ln>
        </p:spPr>
      </p:sp>
      <p:sp>
        <p:nvSpPr>
          <p:cNvPr id="65" name="Google Shape;65;p10"/>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6" name="Google Shape;66;p1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ftr" idx="11"/>
          </p:nvPr>
        </p:nvSpPr>
        <p:spPr>
          <a:xfrm>
            <a:off x="5791200" y="4781550"/>
            <a:ext cx="2895600"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8" name="Google Shape;68;p1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05978"/>
            <a:ext cx="8229600" cy="85725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8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8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8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8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8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body" idx="1"/>
          </p:nvPr>
        </p:nvSpPr>
        <p:spPr>
          <a:xfrm>
            <a:off x="457200" y="1428750"/>
            <a:ext cx="8229600" cy="3165872"/>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Calibri"/>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96B4"/>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8" name="Google Shape;88;p1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9" name="Google Shape;89;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0" name="Google Shape;90;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1" name="Google Shape;91;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
        <p:cNvGrpSpPr/>
        <p:nvPr/>
      </p:nvGrpSpPr>
      <p:grpSpPr>
        <a:xfrm>
          <a:off x="0" y="0"/>
          <a:ext cx="0" cy="0"/>
          <a:chOff x="0" y="0"/>
          <a:chExt cx="0" cy="0"/>
        </a:xfrm>
      </p:grpSpPr>
      <p:sp>
        <p:nvSpPr>
          <p:cNvPr id="162" name="Google Shape;162;p2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63" name="Google Shape;163;p2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64" name="Google Shape;164;p2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65" name="Google Shape;165;p2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66" name="Google Shape;166;p2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flickr.com/photos/vladu/263000095" TargetMode="External"/><Relationship Id="rId3" Type="http://schemas.openxmlformats.org/officeDocument/2006/relationships/image" Target="../media/image3.png"/><Relationship Id="rId7" Type="http://schemas.openxmlformats.org/officeDocument/2006/relationships/hyperlink" Target="https://www.flickr.com/photos/fer55/"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mailto:pcorti@sparceurope.org" TargetMode="External"/><Relationship Id="rId10"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hyperlink" Target="https://creativecommons.org/licenses/by-sa/2.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rijksmuseum.nl/en/collection/BK-1978-247-C" TargetMode="External"/><Relationship Id="rId2" Type="http://schemas.openxmlformats.org/officeDocument/2006/relationships/image" Target="../media/image24.jpg"/><Relationship Id="rId1" Type="http://schemas.openxmlformats.org/officeDocument/2006/relationships/slideLayout" Target="../slideLayouts/slideLayout25.xml"/><Relationship Id="rId5" Type="http://schemas.openxmlformats.org/officeDocument/2006/relationships/hyperlink" Target="https://chrissinerantzi.wordpress.com/" TargetMode="Externa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hyperlink" Target="https://www.unesco.org/en/legal-affairs/recommendation-open-educational-resources-oer"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hyperlink" Target="https://sparceurope.org/what-we-do/open-education/enoel/" TargetMode="Externa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hyperlink" Target="https://awards.oeglobal.org/awards/2022/open-collaboration/enoe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akelet.com/@ENOEL"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hyperlink" Target="https://sparceurope.org/download/9718/"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zenodo.org/record/5734980" TargetMode="Externa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30.png"/><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hyperlink" Target="https://doi.org/10.5281/zenodo.5568482"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hyperlink" Target="https://openscholarchampions.eu/"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playlist?list=PLbvdC-WdvjAiv7FQTAiSMKsE8QxYqccz4"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playlist?list=PLbvdC-WdvjAjWpsce2oepWtFEeHBDeysb" TargetMode="Externa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channel/UC5Wtl726waSHbBgCbaHNWrQ/playlists"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hyperlink" Target="https://zenodo.org/record/7051088"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hyperlink" Target="https://youtube.com/playlist?list=PLbvdC-WdvjAjhjiPpXqHoREuthbZNrbDl" TargetMode="External"/><Relationship Id="rId7"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37.png"/><Relationship Id="rId4" Type="http://schemas.openxmlformats.org/officeDocument/2006/relationships/hyperlink" Target="https://www.youtube.com/channel/UC5Wtl726waSHbBgCbaHNWrQ"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creativecommons.org/licenses/by/4.0/" TargetMode="External"/><Relationship Id="rId7"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hyperlink" Target="https://www.flickr.com/photos/vladu/263031211" TargetMode="External"/><Relationship Id="rId4" Type="http://schemas.openxmlformats.org/officeDocument/2006/relationships/image" Target="../media/image38.jpg"/><Relationship Id="rId9" Type="http://schemas.openxmlformats.org/officeDocument/2006/relationships/hyperlink" Target="mailto:pcorti@sparceurope.org"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tinyurl.com/openedrec" TargetMode="External"/><Relationship Id="rId7" Type="http://schemas.openxmlformats.org/officeDocument/2006/relationships/hyperlink" Target="https://zenodo.org/record/5568483" TargetMode="Externa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hyperlink" Target="https://zenodo.org/record/5906818" TargetMode="External"/><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lang=en" TargetMode="External"/><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1.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5.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hyperlink" Target="https://creativecommons.org/licenses/?lang=en"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5.xml"/><Relationship Id="rId6" Type="http://schemas.openxmlformats.org/officeDocument/2006/relationships/image" Target="../media/image20.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hyperlink" Target="http://opencontent.org/definition"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8"/>
          <p:cNvSpPr txBox="1"/>
          <p:nvPr/>
        </p:nvSpPr>
        <p:spPr>
          <a:xfrm>
            <a:off x="204475" y="91975"/>
            <a:ext cx="5190300" cy="13623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3800" b="1">
                <a:solidFill>
                  <a:srgbClr val="212121"/>
                </a:solidFill>
                <a:latin typeface="Open Sans"/>
                <a:ea typeface="Open Sans"/>
                <a:cs typeface="Open Sans"/>
                <a:sym typeface="Open Sans"/>
              </a:rPr>
              <a:t>READY, SET, ACTION! </a:t>
            </a:r>
            <a:endParaRPr sz="3800" b="1">
              <a:solidFill>
                <a:srgbClr val="212121"/>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 sz="2300" b="1">
                <a:solidFill>
                  <a:srgbClr val="212121"/>
                </a:solidFill>
                <a:latin typeface="Open Sans"/>
                <a:ea typeface="Open Sans"/>
                <a:cs typeface="Open Sans"/>
                <a:sym typeface="Open Sans"/>
              </a:rPr>
              <a:t>ENOEL Librarians at the crossway of Open Education</a:t>
            </a:r>
            <a:r>
              <a:rPr lang="en" sz="1100">
                <a:latin typeface="Calibri"/>
                <a:ea typeface="Calibri"/>
                <a:cs typeface="Calibri"/>
                <a:sym typeface="Calibri"/>
              </a:rPr>
              <a:t> </a:t>
            </a:r>
            <a:endParaRPr sz="2200" b="1" i="0" u="none" strike="noStrike" cap="none">
              <a:solidFill>
                <a:schemeClr val="dk1"/>
              </a:solidFill>
              <a:latin typeface="Open Sans"/>
              <a:ea typeface="Open Sans"/>
              <a:cs typeface="Open Sans"/>
              <a:sym typeface="Open Sans"/>
            </a:endParaRPr>
          </a:p>
        </p:txBody>
      </p:sp>
      <p:pic>
        <p:nvPicPr>
          <p:cNvPr id="241" name="Google Shape;241;p38"/>
          <p:cNvPicPr preferRelativeResize="0"/>
          <p:nvPr/>
        </p:nvPicPr>
        <p:blipFill rotWithShape="1">
          <a:blip r:embed="rId3">
            <a:alphaModFix/>
          </a:blip>
          <a:srcRect/>
          <a:stretch/>
        </p:blipFill>
        <p:spPr>
          <a:xfrm>
            <a:off x="2682482" y="4005587"/>
            <a:ext cx="1966543" cy="573325"/>
          </a:xfrm>
          <a:prstGeom prst="rect">
            <a:avLst/>
          </a:prstGeom>
          <a:noFill/>
          <a:ln>
            <a:noFill/>
          </a:ln>
        </p:spPr>
      </p:pic>
      <p:pic>
        <p:nvPicPr>
          <p:cNvPr id="242" name="Google Shape;242;p38"/>
          <p:cNvPicPr preferRelativeResize="0"/>
          <p:nvPr/>
        </p:nvPicPr>
        <p:blipFill rotWithShape="1">
          <a:blip r:embed="rId4">
            <a:alphaModFix/>
          </a:blip>
          <a:srcRect/>
          <a:stretch/>
        </p:blipFill>
        <p:spPr>
          <a:xfrm>
            <a:off x="433074" y="3783876"/>
            <a:ext cx="1475727" cy="830074"/>
          </a:xfrm>
          <a:prstGeom prst="rect">
            <a:avLst/>
          </a:prstGeom>
          <a:noFill/>
          <a:ln>
            <a:noFill/>
          </a:ln>
        </p:spPr>
      </p:pic>
      <p:sp>
        <p:nvSpPr>
          <p:cNvPr id="243" name="Google Shape;243;p38"/>
          <p:cNvSpPr txBox="1"/>
          <p:nvPr/>
        </p:nvSpPr>
        <p:spPr>
          <a:xfrm>
            <a:off x="204480" y="1454275"/>
            <a:ext cx="2249400" cy="5001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dk1"/>
              </a:buClr>
              <a:buSzPts val="1400"/>
              <a:buFont typeface="Arial"/>
              <a:buNone/>
            </a:pPr>
            <a:r>
              <a:rPr lang="en" sz="1400" b="0" i="0" u="none" strike="noStrike" cap="none">
                <a:solidFill>
                  <a:schemeClr val="accent4"/>
                </a:solidFill>
                <a:latin typeface="Open Sans"/>
                <a:ea typeface="Open Sans"/>
                <a:cs typeface="Open Sans"/>
                <a:sym typeface="Open Sans"/>
              </a:rPr>
              <a:t>Paola Corti </a:t>
            </a:r>
            <a:endParaRPr sz="1400" b="0" i="0" u="none" strike="noStrike" cap="none">
              <a:solidFill>
                <a:schemeClr val="accent4"/>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400"/>
              <a:buFont typeface="Arial"/>
              <a:buNone/>
            </a:pPr>
            <a:r>
              <a:rPr lang="en" sz="1400" b="0" i="0" u="sng" strike="noStrike" cap="none">
                <a:solidFill>
                  <a:schemeClr val="accent4"/>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pcorti@sparceurope.org</a:t>
            </a:r>
            <a:r>
              <a:rPr lang="en" sz="1400" b="0" i="0" u="none" strike="noStrike" cap="none">
                <a:solidFill>
                  <a:schemeClr val="accent4"/>
                </a:solidFill>
                <a:latin typeface="Open Sans"/>
                <a:ea typeface="Open Sans"/>
                <a:cs typeface="Open Sans"/>
                <a:sym typeface="Open Sans"/>
              </a:rPr>
              <a:t> </a:t>
            </a:r>
            <a:endParaRPr sz="1400" b="0" i="0" u="none" strike="noStrike" cap="none">
              <a:solidFill>
                <a:schemeClr val="accent4"/>
              </a:solidFill>
              <a:latin typeface="Open Sans"/>
              <a:ea typeface="Open Sans"/>
              <a:cs typeface="Open Sans"/>
              <a:sym typeface="Open Sans"/>
            </a:endParaRPr>
          </a:p>
        </p:txBody>
      </p:sp>
      <p:pic>
        <p:nvPicPr>
          <p:cNvPr id="244" name="Google Shape;244;p38"/>
          <p:cNvPicPr preferRelativeResize="0"/>
          <p:nvPr/>
        </p:nvPicPr>
        <p:blipFill>
          <a:blip r:embed="rId6">
            <a:alphaModFix/>
          </a:blip>
          <a:stretch>
            <a:fillRect/>
          </a:stretch>
        </p:blipFill>
        <p:spPr>
          <a:xfrm>
            <a:off x="204475" y="2031471"/>
            <a:ext cx="4118076" cy="1752399"/>
          </a:xfrm>
          <a:prstGeom prst="rect">
            <a:avLst/>
          </a:prstGeom>
          <a:noFill/>
          <a:ln>
            <a:noFill/>
          </a:ln>
        </p:spPr>
      </p:pic>
      <p:sp>
        <p:nvSpPr>
          <p:cNvPr id="245" name="Google Shape;245;p38"/>
          <p:cNvSpPr txBox="1"/>
          <p:nvPr/>
        </p:nvSpPr>
        <p:spPr>
          <a:xfrm>
            <a:off x="67025" y="4728000"/>
            <a:ext cx="4118100" cy="300000"/>
          </a:xfrm>
          <a:prstGeom prst="rect">
            <a:avLst/>
          </a:prstGeom>
          <a:solidFill>
            <a:schemeClr val="lt1"/>
          </a:solidFill>
          <a:ln>
            <a:noFill/>
          </a:ln>
        </p:spPr>
        <p:txBody>
          <a:bodyPr spcFirstLastPara="1" wrap="square" lIns="68550" tIns="34275" rIns="68550" bIns="34275" anchor="t" anchorCtr="0">
            <a:spAutoFit/>
          </a:bodyPr>
          <a:lstStyle/>
          <a:p>
            <a:pPr marL="0" marR="0" lvl="0" indent="0" algn="l" rtl="0">
              <a:lnSpc>
                <a:spcPct val="100000"/>
              </a:lnSpc>
              <a:spcBef>
                <a:spcPts val="0"/>
              </a:spcBef>
              <a:spcAft>
                <a:spcPts val="0"/>
              </a:spcAft>
              <a:buNone/>
            </a:pPr>
            <a:r>
              <a:rPr lang="en" sz="750">
                <a:solidFill>
                  <a:srgbClr val="595959"/>
                </a:solidFill>
              </a:rPr>
              <a:t>This image is a derivative of Concurs de castells Tarragona 2008 42. Castellers de Sants 4de8, by </a:t>
            </a:r>
            <a:r>
              <a:rPr lang="en" sz="750" u="sng">
                <a:solidFill>
                  <a:schemeClr val="hlink"/>
                </a:solidFill>
                <a:hlinkClick r:id="rId7"/>
              </a:rPr>
              <a:t>Ferran Llorens</a:t>
            </a:r>
            <a:r>
              <a:rPr lang="en" sz="750">
                <a:solidFill>
                  <a:schemeClr val="dk1"/>
                </a:solidFill>
                <a:uFill>
                  <a:noFill/>
                </a:uFill>
                <a:hlinkClick r:id="rId7">
                  <a:extLst>
                    <a:ext uri="{A12FA001-AC4F-418D-AE19-62706E023703}">
                      <ahyp:hlinkClr xmlns:ahyp="http://schemas.microsoft.com/office/drawing/2018/hyperlinkcolor" val="tx"/>
                    </a:ext>
                  </a:extLst>
                </a:hlinkClick>
              </a:rPr>
              <a:t>,</a:t>
            </a:r>
            <a:r>
              <a:rPr lang="en" sz="750" b="0" i="0" u="none" strike="noStrike" cap="none">
                <a:solidFill>
                  <a:srgbClr val="595959"/>
                </a:solidFill>
                <a:latin typeface="Arial"/>
                <a:ea typeface="Arial"/>
                <a:cs typeface="Arial"/>
                <a:sym typeface="Arial"/>
              </a:rPr>
              <a:t>, </a:t>
            </a:r>
            <a:r>
              <a:rPr lang="en" sz="750" u="sng">
                <a:solidFill>
                  <a:schemeClr val="hlink"/>
                </a:solidFill>
                <a:hlinkClick r:id="rId8"/>
              </a:rPr>
              <a:t>https://www.flickr.com/photos/vladu/263000095</a:t>
            </a:r>
            <a:r>
              <a:rPr lang="en" sz="750" b="0" i="0" u="none" strike="noStrike" cap="none">
                <a:solidFill>
                  <a:srgbClr val="595959"/>
                </a:solidFill>
                <a:latin typeface="Arial"/>
                <a:ea typeface="Arial"/>
                <a:cs typeface="Arial"/>
                <a:sym typeface="Arial"/>
              </a:rPr>
              <a:t>, </a:t>
            </a:r>
            <a:r>
              <a:rPr lang="en" sz="750" b="0" i="0" u="sng" strike="noStrike" cap="none">
                <a:solidFill>
                  <a:schemeClr val="hlink"/>
                </a:solidFill>
                <a:latin typeface="Arial"/>
                <a:ea typeface="Arial"/>
                <a:cs typeface="Arial"/>
                <a:sym typeface="Arial"/>
                <a:hlinkClick r:id="rId9"/>
              </a:rPr>
              <a:t>CC BY-SA 2.0</a:t>
            </a:r>
            <a:endParaRPr sz="750" b="0" i="0" u="none" strike="noStrike" cap="none">
              <a:solidFill>
                <a:srgbClr val="595959"/>
              </a:solidFill>
              <a:latin typeface="Calibri"/>
              <a:ea typeface="Calibri"/>
              <a:cs typeface="Calibri"/>
              <a:sym typeface="Calibri"/>
            </a:endParaRPr>
          </a:p>
        </p:txBody>
      </p:sp>
      <p:pic>
        <p:nvPicPr>
          <p:cNvPr id="246" name="Google Shape;246;p38"/>
          <p:cNvPicPr preferRelativeResize="0"/>
          <p:nvPr/>
        </p:nvPicPr>
        <p:blipFill>
          <a:blip r:embed="rId10">
            <a:alphaModFix/>
          </a:blip>
          <a:stretch>
            <a:fillRect/>
          </a:stretch>
        </p:blipFill>
        <p:spPr>
          <a:xfrm>
            <a:off x="5723351" y="0"/>
            <a:ext cx="3420649" cy="5143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9DFA2D-9CEC-49BD-B36A-0F5BDC93FE55}"/>
              </a:ext>
            </a:extLst>
          </p:cNvPr>
          <p:cNvSpPr>
            <a:spLocks noGrp="1"/>
          </p:cNvSpPr>
          <p:nvPr>
            <p:ph type="title"/>
          </p:nvPr>
        </p:nvSpPr>
        <p:spPr>
          <a:xfrm>
            <a:off x="127409" y="-73986"/>
            <a:ext cx="3408437" cy="900216"/>
          </a:xfrm>
          <a:noFill/>
        </p:spPr>
        <p:txBody>
          <a:bodyPr wrap="square" rtlCol="0">
            <a:spAutoFit/>
          </a:bodyPr>
          <a:lstStyle/>
          <a:p>
            <a:r>
              <a:rPr lang="en-GB" sz="3000" b="1" dirty="0">
                <a:solidFill>
                  <a:schemeClr val="tx1">
                    <a:lumMod val="65000"/>
                    <a:lumOff val="35000"/>
                  </a:schemeClr>
                </a:solidFill>
                <a:latin typeface="+mn-lt"/>
                <a:ea typeface="+mn-ea"/>
                <a:cs typeface="+mn-cs"/>
              </a:rPr>
              <a:t>Meet me, as a remix</a:t>
            </a:r>
          </a:p>
        </p:txBody>
      </p:sp>
      <p:pic>
        <p:nvPicPr>
          <p:cNvPr id="5" name="Immagine 4">
            <a:extLst>
              <a:ext uri="{FF2B5EF4-FFF2-40B4-BE49-F238E27FC236}">
                <a16:creationId xmlns:a16="http://schemas.microsoft.com/office/drawing/2014/main" id="{6C328458-E1F5-4C5F-8D89-C5380047F3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5846" y="107156"/>
            <a:ext cx="5407819" cy="4929188"/>
          </a:xfrm>
          <a:prstGeom prst="rect">
            <a:avLst/>
          </a:prstGeom>
        </p:spPr>
      </p:pic>
      <p:sp>
        <p:nvSpPr>
          <p:cNvPr id="9" name="CasellaDiTesto 8">
            <a:extLst>
              <a:ext uri="{FF2B5EF4-FFF2-40B4-BE49-F238E27FC236}">
                <a16:creationId xmlns:a16="http://schemas.microsoft.com/office/drawing/2014/main" id="{DDF4814D-5877-4D63-A783-D42EB7C8BE63}"/>
              </a:ext>
            </a:extLst>
          </p:cNvPr>
          <p:cNvSpPr txBox="1"/>
          <p:nvPr/>
        </p:nvSpPr>
        <p:spPr>
          <a:xfrm>
            <a:off x="999791" y="3975468"/>
            <a:ext cx="1288861" cy="738664"/>
          </a:xfrm>
          <a:prstGeom prst="rect">
            <a:avLst/>
          </a:prstGeom>
          <a:noFill/>
        </p:spPr>
        <p:txBody>
          <a:bodyPr wrap="square">
            <a:spAutoFit/>
          </a:bodyPr>
          <a:lstStyle/>
          <a:p>
            <a:r>
              <a:rPr lang="en-GB" sz="2100" dirty="0">
                <a:hlinkClick r:id="rId3"/>
              </a:rPr>
              <a:t>The dress</a:t>
            </a:r>
            <a:endParaRPr lang="en-GB" sz="2100" dirty="0"/>
          </a:p>
        </p:txBody>
      </p:sp>
      <p:pic>
        <p:nvPicPr>
          <p:cNvPr id="8" name="Immagine 7" descr="Immagine che contiene testo&#10;&#10;Descrizione generata automaticamente">
            <a:extLst>
              <a:ext uri="{FF2B5EF4-FFF2-40B4-BE49-F238E27FC236}">
                <a16:creationId xmlns:a16="http://schemas.microsoft.com/office/drawing/2014/main" id="{8A0BDB84-15A0-4B60-8ADA-25EFABE59B10}"/>
              </a:ext>
            </a:extLst>
          </p:cNvPr>
          <p:cNvPicPr>
            <a:picLocks noChangeAspect="1"/>
          </p:cNvPicPr>
          <p:nvPr/>
        </p:nvPicPr>
        <p:blipFill rotWithShape="1">
          <a:blip r:embed="rId4">
            <a:extLst>
              <a:ext uri="{28A0092B-C50C-407E-A947-70E740481C1C}">
                <a14:useLocalDpi xmlns:a14="http://schemas.microsoft.com/office/drawing/2010/main" val="0"/>
              </a:ext>
            </a:extLst>
          </a:blip>
          <a:srcRect r="1476" b="9085"/>
          <a:stretch/>
        </p:blipFill>
        <p:spPr>
          <a:xfrm>
            <a:off x="684943" y="645087"/>
            <a:ext cx="1785269" cy="2196541"/>
          </a:xfrm>
          <a:prstGeom prst="rect">
            <a:avLst/>
          </a:prstGeom>
        </p:spPr>
      </p:pic>
      <p:sp>
        <p:nvSpPr>
          <p:cNvPr id="10" name="Freccia a destra 9">
            <a:extLst>
              <a:ext uri="{FF2B5EF4-FFF2-40B4-BE49-F238E27FC236}">
                <a16:creationId xmlns:a16="http://schemas.microsoft.com/office/drawing/2014/main" id="{957D73AF-6F9A-42FE-961D-14A01F636ECA}"/>
              </a:ext>
            </a:extLst>
          </p:cNvPr>
          <p:cNvSpPr/>
          <p:nvPr/>
        </p:nvSpPr>
        <p:spPr>
          <a:xfrm>
            <a:off x="2358598" y="4008548"/>
            <a:ext cx="1785269" cy="326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 name="Freccia a destra 10">
            <a:extLst>
              <a:ext uri="{FF2B5EF4-FFF2-40B4-BE49-F238E27FC236}">
                <a16:creationId xmlns:a16="http://schemas.microsoft.com/office/drawing/2014/main" id="{FAE7AB9F-D48A-4CF2-A133-F4051BC219C9}"/>
              </a:ext>
            </a:extLst>
          </p:cNvPr>
          <p:cNvSpPr/>
          <p:nvPr/>
        </p:nvSpPr>
        <p:spPr>
          <a:xfrm>
            <a:off x="2641107" y="1255081"/>
            <a:ext cx="2696592" cy="326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4" name="CasellaDiTesto 13">
            <a:extLst>
              <a:ext uri="{FF2B5EF4-FFF2-40B4-BE49-F238E27FC236}">
                <a16:creationId xmlns:a16="http://schemas.microsoft.com/office/drawing/2014/main" id="{821A6CCF-3998-432B-9960-382BB0D52FC9}"/>
              </a:ext>
            </a:extLst>
          </p:cNvPr>
          <p:cNvSpPr txBox="1"/>
          <p:nvPr/>
        </p:nvSpPr>
        <p:spPr>
          <a:xfrm>
            <a:off x="725750" y="2863139"/>
            <a:ext cx="2583402" cy="577081"/>
          </a:xfrm>
          <a:prstGeom prst="rect">
            <a:avLst/>
          </a:prstGeom>
          <a:noFill/>
        </p:spPr>
        <p:txBody>
          <a:bodyPr wrap="square">
            <a:spAutoFit/>
          </a:bodyPr>
          <a:lstStyle/>
          <a:p>
            <a:r>
              <a:rPr lang="en-GB" sz="2100" dirty="0"/>
              <a:t>Me (with ants) </a:t>
            </a:r>
          </a:p>
          <a:p>
            <a:r>
              <a:rPr lang="en-GB" sz="1050" dirty="0"/>
              <a:t>A gift from </a:t>
            </a:r>
            <a:r>
              <a:rPr lang="en-GB" sz="1050" dirty="0">
                <a:hlinkClick r:id="rId5"/>
              </a:rPr>
              <a:t>Chrissi Nerantzi</a:t>
            </a:r>
            <a:endParaRPr lang="en-GB" sz="1050" dirty="0"/>
          </a:p>
        </p:txBody>
      </p:sp>
    </p:spTree>
    <p:extLst>
      <p:ext uri="{BB962C8B-B14F-4D97-AF65-F5344CB8AC3E}">
        <p14:creationId xmlns:p14="http://schemas.microsoft.com/office/powerpoint/2010/main" val="1596416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6946EB-9D85-40C2-B0E7-72553B977B65}"/>
              </a:ext>
            </a:extLst>
          </p:cNvPr>
          <p:cNvSpPr>
            <a:spLocks noGrp="1"/>
          </p:cNvSpPr>
          <p:nvPr>
            <p:ph type="title"/>
          </p:nvPr>
        </p:nvSpPr>
        <p:spPr/>
        <p:txBody>
          <a:bodyPr/>
          <a:lstStyle/>
          <a:p>
            <a:endParaRPr lang="en-GB"/>
          </a:p>
        </p:txBody>
      </p:sp>
      <p:sp>
        <p:nvSpPr>
          <p:cNvPr id="3" name="Segnaposto contenuto 2">
            <a:extLst>
              <a:ext uri="{FF2B5EF4-FFF2-40B4-BE49-F238E27FC236}">
                <a16:creationId xmlns:a16="http://schemas.microsoft.com/office/drawing/2014/main" id="{7F2026C2-3704-48DD-9D40-3222DFF6202C}"/>
              </a:ext>
            </a:extLst>
          </p:cNvPr>
          <p:cNvSpPr>
            <a:spLocks noGrp="1"/>
          </p:cNvSpPr>
          <p:nvPr>
            <p:ph idx="1"/>
          </p:nvPr>
        </p:nvSpPr>
        <p:spPr/>
        <p:txBody>
          <a:bodyPr/>
          <a:lstStyle/>
          <a:p>
            <a:endParaRPr lang="en-GB"/>
          </a:p>
        </p:txBody>
      </p:sp>
      <p:pic>
        <p:nvPicPr>
          <p:cNvPr id="4" name="Immagine 3">
            <a:extLst>
              <a:ext uri="{FF2B5EF4-FFF2-40B4-BE49-F238E27FC236}">
                <a16:creationId xmlns:a16="http://schemas.microsoft.com/office/drawing/2014/main" id="{740F6FD6-A838-4949-B3E0-B631816D2DF1}"/>
              </a:ext>
            </a:extLst>
          </p:cNvPr>
          <p:cNvPicPr>
            <a:picLocks noChangeAspect="1"/>
          </p:cNvPicPr>
          <p:nvPr/>
        </p:nvPicPr>
        <p:blipFill rotWithShape="1">
          <a:blip r:embed="rId2"/>
          <a:srcRect t="1181"/>
          <a:stretch/>
        </p:blipFill>
        <p:spPr>
          <a:xfrm>
            <a:off x="0" y="107156"/>
            <a:ext cx="9144000" cy="4988819"/>
          </a:xfrm>
          <a:prstGeom prst="rect">
            <a:avLst/>
          </a:prstGeom>
        </p:spPr>
      </p:pic>
    </p:spTree>
    <p:extLst>
      <p:ext uri="{BB962C8B-B14F-4D97-AF65-F5344CB8AC3E}">
        <p14:creationId xmlns:p14="http://schemas.microsoft.com/office/powerpoint/2010/main" val="1684162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8"/>
          <p:cNvSpPr txBox="1"/>
          <p:nvPr/>
        </p:nvSpPr>
        <p:spPr>
          <a:xfrm>
            <a:off x="388325" y="1159100"/>
            <a:ext cx="13212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320" name="Google Shape;320;p48"/>
          <p:cNvSpPr txBox="1">
            <a:spLocks noGrp="1"/>
          </p:cNvSpPr>
          <p:nvPr>
            <p:ph type="title"/>
          </p:nvPr>
        </p:nvSpPr>
        <p:spPr>
          <a:xfrm>
            <a:off x="311700" y="296300"/>
            <a:ext cx="8520600" cy="7335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sz="4300" b="1"/>
              <a:t>The UNESCO OER Recommendation</a:t>
            </a:r>
            <a:endParaRPr sz="4300" b="1"/>
          </a:p>
        </p:txBody>
      </p:sp>
      <p:sp>
        <p:nvSpPr>
          <p:cNvPr id="321" name="Google Shape;321;p48"/>
          <p:cNvSpPr txBox="1">
            <a:spLocks noGrp="1"/>
          </p:cNvSpPr>
          <p:nvPr>
            <p:ph type="body" idx="1"/>
          </p:nvPr>
        </p:nvSpPr>
        <p:spPr>
          <a:xfrm>
            <a:off x="311700" y="1087825"/>
            <a:ext cx="8443975" cy="3183275"/>
          </a:xfrm>
          <a:prstGeom prst="rect">
            <a:avLst/>
          </a:prstGeom>
          <a:noFill/>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 sz="2000" b="1" dirty="0">
                <a:latin typeface="Open Sans"/>
                <a:ea typeface="Open Sans"/>
                <a:cs typeface="Open Sans"/>
                <a:sym typeface="Open Sans"/>
              </a:rPr>
              <a:t>Action areas</a:t>
            </a:r>
            <a:r>
              <a:rPr lang="en" sz="2000" dirty="0">
                <a:latin typeface="Open Sans"/>
                <a:ea typeface="Open Sans"/>
                <a:cs typeface="Open Sans"/>
                <a:sym typeface="Open Sans"/>
              </a:rPr>
              <a:t>:</a:t>
            </a:r>
            <a:endParaRPr sz="2000" dirty="0">
              <a:latin typeface="Open Sans"/>
              <a:ea typeface="Open Sans"/>
              <a:cs typeface="Open Sans"/>
              <a:sym typeface="Open Sans"/>
            </a:endParaRPr>
          </a:p>
          <a:p>
            <a:pPr marR="0" lvl="0" indent="-457200" algn="l" rtl="0">
              <a:lnSpc>
                <a:spcPct val="150000"/>
              </a:lnSpc>
              <a:spcBef>
                <a:spcPts val="0"/>
              </a:spcBef>
              <a:spcAft>
                <a:spcPts val="0"/>
              </a:spcAft>
              <a:buSzPts val="3200"/>
              <a:buFont typeface="+mj-lt"/>
              <a:buAutoNum type="arabicPeriod"/>
            </a:pPr>
            <a:r>
              <a:rPr lang="en" sz="2000" b="1" dirty="0">
                <a:latin typeface="Open Sans"/>
                <a:ea typeface="Open Sans"/>
                <a:cs typeface="Open Sans"/>
                <a:sym typeface="Open Sans"/>
              </a:rPr>
              <a:t>Building capacity </a:t>
            </a:r>
            <a:r>
              <a:rPr lang="en" sz="2000" dirty="0">
                <a:latin typeface="Open Sans"/>
                <a:ea typeface="Open Sans"/>
                <a:cs typeface="Open Sans"/>
                <a:sym typeface="Open Sans"/>
              </a:rPr>
              <a:t>of stakeholders to create access, use, adapt and redistribute OER; </a:t>
            </a:r>
            <a:endParaRPr sz="2000" dirty="0">
              <a:latin typeface="Open Sans"/>
              <a:ea typeface="Open Sans"/>
              <a:cs typeface="Open Sans"/>
              <a:sym typeface="Open Sans"/>
            </a:endParaRPr>
          </a:p>
          <a:p>
            <a:pPr marR="0" lvl="0" indent="-457200" algn="l" rtl="0">
              <a:lnSpc>
                <a:spcPct val="150000"/>
              </a:lnSpc>
              <a:spcBef>
                <a:spcPts val="0"/>
              </a:spcBef>
              <a:spcAft>
                <a:spcPts val="0"/>
              </a:spcAft>
              <a:buSzPts val="3200"/>
              <a:buFont typeface="+mj-lt"/>
              <a:buAutoNum type="arabicPeriod"/>
            </a:pPr>
            <a:r>
              <a:rPr lang="en" sz="2000" dirty="0">
                <a:latin typeface="Open Sans"/>
                <a:ea typeface="Open Sans"/>
                <a:cs typeface="Open Sans"/>
                <a:sym typeface="Open Sans"/>
              </a:rPr>
              <a:t>Developing </a:t>
            </a:r>
            <a:r>
              <a:rPr lang="en" sz="2000" b="1" dirty="0">
                <a:latin typeface="Open Sans"/>
                <a:ea typeface="Open Sans"/>
                <a:cs typeface="Open Sans"/>
                <a:sym typeface="Open Sans"/>
              </a:rPr>
              <a:t>supportive policy</a:t>
            </a:r>
            <a:r>
              <a:rPr lang="en" sz="2000" dirty="0">
                <a:latin typeface="Open Sans"/>
                <a:ea typeface="Open Sans"/>
                <a:cs typeface="Open Sans"/>
                <a:sym typeface="Open Sans"/>
              </a:rPr>
              <a:t>; </a:t>
            </a:r>
            <a:endParaRPr sz="2000" dirty="0">
              <a:latin typeface="Open Sans"/>
              <a:ea typeface="Open Sans"/>
              <a:cs typeface="Open Sans"/>
              <a:sym typeface="Open Sans"/>
            </a:endParaRPr>
          </a:p>
          <a:p>
            <a:pPr marR="0" lvl="0" indent="-457200" algn="l" rtl="0">
              <a:lnSpc>
                <a:spcPct val="150000"/>
              </a:lnSpc>
              <a:spcBef>
                <a:spcPts val="0"/>
              </a:spcBef>
              <a:spcAft>
                <a:spcPts val="0"/>
              </a:spcAft>
              <a:buSzPts val="3200"/>
              <a:buFont typeface="+mj-lt"/>
              <a:buAutoNum type="arabicPeriod"/>
            </a:pPr>
            <a:r>
              <a:rPr lang="en" sz="2000" dirty="0">
                <a:latin typeface="Open Sans"/>
                <a:ea typeface="Open Sans"/>
                <a:cs typeface="Open Sans"/>
                <a:sym typeface="Open Sans"/>
              </a:rPr>
              <a:t>Encouraging </a:t>
            </a:r>
            <a:r>
              <a:rPr lang="en" sz="2000" b="1" dirty="0">
                <a:latin typeface="Open Sans"/>
                <a:ea typeface="Open Sans"/>
                <a:cs typeface="Open Sans"/>
                <a:sym typeface="Open Sans"/>
              </a:rPr>
              <a:t>inclusive and equitable quality OER</a:t>
            </a:r>
            <a:r>
              <a:rPr lang="en" sz="2000" dirty="0">
                <a:latin typeface="Open Sans"/>
                <a:ea typeface="Open Sans"/>
                <a:cs typeface="Open Sans"/>
                <a:sym typeface="Open Sans"/>
              </a:rPr>
              <a:t>; </a:t>
            </a:r>
            <a:endParaRPr sz="2000" dirty="0">
              <a:latin typeface="Open Sans"/>
              <a:ea typeface="Open Sans"/>
              <a:cs typeface="Open Sans"/>
              <a:sym typeface="Open Sans"/>
            </a:endParaRPr>
          </a:p>
          <a:p>
            <a:pPr marR="0" lvl="0" indent="-457200" algn="l" rtl="0">
              <a:lnSpc>
                <a:spcPct val="150000"/>
              </a:lnSpc>
              <a:spcBef>
                <a:spcPts val="0"/>
              </a:spcBef>
              <a:spcAft>
                <a:spcPts val="0"/>
              </a:spcAft>
              <a:buSzPts val="3200"/>
              <a:buFont typeface="+mj-lt"/>
              <a:buAutoNum type="arabicPeriod"/>
            </a:pPr>
            <a:r>
              <a:rPr lang="en" sz="2000" dirty="0">
                <a:latin typeface="Open Sans"/>
                <a:ea typeface="Open Sans"/>
                <a:cs typeface="Open Sans"/>
                <a:sym typeface="Open Sans"/>
              </a:rPr>
              <a:t>Nurturing the creation of </a:t>
            </a:r>
            <a:r>
              <a:rPr lang="en" sz="2000" b="1" dirty="0">
                <a:latin typeface="Open Sans"/>
                <a:ea typeface="Open Sans"/>
                <a:cs typeface="Open Sans"/>
                <a:sym typeface="Open Sans"/>
              </a:rPr>
              <a:t>sustainability models </a:t>
            </a:r>
            <a:r>
              <a:rPr lang="en" sz="2000" dirty="0">
                <a:latin typeface="Open Sans"/>
                <a:ea typeface="Open Sans"/>
                <a:cs typeface="Open Sans"/>
                <a:sym typeface="Open Sans"/>
              </a:rPr>
              <a:t>for OER</a:t>
            </a:r>
            <a:endParaRPr sz="2000" dirty="0">
              <a:latin typeface="Open Sans"/>
              <a:ea typeface="Open Sans"/>
              <a:cs typeface="Open Sans"/>
              <a:sym typeface="Open Sans"/>
            </a:endParaRPr>
          </a:p>
          <a:p>
            <a:pPr marR="0" lvl="0" indent="-457200" algn="l" rtl="0">
              <a:lnSpc>
                <a:spcPct val="150000"/>
              </a:lnSpc>
              <a:spcBef>
                <a:spcPts val="0"/>
              </a:spcBef>
              <a:spcAft>
                <a:spcPts val="0"/>
              </a:spcAft>
              <a:buSzPts val="3200"/>
              <a:buFont typeface="+mj-lt"/>
              <a:buAutoNum type="arabicPeriod"/>
            </a:pPr>
            <a:r>
              <a:rPr lang="en" sz="2000" dirty="0">
                <a:latin typeface="Open Sans"/>
                <a:ea typeface="Open Sans"/>
                <a:cs typeface="Open Sans"/>
                <a:sym typeface="Open Sans"/>
              </a:rPr>
              <a:t>Facilitating </a:t>
            </a:r>
            <a:r>
              <a:rPr lang="en" sz="2000" b="1" dirty="0">
                <a:latin typeface="Open Sans"/>
                <a:ea typeface="Open Sans"/>
                <a:cs typeface="Open Sans"/>
                <a:sym typeface="Open Sans"/>
              </a:rPr>
              <a:t>international cooperation</a:t>
            </a:r>
            <a:endParaRPr sz="2000" b="1" dirty="0">
              <a:latin typeface="Open Sans"/>
              <a:ea typeface="Open Sans"/>
              <a:cs typeface="Open Sans"/>
              <a:sym typeface="Open Sans"/>
            </a:endParaRPr>
          </a:p>
          <a:p>
            <a:pPr marL="0" marR="0" lvl="0" indent="0" algn="l" rtl="0">
              <a:lnSpc>
                <a:spcPct val="150000"/>
              </a:lnSpc>
              <a:spcBef>
                <a:spcPts val="0"/>
              </a:spcBef>
              <a:spcAft>
                <a:spcPts val="0"/>
              </a:spcAft>
              <a:buNone/>
            </a:pPr>
            <a:endParaRPr sz="2000" dirty="0">
              <a:latin typeface="Open Sans"/>
              <a:ea typeface="Open Sans"/>
              <a:cs typeface="Open Sans"/>
              <a:sym typeface="Open Sans"/>
            </a:endParaRPr>
          </a:p>
          <a:p>
            <a:pPr marL="0" marR="0" lvl="0" indent="0" algn="l" rtl="0">
              <a:lnSpc>
                <a:spcPct val="150000"/>
              </a:lnSpc>
              <a:spcBef>
                <a:spcPts val="0"/>
              </a:spcBef>
              <a:spcAft>
                <a:spcPts val="0"/>
              </a:spcAft>
              <a:buNone/>
            </a:pPr>
            <a:r>
              <a:rPr lang="en" sz="2000" dirty="0">
                <a:latin typeface="Open Sans"/>
                <a:ea typeface="Open Sans"/>
                <a:cs typeface="Open Sans"/>
                <a:sym typeface="Open Sans"/>
              </a:rPr>
              <a:t>Everyone is involved in implementing it, not only decision makers: </a:t>
            </a:r>
            <a:endParaRPr sz="2000" dirty="0">
              <a:latin typeface="Open Sans"/>
              <a:ea typeface="Open Sans"/>
              <a:cs typeface="Open Sans"/>
              <a:sym typeface="Open Sans"/>
            </a:endParaRPr>
          </a:p>
          <a:p>
            <a:pPr marL="0" marR="0" lvl="0" indent="0" algn="l" rtl="0">
              <a:lnSpc>
                <a:spcPct val="150000"/>
              </a:lnSpc>
              <a:spcBef>
                <a:spcPts val="0"/>
              </a:spcBef>
              <a:spcAft>
                <a:spcPts val="0"/>
              </a:spcAft>
              <a:buNone/>
            </a:pPr>
            <a:r>
              <a:rPr lang="en" sz="2000" b="1" dirty="0">
                <a:latin typeface="Open Sans"/>
                <a:ea typeface="Open Sans"/>
                <a:cs typeface="Open Sans"/>
                <a:sym typeface="Open Sans"/>
              </a:rPr>
              <a:t>you are too!</a:t>
            </a:r>
            <a:endParaRPr sz="2000" b="1" dirty="0">
              <a:latin typeface="Open Sans"/>
              <a:ea typeface="Open Sans"/>
              <a:cs typeface="Open Sans"/>
              <a:sym typeface="Open Sans"/>
            </a:endParaRPr>
          </a:p>
        </p:txBody>
      </p:sp>
      <p:sp>
        <p:nvSpPr>
          <p:cNvPr id="322" name="Google Shape;322;p48"/>
          <p:cNvSpPr txBox="1"/>
          <p:nvPr/>
        </p:nvSpPr>
        <p:spPr>
          <a:xfrm>
            <a:off x="304800" y="4800600"/>
            <a:ext cx="774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https://www.unesco.org/en/legal-affairs/recommendation-open-educational-resources-oer</a:t>
            </a:r>
            <a:r>
              <a:rPr lang="en"/>
              <a: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9"/>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28" name="Google Shape;328;p49"/>
          <p:cNvSpPr txBox="1"/>
          <p:nvPr/>
        </p:nvSpPr>
        <p:spPr>
          <a:xfrm>
            <a:off x="175100" y="2103138"/>
            <a:ext cx="21789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2400" b="0" i="0" u="none" strike="noStrike" cap="none">
                <a:solidFill>
                  <a:srgbClr val="004993"/>
                </a:solidFill>
                <a:latin typeface="Open Sans"/>
                <a:ea typeface="Open Sans"/>
                <a:cs typeface="Open Sans"/>
                <a:sym typeface="Open Sans"/>
              </a:rPr>
              <a:t>Libraries as </a:t>
            </a:r>
            <a:r>
              <a:rPr lang="en" sz="2400" b="1" i="0" u="none" strike="noStrike" cap="none">
                <a:solidFill>
                  <a:srgbClr val="004993"/>
                </a:solidFill>
                <a:latin typeface="Open Sans"/>
                <a:ea typeface="Open Sans"/>
                <a:cs typeface="Open Sans"/>
                <a:sym typeface="Open Sans"/>
              </a:rPr>
              <a:t>partners</a:t>
            </a:r>
            <a:endParaRPr sz="1400" b="1" i="0" u="none" strike="noStrike" cap="none">
              <a:solidFill>
                <a:srgbClr val="004993"/>
              </a:solidFill>
              <a:latin typeface="Calibri"/>
              <a:ea typeface="Calibri"/>
              <a:cs typeface="Calibri"/>
              <a:sym typeface="Calibri"/>
            </a:endParaRPr>
          </a:p>
        </p:txBody>
      </p:sp>
      <p:pic>
        <p:nvPicPr>
          <p:cNvPr id="329" name="Google Shape;329;p49"/>
          <p:cNvPicPr preferRelativeResize="0"/>
          <p:nvPr/>
        </p:nvPicPr>
        <p:blipFill rotWithShape="1">
          <a:blip r:embed="rId3">
            <a:alphaModFix/>
          </a:blip>
          <a:srcRect/>
          <a:stretch/>
        </p:blipFill>
        <p:spPr>
          <a:xfrm>
            <a:off x="160181" y="4383056"/>
            <a:ext cx="2056331" cy="599494"/>
          </a:xfrm>
          <a:prstGeom prst="rect">
            <a:avLst/>
          </a:prstGeom>
          <a:noFill/>
          <a:ln>
            <a:noFill/>
          </a:ln>
        </p:spPr>
      </p:pic>
      <p:pic>
        <p:nvPicPr>
          <p:cNvPr id="330" name="Google Shape;330;p49"/>
          <p:cNvPicPr preferRelativeResize="0"/>
          <p:nvPr/>
        </p:nvPicPr>
        <p:blipFill rotWithShape="1">
          <a:blip r:embed="rId4">
            <a:alphaModFix/>
          </a:blip>
          <a:srcRect/>
          <a:stretch/>
        </p:blipFill>
        <p:spPr>
          <a:xfrm>
            <a:off x="612778" y="3621244"/>
            <a:ext cx="1151119" cy="647513"/>
          </a:xfrm>
          <a:prstGeom prst="rect">
            <a:avLst/>
          </a:prstGeom>
          <a:noFill/>
          <a:ln>
            <a:noFill/>
          </a:ln>
        </p:spPr>
      </p:pic>
      <p:sp>
        <p:nvSpPr>
          <p:cNvPr id="331" name="Google Shape;331;p49"/>
          <p:cNvSpPr txBox="1">
            <a:spLocks noGrp="1"/>
          </p:cNvSpPr>
          <p:nvPr>
            <p:ph type="title"/>
          </p:nvPr>
        </p:nvSpPr>
        <p:spPr>
          <a:xfrm>
            <a:off x="2636520" y="104388"/>
            <a:ext cx="6172200" cy="653700"/>
          </a:xfrm>
          <a:prstGeom prst="rect">
            <a:avLst/>
          </a:prstGeom>
          <a:noFill/>
          <a:ln>
            <a:noFill/>
          </a:ln>
        </p:spPr>
        <p:txBody>
          <a:bodyPr spcFirstLastPara="1" wrap="square" lIns="68550" tIns="34275" rIns="68550" bIns="34275" anchor="ctr" anchorCtr="0">
            <a:noAutofit/>
          </a:bodyPr>
          <a:lstStyle/>
          <a:p>
            <a:pPr marL="0" lvl="0" indent="0" algn="l" rtl="0">
              <a:lnSpc>
                <a:spcPct val="90000"/>
              </a:lnSpc>
              <a:spcBef>
                <a:spcPts val="0"/>
              </a:spcBef>
              <a:spcAft>
                <a:spcPts val="0"/>
              </a:spcAft>
              <a:buClr>
                <a:schemeClr val="dk1"/>
              </a:buClr>
              <a:buSzPts val="1400"/>
              <a:buNone/>
            </a:pPr>
            <a:r>
              <a:rPr lang="en" sz="2400" b="1">
                <a:solidFill>
                  <a:srgbClr val="004993"/>
                </a:solidFill>
                <a:latin typeface="Open Sans"/>
                <a:ea typeface="Open Sans"/>
                <a:cs typeface="Open Sans"/>
                <a:sym typeface="Open Sans"/>
              </a:rPr>
              <a:t>Librarians are PERFECT for OE</a:t>
            </a:r>
            <a:endParaRPr sz="2400" b="1">
              <a:solidFill>
                <a:srgbClr val="004993"/>
              </a:solidFill>
              <a:latin typeface="Open Sans"/>
              <a:ea typeface="Open Sans"/>
              <a:cs typeface="Open Sans"/>
              <a:sym typeface="Open Sans"/>
            </a:endParaRPr>
          </a:p>
        </p:txBody>
      </p:sp>
      <p:sp>
        <p:nvSpPr>
          <p:cNvPr id="332" name="Google Shape;332;p49"/>
          <p:cNvSpPr txBox="1">
            <a:spLocks noGrp="1"/>
          </p:cNvSpPr>
          <p:nvPr>
            <p:ph type="body" idx="1"/>
          </p:nvPr>
        </p:nvSpPr>
        <p:spPr>
          <a:xfrm>
            <a:off x="2636525" y="758100"/>
            <a:ext cx="6507600" cy="4233000"/>
          </a:xfrm>
          <a:prstGeom prst="rect">
            <a:avLst/>
          </a:prstGeom>
          <a:noFill/>
          <a:ln>
            <a:noFill/>
          </a:ln>
        </p:spPr>
        <p:txBody>
          <a:bodyPr spcFirstLastPara="1" wrap="square" lIns="68550" tIns="34275" rIns="68550" bIns="34275" anchor="t" anchorCtr="0">
            <a:noAutofit/>
          </a:bodyPr>
          <a:lstStyle/>
          <a:p>
            <a:pPr marL="400050" lvl="0" indent="-400050" algn="l" rtl="0">
              <a:lnSpc>
                <a:spcPct val="90000"/>
              </a:lnSpc>
              <a:spcBef>
                <a:spcPts val="0"/>
              </a:spcBef>
              <a:spcAft>
                <a:spcPts val="0"/>
              </a:spcAft>
              <a:buClr>
                <a:srgbClr val="004993"/>
              </a:buClr>
              <a:buSzPts val="3200"/>
              <a:buFont typeface="Calibri"/>
              <a:buChar char="•"/>
            </a:pPr>
            <a:r>
              <a:rPr lang="en" sz="2000" dirty="0">
                <a:solidFill>
                  <a:srgbClr val="004993"/>
                </a:solidFill>
                <a:latin typeface="Open Sans"/>
                <a:ea typeface="Open Sans"/>
                <a:cs typeface="Open Sans"/>
                <a:sym typeface="Open Sans"/>
              </a:rPr>
              <a:t>Often seen as a </a:t>
            </a:r>
            <a:r>
              <a:rPr lang="en" sz="2000" b="1" dirty="0">
                <a:solidFill>
                  <a:srgbClr val="004993"/>
                </a:solidFill>
                <a:latin typeface="Open Sans"/>
                <a:ea typeface="Open Sans"/>
                <a:cs typeface="Open Sans"/>
                <a:sym typeface="Open Sans"/>
              </a:rPr>
              <a:t>trusted partner in institution</a:t>
            </a:r>
            <a:endParaRPr sz="2000" b="1"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dirty="0">
                <a:solidFill>
                  <a:srgbClr val="004993"/>
                </a:solidFill>
                <a:latin typeface="Open Sans"/>
                <a:ea typeface="Open Sans"/>
                <a:cs typeface="Open Sans"/>
                <a:sym typeface="Open Sans"/>
              </a:rPr>
              <a:t>Highly </a:t>
            </a:r>
            <a:r>
              <a:rPr lang="en" sz="2000" b="1" dirty="0">
                <a:solidFill>
                  <a:srgbClr val="004993"/>
                </a:solidFill>
                <a:latin typeface="Open Sans"/>
                <a:ea typeface="Open Sans"/>
                <a:cs typeface="Open Sans"/>
                <a:sym typeface="Open Sans"/>
              </a:rPr>
              <a:t>service-oriented</a:t>
            </a:r>
            <a:endParaRPr sz="2000" b="1"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b="1" dirty="0">
                <a:solidFill>
                  <a:srgbClr val="004993"/>
                </a:solidFill>
                <a:latin typeface="Open Sans"/>
                <a:ea typeface="Open Sans"/>
                <a:cs typeface="Open Sans"/>
                <a:sym typeface="Open Sans"/>
              </a:rPr>
              <a:t>Facilitate </a:t>
            </a:r>
            <a:r>
              <a:rPr lang="en" sz="2000" dirty="0">
                <a:solidFill>
                  <a:srgbClr val="004993"/>
                </a:solidFill>
                <a:latin typeface="Open Sans"/>
                <a:ea typeface="Open Sans"/>
                <a:cs typeface="Open Sans"/>
                <a:sym typeface="Open Sans"/>
              </a:rPr>
              <a:t>access to knowledge</a:t>
            </a:r>
            <a:endParaRPr sz="2000"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b="1" dirty="0">
                <a:solidFill>
                  <a:srgbClr val="004993"/>
                </a:solidFill>
                <a:latin typeface="Open Sans"/>
                <a:ea typeface="Open Sans"/>
                <a:cs typeface="Open Sans"/>
                <a:sym typeface="Open Sans"/>
              </a:rPr>
              <a:t>Roles changing</a:t>
            </a:r>
            <a:r>
              <a:rPr lang="en" sz="2000" dirty="0">
                <a:solidFill>
                  <a:srgbClr val="004993"/>
                </a:solidFill>
                <a:latin typeface="Open Sans"/>
                <a:ea typeface="Open Sans"/>
                <a:cs typeface="Open Sans"/>
                <a:sym typeface="Open Sans"/>
              </a:rPr>
              <a:t> from buyer to creator, curator, publisher, legal adviser, knowledge disseminator, etc.</a:t>
            </a:r>
            <a:endParaRPr sz="2000"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dirty="0">
                <a:solidFill>
                  <a:srgbClr val="004993"/>
                </a:solidFill>
                <a:latin typeface="Open Sans"/>
                <a:ea typeface="Open Sans"/>
                <a:cs typeface="Open Sans"/>
                <a:sym typeface="Open Sans"/>
              </a:rPr>
              <a:t>Many already provide</a:t>
            </a:r>
            <a:r>
              <a:rPr lang="en" sz="2000" b="1" dirty="0">
                <a:solidFill>
                  <a:srgbClr val="004993"/>
                </a:solidFill>
                <a:latin typeface="Open Sans"/>
                <a:ea typeface="Open Sans"/>
                <a:cs typeface="Open Sans"/>
                <a:sym typeface="Open Sans"/>
              </a:rPr>
              <a:t> leadership in Open Science</a:t>
            </a:r>
            <a:endParaRPr sz="2000" b="1"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dirty="0">
                <a:solidFill>
                  <a:srgbClr val="004993"/>
                </a:solidFill>
                <a:latin typeface="Open Sans"/>
                <a:ea typeface="Open Sans"/>
                <a:cs typeface="Open Sans"/>
                <a:sym typeface="Open Sans"/>
              </a:rPr>
              <a:t>Some already provide </a:t>
            </a:r>
            <a:r>
              <a:rPr lang="en" sz="2000" b="1" dirty="0">
                <a:solidFill>
                  <a:srgbClr val="004993"/>
                </a:solidFill>
                <a:latin typeface="Open Sans"/>
                <a:ea typeface="Open Sans"/>
                <a:cs typeface="Open Sans"/>
                <a:sym typeface="Open Sans"/>
              </a:rPr>
              <a:t>e-learning support</a:t>
            </a:r>
            <a:endParaRPr sz="2000" b="1" dirty="0">
              <a:solidFill>
                <a:srgbClr val="004993"/>
              </a:solidFill>
              <a:latin typeface="Open Sans"/>
              <a:ea typeface="Open Sans"/>
              <a:cs typeface="Open Sans"/>
              <a:sym typeface="Open Sans"/>
            </a:endParaRPr>
          </a:p>
          <a:p>
            <a:pPr marL="400050" lvl="0" indent="-400050" algn="l" rtl="0">
              <a:lnSpc>
                <a:spcPct val="90000"/>
              </a:lnSpc>
              <a:spcBef>
                <a:spcPts val="480"/>
              </a:spcBef>
              <a:spcAft>
                <a:spcPts val="0"/>
              </a:spcAft>
              <a:buClr>
                <a:srgbClr val="004993"/>
              </a:buClr>
              <a:buSzPts val="3200"/>
              <a:buFont typeface="Calibri"/>
              <a:buChar char="•"/>
            </a:pPr>
            <a:r>
              <a:rPr lang="en" sz="2000" dirty="0">
                <a:solidFill>
                  <a:srgbClr val="004993"/>
                </a:solidFill>
                <a:latin typeface="Open Sans"/>
                <a:ea typeface="Open Sans"/>
                <a:cs typeface="Open Sans"/>
                <a:sym typeface="Open Sans"/>
              </a:rPr>
              <a:t>Increasing </a:t>
            </a:r>
            <a:r>
              <a:rPr lang="en" sz="2000" b="1" dirty="0">
                <a:solidFill>
                  <a:srgbClr val="004993"/>
                </a:solidFill>
                <a:latin typeface="Open Sans"/>
                <a:ea typeface="Open Sans"/>
                <a:cs typeface="Open Sans"/>
                <a:sym typeface="Open Sans"/>
              </a:rPr>
              <a:t>collaborating</a:t>
            </a:r>
            <a:r>
              <a:rPr lang="en" sz="2000" dirty="0">
                <a:solidFill>
                  <a:srgbClr val="004993"/>
                </a:solidFill>
                <a:latin typeface="Open Sans"/>
                <a:ea typeface="Open Sans"/>
                <a:cs typeface="Open Sans"/>
                <a:sym typeface="Open Sans"/>
              </a:rPr>
              <a:t> with other departments</a:t>
            </a:r>
            <a:endParaRPr sz="2000" dirty="0">
              <a:solidFill>
                <a:srgbClr val="004993"/>
              </a:solidFill>
              <a:latin typeface="Open Sans"/>
              <a:ea typeface="Open Sans"/>
              <a:cs typeface="Open Sans"/>
              <a:sym typeface="Open Sans"/>
            </a:endParaRPr>
          </a:p>
          <a:p>
            <a:pPr marL="400050" lvl="0" indent="-247650" algn="l" rtl="0">
              <a:lnSpc>
                <a:spcPct val="90000"/>
              </a:lnSpc>
              <a:spcBef>
                <a:spcPts val="480"/>
              </a:spcBef>
              <a:spcAft>
                <a:spcPts val="0"/>
              </a:spcAft>
              <a:buSzPts val="3200"/>
              <a:buNone/>
            </a:pPr>
            <a:endParaRPr sz="2000" dirty="0">
              <a:solidFill>
                <a:srgbClr val="004993"/>
              </a:solidFill>
              <a:latin typeface="Open Sans"/>
              <a:ea typeface="Open Sans"/>
              <a:cs typeface="Open Sans"/>
              <a:sym typeface="Open Sans"/>
            </a:endParaRPr>
          </a:p>
          <a:p>
            <a:pPr marL="0" lvl="0" indent="0" algn="l" rtl="0">
              <a:lnSpc>
                <a:spcPct val="90000"/>
              </a:lnSpc>
              <a:spcBef>
                <a:spcPts val="480"/>
              </a:spcBef>
              <a:spcAft>
                <a:spcPts val="0"/>
              </a:spcAft>
              <a:buSzPts val="3200"/>
              <a:buNone/>
            </a:pPr>
            <a:endParaRPr sz="2000" dirty="0">
              <a:solidFill>
                <a:srgbClr val="004993"/>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0"/>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100" b="0" i="0" u="none" strike="noStrike" cap="none">
              <a:solidFill>
                <a:schemeClr val="lt1"/>
              </a:solidFill>
              <a:latin typeface="Calibri"/>
              <a:ea typeface="Calibri"/>
              <a:cs typeface="Calibri"/>
              <a:sym typeface="Calibri"/>
            </a:endParaRPr>
          </a:p>
        </p:txBody>
      </p:sp>
      <p:sp>
        <p:nvSpPr>
          <p:cNvPr id="338" name="Google Shape;338;p50"/>
          <p:cNvSpPr txBox="1"/>
          <p:nvPr/>
        </p:nvSpPr>
        <p:spPr>
          <a:xfrm>
            <a:off x="2864975" y="182550"/>
            <a:ext cx="5640900" cy="4571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2300"/>
              <a:buFont typeface="Arial"/>
              <a:buNone/>
            </a:pPr>
            <a:r>
              <a:rPr lang="en" sz="2600" b="0" i="0" u="none" strike="noStrike" cap="none">
                <a:solidFill>
                  <a:srgbClr val="004993"/>
                </a:solidFill>
                <a:latin typeface="Open Sans"/>
                <a:ea typeface="Open Sans"/>
                <a:cs typeface="Open Sans"/>
                <a:sym typeface="Open Sans"/>
              </a:rPr>
              <a:t>In ENOEL we work </a:t>
            </a:r>
            <a:r>
              <a:rPr lang="en" sz="2600" b="1" i="0" u="none" strike="noStrike" cap="none">
                <a:solidFill>
                  <a:srgbClr val="004993"/>
                </a:solidFill>
                <a:latin typeface="Open Sans"/>
                <a:ea typeface="Open Sans"/>
                <a:cs typeface="Open Sans"/>
                <a:sym typeface="Open Sans"/>
              </a:rPr>
              <a:t>together</a:t>
            </a:r>
            <a:r>
              <a:rPr lang="en" sz="2600" b="0" i="0" u="none" strike="noStrike" cap="none">
                <a:solidFill>
                  <a:srgbClr val="004993"/>
                </a:solidFill>
                <a:latin typeface="Open Sans"/>
                <a:ea typeface="Open Sans"/>
                <a:cs typeface="Open Sans"/>
                <a:sym typeface="Open Sans"/>
              </a:rPr>
              <a:t>.</a:t>
            </a:r>
            <a:endParaRPr sz="2600" b="0" i="0" u="none" strike="noStrike" cap="none">
              <a:solidFill>
                <a:srgbClr val="004993"/>
              </a:solidFill>
              <a:latin typeface="Open Sans"/>
              <a:ea typeface="Open Sans"/>
              <a:cs typeface="Open Sans"/>
              <a:sym typeface="Open Sans"/>
            </a:endParaRPr>
          </a:p>
          <a:p>
            <a:pPr marL="457200" marR="0" lvl="0" indent="-361950" algn="l" rtl="0">
              <a:lnSpc>
                <a:spcPct val="100000"/>
              </a:lnSpc>
              <a:spcBef>
                <a:spcPts val="0"/>
              </a:spcBef>
              <a:spcAft>
                <a:spcPts val="0"/>
              </a:spcAft>
              <a:buClr>
                <a:srgbClr val="004993"/>
              </a:buClr>
              <a:buSzPts val="2100"/>
              <a:buFont typeface="Open Sans"/>
              <a:buChar char="●"/>
            </a:pPr>
            <a:r>
              <a:rPr lang="en" sz="2100" b="0" i="0" u="none" strike="noStrike" cap="none">
                <a:solidFill>
                  <a:srgbClr val="004993"/>
                </a:solidFill>
                <a:latin typeface="Open Sans"/>
                <a:ea typeface="Open Sans"/>
                <a:cs typeface="Open Sans"/>
                <a:sym typeface="Open Sans"/>
              </a:rPr>
              <a:t>We meet monthly, record the meetings, collaboratively take notes</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800"/>
              <a:buFont typeface="Arial"/>
              <a:buNone/>
            </a:pP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300"/>
              <a:buFont typeface="Arial"/>
              <a:buNone/>
            </a:pPr>
            <a:r>
              <a:rPr lang="en" sz="2600" b="0" i="0" u="none" strike="noStrike" cap="none">
                <a:solidFill>
                  <a:srgbClr val="004993"/>
                </a:solidFill>
                <a:latin typeface="Open Sans"/>
                <a:ea typeface="Open Sans"/>
                <a:cs typeface="Open Sans"/>
                <a:sym typeface="Open Sans"/>
              </a:rPr>
              <a:t>In ENOEL we </a:t>
            </a:r>
            <a:r>
              <a:rPr lang="en" sz="2600" b="1" i="0" u="none" strike="noStrike" cap="none">
                <a:solidFill>
                  <a:srgbClr val="004993"/>
                </a:solidFill>
                <a:latin typeface="Open Sans"/>
                <a:ea typeface="Open Sans"/>
                <a:cs typeface="Open Sans"/>
                <a:sym typeface="Open Sans"/>
              </a:rPr>
              <a:t>share</a:t>
            </a:r>
            <a:r>
              <a:rPr lang="en" sz="2600" b="0" i="0" u="none" strike="noStrike" cap="none">
                <a:solidFill>
                  <a:srgbClr val="004993"/>
                </a:solidFill>
                <a:latin typeface="Open Sans"/>
                <a:ea typeface="Open Sans"/>
                <a:cs typeface="Open Sans"/>
                <a:sym typeface="Open Sans"/>
              </a:rPr>
              <a:t>.</a:t>
            </a:r>
            <a:endParaRPr sz="2600" b="0" i="0" u="none" strike="noStrike" cap="none">
              <a:solidFill>
                <a:srgbClr val="004993"/>
              </a:solidFill>
              <a:latin typeface="Open Sans"/>
              <a:ea typeface="Open Sans"/>
              <a:cs typeface="Open Sans"/>
              <a:sym typeface="Open Sans"/>
            </a:endParaRPr>
          </a:p>
          <a:p>
            <a:pPr marL="457200" marR="0" lvl="0" indent="-361950" algn="l" rtl="0">
              <a:lnSpc>
                <a:spcPct val="100000"/>
              </a:lnSpc>
              <a:spcBef>
                <a:spcPts val="0"/>
              </a:spcBef>
              <a:spcAft>
                <a:spcPts val="0"/>
              </a:spcAft>
              <a:buClr>
                <a:srgbClr val="004993"/>
              </a:buClr>
              <a:buSzPts val="2100"/>
              <a:buFont typeface="Open Sans"/>
              <a:buChar char="●"/>
            </a:pPr>
            <a:r>
              <a:rPr lang="en" sz="2100" b="0" i="0" u="none" strike="noStrike" cap="none">
                <a:solidFill>
                  <a:srgbClr val="004993"/>
                </a:solidFill>
                <a:latin typeface="Open Sans"/>
                <a:ea typeface="Open Sans"/>
                <a:cs typeface="Open Sans"/>
                <a:sym typeface="Open Sans"/>
              </a:rPr>
              <a:t>Members are willing to share experiences and ask for support from their peers beyond ENOEL activities.</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800"/>
              <a:buFont typeface="Arial"/>
              <a:buNone/>
            </a:pP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800"/>
              <a:buFont typeface="Arial"/>
              <a:buNone/>
            </a:pPr>
            <a:r>
              <a:rPr lang="en" sz="2600" b="0" i="0" u="none" strike="noStrike" cap="none">
                <a:solidFill>
                  <a:srgbClr val="004993"/>
                </a:solidFill>
                <a:latin typeface="Open Sans"/>
                <a:ea typeface="Open Sans"/>
                <a:cs typeface="Open Sans"/>
                <a:sym typeface="Open Sans"/>
              </a:rPr>
              <a:t>In ENOEL we </a:t>
            </a:r>
            <a:r>
              <a:rPr lang="en" sz="2600" b="1" i="0" u="none" strike="noStrike" cap="none">
                <a:solidFill>
                  <a:srgbClr val="004993"/>
                </a:solidFill>
                <a:latin typeface="Open Sans"/>
                <a:ea typeface="Open Sans"/>
                <a:cs typeface="Open Sans"/>
                <a:sym typeface="Open Sans"/>
              </a:rPr>
              <a:t>collaborate</a:t>
            </a:r>
            <a:r>
              <a:rPr lang="en" sz="2600" b="0" i="0" u="none" strike="noStrike" cap="none">
                <a:solidFill>
                  <a:srgbClr val="004993"/>
                </a:solidFill>
                <a:latin typeface="Open Sans"/>
                <a:ea typeface="Open Sans"/>
                <a:cs typeface="Open Sans"/>
                <a:sym typeface="Open Sans"/>
              </a:rPr>
              <a:t>.</a:t>
            </a:r>
            <a:endParaRPr sz="2600" b="0" i="0" u="none" strike="noStrike" cap="none">
              <a:solidFill>
                <a:srgbClr val="004993"/>
              </a:solidFill>
              <a:latin typeface="Open Sans"/>
              <a:ea typeface="Open Sans"/>
              <a:cs typeface="Open Sans"/>
              <a:sym typeface="Open Sans"/>
            </a:endParaRPr>
          </a:p>
          <a:p>
            <a:pPr marL="457200" marR="0" lvl="0" indent="-361950" algn="l" rtl="0">
              <a:lnSpc>
                <a:spcPct val="100000"/>
              </a:lnSpc>
              <a:spcBef>
                <a:spcPts val="0"/>
              </a:spcBef>
              <a:spcAft>
                <a:spcPts val="0"/>
              </a:spcAft>
              <a:buClr>
                <a:srgbClr val="004993"/>
              </a:buClr>
              <a:buSzPts val="2100"/>
              <a:buFont typeface="Open Sans"/>
              <a:buChar char="●"/>
            </a:pPr>
            <a:r>
              <a:rPr lang="en" sz="2100" b="0" i="0" u="none" strike="noStrike" cap="none">
                <a:solidFill>
                  <a:srgbClr val="004993"/>
                </a:solidFill>
                <a:latin typeface="Open Sans"/>
                <a:ea typeface="Open Sans"/>
                <a:cs typeface="Open Sans"/>
                <a:sym typeface="Open Sans"/>
              </a:rPr>
              <a:t>We work in subgroups with different goals at different levels, meeting both strategic and practical needs.</a:t>
            </a:r>
            <a:endParaRPr sz="2100" b="0" i="0" u="none" strike="noStrike" cap="none">
              <a:solidFill>
                <a:srgbClr val="004993"/>
              </a:solidFill>
              <a:latin typeface="Open Sans"/>
              <a:ea typeface="Open Sans"/>
              <a:cs typeface="Open Sans"/>
              <a:sym typeface="Open Sans"/>
            </a:endParaRPr>
          </a:p>
        </p:txBody>
      </p:sp>
      <p:pic>
        <p:nvPicPr>
          <p:cNvPr id="339" name="Google Shape;339;p50"/>
          <p:cNvPicPr preferRelativeResize="0"/>
          <p:nvPr/>
        </p:nvPicPr>
        <p:blipFill rotWithShape="1">
          <a:blip r:embed="rId3">
            <a:alphaModFix/>
          </a:blip>
          <a:srcRect/>
          <a:stretch/>
        </p:blipFill>
        <p:spPr>
          <a:xfrm>
            <a:off x="160181" y="4383056"/>
            <a:ext cx="2056331" cy="599494"/>
          </a:xfrm>
          <a:prstGeom prst="rect">
            <a:avLst/>
          </a:prstGeom>
          <a:noFill/>
          <a:ln>
            <a:noFill/>
          </a:ln>
        </p:spPr>
      </p:pic>
      <p:pic>
        <p:nvPicPr>
          <p:cNvPr id="340" name="Google Shape;340;p50"/>
          <p:cNvPicPr preferRelativeResize="0"/>
          <p:nvPr/>
        </p:nvPicPr>
        <p:blipFill rotWithShape="1">
          <a:blip r:embed="rId4">
            <a:alphaModFix/>
          </a:blip>
          <a:srcRect/>
          <a:stretch/>
        </p:blipFill>
        <p:spPr>
          <a:xfrm>
            <a:off x="612778" y="3621244"/>
            <a:ext cx="1151119" cy="647513"/>
          </a:xfrm>
          <a:prstGeom prst="rect">
            <a:avLst/>
          </a:prstGeom>
          <a:noFill/>
          <a:ln>
            <a:noFill/>
          </a:ln>
        </p:spPr>
      </p:pic>
      <p:sp>
        <p:nvSpPr>
          <p:cNvPr id="341" name="Google Shape;341;p50"/>
          <p:cNvSpPr txBox="1"/>
          <p:nvPr/>
        </p:nvSpPr>
        <p:spPr>
          <a:xfrm>
            <a:off x="160163" y="1480375"/>
            <a:ext cx="2182200" cy="19164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a:solidFill>
                  <a:srgbClr val="004993"/>
                </a:solidFill>
                <a:latin typeface="Open Sans"/>
                <a:ea typeface="Open Sans"/>
                <a:cs typeface="Open Sans"/>
                <a:sym typeface="Open Sans"/>
              </a:rPr>
              <a:t>European Network of Open Education Librarians</a:t>
            </a:r>
            <a:endParaRPr sz="2400" i="0" u="none" strike="noStrike" cap="none">
              <a:solidFill>
                <a:srgbClr val="004993"/>
              </a:solidFill>
              <a:latin typeface="Open Sans"/>
              <a:ea typeface="Open Sans"/>
              <a:cs typeface="Open Sans"/>
              <a:sym typeface="Open Sans"/>
            </a:endParaRPr>
          </a:p>
        </p:txBody>
      </p:sp>
      <p:sp>
        <p:nvSpPr>
          <p:cNvPr id="342" name="Google Shape;342;p50"/>
          <p:cNvSpPr txBox="1"/>
          <p:nvPr/>
        </p:nvSpPr>
        <p:spPr>
          <a:xfrm>
            <a:off x="2891226" y="4726525"/>
            <a:ext cx="5588400" cy="3387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en" sz="1300" b="0" i="0" u="none" strike="noStrike" cap="none">
                <a:solidFill>
                  <a:schemeClr val="dk1"/>
                </a:solidFill>
                <a:latin typeface="Open Sans"/>
                <a:ea typeface="Open Sans"/>
                <a:cs typeface="Open Sans"/>
                <a:sym typeface="Open Sans"/>
              </a:rPr>
              <a:t> </a:t>
            </a:r>
            <a:r>
              <a:rPr lang="en" sz="1300" b="0" i="0" u="sng" strike="noStrike" cap="none">
                <a:solidFill>
                  <a:schemeClr val="hlink"/>
                </a:solidFill>
                <a:latin typeface="Open Sans"/>
                <a:ea typeface="Open Sans"/>
                <a:cs typeface="Open Sans"/>
                <a:sym typeface="Open Sans"/>
                <a:hlinkClick r:id="rId5"/>
              </a:rPr>
              <a:t>https://sparceurope.org/what-we-do/open-education/enoel/</a:t>
            </a:r>
            <a:r>
              <a:rPr lang="en" sz="1300" b="0" i="0" u="none" strike="noStrike" cap="none">
                <a:solidFill>
                  <a:schemeClr val="dk1"/>
                </a:solidFill>
                <a:latin typeface="Open Sans"/>
                <a:ea typeface="Open Sans"/>
                <a:cs typeface="Open Sans"/>
                <a:sym typeface="Open Sans"/>
              </a:rPr>
              <a:t> </a:t>
            </a:r>
            <a:endParaRPr sz="1300" b="0" i="0" u="none" strike="noStrike" cap="none">
              <a:solidFill>
                <a:schemeClr val="dk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51"/>
          <p:cNvPicPr preferRelativeResize="0"/>
          <p:nvPr/>
        </p:nvPicPr>
        <p:blipFill>
          <a:blip r:embed="rId3">
            <a:alphaModFix/>
          </a:blip>
          <a:stretch>
            <a:fillRect/>
          </a:stretch>
        </p:blipFill>
        <p:spPr>
          <a:xfrm>
            <a:off x="-76200" y="320040"/>
            <a:ext cx="9296400" cy="4880610"/>
          </a:xfrm>
          <a:prstGeom prst="rect">
            <a:avLst/>
          </a:prstGeom>
          <a:noFill/>
          <a:ln>
            <a:noFill/>
          </a:ln>
        </p:spPr>
      </p:pic>
      <p:sp>
        <p:nvSpPr>
          <p:cNvPr id="348" name="Google Shape;348;p51"/>
          <p:cNvSpPr txBox="1"/>
          <p:nvPr/>
        </p:nvSpPr>
        <p:spPr>
          <a:xfrm>
            <a:off x="-76200" y="0"/>
            <a:ext cx="6100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4"/>
              </a:rPr>
              <a:t>https://awards.oeglobal.org/awards/2022/open-collaboration/enoel/</a:t>
            </a:r>
            <a:r>
              <a:rPr lang="en"/>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52"/>
          <p:cNvSpPr txBox="1"/>
          <p:nvPr/>
        </p:nvSpPr>
        <p:spPr>
          <a:xfrm>
            <a:off x="2947538" y="319800"/>
            <a:ext cx="5918700" cy="1446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Open Education Resources from/for the Network</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A Wakelet page with categories to identify resources coming from ENOEL and resources useful for its members, but also for anyone interested!</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sp>
        <p:nvSpPr>
          <p:cNvPr id="354" name="Google Shape;354;p52"/>
          <p:cNvSpPr txBox="1"/>
          <p:nvPr/>
        </p:nvSpPr>
        <p:spPr>
          <a:xfrm>
            <a:off x="2947552" y="4518450"/>
            <a:ext cx="5918700" cy="569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Work in progress</a:t>
            </a:r>
            <a:r>
              <a:rPr lang="en" sz="1400" b="0" i="0" u="none" strike="noStrike" cap="none">
                <a:solidFill>
                  <a:schemeClr val="dk1"/>
                </a:solidFill>
                <a:latin typeface="Open Sans"/>
                <a:ea typeface="Open Sans"/>
                <a:cs typeface="Open Sans"/>
                <a:sym typeface="Open Sans"/>
              </a:rPr>
              <a:t> → OE Resources from/for the Network are consistently added </a:t>
            </a:r>
            <a:r>
              <a:rPr lang="en" sz="1400" b="0" i="0" u="sng" strike="noStrike" cap="none">
                <a:solidFill>
                  <a:schemeClr val="hlink"/>
                </a:solidFill>
                <a:latin typeface="Open Sans"/>
                <a:ea typeface="Open Sans"/>
                <a:cs typeface="Open Sans"/>
                <a:sym typeface="Open Sans"/>
                <a:hlinkClick r:id="rId3"/>
              </a:rPr>
              <a:t>https://wakelet.com/@ENOEL</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p:txBody>
      </p:sp>
      <p:sp>
        <p:nvSpPr>
          <p:cNvPr id="355" name="Google Shape;355;p52"/>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56" name="Google Shape;356;p52"/>
          <p:cNvSpPr txBox="1"/>
          <p:nvPr/>
        </p:nvSpPr>
        <p:spPr>
          <a:xfrm>
            <a:off x="165450" y="2248538"/>
            <a:ext cx="2178900" cy="1392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Resources from/for the network</a:t>
            </a:r>
            <a:endParaRPr sz="1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4993"/>
              </a:solidFill>
              <a:latin typeface="Calibri"/>
              <a:ea typeface="Calibri"/>
              <a:cs typeface="Calibri"/>
              <a:sym typeface="Calibri"/>
            </a:endParaRPr>
          </a:p>
        </p:txBody>
      </p:sp>
      <p:pic>
        <p:nvPicPr>
          <p:cNvPr id="357" name="Google Shape;357;p52"/>
          <p:cNvPicPr preferRelativeResize="0"/>
          <p:nvPr/>
        </p:nvPicPr>
        <p:blipFill rotWithShape="1">
          <a:blip r:embed="rId4">
            <a:alphaModFix/>
          </a:blip>
          <a:srcRect/>
          <a:stretch/>
        </p:blipFill>
        <p:spPr>
          <a:xfrm>
            <a:off x="2778806" y="1572075"/>
            <a:ext cx="6076012" cy="2753850"/>
          </a:xfrm>
          <a:prstGeom prst="rect">
            <a:avLst/>
          </a:prstGeom>
          <a:noFill/>
          <a:ln>
            <a:noFill/>
          </a:ln>
        </p:spPr>
      </p:pic>
      <p:pic>
        <p:nvPicPr>
          <p:cNvPr id="358" name="Google Shape;358;p52"/>
          <p:cNvPicPr preferRelativeResize="0"/>
          <p:nvPr/>
        </p:nvPicPr>
        <p:blipFill rotWithShape="1">
          <a:blip r:embed="rId5">
            <a:alphaModFix/>
          </a:blip>
          <a:srcRect/>
          <a:stretch/>
        </p:blipFill>
        <p:spPr>
          <a:xfrm>
            <a:off x="160181" y="4383056"/>
            <a:ext cx="2056331" cy="599494"/>
          </a:xfrm>
          <a:prstGeom prst="rect">
            <a:avLst/>
          </a:prstGeom>
          <a:noFill/>
          <a:ln>
            <a:noFill/>
          </a:ln>
        </p:spPr>
      </p:pic>
      <p:pic>
        <p:nvPicPr>
          <p:cNvPr id="359" name="Google Shape;359;p52"/>
          <p:cNvPicPr preferRelativeResize="0"/>
          <p:nvPr/>
        </p:nvPicPr>
        <p:blipFill rotWithShape="1">
          <a:blip r:embed="rId6">
            <a:alphaModFix/>
          </a:blip>
          <a:srcRect/>
          <a:stretch/>
        </p:blipFill>
        <p:spPr>
          <a:xfrm>
            <a:off x="612778" y="3621244"/>
            <a:ext cx="1151119" cy="64751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3"/>
          <p:cNvSpPr txBox="1">
            <a:spLocks noGrp="1"/>
          </p:cNvSpPr>
          <p:nvPr>
            <p:ph type="title"/>
          </p:nvPr>
        </p:nvSpPr>
        <p:spPr>
          <a:xfrm>
            <a:off x="311700" y="1688550"/>
            <a:ext cx="8520600" cy="17664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 sz="2760" b="1">
                <a:solidFill>
                  <a:srgbClr val="FF9900"/>
                </a:solidFill>
                <a:latin typeface="Open Sans"/>
                <a:ea typeface="Open Sans"/>
                <a:cs typeface="Open Sans"/>
                <a:sym typeface="Open Sans"/>
              </a:rPr>
              <a:t>REUSE </a:t>
            </a:r>
            <a:r>
              <a:rPr lang="en" sz="2760" b="1">
                <a:solidFill>
                  <a:schemeClr val="accent5"/>
                </a:solidFill>
                <a:latin typeface="Open Sans"/>
                <a:ea typeface="Open Sans"/>
                <a:cs typeface="Open Sans"/>
                <a:sym typeface="Open Sans"/>
              </a:rPr>
              <a:t>AND </a:t>
            </a:r>
            <a:r>
              <a:rPr lang="en" sz="2760" b="1">
                <a:solidFill>
                  <a:srgbClr val="FF9900"/>
                </a:solidFill>
                <a:latin typeface="Open Sans"/>
                <a:ea typeface="Open Sans"/>
                <a:cs typeface="Open Sans"/>
                <a:sym typeface="Open Sans"/>
              </a:rPr>
              <a:t>ADAPT </a:t>
            </a:r>
            <a:r>
              <a:rPr lang="en" sz="2760" b="1">
                <a:solidFill>
                  <a:schemeClr val="accent5"/>
                </a:solidFill>
                <a:latin typeface="Open Sans"/>
                <a:ea typeface="Open Sans"/>
                <a:cs typeface="Open Sans"/>
                <a:sym typeface="Open Sans"/>
              </a:rPr>
              <a:t>OUR RESOURCES!</a:t>
            </a:r>
            <a:endParaRPr sz="2760" b="1">
              <a:solidFill>
                <a:schemeClr val="accent5"/>
              </a:solidFill>
              <a:latin typeface="Open Sans"/>
              <a:ea typeface="Open Sans"/>
              <a:cs typeface="Open Sans"/>
              <a:sym typeface="Open Sans"/>
            </a:endParaRPr>
          </a:p>
          <a:p>
            <a:pPr marL="0" lvl="0" indent="0" algn="ctr" rtl="0">
              <a:spcBef>
                <a:spcPts val="0"/>
              </a:spcBef>
              <a:spcAft>
                <a:spcPts val="0"/>
              </a:spcAft>
              <a:buSzPts val="990"/>
              <a:buNone/>
            </a:pPr>
            <a:r>
              <a:rPr lang="en" sz="2760" b="1">
                <a:solidFill>
                  <a:schemeClr val="accent5"/>
                </a:solidFill>
                <a:latin typeface="Open Sans"/>
                <a:ea typeface="Open Sans"/>
                <a:cs typeface="Open Sans"/>
                <a:sym typeface="Open Sans"/>
              </a:rPr>
              <a:t> </a:t>
            </a:r>
            <a:endParaRPr sz="2760" b="1">
              <a:solidFill>
                <a:schemeClr val="accent5"/>
              </a:solidFill>
              <a:latin typeface="Open Sans"/>
              <a:ea typeface="Open Sans"/>
              <a:cs typeface="Open Sans"/>
              <a:sym typeface="Open Sans"/>
            </a:endParaRPr>
          </a:p>
          <a:p>
            <a:pPr marL="0" lvl="0" indent="0" algn="ctr" rtl="0">
              <a:spcBef>
                <a:spcPts val="0"/>
              </a:spcBef>
              <a:spcAft>
                <a:spcPts val="0"/>
              </a:spcAft>
              <a:buSzPts val="990"/>
              <a:buNone/>
            </a:pPr>
            <a:r>
              <a:rPr lang="en" sz="2760" b="1">
                <a:solidFill>
                  <a:schemeClr val="accent5"/>
                </a:solidFill>
                <a:latin typeface="Open Sans"/>
                <a:ea typeface="Open Sans"/>
                <a:cs typeface="Open Sans"/>
                <a:sym typeface="Open Sans"/>
              </a:rPr>
              <a:t>Open </a:t>
            </a:r>
            <a:r>
              <a:rPr lang="en" sz="2760">
                <a:solidFill>
                  <a:srgbClr val="000000"/>
                </a:solidFill>
                <a:latin typeface="Open Sans"/>
                <a:ea typeface="Open Sans"/>
                <a:cs typeface="Open Sans"/>
                <a:sym typeface="Open Sans"/>
              </a:rPr>
              <a:t>= </a:t>
            </a:r>
            <a:r>
              <a:rPr lang="en" sz="2760" b="1">
                <a:solidFill>
                  <a:srgbClr val="FF9900"/>
                </a:solidFill>
                <a:latin typeface="Open Sans"/>
                <a:ea typeface="Open Sans"/>
                <a:cs typeface="Open Sans"/>
                <a:sym typeface="Open Sans"/>
              </a:rPr>
              <a:t>Free </a:t>
            </a:r>
            <a:r>
              <a:rPr lang="en" sz="2760" b="1">
                <a:solidFill>
                  <a:schemeClr val="dk1"/>
                </a:solidFill>
                <a:latin typeface="Open Sans"/>
                <a:ea typeface="Open Sans"/>
                <a:cs typeface="Open Sans"/>
                <a:sym typeface="Open Sans"/>
              </a:rPr>
              <a:t>+ permissions</a:t>
            </a:r>
            <a:endParaRPr sz="2760" b="1">
              <a:solidFill>
                <a:schemeClr val="dk1"/>
              </a:solidFill>
              <a:latin typeface="Open Sans"/>
              <a:ea typeface="Open Sans"/>
              <a:cs typeface="Open Sans"/>
              <a:sym typeface="Open Sans"/>
            </a:endParaRPr>
          </a:p>
          <a:p>
            <a:pPr marL="0" lvl="0" indent="0" algn="ctr" rtl="0">
              <a:spcBef>
                <a:spcPts val="0"/>
              </a:spcBef>
              <a:spcAft>
                <a:spcPts val="0"/>
              </a:spcAft>
              <a:buSzPts val="990"/>
              <a:buNone/>
            </a:pPr>
            <a:endParaRPr sz="2760" b="1">
              <a:latin typeface="Open Sans"/>
              <a:ea typeface="Open Sans"/>
              <a:cs typeface="Open Sans"/>
              <a:sym typeface="Open Sans"/>
            </a:endParaRPr>
          </a:p>
          <a:p>
            <a:pPr marL="0" lvl="0" indent="0" algn="ctr" rtl="0">
              <a:spcBef>
                <a:spcPts val="0"/>
              </a:spcBef>
              <a:spcAft>
                <a:spcPts val="0"/>
              </a:spcAft>
              <a:buSzPts val="990"/>
              <a:buNone/>
            </a:pPr>
            <a:r>
              <a:rPr lang="en" sz="2760" b="1">
                <a:latin typeface="Open Sans"/>
                <a:ea typeface="Open Sans"/>
                <a:cs typeface="Open Sans"/>
                <a:sym typeface="Open Sans"/>
              </a:rPr>
              <a:t>THEY ARE ALL SHARED WITH AN </a:t>
            </a:r>
            <a:r>
              <a:rPr lang="en" sz="2760" b="1">
                <a:solidFill>
                  <a:srgbClr val="FF9900"/>
                </a:solidFill>
                <a:latin typeface="Open Sans"/>
                <a:ea typeface="Open Sans"/>
                <a:cs typeface="Open Sans"/>
                <a:sym typeface="Open Sans"/>
              </a:rPr>
              <a:t>OPEN LICENCE</a:t>
            </a:r>
            <a:endParaRPr sz="2760" b="1">
              <a:solidFill>
                <a:srgbClr val="FF9900"/>
              </a:solidFill>
              <a:latin typeface="Open Sans"/>
              <a:ea typeface="Open Sans"/>
              <a:cs typeface="Open Sans"/>
              <a:sym typeface="Open Sans"/>
            </a:endParaRPr>
          </a:p>
        </p:txBody>
      </p:sp>
      <p:pic>
        <p:nvPicPr>
          <p:cNvPr id="365" name="Google Shape;365;p53"/>
          <p:cNvPicPr preferRelativeResize="0"/>
          <p:nvPr/>
        </p:nvPicPr>
        <p:blipFill>
          <a:blip r:embed="rId3">
            <a:alphaModFix/>
          </a:blip>
          <a:stretch>
            <a:fillRect/>
          </a:stretch>
        </p:blipFill>
        <p:spPr>
          <a:xfrm>
            <a:off x="3333000" y="3985725"/>
            <a:ext cx="2089500" cy="731050"/>
          </a:xfrm>
          <a:prstGeom prst="rect">
            <a:avLst/>
          </a:prstGeom>
          <a:noFill/>
          <a:ln>
            <a:noFill/>
          </a:ln>
        </p:spPr>
      </p:pic>
      <p:sp>
        <p:nvSpPr>
          <p:cNvPr id="366" name="Google Shape;366;p53"/>
          <p:cNvSpPr txBox="1"/>
          <p:nvPr/>
        </p:nvSpPr>
        <p:spPr>
          <a:xfrm>
            <a:off x="235925" y="1006700"/>
            <a:ext cx="13212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54"/>
          <p:cNvSpPr txBox="1"/>
          <p:nvPr/>
        </p:nvSpPr>
        <p:spPr>
          <a:xfrm>
            <a:off x="2429350" y="0"/>
            <a:ext cx="6714900" cy="5217900"/>
          </a:xfrm>
          <a:prstGeom prst="rect">
            <a:avLst/>
          </a:prstGeom>
          <a:noFill/>
          <a:ln>
            <a:noFill/>
          </a:ln>
        </p:spPr>
        <p:txBody>
          <a:bodyPr spcFirstLastPara="1" wrap="square" lIns="68550" tIns="68550" rIns="68550" bIns="68550" anchor="t" anchorCtr="0">
            <a:spAutoFit/>
          </a:bodyPr>
          <a:lstStyle/>
          <a:p>
            <a:pPr marL="0" marR="0" lvl="0" indent="0" algn="l" rtl="0">
              <a:lnSpc>
                <a:spcPct val="100000"/>
              </a:lnSpc>
              <a:spcBef>
                <a:spcPts val="0"/>
              </a:spcBef>
              <a:spcAft>
                <a:spcPts val="0"/>
              </a:spcAft>
              <a:buNone/>
            </a:pPr>
            <a:r>
              <a:rPr lang="en" sz="2000" b="1" i="0" u="none" strike="noStrike" cap="none">
                <a:solidFill>
                  <a:srgbClr val="004993"/>
                </a:solidFill>
                <a:latin typeface="Open Sans"/>
                <a:ea typeface="Open Sans"/>
                <a:cs typeface="Open Sans"/>
                <a:sym typeface="Open Sans"/>
              </a:rPr>
              <a:t>Collaboration comes with challenges of its own</a:t>
            </a:r>
            <a:r>
              <a:rPr lang="en" sz="2600" b="0" i="0" u="none" strike="noStrike" cap="none">
                <a:solidFill>
                  <a:srgbClr val="004993"/>
                </a:solidFill>
                <a:latin typeface="Open Sans"/>
                <a:ea typeface="Open Sans"/>
                <a:cs typeface="Open Sans"/>
                <a:sym typeface="Open Sans"/>
              </a:rPr>
              <a:t> </a:t>
            </a:r>
            <a:endParaRPr sz="2600" b="0"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0" i="0" u="none" strike="noStrike" cap="none">
                <a:solidFill>
                  <a:srgbClr val="004993"/>
                </a:solidFill>
                <a:latin typeface="Open Sans"/>
                <a:ea typeface="Open Sans"/>
                <a:cs typeface="Open Sans"/>
                <a:sym typeface="Open Sans"/>
              </a:rPr>
              <a:t>Not all librarians are comfortable with </a:t>
            </a:r>
            <a:r>
              <a:rPr lang="en" sz="1600" b="1" i="0" u="none" strike="noStrike" cap="none">
                <a:solidFill>
                  <a:srgbClr val="004993"/>
                </a:solidFill>
                <a:latin typeface="Open Sans"/>
                <a:ea typeface="Open Sans"/>
                <a:cs typeface="Open Sans"/>
                <a:sym typeface="Open Sans"/>
              </a:rPr>
              <a:t>taking action at the same time</a:t>
            </a:r>
            <a:r>
              <a:rPr lang="en" sz="1600" b="0" i="0" u="none" strike="noStrike" cap="none">
                <a:solidFill>
                  <a:srgbClr val="004993"/>
                </a:solidFill>
                <a:latin typeface="Open Sans"/>
                <a:ea typeface="Open Sans"/>
                <a:cs typeface="Open Sans"/>
                <a:sym typeface="Open Sans"/>
              </a:rPr>
              <a:t> </a:t>
            </a:r>
            <a:endParaRPr sz="1600" b="0"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0" i="0" u="none" strike="noStrike" cap="none">
                <a:solidFill>
                  <a:srgbClr val="004993"/>
                </a:solidFill>
                <a:latin typeface="Open Sans"/>
                <a:ea typeface="Open Sans"/>
                <a:cs typeface="Open Sans"/>
                <a:sym typeface="Open Sans"/>
              </a:rPr>
              <a:t>nor are they all always </a:t>
            </a:r>
            <a:r>
              <a:rPr lang="en" sz="1600" b="1" i="0" u="none" strike="noStrike" cap="none">
                <a:solidFill>
                  <a:srgbClr val="004993"/>
                </a:solidFill>
                <a:latin typeface="Open Sans"/>
                <a:ea typeface="Open Sans"/>
                <a:cs typeface="Open Sans"/>
                <a:sym typeface="Open Sans"/>
              </a:rPr>
              <a:t>ready to actively contribute</a:t>
            </a:r>
            <a:endParaRPr sz="1600" b="1"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0" i="0" u="none" strike="noStrike" cap="none">
                <a:solidFill>
                  <a:srgbClr val="004993"/>
                </a:solidFill>
                <a:latin typeface="Open Sans"/>
                <a:ea typeface="Open Sans"/>
                <a:cs typeface="Open Sans"/>
                <a:sym typeface="Open Sans"/>
              </a:rPr>
              <a:t>or confident in formulating their thoughts in </a:t>
            </a:r>
            <a:r>
              <a:rPr lang="en" sz="1600" b="1" i="0" u="none" strike="noStrike" cap="none">
                <a:solidFill>
                  <a:srgbClr val="004993"/>
                </a:solidFill>
                <a:latin typeface="Open Sans"/>
                <a:ea typeface="Open Sans"/>
                <a:cs typeface="Open Sans"/>
                <a:sym typeface="Open Sans"/>
              </a:rPr>
              <a:t>English as a second language</a:t>
            </a:r>
            <a:r>
              <a:rPr lang="en" sz="1600" b="0" i="0" u="none" strike="noStrike" cap="none">
                <a:solidFill>
                  <a:srgbClr val="004993"/>
                </a:solidFill>
                <a:latin typeface="Open Sans"/>
                <a:ea typeface="Open Sans"/>
                <a:cs typeface="Open Sans"/>
                <a:sym typeface="Open Sans"/>
              </a:rPr>
              <a:t>. </a:t>
            </a:r>
            <a:endParaRPr sz="16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6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 sz="2000" b="0" i="0" u="none" strike="noStrike" cap="none">
                <a:solidFill>
                  <a:srgbClr val="004993"/>
                </a:solidFill>
                <a:latin typeface="Open Sans"/>
                <a:ea typeface="Open Sans"/>
                <a:cs typeface="Open Sans"/>
                <a:sym typeface="Open Sans"/>
              </a:rPr>
              <a:t>These challenges can only be overcome through a </a:t>
            </a:r>
            <a:r>
              <a:rPr lang="en" sz="2000" b="1" i="0" u="none" strike="noStrike" cap="none">
                <a:solidFill>
                  <a:srgbClr val="004993"/>
                </a:solidFill>
                <a:latin typeface="Open Sans"/>
                <a:ea typeface="Open Sans"/>
                <a:cs typeface="Open Sans"/>
                <a:sym typeface="Open Sans"/>
              </a:rPr>
              <a:t>welcoming </a:t>
            </a:r>
            <a:r>
              <a:rPr lang="en" sz="2000" b="0" i="0" u="none" strike="noStrike" cap="none">
                <a:solidFill>
                  <a:srgbClr val="004993"/>
                </a:solidFill>
                <a:latin typeface="Open Sans"/>
                <a:ea typeface="Open Sans"/>
                <a:cs typeface="Open Sans"/>
                <a:sym typeface="Open Sans"/>
              </a:rPr>
              <a:t>and </a:t>
            </a:r>
            <a:r>
              <a:rPr lang="en" sz="2000" b="1" i="0" u="none" strike="noStrike" cap="none">
                <a:solidFill>
                  <a:srgbClr val="004993"/>
                </a:solidFill>
                <a:latin typeface="Open Sans"/>
                <a:ea typeface="Open Sans"/>
                <a:cs typeface="Open Sans"/>
                <a:sym typeface="Open Sans"/>
              </a:rPr>
              <a:t>patient approach </a:t>
            </a:r>
            <a:r>
              <a:rPr lang="en" sz="2000" b="0" i="0" u="none" strike="noStrike" cap="none">
                <a:solidFill>
                  <a:srgbClr val="004993"/>
                </a:solidFill>
                <a:latin typeface="Open Sans"/>
                <a:ea typeface="Open Sans"/>
                <a:cs typeface="Open Sans"/>
                <a:sym typeface="Open Sans"/>
              </a:rPr>
              <a:t>and the attitude to </a:t>
            </a:r>
            <a:r>
              <a:rPr lang="en" sz="2000" b="1" i="0" u="none" strike="noStrike" cap="none">
                <a:solidFill>
                  <a:srgbClr val="004993"/>
                </a:solidFill>
                <a:latin typeface="Open Sans"/>
                <a:ea typeface="Open Sans"/>
                <a:cs typeface="Open Sans"/>
                <a:sym typeface="Open Sans"/>
              </a:rPr>
              <a:t>listen </a:t>
            </a:r>
            <a:r>
              <a:rPr lang="en" sz="2000" b="0" i="0" u="none" strike="noStrike" cap="none">
                <a:solidFill>
                  <a:srgbClr val="004993"/>
                </a:solidFill>
                <a:latin typeface="Open Sans"/>
                <a:ea typeface="Open Sans"/>
                <a:cs typeface="Open Sans"/>
                <a:sym typeface="Open Sans"/>
              </a:rPr>
              <a:t>and </a:t>
            </a:r>
            <a:r>
              <a:rPr lang="en" sz="2000" b="1" i="0" u="none" strike="noStrike" cap="none">
                <a:solidFill>
                  <a:srgbClr val="004993"/>
                </a:solidFill>
                <a:latin typeface="Open Sans"/>
                <a:ea typeface="Open Sans"/>
                <a:cs typeface="Open Sans"/>
                <a:sym typeface="Open Sans"/>
              </a:rPr>
              <a:t>include.</a:t>
            </a:r>
            <a:r>
              <a:rPr lang="en" sz="1600" b="1" i="0" u="none" strike="noStrike" cap="none">
                <a:solidFill>
                  <a:srgbClr val="004993"/>
                </a:solidFill>
                <a:latin typeface="Open Sans"/>
                <a:ea typeface="Open Sans"/>
                <a:cs typeface="Open Sans"/>
                <a:sym typeface="Open Sans"/>
              </a:rPr>
              <a:t> </a:t>
            </a:r>
            <a:endParaRPr sz="16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6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 sz="1600" b="0" i="0" u="none" strike="noStrike" cap="none">
                <a:solidFill>
                  <a:srgbClr val="004993"/>
                </a:solidFill>
                <a:latin typeface="Open Sans"/>
                <a:ea typeface="Open Sans"/>
                <a:cs typeface="Open Sans"/>
                <a:sym typeface="Open Sans"/>
              </a:rPr>
              <a:t>The ENOEL demonstrates this.</a:t>
            </a:r>
            <a:r>
              <a:rPr lang="en" sz="1600" b="1" i="0" u="none" strike="noStrike" cap="none">
                <a:solidFill>
                  <a:srgbClr val="004993"/>
                </a:solidFill>
                <a:latin typeface="Open Sans"/>
                <a:ea typeface="Open Sans"/>
                <a:cs typeface="Open Sans"/>
                <a:sym typeface="Open Sans"/>
              </a:rPr>
              <a:t> </a:t>
            </a:r>
            <a:r>
              <a:rPr lang="en" sz="1600" b="0" i="0" u="none" strike="noStrike" cap="none">
                <a:solidFill>
                  <a:srgbClr val="004993"/>
                </a:solidFill>
                <a:latin typeface="Open Sans"/>
                <a:ea typeface="Open Sans"/>
                <a:cs typeface="Open Sans"/>
                <a:sym typeface="Open Sans"/>
              </a:rPr>
              <a:t>Together we:</a:t>
            </a:r>
            <a:endParaRPr sz="1600" b="0"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1" i="0" u="none" strike="noStrike" cap="none">
                <a:solidFill>
                  <a:srgbClr val="004993"/>
                </a:solidFill>
                <a:latin typeface="Open Sans"/>
                <a:ea typeface="Open Sans"/>
                <a:cs typeface="Open Sans"/>
                <a:sym typeface="Open Sans"/>
              </a:rPr>
              <a:t>share </a:t>
            </a:r>
            <a:r>
              <a:rPr lang="en" sz="1600" b="0" i="0" u="none" strike="noStrike" cap="none">
                <a:solidFill>
                  <a:srgbClr val="004993"/>
                </a:solidFill>
                <a:latin typeface="Open Sans"/>
                <a:ea typeface="Open Sans"/>
                <a:cs typeface="Open Sans"/>
                <a:sym typeface="Open Sans"/>
              </a:rPr>
              <a:t>ideas, problems, experiences and skills</a:t>
            </a:r>
            <a:endParaRPr sz="1600" b="0"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1" i="0" u="none" strike="noStrike" cap="none">
                <a:solidFill>
                  <a:srgbClr val="004993"/>
                </a:solidFill>
                <a:latin typeface="Open Sans"/>
                <a:ea typeface="Open Sans"/>
                <a:cs typeface="Open Sans"/>
                <a:sym typeface="Open Sans"/>
              </a:rPr>
              <a:t>negotiate </a:t>
            </a:r>
            <a:r>
              <a:rPr lang="en" sz="1600" b="0" i="0" u="none" strike="noStrike" cap="none">
                <a:solidFill>
                  <a:srgbClr val="004993"/>
                </a:solidFill>
                <a:latin typeface="Open Sans"/>
                <a:ea typeface="Open Sans"/>
                <a:cs typeface="Open Sans"/>
                <a:sym typeface="Open Sans"/>
              </a:rPr>
              <a:t>along the way on what to do and how </a:t>
            </a:r>
            <a:endParaRPr sz="1600" b="0" i="0" u="none" strike="noStrike" cap="none">
              <a:solidFill>
                <a:srgbClr val="004993"/>
              </a:solidFill>
              <a:latin typeface="Open Sans"/>
              <a:ea typeface="Open Sans"/>
              <a:cs typeface="Open Sans"/>
              <a:sym typeface="Open Sans"/>
            </a:endParaRPr>
          </a:p>
          <a:p>
            <a:pPr marL="342900" marR="0" lvl="0" indent="-273050" algn="l" rtl="0">
              <a:lnSpc>
                <a:spcPct val="100000"/>
              </a:lnSpc>
              <a:spcBef>
                <a:spcPts val="0"/>
              </a:spcBef>
              <a:spcAft>
                <a:spcPts val="0"/>
              </a:spcAft>
              <a:buClr>
                <a:srgbClr val="004993"/>
              </a:buClr>
              <a:buSzPts val="2100"/>
              <a:buFont typeface="Calibri"/>
              <a:buChar char="●"/>
            </a:pPr>
            <a:r>
              <a:rPr lang="en" sz="1600" b="1" i="0" u="none" strike="noStrike" cap="none">
                <a:solidFill>
                  <a:srgbClr val="004993"/>
                </a:solidFill>
                <a:latin typeface="Open Sans"/>
                <a:ea typeface="Open Sans"/>
                <a:cs typeface="Open Sans"/>
                <a:sym typeface="Open Sans"/>
              </a:rPr>
              <a:t>pool efforts </a:t>
            </a:r>
            <a:r>
              <a:rPr lang="en" sz="1600" b="0" i="0" u="none" strike="noStrike" cap="none">
                <a:solidFill>
                  <a:srgbClr val="004993"/>
                </a:solidFill>
                <a:latin typeface="Open Sans"/>
                <a:ea typeface="Open Sans"/>
                <a:cs typeface="Open Sans"/>
                <a:sym typeface="Open Sans"/>
              </a:rPr>
              <a:t>to solve common goals and challenges (busy but THERE!)</a:t>
            </a:r>
            <a:endParaRPr sz="1600" b="0" i="0" u="none" strike="noStrike" cap="none">
              <a:solidFill>
                <a:srgbClr val="004993"/>
              </a:solidFill>
              <a:latin typeface="Open Sans"/>
              <a:ea typeface="Open Sans"/>
              <a:cs typeface="Open Sans"/>
              <a:sym typeface="Open Sans"/>
            </a:endParaRPr>
          </a:p>
          <a:p>
            <a:pPr marL="0" marR="0" lvl="0" indent="0" algn="r" rtl="0">
              <a:lnSpc>
                <a:spcPct val="100000"/>
              </a:lnSpc>
              <a:spcBef>
                <a:spcPts val="0"/>
              </a:spcBef>
              <a:spcAft>
                <a:spcPts val="0"/>
              </a:spcAft>
              <a:buNone/>
            </a:pPr>
            <a:r>
              <a:rPr lang="en" sz="2050" b="0" i="0" u="none" strike="noStrike" cap="none">
                <a:solidFill>
                  <a:srgbClr val="004993"/>
                </a:solidFill>
                <a:latin typeface="Calibri"/>
                <a:ea typeface="Calibri"/>
                <a:cs typeface="Calibri"/>
                <a:sym typeface="Calibri"/>
              </a:rPr>
              <a:t>...and we enjoy our regular </a:t>
            </a:r>
            <a:r>
              <a:rPr lang="en" sz="2050" b="1" i="0" u="none" strike="noStrike" cap="none">
                <a:solidFill>
                  <a:srgbClr val="004993"/>
                </a:solidFill>
                <a:latin typeface="Calibri"/>
                <a:ea typeface="Calibri"/>
                <a:cs typeface="Calibri"/>
                <a:sym typeface="Calibri"/>
              </a:rPr>
              <a:t>monthly meetings</a:t>
            </a:r>
            <a:r>
              <a:rPr lang="en" sz="2050" b="0" i="0" u="none" strike="noStrike" cap="none">
                <a:solidFill>
                  <a:srgbClr val="004993"/>
                </a:solidFill>
                <a:latin typeface="Calibri"/>
                <a:ea typeface="Calibri"/>
                <a:cs typeface="Calibri"/>
                <a:sym typeface="Calibri"/>
              </a:rPr>
              <a:t>!</a:t>
            </a:r>
            <a:r>
              <a:rPr lang="en" sz="2200" b="1" i="0" u="none" strike="noStrike" cap="none">
                <a:solidFill>
                  <a:srgbClr val="004993"/>
                </a:solidFill>
                <a:latin typeface="Calibri"/>
                <a:ea typeface="Calibri"/>
                <a:cs typeface="Calibri"/>
                <a:sym typeface="Calibri"/>
              </a:rPr>
              <a:t> </a:t>
            </a:r>
            <a:endParaRPr sz="2200" b="1" i="0" u="none" strike="noStrike" cap="none">
              <a:solidFill>
                <a:srgbClr val="004993"/>
              </a:solidFill>
              <a:latin typeface="Calibri"/>
              <a:ea typeface="Calibri"/>
              <a:cs typeface="Calibri"/>
              <a:sym typeface="Calibri"/>
            </a:endParaRPr>
          </a:p>
        </p:txBody>
      </p:sp>
      <p:sp>
        <p:nvSpPr>
          <p:cNvPr id="372" name="Google Shape;372;p54"/>
          <p:cNvSpPr/>
          <p:nvPr/>
        </p:nvSpPr>
        <p:spPr>
          <a:xfrm>
            <a:off x="0" y="0"/>
            <a:ext cx="2360925" cy="5143500"/>
          </a:xfrm>
          <a:prstGeom prst="rect">
            <a:avLst/>
          </a:prstGeom>
          <a:solidFill>
            <a:srgbClr val="FCF49E"/>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None/>
            </a:pPr>
            <a:endParaRPr sz="1350" b="0" i="0" u="none" strike="noStrike" cap="none">
              <a:solidFill>
                <a:schemeClr val="lt1"/>
              </a:solidFill>
              <a:latin typeface="Calibri"/>
              <a:ea typeface="Calibri"/>
              <a:cs typeface="Calibri"/>
              <a:sym typeface="Calibri"/>
            </a:endParaRPr>
          </a:p>
        </p:txBody>
      </p:sp>
      <p:sp>
        <p:nvSpPr>
          <p:cNvPr id="373" name="Google Shape;373;p54"/>
          <p:cNvSpPr txBox="1"/>
          <p:nvPr/>
        </p:nvSpPr>
        <p:spPr>
          <a:xfrm>
            <a:off x="241646" y="2248537"/>
            <a:ext cx="1877700" cy="646500"/>
          </a:xfrm>
          <a:prstGeom prst="rect">
            <a:avLst/>
          </a:prstGeom>
          <a:noFill/>
          <a:ln>
            <a:noFill/>
          </a:ln>
        </p:spPr>
        <p:txBody>
          <a:bodyPr spcFirstLastPara="1" wrap="square" lIns="68550" tIns="34275" rIns="68550" bIns="34275" anchor="t" anchorCtr="0">
            <a:spAutoFit/>
          </a:bodyPr>
          <a:lstStyle/>
          <a:p>
            <a:pPr marL="0" marR="0" lvl="0" indent="0" algn="l" rtl="0">
              <a:lnSpc>
                <a:spcPct val="100000"/>
              </a:lnSpc>
              <a:spcBef>
                <a:spcPts val="0"/>
              </a:spcBef>
              <a:spcAft>
                <a:spcPts val="0"/>
              </a:spcAft>
              <a:buNone/>
            </a:pPr>
            <a:r>
              <a:rPr lang="en" sz="2400" b="0" i="0" u="none" strike="noStrike" cap="none">
                <a:solidFill>
                  <a:srgbClr val="004993"/>
                </a:solidFill>
                <a:latin typeface="Open Sans"/>
                <a:ea typeface="Open Sans"/>
                <a:cs typeface="Open Sans"/>
                <a:sym typeface="Open Sans"/>
              </a:rPr>
              <a:t>Challenges</a:t>
            </a:r>
            <a:endParaRPr sz="105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350" b="0" i="0" u="none" strike="noStrike" cap="none">
              <a:solidFill>
                <a:srgbClr val="004993"/>
              </a:solidFill>
              <a:latin typeface="Calibri"/>
              <a:ea typeface="Calibri"/>
              <a:cs typeface="Calibri"/>
              <a:sym typeface="Calibri"/>
            </a:endParaRPr>
          </a:p>
        </p:txBody>
      </p:sp>
      <p:pic>
        <p:nvPicPr>
          <p:cNvPr id="374" name="Google Shape;374;p54"/>
          <p:cNvPicPr preferRelativeResize="0"/>
          <p:nvPr/>
        </p:nvPicPr>
        <p:blipFill rotWithShape="1">
          <a:blip r:embed="rId3">
            <a:alphaModFix/>
          </a:blip>
          <a:srcRect/>
          <a:stretch/>
        </p:blipFill>
        <p:spPr>
          <a:xfrm>
            <a:off x="160182" y="4383057"/>
            <a:ext cx="2056331" cy="599494"/>
          </a:xfrm>
          <a:prstGeom prst="rect">
            <a:avLst/>
          </a:prstGeom>
          <a:noFill/>
          <a:ln>
            <a:noFill/>
          </a:ln>
        </p:spPr>
      </p:pic>
      <p:pic>
        <p:nvPicPr>
          <p:cNvPr id="375" name="Google Shape;375;p54"/>
          <p:cNvPicPr preferRelativeResize="0"/>
          <p:nvPr/>
        </p:nvPicPr>
        <p:blipFill rotWithShape="1">
          <a:blip r:embed="rId4">
            <a:alphaModFix/>
          </a:blip>
          <a:srcRect/>
          <a:stretch/>
        </p:blipFill>
        <p:spPr>
          <a:xfrm>
            <a:off x="612779" y="3621244"/>
            <a:ext cx="1151121" cy="64751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5"/>
          <p:cNvSpPr txBox="1"/>
          <p:nvPr/>
        </p:nvSpPr>
        <p:spPr>
          <a:xfrm>
            <a:off x="2740450" y="1055750"/>
            <a:ext cx="3591900" cy="338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 sz="1600" b="0" i="0" u="none" strike="noStrike" cap="none">
                <a:solidFill>
                  <a:srgbClr val="004993"/>
                </a:solidFill>
                <a:latin typeface="Open Sans"/>
                <a:ea typeface="Open Sans"/>
                <a:cs typeface="Open Sans"/>
                <a:sym typeface="Open Sans"/>
              </a:rPr>
              <a:t>Created in collaboration with ENOEL members and based on the UNESCO OER Rec. </a:t>
            </a:r>
            <a:br>
              <a:rPr lang="en" sz="1600" b="0" i="0" u="none" strike="noStrike" cap="none">
                <a:solidFill>
                  <a:srgbClr val="004993"/>
                </a:solidFill>
                <a:latin typeface="Open Sans"/>
                <a:ea typeface="Open Sans"/>
                <a:cs typeface="Open Sans"/>
                <a:sym typeface="Open Sans"/>
              </a:rPr>
            </a:br>
            <a:endParaRPr sz="1600" b="0" i="0" u="none" strike="noStrike" cap="none">
              <a:solidFill>
                <a:srgbClr val="004993"/>
              </a:solidFill>
              <a:highlight>
                <a:srgbClr val="FFFFFF"/>
              </a:highlight>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 sz="1600" b="0" i="0" u="none" strike="noStrike" cap="none">
                <a:solidFill>
                  <a:srgbClr val="004993"/>
                </a:solidFill>
                <a:highlight>
                  <a:srgbClr val="FFFFFF"/>
                </a:highlight>
                <a:latin typeface="Open Sans"/>
                <a:ea typeface="Open Sans"/>
                <a:cs typeface="Open Sans"/>
                <a:sym typeface="Open Sans"/>
              </a:rPr>
              <a:t>The strategy focuses on the </a:t>
            </a:r>
            <a:r>
              <a:rPr lang="en" sz="1600" b="1" i="0" u="none" strike="noStrike" cap="none">
                <a:solidFill>
                  <a:srgbClr val="004993"/>
                </a:solidFill>
                <a:highlight>
                  <a:srgbClr val="FFFFFF"/>
                </a:highlight>
                <a:latin typeface="Open Sans"/>
                <a:ea typeface="Open Sans"/>
                <a:cs typeface="Open Sans"/>
                <a:sym typeface="Open Sans"/>
              </a:rPr>
              <a:t>active role of librarians </a:t>
            </a:r>
            <a:r>
              <a:rPr lang="en" sz="1600" b="0" i="0" u="none" strike="noStrike" cap="none">
                <a:solidFill>
                  <a:srgbClr val="004993"/>
                </a:solidFill>
                <a:highlight>
                  <a:srgbClr val="FFFFFF"/>
                </a:highlight>
                <a:latin typeface="Open Sans"/>
                <a:ea typeface="Open Sans"/>
                <a:cs typeface="Open Sans"/>
                <a:sym typeface="Open Sans"/>
              </a:rPr>
              <a:t>in</a:t>
            </a:r>
            <a:r>
              <a:rPr lang="en" sz="1600" b="0" i="0" u="none" strike="noStrike" cap="none">
                <a:solidFill>
                  <a:srgbClr val="004993"/>
                </a:solidFill>
                <a:latin typeface="Open Sans"/>
                <a:ea typeface="Open Sans"/>
                <a:cs typeface="Open Sans"/>
                <a:sym typeface="Open Sans"/>
              </a:rPr>
              <a:t>: </a:t>
            </a:r>
            <a:endParaRPr sz="1600" b="0" i="0" u="none" strike="noStrike" cap="none">
              <a:solidFill>
                <a:srgbClr val="004993"/>
              </a:solidFill>
              <a:latin typeface="Open Sans"/>
              <a:ea typeface="Open Sans"/>
              <a:cs typeface="Open Sans"/>
              <a:sym typeface="Open Sans"/>
            </a:endParaRPr>
          </a:p>
          <a:p>
            <a:pPr marL="171450" marR="0" lvl="0" indent="-171450" algn="l" rtl="0">
              <a:lnSpc>
                <a:spcPct val="100000"/>
              </a:lnSpc>
              <a:spcBef>
                <a:spcPts val="0"/>
              </a:spcBef>
              <a:spcAft>
                <a:spcPts val="0"/>
              </a:spcAft>
              <a:buClr>
                <a:srgbClr val="004993"/>
              </a:buClr>
              <a:buSzPts val="1600"/>
              <a:buFont typeface="Calibri"/>
              <a:buChar char="●"/>
            </a:pPr>
            <a:r>
              <a:rPr lang="en" sz="1600" b="0" i="0" u="none" strike="noStrike" cap="none">
                <a:solidFill>
                  <a:srgbClr val="004993"/>
                </a:solidFill>
                <a:latin typeface="Open Sans"/>
                <a:ea typeface="Open Sans"/>
                <a:cs typeface="Open Sans"/>
                <a:sym typeface="Open Sans"/>
              </a:rPr>
              <a:t>helping increase awareness around OE</a:t>
            </a:r>
            <a:endParaRPr sz="1600" b="0" i="0" u="none" strike="noStrike" cap="none">
              <a:solidFill>
                <a:srgbClr val="004993"/>
              </a:solidFill>
              <a:latin typeface="Open Sans"/>
              <a:ea typeface="Open Sans"/>
              <a:cs typeface="Open Sans"/>
              <a:sym typeface="Open Sans"/>
            </a:endParaRPr>
          </a:p>
          <a:p>
            <a:pPr marL="171450" marR="0" lvl="0" indent="-171450" algn="l" rtl="0">
              <a:lnSpc>
                <a:spcPct val="100000"/>
              </a:lnSpc>
              <a:spcBef>
                <a:spcPts val="0"/>
              </a:spcBef>
              <a:spcAft>
                <a:spcPts val="0"/>
              </a:spcAft>
              <a:buClr>
                <a:srgbClr val="004993"/>
              </a:buClr>
              <a:buSzPts val="1600"/>
              <a:buFont typeface="Calibri"/>
              <a:buChar char="●"/>
            </a:pPr>
            <a:r>
              <a:rPr lang="en" sz="1600" b="0" i="0" u="none" strike="noStrike" cap="none">
                <a:solidFill>
                  <a:srgbClr val="004993"/>
                </a:solidFill>
                <a:latin typeface="Open Sans"/>
                <a:ea typeface="Open Sans"/>
                <a:cs typeface="Open Sans"/>
                <a:sym typeface="Open Sans"/>
              </a:rPr>
              <a:t>stimulating an OE culture</a:t>
            </a:r>
            <a:endParaRPr sz="1600" b="0" i="0" u="none" strike="noStrike" cap="none">
              <a:solidFill>
                <a:srgbClr val="004993"/>
              </a:solidFill>
              <a:latin typeface="Open Sans"/>
              <a:ea typeface="Open Sans"/>
              <a:cs typeface="Open Sans"/>
              <a:sym typeface="Open Sans"/>
            </a:endParaRPr>
          </a:p>
          <a:p>
            <a:pPr marL="171450" marR="0" lvl="0" indent="-171450" algn="l" rtl="0">
              <a:lnSpc>
                <a:spcPct val="100000"/>
              </a:lnSpc>
              <a:spcBef>
                <a:spcPts val="0"/>
              </a:spcBef>
              <a:spcAft>
                <a:spcPts val="0"/>
              </a:spcAft>
              <a:buClr>
                <a:srgbClr val="004993"/>
              </a:buClr>
              <a:buSzPts val="1400"/>
              <a:buFont typeface="Calibri"/>
              <a:buChar char="●"/>
            </a:pPr>
            <a:r>
              <a:rPr lang="en" sz="1600" b="0" i="0" u="none" strike="noStrike" cap="none">
                <a:solidFill>
                  <a:srgbClr val="004993"/>
                </a:solidFill>
                <a:latin typeface="Open Sans"/>
                <a:ea typeface="Open Sans"/>
                <a:cs typeface="Open Sans"/>
                <a:sym typeface="Open Sans"/>
              </a:rPr>
              <a:t>providing more support to implement Open Education in Higher Education institutions in various local contexts.</a:t>
            </a:r>
            <a:endParaRPr sz="1600" b="0" i="0" u="none" strike="noStrike" cap="none">
              <a:solidFill>
                <a:srgbClr val="004993"/>
              </a:solidFill>
              <a:latin typeface="Open Sans"/>
              <a:ea typeface="Open Sans"/>
              <a:cs typeface="Open Sans"/>
              <a:sym typeface="Open Sans"/>
            </a:endParaRPr>
          </a:p>
        </p:txBody>
      </p:sp>
      <p:sp>
        <p:nvSpPr>
          <p:cNvPr id="381" name="Google Shape;381;p55"/>
          <p:cNvSpPr txBox="1"/>
          <p:nvPr/>
        </p:nvSpPr>
        <p:spPr>
          <a:xfrm>
            <a:off x="2890725" y="4479475"/>
            <a:ext cx="5918700" cy="569377"/>
          </a:xfrm>
          <a:prstGeom prst="rect">
            <a:avLst/>
          </a:prstGeom>
          <a:noFill/>
          <a:ln>
            <a:noFill/>
          </a:ln>
        </p:spPr>
        <p:txBody>
          <a:bodyPr spcFirstLastPara="1" wrap="square" lIns="68575" tIns="68575" rIns="68575" bIns="68575" anchor="t" anchorCtr="0">
            <a:spAutoFit/>
          </a:bodyPr>
          <a:lstStyle/>
          <a:p>
            <a:pPr marL="2171700" marR="0" lvl="0" indent="0" algn="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May 2021</a:t>
            </a:r>
            <a:endParaRPr/>
          </a:p>
          <a:p>
            <a:pPr marL="2171700" marR="0" lvl="0" indent="0" algn="r" rtl="0">
              <a:lnSpc>
                <a:spcPct val="100000"/>
              </a:lnSpc>
              <a:spcBef>
                <a:spcPts val="0"/>
              </a:spcBef>
              <a:spcAft>
                <a:spcPts val="0"/>
              </a:spcAft>
              <a:buClr>
                <a:srgbClr val="000000"/>
              </a:buClr>
              <a:buSzPts val="1400"/>
              <a:buFont typeface="Arial"/>
              <a:buNone/>
            </a:pPr>
            <a:r>
              <a:rPr lang="en" sz="1400" b="0" i="0" u="sng" strike="noStrike" cap="none">
                <a:solidFill>
                  <a:schemeClr val="hlink"/>
                </a:solidFill>
                <a:latin typeface="Open Sans"/>
                <a:ea typeface="Open Sans"/>
                <a:cs typeface="Open Sans"/>
                <a:sym typeface="Open Sans"/>
                <a:hlinkClick r:id="rId3"/>
              </a:rPr>
              <a:t>https</a:t>
            </a:r>
            <a:r>
              <a:rPr lang="en" sz="1100" b="1" i="0" u="sng" strike="noStrike" cap="none">
                <a:solidFill>
                  <a:schemeClr val="hlink"/>
                </a:solidFill>
                <a:latin typeface="Calibri"/>
                <a:ea typeface="Calibri"/>
                <a:cs typeface="Calibri"/>
                <a:sym typeface="Calibri"/>
                <a:hlinkClick r:id="rId3"/>
              </a:rPr>
              <a:t>:</a:t>
            </a:r>
            <a:r>
              <a:rPr lang="en" sz="1400" b="0" i="0" u="sng" strike="noStrike" cap="none">
                <a:solidFill>
                  <a:schemeClr val="hlink"/>
                </a:solidFill>
                <a:latin typeface="Open Sans"/>
                <a:ea typeface="Open Sans"/>
                <a:cs typeface="Open Sans"/>
                <a:sym typeface="Open Sans"/>
                <a:hlinkClick r:id="rId3"/>
              </a:rPr>
              <a:t>//sparceurope.org/download/9718/</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p:txBody>
      </p:sp>
      <p:sp>
        <p:nvSpPr>
          <p:cNvPr id="382" name="Google Shape;382;p55"/>
          <p:cNvSpPr txBox="1"/>
          <p:nvPr/>
        </p:nvSpPr>
        <p:spPr>
          <a:xfrm>
            <a:off x="2740438" y="185775"/>
            <a:ext cx="5918700" cy="12468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800" b="1" i="0" u="none" strike="noStrike" cap="none">
                <a:solidFill>
                  <a:srgbClr val="004993"/>
                </a:solidFill>
                <a:latin typeface="Open Sans"/>
                <a:ea typeface="Open Sans"/>
                <a:cs typeface="Open Sans"/>
                <a:sym typeface="Open Sans"/>
              </a:rPr>
              <a:t>Librarians in action for Open Education</a:t>
            </a:r>
            <a:r>
              <a:rPr lang="en" sz="1800" b="0" i="0" u="none" strike="noStrike" cap="none">
                <a:solidFill>
                  <a:srgbClr val="004993"/>
                </a:solidFill>
                <a:latin typeface="Open Sans"/>
                <a:ea typeface="Open Sans"/>
                <a:cs typeface="Open Sans"/>
                <a:sym typeface="Open Sans"/>
              </a:rPr>
              <a:t>  </a:t>
            </a:r>
            <a:br>
              <a:rPr lang="en" sz="1800" b="0" i="0" u="none" strike="noStrike" cap="none">
                <a:solidFill>
                  <a:srgbClr val="004993"/>
                </a:solidFill>
                <a:latin typeface="Open Sans"/>
                <a:ea typeface="Open Sans"/>
                <a:cs typeface="Open Sans"/>
                <a:sym typeface="Open Sans"/>
              </a:rPr>
            </a:br>
            <a:r>
              <a:rPr lang="en" sz="1800" b="0" i="0" u="none" strike="noStrike" cap="none">
                <a:solidFill>
                  <a:srgbClr val="004993"/>
                </a:solidFill>
                <a:latin typeface="Open Sans"/>
                <a:ea typeface="Open Sans"/>
                <a:cs typeface="Open Sans"/>
                <a:sym typeface="Open Sans"/>
              </a:rPr>
              <a:t>Implementing the UNESCO OER Recommendation</a:t>
            </a:r>
            <a:endParaRPr sz="18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8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800" b="0" i="0" u="none" strike="noStrike" cap="none">
              <a:solidFill>
                <a:srgbClr val="004993"/>
              </a:solidFill>
              <a:latin typeface="Open Sans"/>
              <a:ea typeface="Open Sans"/>
              <a:cs typeface="Open Sans"/>
              <a:sym typeface="Open Sans"/>
            </a:endParaRPr>
          </a:p>
        </p:txBody>
      </p:sp>
      <p:sp>
        <p:nvSpPr>
          <p:cNvPr id="383" name="Google Shape;383;p55"/>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84" name="Google Shape;384;p55"/>
          <p:cNvSpPr txBox="1"/>
          <p:nvPr/>
        </p:nvSpPr>
        <p:spPr>
          <a:xfrm>
            <a:off x="91050" y="2114038"/>
            <a:ext cx="2178900" cy="1392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ENOEL Strategic Plan 2021-2023</a:t>
            </a:r>
            <a:endParaRPr sz="1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4993"/>
              </a:solidFill>
              <a:latin typeface="Calibri"/>
              <a:ea typeface="Calibri"/>
              <a:cs typeface="Calibri"/>
              <a:sym typeface="Calibri"/>
            </a:endParaRPr>
          </a:p>
        </p:txBody>
      </p:sp>
      <p:pic>
        <p:nvPicPr>
          <p:cNvPr id="385" name="Google Shape;385;p55"/>
          <p:cNvPicPr preferRelativeResize="0"/>
          <p:nvPr/>
        </p:nvPicPr>
        <p:blipFill rotWithShape="1">
          <a:blip r:embed="rId4">
            <a:alphaModFix/>
          </a:blip>
          <a:srcRect/>
          <a:stretch/>
        </p:blipFill>
        <p:spPr>
          <a:xfrm>
            <a:off x="160181" y="4383056"/>
            <a:ext cx="2056331" cy="599494"/>
          </a:xfrm>
          <a:prstGeom prst="rect">
            <a:avLst/>
          </a:prstGeom>
          <a:noFill/>
          <a:ln>
            <a:noFill/>
          </a:ln>
        </p:spPr>
      </p:pic>
      <p:pic>
        <p:nvPicPr>
          <p:cNvPr id="386" name="Google Shape;386;p55"/>
          <p:cNvPicPr preferRelativeResize="0"/>
          <p:nvPr/>
        </p:nvPicPr>
        <p:blipFill rotWithShape="1">
          <a:blip r:embed="rId5">
            <a:alphaModFix/>
          </a:blip>
          <a:srcRect/>
          <a:stretch/>
        </p:blipFill>
        <p:spPr>
          <a:xfrm>
            <a:off x="612778" y="3621244"/>
            <a:ext cx="1151119" cy="647513"/>
          </a:xfrm>
          <a:prstGeom prst="rect">
            <a:avLst/>
          </a:prstGeom>
          <a:noFill/>
          <a:ln>
            <a:noFill/>
          </a:ln>
        </p:spPr>
      </p:pic>
      <p:pic>
        <p:nvPicPr>
          <p:cNvPr id="387" name="Google Shape;387;p55"/>
          <p:cNvPicPr preferRelativeResize="0"/>
          <p:nvPr/>
        </p:nvPicPr>
        <p:blipFill rotWithShape="1">
          <a:blip r:embed="rId6">
            <a:alphaModFix/>
          </a:blip>
          <a:srcRect/>
          <a:stretch/>
        </p:blipFill>
        <p:spPr>
          <a:xfrm>
            <a:off x="6332225" y="1039586"/>
            <a:ext cx="2361000" cy="3305363"/>
          </a:xfrm>
          <a:prstGeom prst="rect">
            <a:avLst/>
          </a:prstGeom>
          <a:noFill/>
          <a:ln w="9525" cap="flat" cmpd="sng">
            <a:solidFill>
              <a:srgbClr val="0563C1"/>
            </a:solidFill>
            <a:prstDash val="solid"/>
            <a:round/>
            <a:headEnd type="none" w="sm" len="sm"/>
            <a:tailEnd type="none" w="sm" len="sm"/>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9"/>
          <p:cNvSpPr txBox="1">
            <a:spLocks noGrp="1"/>
          </p:cNvSpPr>
          <p:nvPr>
            <p:ph type="title"/>
          </p:nvPr>
        </p:nvSpPr>
        <p:spPr>
          <a:xfrm>
            <a:off x="311700" y="2307200"/>
            <a:ext cx="8520600" cy="7335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 sz="2760" b="1">
                <a:solidFill>
                  <a:srgbClr val="45BEDF"/>
                </a:solidFill>
                <a:latin typeface="Open Sans"/>
                <a:ea typeface="Open Sans"/>
                <a:cs typeface="Open Sans"/>
                <a:sym typeface="Open Sans"/>
              </a:rPr>
              <a:t>Open </a:t>
            </a:r>
            <a:r>
              <a:rPr lang="en" sz="2760" b="1">
                <a:solidFill>
                  <a:srgbClr val="004993"/>
                </a:solidFill>
                <a:latin typeface="Open Sans"/>
                <a:ea typeface="Open Sans"/>
                <a:cs typeface="Open Sans"/>
                <a:sym typeface="Open Sans"/>
              </a:rPr>
              <a:t>= Free</a:t>
            </a:r>
            <a:endParaRPr sz="4200" b="1">
              <a:solidFill>
                <a:srgbClr val="004993"/>
              </a:solidFill>
              <a:latin typeface="Open Sans"/>
              <a:ea typeface="Open Sans"/>
              <a:cs typeface="Open Sans"/>
              <a:sym typeface="Open Sans"/>
            </a:endParaRPr>
          </a:p>
        </p:txBody>
      </p:sp>
      <p:cxnSp>
        <p:nvCxnSpPr>
          <p:cNvPr id="252" name="Google Shape;252;p39"/>
          <p:cNvCxnSpPr/>
          <p:nvPr/>
        </p:nvCxnSpPr>
        <p:spPr>
          <a:xfrm flipH="1">
            <a:off x="4495800" y="2508800"/>
            <a:ext cx="314700" cy="330300"/>
          </a:xfrm>
          <a:prstGeom prst="straightConnector1">
            <a:avLst/>
          </a:prstGeom>
          <a:noFill/>
          <a:ln w="28575" cap="flat" cmpd="sng">
            <a:solidFill>
              <a:srgbClr val="FF0000"/>
            </a:solidFill>
            <a:prstDash val="solid"/>
            <a:round/>
            <a:headEnd type="none" w="med" len="med"/>
            <a:tailEnd type="none" w="med" len="med"/>
          </a:ln>
        </p:spPr>
      </p:cxnSp>
      <p:sp>
        <p:nvSpPr>
          <p:cNvPr id="253" name="Google Shape;253;p39"/>
          <p:cNvSpPr txBox="1"/>
          <p:nvPr/>
        </p:nvSpPr>
        <p:spPr>
          <a:xfrm>
            <a:off x="235925" y="1006700"/>
            <a:ext cx="13212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6"/>
          <p:cNvSpPr txBox="1"/>
          <p:nvPr/>
        </p:nvSpPr>
        <p:spPr>
          <a:xfrm>
            <a:off x="2874013" y="1084595"/>
            <a:ext cx="3000000" cy="3324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The Report was published in </a:t>
            </a:r>
            <a:r>
              <a:rPr lang="en" sz="1700" b="1" i="0" u="none" strike="noStrike" cap="none">
                <a:solidFill>
                  <a:srgbClr val="004993"/>
                </a:solidFill>
                <a:latin typeface="Open Sans"/>
                <a:ea typeface="Open Sans"/>
                <a:cs typeface="Open Sans"/>
                <a:sym typeface="Open Sans"/>
              </a:rPr>
              <a:t>November 2021</a:t>
            </a:r>
            <a:r>
              <a:rPr lang="en" sz="1700" b="0" i="0" u="none" strike="noStrike" cap="none">
                <a:solidFill>
                  <a:srgbClr val="004993"/>
                </a:solidFill>
                <a:latin typeface="Open Sans"/>
                <a:ea typeface="Open Sans"/>
                <a:cs typeface="Open Sans"/>
                <a:sym typeface="Open Sans"/>
              </a:rPr>
              <a:t>.</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Recommendations on how European librarians can support the implementation of the UNESCO OER Recommendation.</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1">
                <a:solidFill>
                  <a:srgbClr val="004993"/>
                </a:solidFill>
                <a:latin typeface="Open Sans"/>
                <a:ea typeface="Open Sans"/>
                <a:cs typeface="Open Sans"/>
                <a:sym typeface="Open Sans"/>
              </a:rPr>
              <a:t>By the end of 2022 </a:t>
            </a:r>
            <a:r>
              <a:rPr lang="en" sz="1700">
                <a:solidFill>
                  <a:srgbClr val="004993"/>
                </a:solidFill>
                <a:latin typeface="Open Sans"/>
                <a:ea typeface="Open Sans"/>
                <a:cs typeface="Open Sans"/>
                <a:sym typeface="Open Sans"/>
              </a:rPr>
              <a:t>a new Report will be available.</a:t>
            </a:r>
            <a:endParaRPr sz="1700">
              <a:solidFill>
                <a:srgbClr val="004993"/>
              </a:solidFill>
              <a:latin typeface="Open Sans"/>
              <a:ea typeface="Open Sans"/>
              <a:cs typeface="Open Sans"/>
              <a:sym typeface="Open Sans"/>
            </a:endParaRPr>
          </a:p>
        </p:txBody>
      </p:sp>
      <p:sp>
        <p:nvSpPr>
          <p:cNvPr id="393" name="Google Shape;393;p56"/>
          <p:cNvSpPr txBox="1"/>
          <p:nvPr/>
        </p:nvSpPr>
        <p:spPr>
          <a:xfrm>
            <a:off x="3213001" y="4555675"/>
            <a:ext cx="5518500" cy="569400"/>
          </a:xfrm>
          <a:prstGeom prst="rect">
            <a:avLst/>
          </a:prstGeom>
          <a:noFill/>
          <a:ln>
            <a:noFill/>
          </a:ln>
        </p:spPr>
        <p:txBody>
          <a:bodyPr spcFirstLastPara="1" wrap="square" lIns="68575" tIns="68575" rIns="68575" bIns="68575" anchor="t" anchorCtr="0">
            <a:spAutoFit/>
          </a:bodyPr>
          <a:lstStyle/>
          <a:p>
            <a:pPr marL="217170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Nov 2021, </a:t>
            </a:r>
            <a:r>
              <a:rPr lang="en"/>
              <a:t>&gt; </a:t>
            </a:r>
            <a:r>
              <a:rPr lang="en" sz="1400" b="0" i="0" u="none" strike="noStrike" cap="none">
                <a:solidFill>
                  <a:srgbClr val="000000"/>
                </a:solidFill>
                <a:latin typeface="Arial"/>
                <a:ea typeface="Arial"/>
                <a:cs typeface="Arial"/>
                <a:sym typeface="Arial"/>
              </a:rPr>
              <a:t>1</a:t>
            </a:r>
            <a:r>
              <a:rPr lang="en"/>
              <a:t>5</a:t>
            </a:r>
            <a:r>
              <a:rPr lang="en" sz="1400" b="0" i="0" u="none" strike="noStrike" cap="none">
                <a:solidFill>
                  <a:srgbClr val="000000"/>
                </a:solidFill>
                <a:latin typeface="Arial"/>
                <a:ea typeface="Arial"/>
                <a:cs typeface="Arial"/>
                <a:sym typeface="Arial"/>
              </a:rPr>
              <a:t>00 downloads </a:t>
            </a:r>
            <a:r>
              <a:rPr lang="en" sz="1400" b="0" i="0" u="sng" strike="noStrike" cap="none">
                <a:solidFill>
                  <a:schemeClr val="hlink"/>
                </a:solidFill>
                <a:latin typeface="Open Sans"/>
                <a:ea typeface="Open Sans"/>
                <a:cs typeface="Open Sans"/>
                <a:sym typeface="Open Sans"/>
                <a:hlinkClick r:id="rId3"/>
              </a:rPr>
              <a:t>https://zenodo.org/record/5734980</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p:txBody>
      </p:sp>
      <p:sp>
        <p:nvSpPr>
          <p:cNvPr id="394" name="Google Shape;394;p56"/>
          <p:cNvSpPr txBox="1"/>
          <p:nvPr/>
        </p:nvSpPr>
        <p:spPr>
          <a:xfrm>
            <a:off x="2874023" y="202525"/>
            <a:ext cx="5301900" cy="9696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800" b="1" i="0" u="none" strike="noStrike" cap="none">
                <a:solidFill>
                  <a:srgbClr val="004993"/>
                </a:solidFill>
                <a:latin typeface="Open Sans"/>
                <a:ea typeface="Open Sans"/>
                <a:cs typeface="Open Sans"/>
                <a:sym typeface="Open Sans"/>
              </a:rPr>
              <a:t>Open Education in European Libraries of Higher Education</a:t>
            </a:r>
            <a:r>
              <a:rPr lang="en" sz="1800" b="0" i="0" u="none" strike="noStrike" cap="none">
                <a:solidFill>
                  <a:srgbClr val="004993"/>
                </a:solidFill>
                <a:latin typeface="Open Sans"/>
                <a:ea typeface="Open Sans"/>
                <a:cs typeface="Open Sans"/>
                <a:sym typeface="Open Sans"/>
              </a:rPr>
              <a:t>  </a:t>
            </a:r>
            <a:br>
              <a:rPr lang="en" sz="1800" b="0" i="0" u="none" strike="noStrike" cap="none">
                <a:solidFill>
                  <a:srgbClr val="004993"/>
                </a:solidFill>
                <a:latin typeface="Open Sans"/>
                <a:ea typeface="Open Sans"/>
                <a:cs typeface="Open Sans"/>
                <a:sym typeface="Open Sans"/>
              </a:rPr>
            </a:br>
            <a:endParaRPr sz="1800" b="0" i="0" u="none" strike="noStrike" cap="none">
              <a:solidFill>
                <a:srgbClr val="004993"/>
              </a:solidFill>
              <a:latin typeface="Open Sans"/>
              <a:ea typeface="Open Sans"/>
              <a:cs typeface="Open Sans"/>
              <a:sym typeface="Open Sans"/>
            </a:endParaRPr>
          </a:p>
        </p:txBody>
      </p:sp>
      <p:sp>
        <p:nvSpPr>
          <p:cNvPr id="395" name="Google Shape;395;p56"/>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96" name="Google Shape;396;p56"/>
          <p:cNvSpPr txBox="1"/>
          <p:nvPr/>
        </p:nvSpPr>
        <p:spPr>
          <a:xfrm>
            <a:off x="89250" y="2248538"/>
            <a:ext cx="2178900" cy="1392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SPARC Europe Survey 2021 Report </a:t>
            </a:r>
            <a:endParaRPr sz="1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4993"/>
              </a:solidFill>
              <a:latin typeface="Calibri"/>
              <a:ea typeface="Calibri"/>
              <a:cs typeface="Calibri"/>
              <a:sym typeface="Calibri"/>
            </a:endParaRPr>
          </a:p>
        </p:txBody>
      </p:sp>
      <p:pic>
        <p:nvPicPr>
          <p:cNvPr id="397" name="Google Shape;397;p56"/>
          <p:cNvPicPr preferRelativeResize="0"/>
          <p:nvPr/>
        </p:nvPicPr>
        <p:blipFill rotWithShape="1">
          <a:blip r:embed="rId4">
            <a:alphaModFix/>
          </a:blip>
          <a:srcRect/>
          <a:stretch/>
        </p:blipFill>
        <p:spPr>
          <a:xfrm>
            <a:off x="160181" y="4383056"/>
            <a:ext cx="2056331" cy="599494"/>
          </a:xfrm>
          <a:prstGeom prst="rect">
            <a:avLst/>
          </a:prstGeom>
          <a:noFill/>
          <a:ln>
            <a:noFill/>
          </a:ln>
        </p:spPr>
      </p:pic>
      <p:pic>
        <p:nvPicPr>
          <p:cNvPr id="398" name="Google Shape;398;p56"/>
          <p:cNvPicPr preferRelativeResize="0"/>
          <p:nvPr/>
        </p:nvPicPr>
        <p:blipFill rotWithShape="1">
          <a:blip r:embed="rId5">
            <a:alphaModFix/>
          </a:blip>
          <a:srcRect/>
          <a:stretch/>
        </p:blipFill>
        <p:spPr>
          <a:xfrm>
            <a:off x="612778" y="3621244"/>
            <a:ext cx="1151119" cy="647513"/>
          </a:xfrm>
          <a:prstGeom prst="rect">
            <a:avLst/>
          </a:prstGeom>
          <a:noFill/>
          <a:ln>
            <a:noFill/>
          </a:ln>
        </p:spPr>
      </p:pic>
      <p:pic>
        <p:nvPicPr>
          <p:cNvPr id="399" name="Google Shape;399;p56"/>
          <p:cNvPicPr preferRelativeResize="0"/>
          <p:nvPr/>
        </p:nvPicPr>
        <p:blipFill rotWithShape="1">
          <a:blip r:embed="rId6">
            <a:alphaModFix/>
          </a:blip>
          <a:srcRect/>
          <a:stretch/>
        </p:blipFill>
        <p:spPr>
          <a:xfrm>
            <a:off x="6073140" y="975360"/>
            <a:ext cx="2462837" cy="354309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7"/>
          <p:cNvSpPr txBox="1"/>
          <p:nvPr/>
        </p:nvSpPr>
        <p:spPr>
          <a:xfrm>
            <a:off x="2778050" y="4518450"/>
            <a:ext cx="6298800" cy="569377"/>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Open Sans"/>
                <a:ea typeface="Open Sans"/>
                <a:cs typeface="Open Sans"/>
                <a:sym typeface="Open Sans"/>
              </a:rPr>
              <a:t> &gt;</a:t>
            </a:r>
            <a:r>
              <a:rPr lang="en">
                <a:solidFill>
                  <a:schemeClr val="dk1"/>
                </a:solidFill>
                <a:latin typeface="Open Sans"/>
                <a:ea typeface="Open Sans"/>
                <a:cs typeface="Open Sans"/>
                <a:sym typeface="Open Sans"/>
              </a:rPr>
              <a:t> 1000</a:t>
            </a:r>
            <a:r>
              <a:rPr lang="en" sz="1400" b="0" i="0" u="none" strike="noStrike" cap="none">
                <a:solidFill>
                  <a:schemeClr val="dk1"/>
                </a:solidFill>
                <a:latin typeface="Open Sans"/>
                <a:ea typeface="Open Sans"/>
                <a:cs typeface="Open Sans"/>
                <a:sym typeface="Open Sans"/>
              </a:rPr>
              <a:t> downloads, 1</a:t>
            </a:r>
            <a:r>
              <a:rPr lang="en">
                <a:solidFill>
                  <a:schemeClr val="dk1"/>
                </a:solidFill>
                <a:latin typeface="Open Sans"/>
                <a:ea typeface="Open Sans"/>
                <a:cs typeface="Open Sans"/>
                <a:sym typeface="Open Sans"/>
              </a:rPr>
              <a:t>6</a:t>
            </a:r>
            <a:r>
              <a:rPr lang="en" sz="1400" b="0" i="0" u="none" strike="noStrike" cap="none">
                <a:solidFill>
                  <a:schemeClr val="dk1"/>
                </a:solidFill>
                <a:latin typeface="Open Sans"/>
                <a:ea typeface="Open Sans"/>
                <a:cs typeface="Open Sans"/>
                <a:sym typeface="Open Sans"/>
              </a:rPr>
              <a:t> languages available (+ </a:t>
            </a:r>
            <a:r>
              <a:rPr lang="en">
                <a:solidFill>
                  <a:schemeClr val="dk1"/>
                </a:solidFill>
                <a:latin typeface="Open Sans"/>
                <a:ea typeface="Open Sans"/>
                <a:cs typeface="Open Sans"/>
                <a:sym typeface="Open Sans"/>
              </a:rPr>
              <a:t>more on the way,</a:t>
            </a:r>
            <a:r>
              <a:rPr lang="en" sz="1400" b="0" i="0" u="none" strike="noStrike" cap="none">
                <a:solidFill>
                  <a:schemeClr val="dk1"/>
                </a:solidFill>
                <a:latin typeface="Open Sans"/>
                <a:ea typeface="Open Sans"/>
                <a:cs typeface="Open Sans"/>
                <a:sym typeface="Open Sans"/>
              </a:rPr>
              <a:t> 2022) </a:t>
            </a:r>
            <a:r>
              <a:rPr lang="en" u="sng">
                <a:solidFill>
                  <a:schemeClr val="hlink"/>
                </a:solidFill>
                <a:latin typeface="Open Sans"/>
                <a:ea typeface="Open Sans"/>
                <a:cs typeface="Open Sans"/>
                <a:sym typeface="Open Sans"/>
                <a:hlinkClick r:id="rId3"/>
              </a:rPr>
              <a:t>https://doi.org/10.5281/zenodo.5568482</a:t>
            </a:r>
            <a:r>
              <a:rPr lang="en" u="none">
                <a:solidFill>
                  <a:schemeClr val="dk1"/>
                </a:solidFill>
                <a:latin typeface="Open Sans"/>
                <a:ea typeface="Open Sans"/>
                <a:cs typeface="Open Sans"/>
                <a:sym typeface="Open Sans"/>
              </a:rPr>
              <a:t> </a:t>
            </a:r>
            <a:r>
              <a:rPr lang="en" sz="1400" b="0" i="0" u="none" strike="noStrike" cap="none">
                <a:solidFill>
                  <a:srgbClr val="004993"/>
                </a:solidFill>
                <a:latin typeface="Open Sans"/>
                <a:ea typeface="Open Sans"/>
                <a:cs typeface="Open Sans"/>
                <a:sym typeface="Open Sans"/>
              </a:rPr>
              <a:t> </a:t>
            </a:r>
            <a:endParaRPr/>
          </a:p>
        </p:txBody>
      </p:sp>
      <p:sp>
        <p:nvSpPr>
          <p:cNvPr id="405" name="Google Shape;405;p57"/>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06" name="Google Shape;406;p57"/>
          <p:cNvSpPr txBox="1"/>
          <p:nvPr/>
        </p:nvSpPr>
        <p:spPr>
          <a:xfrm>
            <a:off x="249501" y="1885000"/>
            <a:ext cx="2111400" cy="1054104"/>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Benefits</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1</a:t>
            </a:r>
            <a:r>
              <a:rPr lang="en" sz="2400">
                <a:solidFill>
                  <a:srgbClr val="004993"/>
                </a:solidFill>
                <a:latin typeface="Open Sans"/>
                <a:ea typeface="Open Sans"/>
                <a:cs typeface="Open Sans"/>
                <a:sym typeface="Open Sans"/>
              </a:rPr>
              <a:t>6</a:t>
            </a:r>
            <a:r>
              <a:rPr lang="en" sz="2400" b="0" i="0" u="none" strike="noStrike" cap="none">
                <a:solidFill>
                  <a:srgbClr val="004993"/>
                </a:solidFill>
                <a:latin typeface="Open Sans"/>
                <a:ea typeface="Open Sans"/>
                <a:cs typeface="Open Sans"/>
                <a:sym typeface="Open Sans"/>
              </a:rPr>
              <a:t> </a:t>
            </a:r>
            <a:r>
              <a:rPr lang="en" sz="1600" b="0" i="0" u="none" strike="noStrike" cap="none">
                <a:solidFill>
                  <a:srgbClr val="004993"/>
                </a:solidFill>
                <a:latin typeface="Open Sans"/>
                <a:ea typeface="Open Sans"/>
                <a:cs typeface="Open Sans"/>
                <a:sym typeface="Open Sans"/>
              </a:rPr>
              <a:t>language versions (+</a:t>
            </a:r>
            <a:r>
              <a:rPr lang="en" sz="1600">
                <a:solidFill>
                  <a:srgbClr val="004993"/>
                </a:solidFill>
                <a:latin typeface="Open Sans"/>
                <a:ea typeface="Open Sans"/>
                <a:cs typeface="Open Sans"/>
                <a:sym typeface="Open Sans"/>
              </a:rPr>
              <a:t> more</a:t>
            </a:r>
            <a:r>
              <a:rPr lang="en" sz="1600" b="0" i="0" u="none" strike="noStrike" cap="none">
                <a:solidFill>
                  <a:srgbClr val="004993"/>
                </a:solidFill>
                <a:latin typeface="Open Sans"/>
                <a:ea typeface="Open Sans"/>
                <a:cs typeface="Open Sans"/>
                <a:sym typeface="Open Sans"/>
              </a:rPr>
              <a:t>)</a:t>
            </a:r>
            <a:endParaRPr sz="1600" b="0" i="0" u="none" strike="noStrike" cap="none">
              <a:solidFill>
                <a:srgbClr val="004993"/>
              </a:solidFill>
              <a:latin typeface="Open Sans"/>
              <a:ea typeface="Open Sans"/>
              <a:cs typeface="Open Sans"/>
              <a:sym typeface="Open Sans"/>
            </a:endParaRPr>
          </a:p>
        </p:txBody>
      </p:sp>
      <p:sp>
        <p:nvSpPr>
          <p:cNvPr id="407" name="Google Shape;407;p57"/>
          <p:cNvSpPr txBox="1"/>
          <p:nvPr/>
        </p:nvSpPr>
        <p:spPr>
          <a:xfrm>
            <a:off x="2947538" y="167400"/>
            <a:ext cx="6196500" cy="17085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Open Education Benefits</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ENOEL members created tools (Twitter cards, slides, leaflets) to be reused, adopted, adapted by the large audience (not only librarians) to advocate for open and to disseminate the UNESCO OER Recommendation.</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pic>
        <p:nvPicPr>
          <p:cNvPr id="408" name="Google Shape;408;p57"/>
          <p:cNvPicPr preferRelativeResize="0"/>
          <p:nvPr/>
        </p:nvPicPr>
        <p:blipFill rotWithShape="1">
          <a:blip r:embed="rId4">
            <a:alphaModFix/>
          </a:blip>
          <a:srcRect/>
          <a:stretch/>
        </p:blipFill>
        <p:spPr>
          <a:xfrm>
            <a:off x="3001200" y="1666700"/>
            <a:ext cx="4832024" cy="2748725"/>
          </a:xfrm>
          <a:prstGeom prst="rect">
            <a:avLst/>
          </a:prstGeom>
          <a:noFill/>
          <a:ln>
            <a:noFill/>
          </a:ln>
        </p:spPr>
      </p:pic>
      <p:pic>
        <p:nvPicPr>
          <p:cNvPr id="409" name="Google Shape;409;p57"/>
          <p:cNvPicPr preferRelativeResize="0"/>
          <p:nvPr/>
        </p:nvPicPr>
        <p:blipFill rotWithShape="1">
          <a:blip r:embed="rId5">
            <a:alphaModFix/>
          </a:blip>
          <a:srcRect/>
          <a:stretch/>
        </p:blipFill>
        <p:spPr>
          <a:xfrm>
            <a:off x="160181" y="4383056"/>
            <a:ext cx="2056331" cy="599494"/>
          </a:xfrm>
          <a:prstGeom prst="rect">
            <a:avLst/>
          </a:prstGeom>
          <a:noFill/>
          <a:ln>
            <a:noFill/>
          </a:ln>
        </p:spPr>
      </p:pic>
      <p:pic>
        <p:nvPicPr>
          <p:cNvPr id="410" name="Google Shape;410;p57"/>
          <p:cNvPicPr preferRelativeResize="0"/>
          <p:nvPr/>
        </p:nvPicPr>
        <p:blipFill rotWithShape="1">
          <a:blip r:embed="rId6">
            <a:alphaModFix/>
          </a:blip>
          <a:srcRect/>
          <a:stretch/>
        </p:blipFill>
        <p:spPr>
          <a:xfrm>
            <a:off x="612778" y="3621244"/>
            <a:ext cx="1151119" cy="64751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58"/>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16" name="Google Shape;416;p58"/>
          <p:cNvSpPr txBox="1"/>
          <p:nvPr/>
        </p:nvSpPr>
        <p:spPr>
          <a:xfrm>
            <a:off x="127350" y="2271600"/>
            <a:ext cx="23610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Champions</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4993"/>
              </a:solidFill>
              <a:latin typeface="Calibri"/>
              <a:ea typeface="Calibri"/>
              <a:cs typeface="Calibri"/>
              <a:sym typeface="Calibri"/>
            </a:endParaRPr>
          </a:p>
        </p:txBody>
      </p:sp>
      <p:sp>
        <p:nvSpPr>
          <p:cNvPr id="417" name="Google Shape;417;p58"/>
          <p:cNvSpPr txBox="1"/>
          <p:nvPr/>
        </p:nvSpPr>
        <p:spPr>
          <a:xfrm>
            <a:off x="2732450" y="4137450"/>
            <a:ext cx="6411600" cy="10005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2022</a:t>
            </a:r>
            <a:br>
              <a:rPr lang="en" sz="1400" b="0" i="0" u="none" strike="noStrike" cap="none">
                <a:solidFill>
                  <a:schemeClr val="dk1"/>
                </a:solidFill>
                <a:latin typeface="Open Sans"/>
                <a:ea typeface="Open Sans"/>
                <a:cs typeface="Open Sans"/>
                <a:sym typeface="Open Sans"/>
              </a:rPr>
            </a:br>
            <a:r>
              <a:rPr lang="en" sz="1400" b="0" i="0" u="none" strike="noStrike" cap="none">
                <a:solidFill>
                  <a:schemeClr val="dk1"/>
                </a:solidFill>
                <a:latin typeface="Open Sans"/>
                <a:ea typeface="Open Sans"/>
                <a:cs typeface="Open Sans"/>
                <a:sym typeface="Open Sans"/>
              </a:rPr>
              <a:t>OE Champions videos are collected in a playlist on ENOEL’s Youtube channel and added to the European Open Education Champions site </a:t>
            </a:r>
            <a:r>
              <a:rPr lang="en" sz="1400" b="0" i="0" u="sng" strike="noStrike" cap="none">
                <a:solidFill>
                  <a:schemeClr val="hlink"/>
                </a:solidFill>
                <a:latin typeface="Open Sans"/>
                <a:ea typeface="Open Sans"/>
                <a:cs typeface="Open Sans"/>
                <a:sym typeface="Open Sans"/>
                <a:hlinkClick r:id="rId3"/>
              </a:rPr>
              <a:t>https://openscholarchampions.eu/</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p:txBody>
      </p:sp>
      <p:sp>
        <p:nvSpPr>
          <p:cNvPr id="418" name="Google Shape;418;p58"/>
          <p:cNvSpPr txBox="1"/>
          <p:nvPr/>
        </p:nvSpPr>
        <p:spPr>
          <a:xfrm>
            <a:off x="2860550" y="186350"/>
            <a:ext cx="6147300" cy="1446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“OE Champions” series of interviews</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Key OE advocates for change and actors discuss </a:t>
            </a:r>
            <a:br>
              <a:rPr lang="en" sz="1700" b="0" i="0" u="none" strike="noStrike" cap="none">
                <a:solidFill>
                  <a:srgbClr val="004993"/>
                </a:solidFill>
                <a:latin typeface="Open Sans"/>
                <a:ea typeface="Open Sans"/>
                <a:cs typeface="Open Sans"/>
                <a:sym typeface="Open Sans"/>
              </a:rPr>
            </a:br>
            <a:r>
              <a:rPr lang="en" sz="1700" b="0" i="0" u="none" strike="noStrike" cap="none">
                <a:solidFill>
                  <a:srgbClr val="004993"/>
                </a:solidFill>
                <a:latin typeface="Open Sans"/>
                <a:ea typeface="Open Sans"/>
                <a:cs typeface="Open Sans"/>
                <a:sym typeface="Open Sans"/>
              </a:rPr>
              <a:t>the importance of OE and share their experiences </a:t>
            </a:r>
            <a:br>
              <a:rPr lang="en" sz="1700" b="0" i="0" u="none" strike="noStrike" cap="none">
                <a:solidFill>
                  <a:srgbClr val="004993"/>
                </a:solidFill>
                <a:latin typeface="Open Sans"/>
                <a:ea typeface="Open Sans"/>
                <a:cs typeface="Open Sans"/>
                <a:sym typeface="Open Sans"/>
              </a:rPr>
            </a:br>
            <a:r>
              <a:rPr lang="en" sz="1700" b="0" i="0" u="none" strike="noStrike" cap="none">
                <a:solidFill>
                  <a:srgbClr val="004993"/>
                </a:solidFill>
                <a:latin typeface="Open Sans"/>
                <a:ea typeface="Open Sans"/>
                <a:cs typeface="Open Sans"/>
                <a:sym typeface="Open Sans"/>
              </a:rPr>
              <a:t>in facilitating the creation of OER. </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pic>
        <p:nvPicPr>
          <p:cNvPr id="419" name="Google Shape;419;p58"/>
          <p:cNvPicPr preferRelativeResize="0"/>
          <p:nvPr/>
        </p:nvPicPr>
        <p:blipFill rotWithShape="1">
          <a:blip r:embed="rId4">
            <a:alphaModFix/>
          </a:blip>
          <a:srcRect/>
          <a:stretch/>
        </p:blipFill>
        <p:spPr>
          <a:xfrm>
            <a:off x="3044475" y="1417181"/>
            <a:ext cx="4633405" cy="2606305"/>
          </a:xfrm>
          <a:prstGeom prst="rect">
            <a:avLst/>
          </a:prstGeom>
          <a:noFill/>
          <a:ln>
            <a:noFill/>
          </a:ln>
        </p:spPr>
      </p:pic>
      <p:pic>
        <p:nvPicPr>
          <p:cNvPr id="420" name="Google Shape;420;p58"/>
          <p:cNvPicPr preferRelativeResize="0"/>
          <p:nvPr/>
        </p:nvPicPr>
        <p:blipFill rotWithShape="1">
          <a:blip r:embed="rId5">
            <a:alphaModFix/>
          </a:blip>
          <a:srcRect/>
          <a:stretch/>
        </p:blipFill>
        <p:spPr>
          <a:xfrm>
            <a:off x="160181" y="4383056"/>
            <a:ext cx="2056331" cy="599494"/>
          </a:xfrm>
          <a:prstGeom prst="rect">
            <a:avLst/>
          </a:prstGeom>
          <a:noFill/>
          <a:ln>
            <a:noFill/>
          </a:ln>
        </p:spPr>
      </p:pic>
      <p:pic>
        <p:nvPicPr>
          <p:cNvPr id="421" name="Google Shape;421;p58"/>
          <p:cNvPicPr preferRelativeResize="0"/>
          <p:nvPr/>
        </p:nvPicPr>
        <p:blipFill rotWithShape="1">
          <a:blip r:embed="rId6">
            <a:alphaModFix/>
          </a:blip>
          <a:srcRect/>
          <a:stretch/>
        </p:blipFill>
        <p:spPr>
          <a:xfrm>
            <a:off x="612778" y="3621244"/>
            <a:ext cx="1151119" cy="647513"/>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59"/>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27" name="Google Shape;427;p59"/>
          <p:cNvSpPr txBox="1"/>
          <p:nvPr/>
        </p:nvSpPr>
        <p:spPr>
          <a:xfrm>
            <a:off x="203550" y="2271600"/>
            <a:ext cx="23610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Café</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4993"/>
              </a:solidFill>
              <a:latin typeface="Calibri"/>
              <a:ea typeface="Calibri"/>
              <a:cs typeface="Calibri"/>
              <a:sym typeface="Calibri"/>
            </a:endParaRPr>
          </a:p>
        </p:txBody>
      </p:sp>
      <p:sp>
        <p:nvSpPr>
          <p:cNvPr id="428" name="Google Shape;428;p59"/>
          <p:cNvSpPr txBox="1"/>
          <p:nvPr/>
        </p:nvSpPr>
        <p:spPr>
          <a:xfrm>
            <a:off x="2732400" y="4268757"/>
            <a:ext cx="6411600" cy="78482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2022 - Work in progress</a:t>
            </a:r>
            <a:r>
              <a:rPr lang="en" sz="1400" b="0" i="0" u="none" strike="noStrike" cap="none">
                <a:solidFill>
                  <a:schemeClr val="dk1"/>
                </a:solidFill>
                <a:latin typeface="Open Sans"/>
                <a:ea typeface="Open Sans"/>
                <a:cs typeface="Open Sans"/>
                <a:sym typeface="Open Sans"/>
              </a:rPr>
              <a:t> </a:t>
            </a:r>
            <a:br>
              <a:rPr lang="en" sz="1400" b="0" i="0" u="none" strike="noStrike" cap="none">
                <a:solidFill>
                  <a:schemeClr val="dk1"/>
                </a:solidFill>
                <a:latin typeface="Open Sans"/>
                <a:ea typeface="Open Sans"/>
                <a:cs typeface="Open Sans"/>
                <a:sym typeface="Open Sans"/>
              </a:rPr>
            </a:br>
            <a:r>
              <a:rPr lang="en" sz="1400" b="0" i="0" u="none" strike="noStrike" cap="none">
                <a:solidFill>
                  <a:schemeClr val="dk1"/>
                </a:solidFill>
                <a:latin typeface="Open Sans"/>
                <a:ea typeface="Open Sans"/>
                <a:cs typeface="Open Sans"/>
                <a:sym typeface="Open Sans"/>
              </a:rPr>
              <a:t>OE Café video recordings are collected in a playlist on ENOEL’s Youtube channel </a:t>
            </a:r>
            <a:r>
              <a:rPr lang="en" sz="1400" b="0" i="0" u="sng" strike="noStrike" cap="none">
                <a:solidFill>
                  <a:schemeClr val="hlink"/>
                </a:solidFill>
                <a:latin typeface="Open Sans"/>
                <a:ea typeface="Open Sans"/>
                <a:cs typeface="Open Sans"/>
                <a:sym typeface="Open Sans"/>
                <a:hlinkClick r:id="rId3"/>
              </a:rPr>
              <a:t>here</a:t>
            </a:r>
            <a:endParaRPr sz="1400" b="0" i="0" u="none" strike="noStrike" cap="none">
              <a:solidFill>
                <a:schemeClr val="dk1"/>
              </a:solidFill>
              <a:latin typeface="Open Sans"/>
              <a:ea typeface="Open Sans"/>
              <a:cs typeface="Open Sans"/>
              <a:sym typeface="Open Sans"/>
            </a:endParaRPr>
          </a:p>
        </p:txBody>
      </p:sp>
      <p:sp>
        <p:nvSpPr>
          <p:cNvPr id="429" name="Google Shape;429;p59"/>
          <p:cNvSpPr txBox="1"/>
          <p:nvPr/>
        </p:nvSpPr>
        <p:spPr>
          <a:xfrm>
            <a:off x="2860550" y="186350"/>
            <a:ext cx="6147300" cy="1446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“OE Café” series of online discussions</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Key OE advocates for change and actors discuss </a:t>
            </a:r>
            <a:br>
              <a:rPr lang="en" sz="1700" b="0" i="0" u="none" strike="noStrike" cap="none">
                <a:solidFill>
                  <a:srgbClr val="004993"/>
                </a:solidFill>
                <a:latin typeface="Open Sans"/>
                <a:ea typeface="Open Sans"/>
                <a:cs typeface="Open Sans"/>
                <a:sym typeface="Open Sans"/>
              </a:rPr>
            </a:br>
            <a:r>
              <a:rPr lang="en" sz="1700" b="0" i="0" u="none" strike="noStrike" cap="none">
                <a:solidFill>
                  <a:srgbClr val="004993"/>
                </a:solidFill>
                <a:latin typeface="Open Sans"/>
                <a:ea typeface="Open Sans"/>
                <a:cs typeface="Open Sans"/>
                <a:sym typeface="Open Sans"/>
              </a:rPr>
              <a:t>the importance of OE and share their experiences </a:t>
            </a:r>
            <a:br>
              <a:rPr lang="en" sz="1700" b="0" i="0" u="none" strike="noStrike" cap="none">
                <a:solidFill>
                  <a:srgbClr val="004993"/>
                </a:solidFill>
                <a:latin typeface="Open Sans"/>
                <a:ea typeface="Open Sans"/>
                <a:cs typeface="Open Sans"/>
                <a:sym typeface="Open Sans"/>
              </a:rPr>
            </a:br>
            <a:r>
              <a:rPr lang="en" sz="1700" b="0" i="0" u="none" strike="noStrike" cap="none">
                <a:solidFill>
                  <a:srgbClr val="004993"/>
                </a:solidFill>
                <a:latin typeface="Open Sans"/>
                <a:ea typeface="Open Sans"/>
                <a:cs typeface="Open Sans"/>
                <a:sym typeface="Open Sans"/>
              </a:rPr>
              <a:t>in facilitating the creation of OER. </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pic>
        <p:nvPicPr>
          <p:cNvPr id="430" name="Google Shape;430;p59"/>
          <p:cNvPicPr preferRelativeResize="0"/>
          <p:nvPr/>
        </p:nvPicPr>
        <p:blipFill rotWithShape="1">
          <a:blip r:embed="rId4">
            <a:alphaModFix/>
          </a:blip>
          <a:srcRect/>
          <a:stretch/>
        </p:blipFill>
        <p:spPr>
          <a:xfrm>
            <a:off x="160181" y="4383056"/>
            <a:ext cx="2056331" cy="599494"/>
          </a:xfrm>
          <a:prstGeom prst="rect">
            <a:avLst/>
          </a:prstGeom>
          <a:noFill/>
          <a:ln>
            <a:noFill/>
          </a:ln>
        </p:spPr>
      </p:pic>
      <p:pic>
        <p:nvPicPr>
          <p:cNvPr id="431" name="Google Shape;431;p59"/>
          <p:cNvPicPr preferRelativeResize="0"/>
          <p:nvPr/>
        </p:nvPicPr>
        <p:blipFill rotWithShape="1">
          <a:blip r:embed="rId5">
            <a:alphaModFix/>
          </a:blip>
          <a:srcRect/>
          <a:stretch/>
        </p:blipFill>
        <p:spPr>
          <a:xfrm>
            <a:off x="612778" y="3621244"/>
            <a:ext cx="1151119" cy="647513"/>
          </a:xfrm>
          <a:prstGeom prst="rect">
            <a:avLst/>
          </a:prstGeom>
          <a:noFill/>
          <a:ln>
            <a:noFill/>
          </a:ln>
        </p:spPr>
      </p:pic>
      <p:pic>
        <p:nvPicPr>
          <p:cNvPr id="432" name="Google Shape;432;p59"/>
          <p:cNvPicPr preferRelativeResize="0"/>
          <p:nvPr/>
        </p:nvPicPr>
        <p:blipFill>
          <a:blip r:embed="rId6">
            <a:alphaModFix/>
          </a:blip>
          <a:stretch>
            <a:fillRect/>
          </a:stretch>
        </p:blipFill>
        <p:spPr>
          <a:xfrm>
            <a:off x="2905214" y="1329675"/>
            <a:ext cx="4999521" cy="28146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60"/>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38" name="Google Shape;438;p60"/>
          <p:cNvSpPr txBox="1"/>
          <p:nvPr/>
        </p:nvSpPr>
        <p:spPr>
          <a:xfrm>
            <a:off x="127350" y="2271600"/>
            <a:ext cx="23610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Open Mic</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Calibri"/>
                <a:ea typeface="Calibri"/>
                <a:cs typeface="Calibri"/>
                <a:sym typeface="Calibri"/>
              </a:rPr>
              <a:t>podcast</a:t>
            </a:r>
            <a:endParaRPr sz="2400" b="0" i="0" u="none" strike="noStrike" cap="none">
              <a:solidFill>
                <a:srgbClr val="004993"/>
              </a:solidFill>
              <a:latin typeface="Calibri"/>
              <a:ea typeface="Calibri"/>
              <a:cs typeface="Calibri"/>
              <a:sym typeface="Calibri"/>
            </a:endParaRPr>
          </a:p>
        </p:txBody>
      </p:sp>
      <p:sp>
        <p:nvSpPr>
          <p:cNvPr id="439" name="Google Shape;439;p60"/>
          <p:cNvSpPr txBox="1"/>
          <p:nvPr/>
        </p:nvSpPr>
        <p:spPr>
          <a:xfrm>
            <a:off x="2682110" y="4290393"/>
            <a:ext cx="6411600" cy="78482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2022 - Work in progress</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Open Sans"/>
                <a:ea typeface="Open Sans"/>
                <a:cs typeface="Open Sans"/>
                <a:sym typeface="Open Sans"/>
              </a:rPr>
              <a:t>OE Bite episodes are part of the Open Mic series and are collected in a playlist on ENOEL’s Youtube channel </a:t>
            </a:r>
            <a:r>
              <a:rPr lang="en" sz="1400" b="0" i="0" u="sng" strike="noStrike" cap="none">
                <a:solidFill>
                  <a:schemeClr val="hlink"/>
                </a:solidFill>
                <a:latin typeface="Open Sans"/>
                <a:ea typeface="Open Sans"/>
                <a:cs typeface="Open Sans"/>
                <a:sym typeface="Open Sans"/>
                <a:hlinkClick r:id="rId3"/>
              </a:rPr>
              <a:t>here</a:t>
            </a:r>
            <a:endParaRPr sz="1400" b="0" i="0" u="none" strike="noStrike" cap="none">
              <a:solidFill>
                <a:schemeClr val="dk1"/>
              </a:solidFill>
              <a:latin typeface="Open Sans"/>
              <a:ea typeface="Open Sans"/>
              <a:cs typeface="Open Sans"/>
              <a:sym typeface="Open Sans"/>
            </a:endParaRPr>
          </a:p>
        </p:txBody>
      </p:sp>
      <p:sp>
        <p:nvSpPr>
          <p:cNvPr id="440" name="Google Shape;440;p60"/>
          <p:cNvSpPr txBox="1"/>
          <p:nvPr/>
        </p:nvSpPr>
        <p:spPr>
          <a:xfrm>
            <a:off x="2860550" y="186350"/>
            <a:ext cx="6147300" cy="92332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“Open Mic” series of podcast episodes</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In these podcast episodes ENOEL librarians dive into the UNESCO Recommendation on OER and its action areas.</a:t>
            </a:r>
            <a:endParaRPr sz="1700" b="0" i="0" u="none" strike="noStrike" cap="none">
              <a:solidFill>
                <a:srgbClr val="004993"/>
              </a:solidFill>
              <a:latin typeface="Open Sans"/>
              <a:ea typeface="Open Sans"/>
              <a:cs typeface="Open Sans"/>
              <a:sym typeface="Open Sans"/>
            </a:endParaRPr>
          </a:p>
        </p:txBody>
      </p:sp>
      <p:pic>
        <p:nvPicPr>
          <p:cNvPr id="441" name="Google Shape;441;p60"/>
          <p:cNvPicPr preferRelativeResize="0"/>
          <p:nvPr/>
        </p:nvPicPr>
        <p:blipFill rotWithShape="1">
          <a:blip r:embed="rId4">
            <a:alphaModFix/>
          </a:blip>
          <a:srcRect/>
          <a:stretch/>
        </p:blipFill>
        <p:spPr>
          <a:xfrm>
            <a:off x="160181" y="4383056"/>
            <a:ext cx="2056331" cy="599494"/>
          </a:xfrm>
          <a:prstGeom prst="rect">
            <a:avLst/>
          </a:prstGeom>
          <a:noFill/>
          <a:ln>
            <a:noFill/>
          </a:ln>
        </p:spPr>
      </p:pic>
      <p:pic>
        <p:nvPicPr>
          <p:cNvPr id="442" name="Google Shape;442;p60"/>
          <p:cNvPicPr preferRelativeResize="0"/>
          <p:nvPr/>
        </p:nvPicPr>
        <p:blipFill rotWithShape="1">
          <a:blip r:embed="rId5">
            <a:alphaModFix/>
          </a:blip>
          <a:srcRect/>
          <a:stretch/>
        </p:blipFill>
        <p:spPr>
          <a:xfrm>
            <a:off x="612778" y="3621244"/>
            <a:ext cx="1151119" cy="647513"/>
          </a:xfrm>
          <a:prstGeom prst="rect">
            <a:avLst/>
          </a:prstGeom>
          <a:noFill/>
          <a:ln>
            <a:noFill/>
          </a:ln>
        </p:spPr>
      </p:pic>
      <p:pic>
        <p:nvPicPr>
          <p:cNvPr id="443" name="Google Shape;443;p60"/>
          <p:cNvPicPr preferRelativeResize="0"/>
          <p:nvPr/>
        </p:nvPicPr>
        <p:blipFill rotWithShape="1">
          <a:blip r:embed="rId6">
            <a:alphaModFix/>
          </a:blip>
          <a:srcRect/>
          <a:stretch/>
        </p:blipFill>
        <p:spPr>
          <a:xfrm>
            <a:off x="3002068" y="1368529"/>
            <a:ext cx="4939213" cy="277830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61"/>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49" name="Google Shape;449;p61"/>
          <p:cNvSpPr txBox="1"/>
          <p:nvPr/>
        </p:nvSpPr>
        <p:spPr>
          <a:xfrm>
            <a:off x="228975" y="2156175"/>
            <a:ext cx="2753400" cy="1177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Under </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the Spotlight</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4993"/>
              </a:solidFill>
              <a:latin typeface="Calibri"/>
              <a:ea typeface="Calibri"/>
              <a:cs typeface="Calibri"/>
              <a:sym typeface="Calibri"/>
            </a:endParaRPr>
          </a:p>
        </p:txBody>
      </p:sp>
      <p:sp>
        <p:nvSpPr>
          <p:cNvPr id="450" name="Google Shape;450;p61"/>
          <p:cNvSpPr txBox="1"/>
          <p:nvPr/>
        </p:nvSpPr>
        <p:spPr>
          <a:xfrm>
            <a:off x="2620550" y="4499400"/>
            <a:ext cx="6525900" cy="569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Work in progress</a:t>
            </a:r>
            <a:r>
              <a:rPr lang="en" sz="1400" b="0" i="0" u="none" strike="noStrike" cap="none">
                <a:solidFill>
                  <a:schemeClr val="dk1"/>
                </a:solidFill>
                <a:latin typeface="Open Sans"/>
                <a:ea typeface="Open Sans"/>
                <a:cs typeface="Open Sans"/>
                <a:sym typeface="Open Sans"/>
              </a:rPr>
              <a:t> → 4 episodes so far (next one in Aug 22) </a:t>
            </a:r>
            <a:r>
              <a:rPr lang="en" sz="1400" b="0" i="0" u="sng" strike="noStrike" cap="none">
                <a:solidFill>
                  <a:schemeClr val="hlink"/>
                </a:solidFill>
                <a:latin typeface="Open Sans"/>
                <a:ea typeface="Open Sans"/>
                <a:cs typeface="Open Sans"/>
                <a:sym typeface="Open Sans"/>
                <a:hlinkClick r:id="rId3"/>
              </a:rPr>
              <a:t>https://www.youtube.com/channel/UC5Wtl726waSHbBgCbaHNWrQ/playlists</a:t>
            </a:r>
            <a:r>
              <a:rPr lang="en" sz="1400" b="0" i="0" u="none" strike="noStrike" cap="none">
                <a:solidFill>
                  <a:schemeClr val="dk1"/>
                </a:solidFill>
                <a:latin typeface="Open Sans"/>
                <a:ea typeface="Open Sans"/>
                <a:cs typeface="Open Sans"/>
                <a:sym typeface="Open Sans"/>
              </a:rPr>
              <a:t> </a:t>
            </a:r>
            <a:endParaRPr sz="1400" b="0" i="0" u="none" strike="noStrike" cap="none">
              <a:solidFill>
                <a:schemeClr val="dk1"/>
              </a:solidFill>
              <a:latin typeface="Open Sans"/>
              <a:ea typeface="Open Sans"/>
              <a:cs typeface="Open Sans"/>
              <a:sym typeface="Open Sans"/>
            </a:endParaRPr>
          </a:p>
        </p:txBody>
      </p:sp>
      <p:sp>
        <p:nvSpPr>
          <p:cNvPr id="451" name="Google Shape;451;p61"/>
          <p:cNvSpPr txBox="1"/>
          <p:nvPr/>
        </p:nvSpPr>
        <p:spPr>
          <a:xfrm>
            <a:off x="2816794" y="110138"/>
            <a:ext cx="5973300" cy="16623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“ENOEL practitioners under the spotlight” </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webinar</a:t>
            </a:r>
            <a:r>
              <a:rPr lang="en" sz="1700" b="0" i="0" u="none" strike="noStrike" cap="none">
                <a:solidFill>
                  <a:srgbClr val="004993"/>
                </a:solidFill>
                <a:latin typeface="Open Sans"/>
                <a:ea typeface="Open Sans"/>
                <a:cs typeface="Open Sans"/>
                <a:sym typeface="Open Sans"/>
              </a:rPr>
              <a:t> </a:t>
            </a:r>
            <a:r>
              <a:rPr lang="en" sz="1700" b="1" i="0" u="none" strike="noStrike" cap="none">
                <a:solidFill>
                  <a:srgbClr val="004993"/>
                </a:solidFill>
                <a:latin typeface="Open Sans"/>
                <a:ea typeface="Open Sans"/>
                <a:cs typeface="Open Sans"/>
                <a:sym typeface="Open Sans"/>
              </a:rPr>
              <a:t>series </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4993"/>
                </a:solidFill>
                <a:latin typeface="Open Sans"/>
                <a:ea typeface="Open Sans"/>
                <a:cs typeface="Open Sans"/>
                <a:sym typeface="Open Sans"/>
              </a:rPr>
              <a:t>ENOEL members guide us through their personal journeys with OE. It is a space for network members to ask questions, to get to know each other better and learn from one another. </a:t>
            </a:r>
            <a:endParaRPr sz="16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pic>
        <p:nvPicPr>
          <p:cNvPr id="452" name="Google Shape;452;p61"/>
          <p:cNvPicPr preferRelativeResize="0"/>
          <p:nvPr/>
        </p:nvPicPr>
        <p:blipFill rotWithShape="1">
          <a:blip r:embed="rId4">
            <a:alphaModFix/>
          </a:blip>
          <a:srcRect/>
          <a:stretch/>
        </p:blipFill>
        <p:spPr>
          <a:xfrm>
            <a:off x="2816794" y="1737994"/>
            <a:ext cx="4638264" cy="2609006"/>
          </a:xfrm>
          <a:prstGeom prst="rect">
            <a:avLst/>
          </a:prstGeom>
          <a:noFill/>
          <a:ln>
            <a:noFill/>
          </a:ln>
        </p:spPr>
      </p:pic>
      <p:pic>
        <p:nvPicPr>
          <p:cNvPr id="453" name="Google Shape;453;p61"/>
          <p:cNvPicPr preferRelativeResize="0"/>
          <p:nvPr/>
        </p:nvPicPr>
        <p:blipFill rotWithShape="1">
          <a:blip r:embed="rId5">
            <a:alphaModFix/>
          </a:blip>
          <a:srcRect/>
          <a:stretch/>
        </p:blipFill>
        <p:spPr>
          <a:xfrm>
            <a:off x="160181" y="4383056"/>
            <a:ext cx="2056331" cy="599494"/>
          </a:xfrm>
          <a:prstGeom prst="rect">
            <a:avLst/>
          </a:prstGeom>
          <a:noFill/>
          <a:ln>
            <a:noFill/>
          </a:ln>
        </p:spPr>
      </p:pic>
      <p:pic>
        <p:nvPicPr>
          <p:cNvPr id="454" name="Google Shape;454;p61"/>
          <p:cNvPicPr preferRelativeResize="0"/>
          <p:nvPr/>
        </p:nvPicPr>
        <p:blipFill rotWithShape="1">
          <a:blip r:embed="rId6">
            <a:alphaModFix/>
          </a:blip>
          <a:srcRect/>
          <a:stretch/>
        </p:blipFill>
        <p:spPr>
          <a:xfrm>
            <a:off x="612778" y="3621244"/>
            <a:ext cx="1151119" cy="64751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62"/>
          <p:cNvSpPr txBox="1"/>
          <p:nvPr/>
        </p:nvSpPr>
        <p:spPr>
          <a:xfrm>
            <a:off x="2890388" y="4175550"/>
            <a:ext cx="3653700" cy="10005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Open Sans"/>
                <a:ea typeface="Open Sans"/>
                <a:cs typeface="Open Sans"/>
                <a:sym typeface="Open Sans"/>
              </a:rPr>
              <a:t>The graphic version of the learning path </a:t>
            </a:r>
            <a:r>
              <a:rPr lang="en">
                <a:solidFill>
                  <a:schemeClr val="dk1"/>
                </a:solidFill>
                <a:latin typeface="Open Sans"/>
                <a:ea typeface="Open Sans"/>
                <a:cs typeface="Open Sans"/>
                <a:sym typeface="Open Sans"/>
              </a:rPr>
              <a:t>was </a:t>
            </a:r>
            <a:r>
              <a:rPr lang="en" sz="1400" b="0" i="0" u="none" strike="noStrike" cap="none">
                <a:solidFill>
                  <a:schemeClr val="dk1"/>
                </a:solidFill>
                <a:latin typeface="Open Sans"/>
                <a:ea typeface="Open Sans"/>
                <a:cs typeface="Open Sans"/>
                <a:sym typeface="Open Sans"/>
              </a:rPr>
              <a:t>published in </a:t>
            </a:r>
            <a:r>
              <a:rPr lang="en">
                <a:solidFill>
                  <a:schemeClr val="dk1"/>
                </a:solidFill>
                <a:latin typeface="Open Sans"/>
                <a:ea typeface="Open Sans"/>
                <a:cs typeface="Open Sans"/>
                <a:sym typeface="Open Sans"/>
              </a:rPr>
              <a:t>September </a:t>
            </a:r>
            <a:r>
              <a:rPr lang="en" sz="1400" b="0" i="0" u="none" strike="noStrike" cap="none">
                <a:solidFill>
                  <a:schemeClr val="dk1"/>
                </a:solidFill>
                <a:latin typeface="Open Sans"/>
                <a:ea typeface="Open Sans"/>
                <a:cs typeface="Open Sans"/>
                <a:sym typeface="Open Sans"/>
              </a:rPr>
              <a:t>2022 </a:t>
            </a:r>
            <a:r>
              <a:rPr lang="en" sz="1400" b="0" i="0" u="sng" strike="noStrike" cap="none">
                <a:solidFill>
                  <a:schemeClr val="hlink"/>
                </a:solidFill>
                <a:latin typeface="Open Sans"/>
                <a:ea typeface="Open Sans"/>
                <a:cs typeface="Open Sans"/>
                <a:sym typeface="Open Sans"/>
                <a:hlinkClick r:id="rId3"/>
              </a:rPr>
              <a:t>https://zenodo.org/record/7051088</a:t>
            </a:r>
            <a:r>
              <a:rPr lang="en" sz="1400" b="0" i="0" u="none" strike="noStrike" cap="none">
                <a:solidFill>
                  <a:schemeClr val="dk1"/>
                </a:solidFill>
                <a:latin typeface="Open Sans"/>
                <a:ea typeface="Open Sans"/>
                <a:cs typeface="Open Sans"/>
                <a:sym typeface="Open Sans"/>
              </a:rPr>
              <a:t>  with a CC BY 4.0 licence </a:t>
            </a:r>
            <a:endParaRPr sz="1400" b="0" i="0" u="none" strike="noStrike" cap="none">
              <a:solidFill>
                <a:schemeClr val="dk1"/>
              </a:solidFill>
              <a:latin typeface="Open Sans"/>
              <a:ea typeface="Open Sans"/>
              <a:cs typeface="Open Sans"/>
              <a:sym typeface="Open Sans"/>
            </a:endParaRPr>
          </a:p>
        </p:txBody>
      </p:sp>
      <p:sp>
        <p:nvSpPr>
          <p:cNvPr id="460" name="Google Shape;460;p62"/>
          <p:cNvSpPr txBox="1"/>
          <p:nvPr/>
        </p:nvSpPr>
        <p:spPr>
          <a:xfrm>
            <a:off x="2947538" y="319800"/>
            <a:ext cx="3199800" cy="3801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Open Education Learning path for European librarians</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We need to adapt resources to our settings and take into account language-related issues.</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Expected output: a curated list of resources</a:t>
            </a:r>
            <a:br>
              <a:rPr lang="en" sz="1700" b="0" i="0" u="none" strike="noStrike" cap="none">
                <a:solidFill>
                  <a:srgbClr val="004993"/>
                </a:solidFill>
                <a:latin typeface="Open Sans"/>
                <a:ea typeface="Open Sans"/>
                <a:cs typeface="Open Sans"/>
                <a:sym typeface="Open Sans"/>
              </a:rPr>
            </a:br>
            <a:r>
              <a:rPr lang="en" sz="1700" b="0" i="0" u="none" strike="noStrike" cap="none">
                <a:solidFill>
                  <a:srgbClr val="004993"/>
                </a:solidFill>
                <a:latin typeface="Open Sans"/>
                <a:ea typeface="Open Sans"/>
                <a:cs typeface="Open Sans"/>
                <a:sym typeface="Open Sans"/>
              </a:rPr>
              <a:t>Plus - in time - an adaptation of some resources that speak more closely to our needs in Europe</a:t>
            </a:r>
            <a:endParaRPr sz="1700" b="0" i="0" u="none" strike="noStrike" cap="none">
              <a:solidFill>
                <a:srgbClr val="004993"/>
              </a:solidFill>
              <a:latin typeface="Open Sans"/>
              <a:ea typeface="Open Sans"/>
              <a:cs typeface="Open Sans"/>
              <a:sym typeface="Open Sans"/>
            </a:endParaRPr>
          </a:p>
        </p:txBody>
      </p:sp>
      <p:sp>
        <p:nvSpPr>
          <p:cNvPr id="461" name="Google Shape;461;p62"/>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62" name="Google Shape;462;p62"/>
          <p:cNvSpPr txBox="1"/>
          <p:nvPr/>
        </p:nvSpPr>
        <p:spPr>
          <a:xfrm>
            <a:off x="241646" y="2248538"/>
            <a:ext cx="1877700" cy="13929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learning path for EU librarians</a:t>
            </a:r>
            <a:endParaRPr sz="1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4993"/>
              </a:solidFill>
              <a:latin typeface="Calibri"/>
              <a:ea typeface="Calibri"/>
              <a:cs typeface="Calibri"/>
              <a:sym typeface="Calibri"/>
            </a:endParaRPr>
          </a:p>
        </p:txBody>
      </p:sp>
      <p:pic>
        <p:nvPicPr>
          <p:cNvPr id="463" name="Google Shape;463;p62"/>
          <p:cNvPicPr preferRelativeResize="0"/>
          <p:nvPr/>
        </p:nvPicPr>
        <p:blipFill rotWithShape="1">
          <a:blip r:embed="rId4">
            <a:alphaModFix/>
          </a:blip>
          <a:srcRect/>
          <a:stretch/>
        </p:blipFill>
        <p:spPr>
          <a:xfrm>
            <a:off x="160181" y="4383056"/>
            <a:ext cx="2056331" cy="599494"/>
          </a:xfrm>
          <a:prstGeom prst="rect">
            <a:avLst/>
          </a:prstGeom>
          <a:noFill/>
          <a:ln>
            <a:noFill/>
          </a:ln>
        </p:spPr>
      </p:pic>
      <p:pic>
        <p:nvPicPr>
          <p:cNvPr id="464" name="Google Shape;464;p62"/>
          <p:cNvPicPr preferRelativeResize="0"/>
          <p:nvPr/>
        </p:nvPicPr>
        <p:blipFill rotWithShape="1">
          <a:blip r:embed="rId5">
            <a:alphaModFix/>
          </a:blip>
          <a:srcRect/>
          <a:stretch/>
        </p:blipFill>
        <p:spPr>
          <a:xfrm>
            <a:off x="612778" y="3621244"/>
            <a:ext cx="1151119" cy="647513"/>
          </a:xfrm>
          <a:prstGeom prst="rect">
            <a:avLst/>
          </a:prstGeom>
          <a:noFill/>
          <a:ln>
            <a:noFill/>
          </a:ln>
        </p:spPr>
      </p:pic>
      <p:pic>
        <p:nvPicPr>
          <p:cNvPr id="465" name="Google Shape;465;p62"/>
          <p:cNvPicPr preferRelativeResize="0"/>
          <p:nvPr/>
        </p:nvPicPr>
        <p:blipFill rotWithShape="1">
          <a:blip r:embed="rId6">
            <a:alphaModFix/>
          </a:blip>
          <a:srcRect/>
          <a:stretch/>
        </p:blipFill>
        <p:spPr>
          <a:xfrm>
            <a:off x="6664272" y="65782"/>
            <a:ext cx="2063856" cy="501675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63"/>
          <p:cNvSpPr txBox="1"/>
          <p:nvPr/>
        </p:nvSpPr>
        <p:spPr>
          <a:xfrm>
            <a:off x="3071663" y="4491056"/>
            <a:ext cx="5821200" cy="569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Open Sans"/>
                <a:ea typeface="Open Sans"/>
                <a:cs typeface="Open Sans"/>
                <a:sym typeface="Open Sans"/>
              </a:rPr>
              <a:t>Work in progress</a:t>
            </a:r>
            <a:r>
              <a:rPr lang="en" sz="1400" b="0" i="0" u="none" strike="noStrike" cap="none">
                <a:solidFill>
                  <a:schemeClr val="dk1"/>
                </a:solidFill>
                <a:latin typeface="Open Sans"/>
                <a:ea typeface="Open Sans"/>
                <a:cs typeface="Open Sans"/>
                <a:sym typeface="Open Sans"/>
              </a:rPr>
              <a:t> → OE Drops are collected in a </a:t>
            </a:r>
            <a:r>
              <a:rPr lang="en" sz="1400" b="0" i="0" u="sng" strike="noStrike" cap="none">
                <a:solidFill>
                  <a:schemeClr val="hlink"/>
                </a:solidFill>
                <a:latin typeface="Open Sans"/>
                <a:ea typeface="Open Sans"/>
                <a:cs typeface="Open Sans"/>
                <a:sym typeface="Open Sans"/>
                <a:hlinkClick r:id="rId3"/>
              </a:rPr>
              <a:t>playlist </a:t>
            </a:r>
            <a:r>
              <a:rPr lang="en" sz="1400" b="0" i="0" u="none" strike="noStrike" cap="none">
                <a:solidFill>
                  <a:schemeClr val="dk1"/>
                </a:solidFill>
                <a:latin typeface="Open Sans"/>
                <a:ea typeface="Open Sans"/>
                <a:cs typeface="Open Sans"/>
                <a:sym typeface="Open Sans"/>
              </a:rPr>
              <a:t>on the </a:t>
            </a:r>
            <a:r>
              <a:rPr lang="en" sz="1400" b="0" i="0" u="sng" strike="noStrike" cap="none">
                <a:solidFill>
                  <a:schemeClr val="hlink"/>
                </a:solidFill>
                <a:latin typeface="Open Sans"/>
                <a:ea typeface="Open Sans"/>
                <a:cs typeface="Open Sans"/>
                <a:sym typeface="Open Sans"/>
                <a:hlinkClick r:id="rId4"/>
              </a:rPr>
              <a:t>ENOEL’s Youtube channel</a:t>
            </a:r>
            <a:endParaRPr sz="1400" b="0" i="0" u="none" strike="noStrike" cap="none">
              <a:solidFill>
                <a:schemeClr val="dk1"/>
              </a:solidFill>
              <a:latin typeface="Open Sans"/>
              <a:ea typeface="Open Sans"/>
              <a:cs typeface="Open Sans"/>
              <a:sym typeface="Open Sans"/>
            </a:endParaRPr>
          </a:p>
        </p:txBody>
      </p:sp>
      <p:sp>
        <p:nvSpPr>
          <p:cNvPr id="471" name="Google Shape;471;p63"/>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472" name="Google Shape;472;p63"/>
          <p:cNvSpPr txBox="1"/>
          <p:nvPr/>
        </p:nvSpPr>
        <p:spPr>
          <a:xfrm>
            <a:off x="298801" y="2271600"/>
            <a:ext cx="2195400" cy="808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4993"/>
                </a:solidFill>
                <a:latin typeface="Open Sans"/>
                <a:ea typeface="Open Sans"/>
                <a:cs typeface="Open Sans"/>
                <a:sym typeface="Open Sans"/>
              </a:rPr>
              <a:t>OE Drops</a:t>
            </a:r>
            <a:endParaRPr sz="24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4993"/>
              </a:solidFill>
              <a:latin typeface="Calibri"/>
              <a:ea typeface="Calibri"/>
              <a:cs typeface="Calibri"/>
              <a:sym typeface="Calibri"/>
            </a:endParaRPr>
          </a:p>
        </p:txBody>
      </p:sp>
      <p:sp>
        <p:nvSpPr>
          <p:cNvPr id="473" name="Google Shape;473;p63"/>
          <p:cNvSpPr txBox="1"/>
          <p:nvPr/>
        </p:nvSpPr>
        <p:spPr>
          <a:xfrm>
            <a:off x="3001200" y="338738"/>
            <a:ext cx="5596500" cy="1446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rgbClr val="004993"/>
                </a:solidFill>
                <a:latin typeface="Open Sans"/>
                <a:ea typeface="Open Sans"/>
                <a:cs typeface="Open Sans"/>
                <a:sym typeface="Open Sans"/>
              </a:rPr>
              <a:t>“OE Drops” short videos series</a:t>
            </a:r>
            <a:endParaRPr sz="17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4993"/>
                </a:solidFill>
                <a:latin typeface="Open Sans"/>
                <a:ea typeface="Open Sans"/>
                <a:cs typeface="Open Sans"/>
                <a:sym typeface="Open Sans"/>
              </a:rPr>
              <a:t>Very short videos explaining the basics of Open Education, to accompany newcomers while drinking a coffee, commuting, walking or taking a break. </a:t>
            </a:r>
            <a:endParaRPr sz="17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4993"/>
              </a:solidFill>
              <a:latin typeface="Open Sans"/>
              <a:ea typeface="Open Sans"/>
              <a:cs typeface="Open Sans"/>
              <a:sym typeface="Open Sans"/>
            </a:endParaRPr>
          </a:p>
        </p:txBody>
      </p:sp>
      <p:pic>
        <p:nvPicPr>
          <p:cNvPr id="474" name="Google Shape;474;p63"/>
          <p:cNvPicPr preferRelativeResize="0"/>
          <p:nvPr/>
        </p:nvPicPr>
        <p:blipFill rotWithShape="1">
          <a:blip r:embed="rId5">
            <a:alphaModFix/>
          </a:blip>
          <a:srcRect/>
          <a:stretch/>
        </p:blipFill>
        <p:spPr>
          <a:xfrm>
            <a:off x="3058350" y="1667531"/>
            <a:ext cx="4714798" cy="2652074"/>
          </a:xfrm>
          <a:prstGeom prst="rect">
            <a:avLst/>
          </a:prstGeom>
          <a:noFill/>
          <a:ln>
            <a:noFill/>
          </a:ln>
        </p:spPr>
      </p:pic>
      <p:pic>
        <p:nvPicPr>
          <p:cNvPr id="475" name="Google Shape;475;p63"/>
          <p:cNvPicPr preferRelativeResize="0"/>
          <p:nvPr/>
        </p:nvPicPr>
        <p:blipFill rotWithShape="1">
          <a:blip r:embed="rId6">
            <a:alphaModFix/>
          </a:blip>
          <a:srcRect/>
          <a:stretch/>
        </p:blipFill>
        <p:spPr>
          <a:xfrm>
            <a:off x="160181" y="4383056"/>
            <a:ext cx="2056331" cy="599494"/>
          </a:xfrm>
          <a:prstGeom prst="rect">
            <a:avLst/>
          </a:prstGeom>
          <a:noFill/>
          <a:ln>
            <a:noFill/>
          </a:ln>
        </p:spPr>
      </p:pic>
      <p:pic>
        <p:nvPicPr>
          <p:cNvPr id="476" name="Google Shape;476;p63"/>
          <p:cNvPicPr preferRelativeResize="0"/>
          <p:nvPr/>
        </p:nvPicPr>
        <p:blipFill rotWithShape="1">
          <a:blip r:embed="rId7">
            <a:alphaModFix/>
          </a:blip>
          <a:srcRect/>
          <a:stretch/>
        </p:blipFill>
        <p:spPr>
          <a:xfrm>
            <a:off x="612778" y="3621244"/>
            <a:ext cx="1151119" cy="64751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64"/>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pic>
        <p:nvPicPr>
          <p:cNvPr id="482" name="Google Shape;482;p64"/>
          <p:cNvPicPr preferRelativeResize="0"/>
          <p:nvPr/>
        </p:nvPicPr>
        <p:blipFill rotWithShape="1">
          <a:blip r:embed="rId3">
            <a:alphaModFix/>
          </a:blip>
          <a:srcRect/>
          <a:stretch/>
        </p:blipFill>
        <p:spPr>
          <a:xfrm>
            <a:off x="160181" y="4383056"/>
            <a:ext cx="2056331" cy="599494"/>
          </a:xfrm>
          <a:prstGeom prst="rect">
            <a:avLst/>
          </a:prstGeom>
          <a:noFill/>
          <a:ln>
            <a:noFill/>
          </a:ln>
        </p:spPr>
      </p:pic>
      <p:pic>
        <p:nvPicPr>
          <p:cNvPr id="483" name="Google Shape;483;p64"/>
          <p:cNvPicPr preferRelativeResize="0"/>
          <p:nvPr/>
        </p:nvPicPr>
        <p:blipFill rotWithShape="1">
          <a:blip r:embed="rId4">
            <a:alphaModFix/>
          </a:blip>
          <a:srcRect/>
          <a:stretch/>
        </p:blipFill>
        <p:spPr>
          <a:xfrm>
            <a:off x="612778" y="3621244"/>
            <a:ext cx="1151119" cy="647513"/>
          </a:xfrm>
          <a:prstGeom prst="rect">
            <a:avLst/>
          </a:prstGeom>
          <a:noFill/>
          <a:ln>
            <a:noFill/>
          </a:ln>
        </p:spPr>
      </p:pic>
      <p:sp>
        <p:nvSpPr>
          <p:cNvPr id="484" name="Google Shape;484;p64"/>
          <p:cNvSpPr txBox="1">
            <a:spLocks noGrp="1"/>
          </p:cNvSpPr>
          <p:nvPr>
            <p:ph type="title"/>
          </p:nvPr>
        </p:nvSpPr>
        <p:spPr>
          <a:xfrm>
            <a:off x="2659380" y="302895"/>
            <a:ext cx="6515100" cy="689967"/>
          </a:xfrm>
          <a:prstGeom prst="rect">
            <a:avLst/>
          </a:prstGeom>
          <a:noFill/>
          <a:ln>
            <a:noFill/>
          </a:ln>
        </p:spPr>
        <p:txBody>
          <a:bodyPr spcFirstLastPara="1" wrap="square" lIns="68550" tIns="34275" rIns="68550" bIns="34275" anchor="ctr" anchorCtr="0">
            <a:noAutofit/>
          </a:bodyPr>
          <a:lstStyle/>
          <a:p>
            <a:pPr marL="0" lvl="0" indent="0" algn="l" rtl="0">
              <a:lnSpc>
                <a:spcPct val="90000"/>
              </a:lnSpc>
              <a:spcBef>
                <a:spcPts val="0"/>
              </a:spcBef>
              <a:spcAft>
                <a:spcPts val="0"/>
              </a:spcAft>
              <a:buClr>
                <a:schemeClr val="dk1"/>
              </a:buClr>
              <a:buSzPts val="1400"/>
              <a:buNone/>
            </a:pPr>
            <a:r>
              <a:rPr lang="en" sz="3200">
                <a:solidFill>
                  <a:srgbClr val="004993"/>
                </a:solidFill>
              </a:rPr>
              <a:t>How librarians can help implement </a:t>
            </a:r>
            <a:br>
              <a:rPr lang="en" sz="3200">
                <a:solidFill>
                  <a:srgbClr val="004993"/>
                </a:solidFill>
              </a:rPr>
            </a:br>
            <a:r>
              <a:rPr lang="en" sz="3200">
                <a:solidFill>
                  <a:srgbClr val="004993"/>
                </a:solidFill>
              </a:rPr>
              <a:t>the UNESCO OER Recommendation</a:t>
            </a:r>
            <a:endParaRPr sz="3200">
              <a:solidFill>
                <a:srgbClr val="004993"/>
              </a:solidFill>
            </a:endParaRPr>
          </a:p>
        </p:txBody>
      </p:sp>
      <p:sp>
        <p:nvSpPr>
          <p:cNvPr id="485" name="Google Shape;485;p64"/>
          <p:cNvSpPr txBox="1"/>
          <p:nvPr/>
        </p:nvSpPr>
        <p:spPr>
          <a:xfrm>
            <a:off x="175100" y="2103138"/>
            <a:ext cx="2178900" cy="1177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2400" b="0" i="0" u="none" strike="noStrike" cap="none">
                <a:solidFill>
                  <a:srgbClr val="004993"/>
                </a:solidFill>
                <a:latin typeface="Open Sans"/>
                <a:ea typeface="Open Sans"/>
                <a:cs typeface="Open Sans"/>
                <a:sym typeface="Open Sans"/>
              </a:rPr>
              <a:t>Areas of action for librarians</a:t>
            </a:r>
            <a:endParaRPr sz="1400" b="0" i="0" u="none" strike="noStrike" cap="none">
              <a:solidFill>
                <a:srgbClr val="004993"/>
              </a:solidFill>
              <a:latin typeface="Calibri"/>
              <a:ea typeface="Calibri"/>
              <a:cs typeface="Calibri"/>
              <a:sym typeface="Calibri"/>
            </a:endParaRPr>
          </a:p>
        </p:txBody>
      </p:sp>
      <p:sp>
        <p:nvSpPr>
          <p:cNvPr id="486" name="Google Shape;486;p64"/>
          <p:cNvSpPr txBox="1"/>
          <p:nvPr/>
        </p:nvSpPr>
        <p:spPr>
          <a:xfrm>
            <a:off x="2659381" y="1389822"/>
            <a:ext cx="6309520" cy="3382203"/>
          </a:xfrm>
          <a:prstGeom prst="rect">
            <a:avLst/>
          </a:prstGeom>
          <a:noFill/>
          <a:ln>
            <a:noFill/>
          </a:ln>
        </p:spPr>
        <p:txBody>
          <a:bodyPr spcFirstLastPara="1" wrap="square" lIns="68575" tIns="34275" rIns="68575" bIns="34275" anchor="t" anchorCtr="0">
            <a:normAutofit/>
          </a:bodyPr>
          <a:lstStyle/>
          <a:p>
            <a:pPr marL="457200" marR="0" lvl="0" indent="-317500" algn="l" rtl="0">
              <a:lnSpc>
                <a:spcPct val="100000"/>
              </a:lnSpc>
              <a:spcBef>
                <a:spcPts val="800"/>
              </a:spcBef>
              <a:spcAft>
                <a:spcPts val="0"/>
              </a:spcAft>
              <a:buClr>
                <a:srgbClr val="004993"/>
              </a:buClr>
              <a:buSzPts val="1400"/>
              <a:buFont typeface="Arial"/>
              <a:buChar char="•"/>
            </a:pPr>
            <a:r>
              <a:rPr lang="en" sz="2000" b="0" i="0" u="none" strike="noStrike" cap="none">
                <a:solidFill>
                  <a:srgbClr val="004993"/>
                </a:solidFill>
                <a:latin typeface="Open Sans"/>
                <a:ea typeface="Open Sans"/>
                <a:cs typeface="Open Sans"/>
                <a:sym typeface="Open Sans"/>
              </a:rPr>
              <a:t>Capacity building</a:t>
            </a:r>
            <a:endParaRPr>
              <a:solidFill>
                <a:srgbClr val="004993"/>
              </a:solidFill>
            </a:endParaRPr>
          </a:p>
          <a:p>
            <a:pPr marL="914400" marR="0" lvl="1" indent="-317500" algn="l" rtl="0">
              <a:lnSpc>
                <a:spcPct val="100000"/>
              </a:lnSpc>
              <a:spcBef>
                <a:spcPts val="400"/>
              </a:spcBef>
              <a:spcAft>
                <a:spcPts val="0"/>
              </a:spcAft>
              <a:buClr>
                <a:srgbClr val="004993"/>
              </a:buClr>
              <a:buSzPts val="1400"/>
              <a:buFont typeface="Arial"/>
              <a:buChar char="•"/>
            </a:pPr>
            <a:r>
              <a:rPr lang="en" sz="1800" b="1" i="0" u="none" strike="noStrike" cap="none">
                <a:solidFill>
                  <a:srgbClr val="004993"/>
                </a:solidFill>
                <a:latin typeface="Open Sans"/>
                <a:ea typeface="Open Sans"/>
                <a:cs typeface="Open Sans"/>
                <a:sym typeface="Open Sans"/>
              </a:rPr>
              <a:t>Advocate</a:t>
            </a:r>
            <a:r>
              <a:rPr lang="en" sz="1800" b="0" i="0" u="none" strike="noStrike" cap="none">
                <a:solidFill>
                  <a:srgbClr val="004993"/>
                </a:solidFill>
                <a:latin typeface="Open Sans"/>
                <a:ea typeface="Open Sans"/>
                <a:cs typeface="Open Sans"/>
                <a:sym typeface="Open Sans"/>
              </a:rPr>
              <a:t> for OE across the institution, showcase </a:t>
            </a:r>
            <a:r>
              <a:rPr lang="en" sz="1800" b="1" i="0" u="none" strike="noStrike" cap="none">
                <a:solidFill>
                  <a:srgbClr val="004993"/>
                </a:solidFill>
                <a:latin typeface="Open Sans"/>
                <a:ea typeface="Open Sans"/>
                <a:cs typeface="Open Sans"/>
                <a:sym typeface="Open Sans"/>
              </a:rPr>
              <a:t>good practices </a:t>
            </a:r>
            <a:r>
              <a:rPr lang="en" sz="1800" b="0" i="0" u="none" strike="noStrike" cap="none">
                <a:solidFill>
                  <a:srgbClr val="004993"/>
                </a:solidFill>
                <a:latin typeface="Open Sans"/>
                <a:ea typeface="Open Sans"/>
                <a:cs typeface="Open Sans"/>
                <a:sym typeface="Open Sans"/>
              </a:rPr>
              <a:t>and </a:t>
            </a:r>
            <a:r>
              <a:rPr lang="en" sz="1800" b="1" i="0" u="none" strike="noStrike" cap="none">
                <a:solidFill>
                  <a:srgbClr val="004993"/>
                </a:solidFill>
                <a:latin typeface="Open Sans"/>
                <a:ea typeface="Open Sans"/>
                <a:cs typeface="Open Sans"/>
                <a:sym typeface="Open Sans"/>
              </a:rPr>
              <a:t>OE champions</a:t>
            </a:r>
            <a:endParaRPr>
              <a:solidFill>
                <a:srgbClr val="004993"/>
              </a:solidFill>
            </a:endParaRPr>
          </a:p>
          <a:p>
            <a:pPr marL="914400" marR="0" lvl="1" indent="-317500" algn="l" rtl="0">
              <a:lnSpc>
                <a:spcPct val="100000"/>
              </a:lnSpc>
              <a:spcBef>
                <a:spcPts val="400"/>
              </a:spcBef>
              <a:spcAft>
                <a:spcPts val="0"/>
              </a:spcAft>
              <a:buClr>
                <a:srgbClr val="004993"/>
              </a:buClr>
              <a:buSzPts val="1400"/>
              <a:buFont typeface="Arial"/>
              <a:buChar char="•"/>
            </a:pPr>
            <a:r>
              <a:rPr lang="en" sz="1800" b="1" i="0" u="none" strike="noStrike" cap="none">
                <a:solidFill>
                  <a:srgbClr val="004993"/>
                </a:solidFill>
                <a:latin typeface="Open Sans"/>
                <a:ea typeface="Open Sans"/>
                <a:cs typeface="Open Sans"/>
                <a:sym typeface="Open Sans"/>
              </a:rPr>
              <a:t>Share</a:t>
            </a:r>
            <a:r>
              <a:rPr lang="en" sz="1800" b="0" i="0" u="none" strike="noStrike" cap="none">
                <a:solidFill>
                  <a:srgbClr val="004993"/>
                </a:solidFill>
                <a:latin typeface="Open Sans"/>
                <a:ea typeface="Open Sans"/>
                <a:cs typeface="Open Sans"/>
                <a:sym typeface="Open Sans"/>
              </a:rPr>
              <a:t> and provide </a:t>
            </a:r>
            <a:r>
              <a:rPr lang="en" sz="1800" b="1" i="0" u="none" strike="noStrike" cap="none">
                <a:solidFill>
                  <a:srgbClr val="004993"/>
                </a:solidFill>
                <a:latin typeface="Open Sans"/>
                <a:ea typeface="Open Sans"/>
                <a:cs typeface="Open Sans"/>
                <a:sym typeface="Open Sans"/>
              </a:rPr>
              <a:t>access</a:t>
            </a:r>
            <a:r>
              <a:rPr lang="en" sz="1800" b="0" i="0" u="none" strike="noStrike" cap="none">
                <a:solidFill>
                  <a:srgbClr val="004993"/>
                </a:solidFill>
                <a:latin typeface="Open Sans"/>
                <a:ea typeface="Open Sans"/>
                <a:cs typeface="Open Sans"/>
                <a:sym typeface="Open Sans"/>
              </a:rPr>
              <a:t> to existing OERs</a:t>
            </a:r>
            <a:endParaRPr>
              <a:solidFill>
                <a:srgbClr val="004993"/>
              </a:solidFill>
            </a:endParaRPr>
          </a:p>
          <a:p>
            <a:pPr marL="914400" marR="0" lvl="1" indent="-317500" algn="l" rtl="0">
              <a:lnSpc>
                <a:spcPct val="100000"/>
              </a:lnSpc>
              <a:spcBef>
                <a:spcPts val="400"/>
              </a:spcBef>
              <a:spcAft>
                <a:spcPts val="0"/>
              </a:spcAft>
              <a:buClr>
                <a:srgbClr val="004993"/>
              </a:buClr>
              <a:buSzPts val="1400"/>
              <a:buFont typeface="Arial"/>
              <a:buChar char="•"/>
            </a:pPr>
            <a:r>
              <a:rPr lang="en" sz="1800" b="0" i="0" u="none" strike="noStrike" cap="none">
                <a:solidFill>
                  <a:srgbClr val="004993"/>
                </a:solidFill>
                <a:latin typeface="Open Sans"/>
                <a:ea typeface="Open Sans"/>
                <a:cs typeface="Open Sans"/>
                <a:sym typeface="Open Sans"/>
              </a:rPr>
              <a:t>Build on </a:t>
            </a:r>
            <a:r>
              <a:rPr lang="en" sz="1800" b="1" i="0" u="none" strike="noStrike" cap="none">
                <a:solidFill>
                  <a:srgbClr val="004993"/>
                </a:solidFill>
                <a:latin typeface="Open Sans"/>
                <a:ea typeface="Open Sans"/>
                <a:cs typeface="Open Sans"/>
                <a:sym typeface="Open Sans"/>
              </a:rPr>
              <a:t>optimising</a:t>
            </a:r>
            <a:r>
              <a:rPr lang="en" sz="1800" b="0" i="0" u="none" strike="noStrike" cap="none">
                <a:solidFill>
                  <a:srgbClr val="004993"/>
                </a:solidFill>
                <a:latin typeface="Open Sans"/>
                <a:ea typeface="Open Sans"/>
                <a:cs typeface="Open Sans"/>
                <a:sym typeface="Open Sans"/>
              </a:rPr>
              <a:t> </a:t>
            </a:r>
            <a:r>
              <a:rPr lang="en" sz="1800" b="1" i="0" u="none" strike="noStrike" cap="none">
                <a:solidFill>
                  <a:srgbClr val="004993"/>
                </a:solidFill>
                <a:latin typeface="Open Sans"/>
                <a:ea typeface="Open Sans"/>
                <a:cs typeface="Open Sans"/>
                <a:sym typeface="Open Sans"/>
              </a:rPr>
              <a:t>connected</a:t>
            </a:r>
            <a:r>
              <a:rPr lang="en" sz="1800" b="0" i="0" u="none" strike="noStrike" cap="none">
                <a:solidFill>
                  <a:srgbClr val="004993"/>
                </a:solidFill>
                <a:latin typeface="Open Sans"/>
                <a:ea typeface="Open Sans"/>
                <a:cs typeface="Open Sans"/>
                <a:sym typeface="Open Sans"/>
              </a:rPr>
              <a:t> </a:t>
            </a:r>
            <a:r>
              <a:rPr lang="en" sz="1800" b="1" i="0" u="none" strike="noStrike" cap="none">
                <a:solidFill>
                  <a:srgbClr val="004993"/>
                </a:solidFill>
                <a:latin typeface="Open Sans"/>
                <a:ea typeface="Open Sans"/>
                <a:cs typeface="Open Sans"/>
                <a:sym typeface="Open Sans"/>
              </a:rPr>
              <a:t>repositories</a:t>
            </a:r>
            <a:r>
              <a:rPr lang="en" sz="1800" b="0" i="0" u="none" strike="noStrike" cap="none">
                <a:solidFill>
                  <a:srgbClr val="004993"/>
                </a:solidFill>
                <a:latin typeface="Open Sans"/>
                <a:ea typeface="Open Sans"/>
                <a:cs typeface="Open Sans"/>
                <a:sym typeface="Open Sans"/>
              </a:rPr>
              <a:t> </a:t>
            </a:r>
            <a:endParaRPr>
              <a:solidFill>
                <a:srgbClr val="004993"/>
              </a:solidFill>
            </a:endParaRPr>
          </a:p>
          <a:p>
            <a:pPr marL="596900" marR="0" lvl="1" indent="0" algn="l" rtl="0">
              <a:lnSpc>
                <a:spcPct val="100000"/>
              </a:lnSpc>
              <a:spcBef>
                <a:spcPts val="400"/>
              </a:spcBef>
              <a:spcAft>
                <a:spcPts val="0"/>
              </a:spcAft>
              <a:buClr>
                <a:schemeClr val="dk1"/>
              </a:buClr>
              <a:buSzPts val="1400"/>
              <a:buFont typeface="Arial"/>
              <a:buNone/>
            </a:pPr>
            <a:endParaRPr sz="1800" b="0" i="0" u="none" strike="noStrike" cap="none">
              <a:solidFill>
                <a:srgbClr val="004993"/>
              </a:solidFill>
              <a:latin typeface="Open Sans"/>
              <a:ea typeface="Open Sans"/>
              <a:cs typeface="Open Sans"/>
              <a:sym typeface="Open Sans"/>
            </a:endParaRPr>
          </a:p>
          <a:p>
            <a:pPr marL="457200" marR="0" lvl="0" indent="-317500" algn="l" rtl="0">
              <a:lnSpc>
                <a:spcPct val="100000"/>
              </a:lnSpc>
              <a:spcBef>
                <a:spcPts val="800"/>
              </a:spcBef>
              <a:spcAft>
                <a:spcPts val="0"/>
              </a:spcAft>
              <a:buClr>
                <a:srgbClr val="004993"/>
              </a:buClr>
              <a:buSzPts val="1400"/>
              <a:buFont typeface="Arial"/>
              <a:buChar char="•"/>
            </a:pPr>
            <a:r>
              <a:rPr lang="en" sz="2000" b="0" i="0" u="none" strike="noStrike" cap="none">
                <a:solidFill>
                  <a:srgbClr val="004993"/>
                </a:solidFill>
                <a:latin typeface="Open Sans"/>
                <a:ea typeface="Open Sans"/>
                <a:cs typeface="Open Sans"/>
                <a:sym typeface="Open Sans"/>
              </a:rPr>
              <a:t>Inclusive, equitable accessible, quality OER</a:t>
            </a:r>
            <a:endParaRPr>
              <a:solidFill>
                <a:srgbClr val="004993"/>
              </a:solidFill>
            </a:endParaRPr>
          </a:p>
          <a:p>
            <a:pPr marL="914400" marR="0" lvl="1" indent="-317500" algn="l" rtl="0">
              <a:lnSpc>
                <a:spcPct val="100000"/>
              </a:lnSpc>
              <a:spcBef>
                <a:spcPts val="400"/>
              </a:spcBef>
              <a:spcAft>
                <a:spcPts val="0"/>
              </a:spcAft>
              <a:buClr>
                <a:srgbClr val="004993"/>
              </a:buClr>
              <a:buSzPts val="1400"/>
              <a:buFont typeface="Arial"/>
              <a:buChar char="•"/>
            </a:pPr>
            <a:r>
              <a:rPr lang="en" sz="1800" b="0" i="0" u="none" strike="noStrike" cap="none">
                <a:solidFill>
                  <a:srgbClr val="004993"/>
                </a:solidFill>
                <a:latin typeface="Open Sans"/>
                <a:ea typeface="Open Sans"/>
                <a:cs typeface="Open Sans"/>
                <a:sym typeface="Open Sans"/>
              </a:rPr>
              <a:t>Help create a </a:t>
            </a:r>
            <a:r>
              <a:rPr lang="en" sz="1800" b="1" i="0" u="none" strike="noStrike" cap="none">
                <a:solidFill>
                  <a:srgbClr val="004993"/>
                </a:solidFill>
                <a:latin typeface="Open Sans"/>
                <a:ea typeface="Open Sans"/>
                <a:cs typeface="Open Sans"/>
                <a:sym typeface="Open Sans"/>
              </a:rPr>
              <a:t>multilingual federated discovery </a:t>
            </a:r>
            <a:r>
              <a:rPr lang="en" sz="1800" b="0" i="0" u="none" strike="noStrike" cap="none">
                <a:solidFill>
                  <a:srgbClr val="004993"/>
                </a:solidFill>
                <a:latin typeface="Open Sans"/>
                <a:ea typeface="Open Sans"/>
                <a:cs typeface="Open Sans"/>
                <a:sym typeface="Open Sans"/>
              </a:rPr>
              <a:t>system for OER, using </a:t>
            </a:r>
            <a:r>
              <a:rPr lang="en" sz="1800" b="1" i="0" u="none" strike="noStrike" cap="none">
                <a:solidFill>
                  <a:srgbClr val="004993"/>
                </a:solidFill>
                <a:latin typeface="Open Sans"/>
                <a:ea typeface="Open Sans"/>
                <a:cs typeface="Open Sans"/>
                <a:sym typeface="Open Sans"/>
              </a:rPr>
              <a:t>open standards and formats</a:t>
            </a:r>
            <a:endParaRPr>
              <a:solidFill>
                <a:srgbClr val="004993"/>
              </a:solidFill>
            </a:endParaRPr>
          </a:p>
          <a:p>
            <a:pPr marL="914400" marR="0" lvl="1" indent="-228600" algn="l" rtl="0">
              <a:lnSpc>
                <a:spcPct val="100000"/>
              </a:lnSpc>
              <a:spcBef>
                <a:spcPts val="400"/>
              </a:spcBef>
              <a:spcAft>
                <a:spcPts val="0"/>
              </a:spcAft>
              <a:buClr>
                <a:schemeClr val="dk1"/>
              </a:buClr>
              <a:buSzPts val="1400"/>
              <a:buFont typeface="Arial"/>
              <a:buNone/>
            </a:pPr>
            <a:endParaRPr sz="1800" b="0" i="0" u="none" strike="noStrike" cap="none">
              <a:solidFill>
                <a:srgbClr val="004993"/>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65"/>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pic>
        <p:nvPicPr>
          <p:cNvPr id="492" name="Google Shape;492;p65"/>
          <p:cNvPicPr preferRelativeResize="0"/>
          <p:nvPr/>
        </p:nvPicPr>
        <p:blipFill rotWithShape="1">
          <a:blip r:embed="rId3">
            <a:alphaModFix/>
          </a:blip>
          <a:srcRect/>
          <a:stretch/>
        </p:blipFill>
        <p:spPr>
          <a:xfrm>
            <a:off x="160181" y="4383056"/>
            <a:ext cx="2056331" cy="599494"/>
          </a:xfrm>
          <a:prstGeom prst="rect">
            <a:avLst/>
          </a:prstGeom>
          <a:noFill/>
          <a:ln>
            <a:noFill/>
          </a:ln>
        </p:spPr>
      </p:pic>
      <p:pic>
        <p:nvPicPr>
          <p:cNvPr id="493" name="Google Shape;493;p65"/>
          <p:cNvPicPr preferRelativeResize="0"/>
          <p:nvPr/>
        </p:nvPicPr>
        <p:blipFill rotWithShape="1">
          <a:blip r:embed="rId4">
            <a:alphaModFix/>
          </a:blip>
          <a:srcRect/>
          <a:stretch/>
        </p:blipFill>
        <p:spPr>
          <a:xfrm>
            <a:off x="612778" y="3621244"/>
            <a:ext cx="1151119" cy="647513"/>
          </a:xfrm>
          <a:prstGeom prst="rect">
            <a:avLst/>
          </a:prstGeom>
          <a:noFill/>
          <a:ln>
            <a:noFill/>
          </a:ln>
        </p:spPr>
      </p:pic>
      <p:sp>
        <p:nvSpPr>
          <p:cNvPr id="494" name="Google Shape;494;p65"/>
          <p:cNvSpPr txBox="1">
            <a:spLocks noGrp="1"/>
          </p:cNvSpPr>
          <p:nvPr>
            <p:ph type="title"/>
          </p:nvPr>
        </p:nvSpPr>
        <p:spPr>
          <a:xfrm>
            <a:off x="2659380" y="302895"/>
            <a:ext cx="6515100" cy="689967"/>
          </a:xfrm>
          <a:prstGeom prst="rect">
            <a:avLst/>
          </a:prstGeom>
          <a:noFill/>
          <a:ln>
            <a:noFill/>
          </a:ln>
        </p:spPr>
        <p:txBody>
          <a:bodyPr spcFirstLastPara="1" wrap="square" lIns="68550" tIns="34275" rIns="68550" bIns="34275" anchor="ctr" anchorCtr="0">
            <a:noAutofit/>
          </a:bodyPr>
          <a:lstStyle/>
          <a:p>
            <a:pPr marL="0" lvl="0" indent="0" algn="l" rtl="0">
              <a:lnSpc>
                <a:spcPct val="90000"/>
              </a:lnSpc>
              <a:spcBef>
                <a:spcPts val="0"/>
              </a:spcBef>
              <a:spcAft>
                <a:spcPts val="0"/>
              </a:spcAft>
              <a:buClr>
                <a:schemeClr val="dk1"/>
              </a:buClr>
              <a:buSzPts val="1400"/>
              <a:buNone/>
            </a:pPr>
            <a:r>
              <a:rPr lang="en" sz="3200">
                <a:solidFill>
                  <a:srgbClr val="004993"/>
                </a:solidFill>
              </a:rPr>
              <a:t>How librarians can help implement </a:t>
            </a:r>
            <a:br>
              <a:rPr lang="en" sz="3200">
                <a:solidFill>
                  <a:srgbClr val="004993"/>
                </a:solidFill>
              </a:rPr>
            </a:br>
            <a:r>
              <a:rPr lang="en" sz="3200">
                <a:solidFill>
                  <a:srgbClr val="004993"/>
                </a:solidFill>
              </a:rPr>
              <a:t>the UNESCO OER Recommendation</a:t>
            </a:r>
            <a:endParaRPr sz="3200">
              <a:solidFill>
                <a:srgbClr val="004993"/>
              </a:solidFill>
            </a:endParaRPr>
          </a:p>
        </p:txBody>
      </p:sp>
      <p:sp>
        <p:nvSpPr>
          <p:cNvPr id="495" name="Google Shape;495;p65"/>
          <p:cNvSpPr txBox="1"/>
          <p:nvPr/>
        </p:nvSpPr>
        <p:spPr>
          <a:xfrm>
            <a:off x="2536100" y="1448038"/>
            <a:ext cx="6335218" cy="3384947"/>
          </a:xfrm>
          <a:prstGeom prst="rect">
            <a:avLst/>
          </a:prstGeom>
          <a:noFill/>
          <a:ln>
            <a:noFill/>
          </a:ln>
        </p:spPr>
        <p:txBody>
          <a:bodyPr spcFirstLastPara="1" wrap="square" lIns="68575" tIns="34275" rIns="68575" bIns="34275" anchor="t" anchorCtr="0">
            <a:normAutofit/>
          </a:bodyPr>
          <a:lstStyle/>
          <a:p>
            <a:pPr marL="457200" marR="0" lvl="0" indent="-317500" algn="l" rtl="0">
              <a:lnSpc>
                <a:spcPct val="90000"/>
              </a:lnSpc>
              <a:spcBef>
                <a:spcPts val="800"/>
              </a:spcBef>
              <a:spcAft>
                <a:spcPts val="0"/>
              </a:spcAft>
              <a:buClr>
                <a:srgbClr val="004993"/>
              </a:buClr>
              <a:buSzPts val="1400"/>
              <a:buFont typeface="Arial"/>
              <a:buChar char="•"/>
            </a:pPr>
            <a:r>
              <a:rPr lang="en" sz="2000" b="0" i="0" u="none" strike="noStrike" cap="none">
                <a:solidFill>
                  <a:srgbClr val="004993"/>
                </a:solidFill>
                <a:latin typeface="Open Sans"/>
                <a:ea typeface="Open Sans"/>
                <a:cs typeface="Open Sans"/>
                <a:sym typeface="Open Sans"/>
              </a:rPr>
              <a:t>Policy</a:t>
            </a:r>
            <a:endParaRPr>
              <a:solidFill>
                <a:srgbClr val="004993"/>
              </a:solidFill>
            </a:endParaRPr>
          </a:p>
          <a:p>
            <a:pPr marL="914400" marR="0" lvl="1" indent="-317500" algn="l" rtl="0">
              <a:lnSpc>
                <a:spcPct val="90000"/>
              </a:lnSpc>
              <a:spcBef>
                <a:spcPts val="400"/>
              </a:spcBef>
              <a:spcAft>
                <a:spcPts val="0"/>
              </a:spcAft>
              <a:buClr>
                <a:srgbClr val="004993"/>
              </a:buClr>
              <a:buSzPts val="1400"/>
              <a:buFont typeface="Arial"/>
              <a:buChar char="•"/>
            </a:pPr>
            <a:r>
              <a:rPr lang="en" sz="1800" b="0" i="0" u="none" strike="noStrike" cap="none">
                <a:solidFill>
                  <a:srgbClr val="004993"/>
                </a:solidFill>
                <a:latin typeface="Open Sans"/>
                <a:ea typeface="Open Sans"/>
                <a:cs typeface="Open Sans"/>
                <a:sym typeface="Open Sans"/>
              </a:rPr>
              <a:t>Provide an </a:t>
            </a:r>
            <a:r>
              <a:rPr lang="en" sz="1800" b="1" i="0" u="none" strike="noStrike" cap="none">
                <a:solidFill>
                  <a:srgbClr val="004993"/>
                </a:solidFill>
                <a:latin typeface="Open Sans"/>
                <a:ea typeface="Open Sans"/>
                <a:cs typeface="Open Sans"/>
                <a:sym typeface="Open Sans"/>
              </a:rPr>
              <a:t>evidence base for policy-making</a:t>
            </a:r>
            <a:endParaRPr>
              <a:solidFill>
                <a:srgbClr val="004993"/>
              </a:solidFill>
            </a:endParaRPr>
          </a:p>
          <a:p>
            <a:pPr marL="914400" marR="0" lvl="1" indent="-317500" algn="l" rtl="0">
              <a:lnSpc>
                <a:spcPct val="90000"/>
              </a:lnSpc>
              <a:spcBef>
                <a:spcPts val="400"/>
              </a:spcBef>
              <a:spcAft>
                <a:spcPts val="0"/>
              </a:spcAft>
              <a:buClr>
                <a:srgbClr val="004993"/>
              </a:buClr>
              <a:buSzPts val="1400"/>
              <a:buFont typeface="Arial"/>
              <a:buChar char="•"/>
            </a:pPr>
            <a:r>
              <a:rPr lang="en" sz="1800" b="1" i="0" u="none" strike="noStrike" cap="none">
                <a:solidFill>
                  <a:srgbClr val="004993"/>
                </a:solidFill>
                <a:latin typeface="Open Sans"/>
                <a:ea typeface="Open Sans"/>
                <a:cs typeface="Open Sans"/>
                <a:sym typeface="Open Sans"/>
              </a:rPr>
              <a:t>Engage</a:t>
            </a:r>
            <a:r>
              <a:rPr lang="en" sz="1800" b="0" i="0" u="none" strike="noStrike" cap="none">
                <a:solidFill>
                  <a:srgbClr val="004993"/>
                </a:solidFill>
                <a:latin typeface="Open Sans"/>
                <a:ea typeface="Open Sans"/>
                <a:cs typeface="Open Sans"/>
                <a:sym typeface="Open Sans"/>
              </a:rPr>
              <a:t> in </a:t>
            </a:r>
            <a:r>
              <a:rPr lang="en" sz="1800" b="1" i="0" u="none" strike="noStrike" cap="none">
                <a:solidFill>
                  <a:srgbClr val="004993"/>
                </a:solidFill>
                <a:latin typeface="Open Sans"/>
                <a:ea typeface="Open Sans"/>
                <a:cs typeface="Open Sans"/>
                <a:sym typeface="Open Sans"/>
              </a:rPr>
              <a:t>policy-making</a:t>
            </a:r>
            <a:r>
              <a:rPr lang="en" sz="1800" b="0" i="0" u="none" strike="noStrike" cap="none">
                <a:solidFill>
                  <a:srgbClr val="004993"/>
                </a:solidFill>
                <a:latin typeface="Open Sans"/>
                <a:ea typeface="Open Sans"/>
                <a:cs typeface="Open Sans"/>
                <a:sym typeface="Open Sans"/>
              </a:rPr>
              <a:t> (institutional &amp; national)</a:t>
            </a:r>
            <a:endParaRPr>
              <a:solidFill>
                <a:srgbClr val="004993"/>
              </a:solidFill>
            </a:endParaRPr>
          </a:p>
          <a:p>
            <a:pPr marL="914400" marR="0" lvl="1" indent="-228600" algn="l" rtl="0">
              <a:lnSpc>
                <a:spcPct val="90000"/>
              </a:lnSpc>
              <a:spcBef>
                <a:spcPts val="400"/>
              </a:spcBef>
              <a:spcAft>
                <a:spcPts val="0"/>
              </a:spcAft>
              <a:buClr>
                <a:schemeClr val="dk1"/>
              </a:buClr>
              <a:buSzPts val="1400"/>
              <a:buFont typeface="Arial"/>
              <a:buNone/>
            </a:pPr>
            <a:endParaRPr sz="1800" b="0" i="0" u="none" strike="noStrike" cap="none">
              <a:solidFill>
                <a:srgbClr val="004993"/>
              </a:solidFill>
              <a:latin typeface="Open Sans"/>
              <a:ea typeface="Open Sans"/>
              <a:cs typeface="Open Sans"/>
              <a:sym typeface="Open Sans"/>
            </a:endParaRPr>
          </a:p>
          <a:p>
            <a:pPr marL="457200" marR="0" lvl="0" indent="-317500" algn="l" rtl="0">
              <a:lnSpc>
                <a:spcPct val="90000"/>
              </a:lnSpc>
              <a:spcBef>
                <a:spcPts val="800"/>
              </a:spcBef>
              <a:spcAft>
                <a:spcPts val="0"/>
              </a:spcAft>
              <a:buClr>
                <a:srgbClr val="004993"/>
              </a:buClr>
              <a:buSzPts val="1400"/>
              <a:buFont typeface="Arial"/>
              <a:buChar char="•"/>
            </a:pPr>
            <a:r>
              <a:rPr lang="en" sz="2000" b="0" i="0" u="none" strike="noStrike" cap="none">
                <a:solidFill>
                  <a:srgbClr val="004993"/>
                </a:solidFill>
                <a:latin typeface="Open Sans"/>
                <a:ea typeface="Open Sans"/>
                <a:cs typeface="Open Sans"/>
                <a:sym typeface="Open Sans"/>
              </a:rPr>
              <a:t>Sustainability</a:t>
            </a:r>
            <a:endParaRPr>
              <a:solidFill>
                <a:srgbClr val="004993"/>
              </a:solidFill>
            </a:endParaRPr>
          </a:p>
          <a:p>
            <a:pPr marL="914400" marR="0" lvl="1" indent="-317500" algn="l" rtl="0">
              <a:lnSpc>
                <a:spcPct val="90000"/>
              </a:lnSpc>
              <a:spcBef>
                <a:spcPts val="400"/>
              </a:spcBef>
              <a:spcAft>
                <a:spcPts val="0"/>
              </a:spcAft>
              <a:buClr>
                <a:srgbClr val="004993"/>
              </a:buClr>
              <a:buSzPts val="1400"/>
              <a:buFont typeface="Arial"/>
              <a:buChar char="•"/>
            </a:pPr>
            <a:r>
              <a:rPr lang="en" sz="1800" b="0" i="0" u="none" strike="noStrike" cap="none">
                <a:solidFill>
                  <a:srgbClr val="004993"/>
                </a:solidFill>
                <a:latin typeface="Open Sans"/>
                <a:ea typeface="Open Sans"/>
                <a:cs typeface="Open Sans"/>
                <a:sym typeface="Open Sans"/>
              </a:rPr>
              <a:t>Optimise OER as </a:t>
            </a:r>
            <a:r>
              <a:rPr lang="en" sz="1800" b="1" i="0" u="none" strike="noStrike" cap="none">
                <a:solidFill>
                  <a:srgbClr val="004993"/>
                </a:solidFill>
                <a:latin typeface="Open Sans"/>
                <a:ea typeface="Open Sans"/>
                <a:cs typeface="Open Sans"/>
                <a:sym typeface="Open Sans"/>
              </a:rPr>
              <a:t>public good </a:t>
            </a:r>
            <a:r>
              <a:rPr lang="en" sz="1800" b="0" i="0" u="none" strike="noStrike" cap="none">
                <a:solidFill>
                  <a:srgbClr val="004993"/>
                </a:solidFill>
                <a:latin typeface="Open Sans"/>
                <a:ea typeface="Open Sans"/>
                <a:cs typeface="Open Sans"/>
                <a:sym typeface="Open Sans"/>
              </a:rPr>
              <a:t>through new models</a:t>
            </a:r>
            <a:endParaRPr>
              <a:solidFill>
                <a:srgbClr val="004993"/>
              </a:solidFill>
            </a:endParaRPr>
          </a:p>
          <a:p>
            <a:pPr marL="914400" marR="0" lvl="1" indent="-317500" algn="l" rtl="0">
              <a:lnSpc>
                <a:spcPct val="90000"/>
              </a:lnSpc>
              <a:spcBef>
                <a:spcPts val="400"/>
              </a:spcBef>
              <a:spcAft>
                <a:spcPts val="0"/>
              </a:spcAft>
              <a:buClr>
                <a:srgbClr val="004993"/>
              </a:buClr>
              <a:buSzPts val="1400"/>
              <a:buFont typeface="Arial"/>
              <a:buChar char="•"/>
            </a:pPr>
            <a:r>
              <a:rPr lang="en" sz="1800" b="1" i="0" u="none" strike="noStrike" cap="none">
                <a:solidFill>
                  <a:srgbClr val="004993"/>
                </a:solidFill>
                <a:latin typeface="Open Sans"/>
                <a:ea typeface="Open Sans"/>
                <a:cs typeface="Open Sans"/>
                <a:sym typeface="Open Sans"/>
              </a:rPr>
              <a:t>Engage</a:t>
            </a:r>
            <a:r>
              <a:rPr lang="en" sz="1800" b="0" i="0" u="none" strike="noStrike" cap="none">
                <a:solidFill>
                  <a:srgbClr val="004993"/>
                </a:solidFill>
                <a:latin typeface="Open Sans"/>
                <a:ea typeface="Open Sans"/>
                <a:cs typeface="Open Sans"/>
                <a:sym typeface="Open Sans"/>
              </a:rPr>
              <a:t> with </a:t>
            </a:r>
            <a:r>
              <a:rPr lang="en" sz="1800" b="1" i="0" u="none" strike="noStrike" cap="none">
                <a:solidFill>
                  <a:srgbClr val="004993"/>
                </a:solidFill>
                <a:latin typeface="Open Sans"/>
                <a:ea typeface="Open Sans"/>
                <a:cs typeface="Open Sans"/>
                <a:sym typeface="Open Sans"/>
              </a:rPr>
              <a:t>publishers/service providers </a:t>
            </a:r>
            <a:r>
              <a:rPr lang="en" sz="1800" b="0" i="0" u="none" strike="noStrike" cap="none">
                <a:solidFill>
                  <a:srgbClr val="004993"/>
                </a:solidFill>
                <a:latin typeface="Open Sans"/>
                <a:ea typeface="Open Sans"/>
                <a:cs typeface="Open Sans"/>
                <a:sym typeface="Open Sans"/>
              </a:rPr>
              <a:t>to Open</a:t>
            </a:r>
            <a:endParaRPr sz="1800" b="0" i="0" u="none" strike="noStrike" cap="none">
              <a:solidFill>
                <a:srgbClr val="004993"/>
              </a:solidFill>
              <a:latin typeface="Open Sans"/>
              <a:ea typeface="Open Sans"/>
              <a:cs typeface="Open Sans"/>
              <a:sym typeface="Open Sans"/>
            </a:endParaRPr>
          </a:p>
        </p:txBody>
      </p:sp>
      <p:sp>
        <p:nvSpPr>
          <p:cNvPr id="496" name="Google Shape;496;p65"/>
          <p:cNvSpPr txBox="1"/>
          <p:nvPr/>
        </p:nvSpPr>
        <p:spPr>
          <a:xfrm>
            <a:off x="175100" y="2087898"/>
            <a:ext cx="2178900" cy="1177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2400" b="0" i="0" u="none" strike="noStrike" cap="none">
                <a:solidFill>
                  <a:srgbClr val="004993"/>
                </a:solidFill>
                <a:latin typeface="Open Sans"/>
                <a:ea typeface="Open Sans"/>
                <a:cs typeface="Open Sans"/>
                <a:sym typeface="Open Sans"/>
              </a:rPr>
              <a:t>Areas of action for librarians</a:t>
            </a:r>
            <a:endParaRPr sz="1400" b="0" i="0" u="none" strike="noStrike" cap="none">
              <a:solidFill>
                <a:srgbClr val="004993"/>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0"/>
          <p:cNvSpPr txBox="1">
            <a:spLocks noGrp="1"/>
          </p:cNvSpPr>
          <p:nvPr>
            <p:ph type="title"/>
          </p:nvPr>
        </p:nvSpPr>
        <p:spPr>
          <a:xfrm>
            <a:off x="311700" y="2307200"/>
            <a:ext cx="8520600" cy="7335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 sz="2760" b="1">
                <a:solidFill>
                  <a:schemeClr val="accent5"/>
                </a:solidFill>
                <a:latin typeface="Open Sans"/>
                <a:ea typeface="Open Sans"/>
                <a:cs typeface="Open Sans"/>
                <a:sym typeface="Open Sans"/>
              </a:rPr>
              <a:t>Open </a:t>
            </a:r>
            <a:r>
              <a:rPr lang="en" sz="2760">
                <a:solidFill>
                  <a:srgbClr val="000000"/>
                </a:solidFill>
                <a:latin typeface="Open Sans"/>
                <a:ea typeface="Open Sans"/>
                <a:cs typeface="Open Sans"/>
                <a:sym typeface="Open Sans"/>
              </a:rPr>
              <a:t>= </a:t>
            </a:r>
            <a:r>
              <a:rPr lang="en" sz="2760" b="1">
                <a:solidFill>
                  <a:srgbClr val="004993"/>
                </a:solidFill>
                <a:latin typeface="Open Sans"/>
                <a:ea typeface="Open Sans"/>
                <a:cs typeface="Open Sans"/>
                <a:sym typeface="Open Sans"/>
              </a:rPr>
              <a:t>Free </a:t>
            </a:r>
            <a:r>
              <a:rPr lang="en" sz="2760" b="1">
                <a:solidFill>
                  <a:schemeClr val="dk1"/>
                </a:solidFill>
                <a:latin typeface="Open Sans"/>
                <a:ea typeface="Open Sans"/>
                <a:cs typeface="Open Sans"/>
                <a:sym typeface="Open Sans"/>
              </a:rPr>
              <a:t>+ </a:t>
            </a:r>
            <a:r>
              <a:rPr lang="en" sz="2760" b="1">
                <a:solidFill>
                  <a:schemeClr val="accent3"/>
                </a:solidFill>
                <a:latin typeface="Open Sans"/>
                <a:ea typeface="Open Sans"/>
                <a:cs typeface="Open Sans"/>
                <a:sym typeface="Open Sans"/>
              </a:rPr>
              <a:t>permissions</a:t>
            </a:r>
            <a:endParaRPr sz="4200" b="1">
              <a:solidFill>
                <a:schemeClr val="accent3"/>
              </a:solidFill>
              <a:latin typeface="Open Sans"/>
              <a:ea typeface="Open Sans"/>
              <a:cs typeface="Open Sans"/>
              <a:sym typeface="Open Sans"/>
            </a:endParaRPr>
          </a:p>
        </p:txBody>
      </p:sp>
      <p:sp>
        <p:nvSpPr>
          <p:cNvPr id="259" name="Google Shape;259;p40"/>
          <p:cNvSpPr txBox="1"/>
          <p:nvPr/>
        </p:nvSpPr>
        <p:spPr>
          <a:xfrm>
            <a:off x="235925" y="1006700"/>
            <a:ext cx="13212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60" name="Google Shape;260;p40"/>
          <p:cNvSpPr txBox="1"/>
          <p:nvPr/>
        </p:nvSpPr>
        <p:spPr>
          <a:xfrm>
            <a:off x="388325" y="1159100"/>
            <a:ext cx="1321200" cy="4002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66"/>
          <p:cNvSpPr/>
          <p:nvPr/>
        </p:nvSpPr>
        <p:spPr>
          <a:xfrm>
            <a:off x="0" y="0"/>
            <a:ext cx="2361000" cy="5143500"/>
          </a:xfrm>
          <a:prstGeom prst="rect">
            <a:avLst/>
          </a:prstGeom>
          <a:solidFill>
            <a:srgbClr val="FCF49E"/>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100" b="0" i="0" u="none" strike="noStrike" cap="none">
              <a:solidFill>
                <a:schemeClr val="lt1"/>
              </a:solidFill>
              <a:latin typeface="Calibri"/>
              <a:ea typeface="Calibri"/>
              <a:cs typeface="Calibri"/>
              <a:sym typeface="Calibri"/>
            </a:endParaRPr>
          </a:p>
        </p:txBody>
      </p:sp>
      <p:pic>
        <p:nvPicPr>
          <p:cNvPr id="502" name="Google Shape;502;p66"/>
          <p:cNvPicPr preferRelativeResize="0"/>
          <p:nvPr/>
        </p:nvPicPr>
        <p:blipFill rotWithShape="1">
          <a:blip r:embed="rId3">
            <a:alphaModFix/>
          </a:blip>
          <a:srcRect/>
          <a:stretch/>
        </p:blipFill>
        <p:spPr>
          <a:xfrm>
            <a:off x="612778" y="3621244"/>
            <a:ext cx="1151119" cy="647513"/>
          </a:xfrm>
          <a:prstGeom prst="rect">
            <a:avLst/>
          </a:prstGeom>
          <a:noFill/>
          <a:ln>
            <a:noFill/>
          </a:ln>
        </p:spPr>
      </p:pic>
      <p:sp>
        <p:nvSpPr>
          <p:cNvPr id="503" name="Google Shape;503;p66"/>
          <p:cNvSpPr txBox="1"/>
          <p:nvPr/>
        </p:nvSpPr>
        <p:spPr>
          <a:xfrm>
            <a:off x="2889000" y="134425"/>
            <a:ext cx="6255000" cy="46638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3000"/>
              <a:buFont typeface="Arial"/>
              <a:buNone/>
            </a:pP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SPARC (NA)</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r>
              <a:rPr lang="en" sz="2100" b="0" i="0" u="none" strike="noStrike" cap="none">
                <a:solidFill>
                  <a:srgbClr val="004993"/>
                </a:solidFill>
                <a:latin typeface="Open Sans"/>
                <a:ea typeface="Open Sans"/>
                <a:cs typeface="Open Sans"/>
                <a:sym typeface="Open Sans"/>
              </a:rPr>
              <a:t>UNESCO Dynamic Coalition</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OE Global</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Creative Commons</a:t>
            </a:r>
            <a:endParaRPr>
              <a:solidFill>
                <a:srgbClr val="004993"/>
              </a:solidFill>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Network of Open Orgs</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000"/>
              <a:buFont typeface="Arial"/>
              <a:buNone/>
            </a:pP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LIBER WG on Educational Resources</a:t>
            </a:r>
            <a:endParaRPr>
              <a:solidFill>
                <a:srgbClr val="004993"/>
              </a:solidFill>
            </a:endParaRPr>
          </a:p>
          <a:p>
            <a:pPr marL="0" marR="0" lvl="0" indent="0" algn="l" rtl="0">
              <a:lnSpc>
                <a:spcPct val="100000"/>
              </a:lnSpc>
              <a:spcBef>
                <a:spcPts val="0"/>
              </a:spcBef>
              <a:spcAft>
                <a:spcPts val="0"/>
              </a:spcAft>
              <a:buClr>
                <a:schemeClr val="dk1"/>
              </a:buClr>
              <a:buSzPts val="3000"/>
              <a:buFont typeface="Arial"/>
              <a:buNone/>
            </a:pPr>
            <a:r>
              <a:rPr lang="en" sz="2100" b="0" i="0" u="none" strike="noStrike" cap="none">
                <a:solidFill>
                  <a:srgbClr val="004993"/>
                </a:solidFill>
                <a:latin typeface="Open Sans"/>
                <a:ea typeface="Open Sans"/>
                <a:cs typeface="Open Sans"/>
                <a:sym typeface="Open Sans"/>
              </a:rPr>
              <a:t>The European Commission</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r>
              <a:rPr lang="en" sz="2100" b="0" i="0" u="none" strike="noStrike" cap="none">
                <a:solidFill>
                  <a:srgbClr val="004993"/>
                </a:solidFill>
                <a:latin typeface="Open Sans"/>
                <a:ea typeface="Open Sans"/>
                <a:cs typeface="Open Sans"/>
                <a:sym typeface="Open Sans"/>
              </a:rPr>
              <a:t>LERU Subgroup on OE</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r>
              <a:rPr lang="en" sz="2100" b="0" i="0" u="none" strike="noStrike" cap="none">
                <a:solidFill>
                  <a:srgbClr val="004993"/>
                </a:solidFill>
                <a:latin typeface="Open Sans"/>
                <a:ea typeface="Open Sans"/>
                <a:cs typeface="Open Sans"/>
                <a:sym typeface="Open Sans"/>
              </a:rPr>
              <a:t>EUA</a:t>
            </a:r>
            <a:endParaRPr sz="2100" b="0"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endParaRPr sz="2100">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3000"/>
              <a:buFont typeface="Arial"/>
              <a:buNone/>
            </a:pPr>
            <a:r>
              <a:rPr lang="en" sz="2100">
                <a:solidFill>
                  <a:srgbClr val="004993"/>
                </a:solidFill>
                <a:latin typeface="Open Sans"/>
                <a:ea typeface="Open Sans"/>
                <a:cs typeface="Open Sans"/>
                <a:sym typeface="Open Sans"/>
              </a:rPr>
              <a:t>		</a:t>
            </a:r>
            <a:r>
              <a:rPr lang="en" sz="2100" b="1">
                <a:solidFill>
                  <a:srgbClr val="004993"/>
                </a:solidFill>
                <a:latin typeface="Open Sans"/>
                <a:ea typeface="Open Sans"/>
                <a:cs typeface="Open Sans"/>
                <a:sym typeface="Open Sans"/>
              </a:rPr>
              <a:t>…ARE YOU NEXT? YOU ARE WELCOME!</a:t>
            </a:r>
            <a:endParaRPr sz="2100" b="1">
              <a:solidFill>
                <a:srgbClr val="004993"/>
              </a:solidFill>
              <a:latin typeface="Open Sans"/>
              <a:ea typeface="Open Sans"/>
              <a:cs typeface="Open Sans"/>
              <a:sym typeface="Open Sans"/>
            </a:endParaRPr>
          </a:p>
        </p:txBody>
      </p:sp>
      <p:sp>
        <p:nvSpPr>
          <p:cNvPr id="504" name="Google Shape;504;p66"/>
          <p:cNvSpPr txBox="1"/>
          <p:nvPr/>
        </p:nvSpPr>
        <p:spPr>
          <a:xfrm>
            <a:off x="56126" y="2031475"/>
            <a:ext cx="2304900" cy="6081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2300"/>
              <a:buFont typeface="Arial"/>
              <a:buNone/>
            </a:pPr>
            <a:r>
              <a:rPr lang="en" sz="2300" b="0" i="0" u="none" strike="noStrike" cap="none">
                <a:solidFill>
                  <a:srgbClr val="004993"/>
                </a:solidFill>
                <a:latin typeface="Open Sans"/>
                <a:ea typeface="Open Sans"/>
                <a:cs typeface="Open Sans"/>
                <a:sym typeface="Open Sans"/>
              </a:rPr>
              <a:t>Collaboration</a:t>
            </a:r>
            <a:endParaRPr sz="900" b="0" i="0" u="none" strike="noStrike" cap="none">
              <a:solidFill>
                <a:srgbClr val="004993"/>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4993"/>
              </a:solidFill>
              <a:latin typeface="Calibri"/>
              <a:ea typeface="Calibri"/>
              <a:cs typeface="Calibri"/>
              <a:sym typeface="Calibri"/>
            </a:endParaRPr>
          </a:p>
        </p:txBody>
      </p:sp>
      <p:pic>
        <p:nvPicPr>
          <p:cNvPr id="505" name="Google Shape;505;p66"/>
          <p:cNvPicPr preferRelativeResize="0"/>
          <p:nvPr/>
        </p:nvPicPr>
        <p:blipFill rotWithShape="1">
          <a:blip r:embed="rId4">
            <a:alphaModFix/>
          </a:blip>
          <a:srcRect/>
          <a:stretch/>
        </p:blipFill>
        <p:spPr>
          <a:xfrm>
            <a:off x="160181" y="4383056"/>
            <a:ext cx="2056331" cy="59949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68"/>
          <p:cNvSpPr txBox="1"/>
          <p:nvPr/>
        </p:nvSpPr>
        <p:spPr>
          <a:xfrm>
            <a:off x="390775" y="3226250"/>
            <a:ext cx="3724500" cy="661800"/>
          </a:xfrm>
          <a:prstGeom prst="rect">
            <a:avLst/>
          </a:prstGeom>
          <a:noFill/>
          <a:ln>
            <a:noFill/>
          </a:ln>
        </p:spPr>
        <p:txBody>
          <a:bodyPr spcFirstLastPara="1" wrap="square" lIns="68550" tIns="68550" rIns="68550" bIns="68550" anchor="ctr" anchorCtr="0">
            <a:noAutofit/>
          </a:bodyPr>
          <a:lstStyle/>
          <a:p>
            <a:pPr marL="0" marR="0" lvl="0" indent="0" algn="ctr" rtl="0">
              <a:lnSpc>
                <a:spcPct val="115000"/>
              </a:lnSpc>
              <a:spcBef>
                <a:spcPts val="0"/>
              </a:spcBef>
              <a:spcAft>
                <a:spcPts val="0"/>
              </a:spcAft>
              <a:buNone/>
            </a:pPr>
            <a:endParaRPr sz="1050" b="0" i="0" u="none" strike="noStrike" cap="none">
              <a:solidFill>
                <a:srgbClr val="004993"/>
              </a:solidFill>
              <a:latin typeface="Arial"/>
              <a:ea typeface="Arial"/>
              <a:cs typeface="Arial"/>
              <a:sym typeface="Arial"/>
            </a:endParaRPr>
          </a:p>
          <a:p>
            <a:pPr marL="0" marR="0" lvl="0" indent="0" algn="l" rtl="0">
              <a:lnSpc>
                <a:spcPct val="100000"/>
              </a:lnSpc>
              <a:spcBef>
                <a:spcPts val="0"/>
              </a:spcBef>
              <a:spcAft>
                <a:spcPts val="0"/>
              </a:spcAft>
              <a:buNone/>
            </a:pPr>
            <a:r>
              <a:rPr lang="en" sz="1350">
                <a:solidFill>
                  <a:srgbClr val="004993"/>
                </a:solidFill>
              </a:rPr>
              <a:t>Except where otherwise noted, t</a:t>
            </a:r>
            <a:r>
              <a:rPr lang="en" sz="1350" b="0" i="0" u="none" strike="noStrike" cap="none">
                <a:solidFill>
                  <a:srgbClr val="004993"/>
                </a:solidFill>
                <a:latin typeface="Arial"/>
                <a:ea typeface="Arial"/>
                <a:cs typeface="Arial"/>
                <a:sym typeface="Arial"/>
              </a:rPr>
              <a:t>his work is licensed under  </a:t>
            </a:r>
            <a:r>
              <a:rPr lang="en" sz="1350" u="sng">
                <a:solidFill>
                  <a:srgbClr val="004993"/>
                </a:solidFill>
                <a:hlinkClick r:id="rId3">
                  <a:extLst>
                    <a:ext uri="{A12FA001-AC4F-418D-AE19-62706E023703}">
                      <ahyp:hlinkClr xmlns:ahyp="http://schemas.microsoft.com/office/drawing/2018/hyperlinkcolor" val="tx"/>
                    </a:ext>
                  </a:extLst>
                </a:hlinkClick>
              </a:rPr>
              <a:t>CC BY 4.0</a:t>
            </a:r>
            <a:r>
              <a:rPr lang="en" sz="1350" b="0" i="0" u="none" strike="noStrike" cap="none">
                <a:solidFill>
                  <a:srgbClr val="004993"/>
                </a:solidFill>
                <a:latin typeface="Arial"/>
                <a:ea typeface="Arial"/>
                <a:cs typeface="Arial"/>
                <a:sym typeface="Arial"/>
              </a:rPr>
              <a:t>.</a:t>
            </a:r>
            <a:endParaRPr sz="1350" b="0" i="0" u="none" strike="noStrike" cap="none">
              <a:solidFill>
                <a:srgbClr val="004993"/>
              </a:solidFill>
              <a:latin typeface="Arial"/>
              <a:ea typeface="Arial"/>
              <a:cs typeface="Arial"/>
              <a:sym typeface="Arial"/>
            </a:endParaRPr>
          </a:p>
        </p:txBody>
      </p:sp>
      <p:pic>
        <p:nvPicPr>
          <p:cNvPr id="520" name="Google Shape;520;p68"/>
          <p:cNvPicPr preferRelativeResize="0"/>
          <p:nvPr/>
        </p:nvPicPr>
        <p:blipFill>
          <a:blip r:embed="rId4">
            <a:alphaModFix/>
          </a:blip>
          <a:stretch>
            <a:fillRect/>
          </a:stretch>
        </p:blipFill>
        <p:spPr>
          <a:xfrm>
            <a:off x="5715000" y="0"/>
            <a:ext cx="3429000" cy="5143500"/>
          </a:xfrm>
          <a:prstGeom prst="rect">
            <a:avLst/>
          </a:prstGeom>
          <a:noFill/>
          <a:ln>
            <a:noFill/>
          </a:ln>
        </p:spPr>
      </p:pic>
      <p:sp>
        <p:nvSpPr>
          <p:cNvPr id="521" name="Google Shape;521;p68"/>
          <p:cNvSpPr txBox="1"/>
          <p:nvPr/>
        </p:nvSpPr>
        <p:spPr>
          <a:xfrm>
            <a:off x="475040" y="4769752"/>
            <a:ext cx="3682500" cy="315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595959"/>
                </a:solidFill>
                <a:latin typeface="Arial"/>
                <a:ea typeface="Arial"/>
                <a:cs typeface="Arial"/>
                <a:sym typeface="Arial"/>
              </a:rPr>
              <a:t>Image: Building a human tower, Vlad Socaciu, </a:t>
            </a:r>
            <a:r>
              <a:rPr lang="en" sz="800" u="sng">
                <a:solidFill>
                  <a:schemeClr val="hlink"/>
                </a:solidFill>
                <a:hlinkClick r:id="rId5"/>
              </a:rPr>
              <a:t>https://www.flickr.com/photos/vladu/263031211</a:t>
            </a:r>
            <a:r>
              <a:rPr lang="en" sz="800" b="0" i="0" u="none" strike="noStrike" cap="none">
                <a:solidFill>
                  <a:srgbClr val="595959"/>
                </a:solidFill>
                <a:latin typeface="Arial"/>
                <a:ea typeface="Arial"/>
                <a:cs typeface="Arial"/>
                <a:sym typeface="Arial"/>
              </a:rPr>
              <a:t>, CC BY-NC-SA 2.0</a:t>
            </a:r>
            <a:endParaRPr sz="800" b="0" i="0" u="none" strike="noStrike" cap="none">
              <a:solidFill>
                <a:srgbClr val="595959"/>
              </a:solidFill>
              <a:latin typeface="Calibri"/>
              <a:ea typeface="Calibri"/>
              <a:cs typeface="Calibri"/>
              <a:sym typeface="Calibri"/>
            </a:endParaRPr>
          </a:p>
        </p:txBody>
      </p:sp>
      <p:sp>
        <p:nvSpPr>
          <p:cNvPr id="522" name="Google Shape;522;p68"/>
          <p:cNvSpPr txBox="1"/>
          <p:nvPr/>
        </p:nvSpPr>
        <p:spPr>
          <a:xfrm>
            <a:off x="390775" y="91975"/>
            <a:ext cx="5190300" cy="654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3800" b="1">
                <a:solidFill>
                  <a:srgbClr val="004993"/>
                </a:solidFill>
                <a:latin typeface="Open Sans"/>
                <a:ea typeface="Open Sans"/>
                <a:cs typeface="Open Sans"/>
                <a:sym typeface="Open Sans"/>
              </a:rPr>
              <a:t>THANK YOU!</a:t>
            </a:r>
            <a:endParaRPr sz="2200" b="1" i="0" u="none" strike="noStrike" cap="none">
              <a:solidFill>
                <a:srgbClr val="004993"/>
              </a:solidFill>
              <a:latin typeface="Open Sans"/>
              <a:ea typeface="Open Sans"/>
              <a:cs typeface="Open Sans"/>
              <a:sym typeface="Open Sans"/>
            </a:endParaRPr>
          </a:p>
        </p:txBody>
      </p:sp>
      <p:pic>
        <p:nvPicPr>
          <p:cNvPr id="523" name="Google Shape;523;p68"/>
          <p:cNvPicPr preferRelativeResize="0"/>
          <p:nvPr/>
        </p:nvPicPr>
        <p:blipFill rotWithShape="1">
          <a:blip r:embed="rId6">
            <a:alphaModFix/>
          </a:blip>
          <a:srcRect/>
          <a:stretch/>
        </p:blipFill>
        <p:spPr>
          <a:xfrm>
            <a:off x="2682482" y="4157987"/>
            <a:ext cx="1966543" cy="573325"/>
          </a:xfrm>
          <a:prstGeom prst="rect">
            <a:avLst/>
          </a:prstGeom>
          <a:noFill/>
          <a:ln>
            <a:noFill/>
          </a:ln>
        </p:spPr>
      </p:pic>
      <p:pic>
        <p:nvPicPr>
          <p:cNvPr id="524" name="Google Shape;524;p68"/>
          <p:cNvPicPr preferRelativeResize="0"/>
          <p:nvPr/>
        </p:nvPicPr>
        <p:blipFill rotWithShape="1">
          <a:blip r:embed="rId7">
            <a:alphaModFix/>
          </a:blip>
          <a:srcRect/>
          <a:stretch/>
        </p:blipFill>
        <p:spPr>
          <a:xfrm>
            <a:off x="390774" y="3913863"/>
            <a:ext cx="1475727" cy="830074"/>
          </a:xfrm>
          <a:prstGeom prst="rect">
            <a:avLst/>
          </a:prstGeom>
          <a:noFill/>
          <a:ln>
            <a:noFill/>
          </a:ln>
        </p:spPr>
      </p:pic>
      <p:pic>
        <p:nvPicPr>
          <p:cNvPr id="525" name="Google Shape;525;p68"/>
          <p:cNvPicPr preferRelativeResize="0"/>
          <p:nvPr/>
        </p:nvPicPr>
        <p:blipFill>
          <a:blip r:embed="rId8">
            <a:alphaModFix/>
          </a:blip>
          <a:stretch>
            <a:fillRect/>
          </a:stretch>
        </p:blipFill>
        <p:spPr>
          <a:xfrm>
            <a:off x="390787" y="1464934"/>
            <a:ext cx="4118076" cy="1752399"/>
          </a:xfrm>
          <a:prstGeom prst="rect">
            <a:avLst/>
          </a:prstGeom>
          <a:noFill/>
          <a:ln>
            <a:noFill/>
          </a:ln>
        </p:spPr>
      </p:pic>
      <p:sp>
        <p:nvSpPr>
          <p:cNvPr id="526" name="Google Shape;526;p68"/>
          <p:cNvSpPr txBox="1"/>
          <p:nvPr/>
        </p:nvSpPr>
        <p:spPr>
          <a:xfrm>
            <a:off x="475047" y="863055"/>
            <a:ext cx="4097100" cy="484800"/>
          </a:xfrm>
          <a:prstGeom prst="rect">
            <a:avLst/>
          </a:prstGeom>
          <a:noFill/>
          <a:ln>
            <a:noFill/>
          </a:ln>
        </p:spPr>
        <p:txBody>
          <a:bodyPr spcFirstLastPara="1" wrap="square" lIns="68550" tIns="34275" rIns="68550" bIns="34275" anchor="t" anchorCtr="0">
            <a:spAutoFit/>
          </a:bodyPr>
          <a:lstStyle/>
          <a:p>
            <a:pPr marL="0" marR="0" lvl="0" indent="0" algn="l" rtl="0">
              <a:lnSpc>
                <a:spcPct val="100000"/>
              </a:lnSpc>
              <a:spcBef>
                <a:spcPts val="0"/>
              </a:spcBef>
              <a:spcAft>
                <a:spcPts val="0"/>
              </a:spcAft>
              <a:buNone/>
            </a:pPr>
            <a:r>
              <a:rPr lang="en" sz="1350" b="0" i="0" u="none" strike="noStrike" cap="none">
                <a:solidFill>
                  <a:srgbClr val="004993"/>
                </a:solidFill>
                <a:latin typeface="Arial"/>
                <a:ea typeface="Arial"/>
                <a:cs typeface="Arial"/>
                <a:sym typeface="Arial"/>
              </a:rPr>
              <a:t>Paola Corti, SPARC Europe</a:t>
            </a:r>
            <a:endParaRPr sz="1350" b="0" i="0" u="none" strike="noStrike" cap="none">
              <a:solidFill>
                <a:srgbClr val="004993"/>
              </a:solidFill>
              <a:latin typeface="Arial"/>
              <a:ea typeface="Arial"/>
              <a:cs typeface="Arial"/>
              <a:sym typeface="Arial"/>
            </a:endParaRPr>
          </a:p>
          <a:p>
            <a:pPr marL="0" marR="0" lvl="0" indent="0" algn="l" rtl="0">
              <a:lnSpc>
                <a:spcPct val="100000"/>
              </a:lnSpc>
              <a:spcBef>
                <a:spcPts val="0"/>
              </a:spcBef>
              <a:spcAft>
                <a:spcPts val="0"/>
              </a:spcAft>
              <a:buNone/>
            </a:pPr>
            <a:r>
              <a:rPr lang="en" sz="1350" b="0" i="0" u="sng" strike="noStrike" cap="none">
                <a:solidFill>
                  <a:schemeClr val="hlink"/>
                </a:solidFill>
                <a:latin typeface="Arial"/>
                <a:ea typeface="Arial"/>
                <a:cs typeface="Arial"/>
                <a:sym typeface="Arial"/>
                <a:hlinkClick r:id="rId9"/>
              </a:rPr>
              <a:t>pcorti@sparceurope.org</a:t>
            </a:r>
            <a:r>
              <a:rPr lang="en" sz="1350" b="0" i="0" u="none" strike="noStrike" cap="none">
                <a:solidFill>
                  <a:schemeClr val="dk1"/>
                </a:solidFill>
                <a:latin typeface="Arial"/>
                <a:ea typeface="Arial"/>
                <a:cs typeface="Arial"/>
                <a:sym typeface="Arial"/>
              </a:rPr>
              <a:t> </a:t>
            </a:r>
            <a:endParaRPr sz="135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1"/>
          <p:cNvSpPr txBox="1"/>
          <p:nvPr/>
        </p:nvSpPr>
        <p:spPr>
          <a:xfrm>
            <a:off x="2507700" y="1477100"/>
            <a:ext cx="6036600" cy="2055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None/>
            </a:pPr>
            <a:r>
              <a:rPr lang="en" sz="1800" b="0" i="0" u="none" strike="noStrike" cap="non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 purpose, adapt and redistribute educational materials.”</a:t>
            </a:r>
            <a:endParaRPr sz="1800" b="0" i="0" u="none" strike="noStrike" cap="none">
              <a:solidFill>
                <a:srgbClr val="004993"/>
              </a:solidFill>
              <a:latin typeface="Open Sans"/>
              <a:ea typeface="Open Sans"/>
              <a:cs typeface="Open Sans"/>
              <a:sym typeface="Open Sans"/>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6" name="Google Shape;266;p41"/>
          <p:cNvSpPr txBox="1"/>
          <p:nvPr/>
        </p:nvSpPr>
        <p:spPr>
          <a:xfrm>
            <a:off x="2507700" y="518625"/>
            <a:ext cx="6036600" cy="6771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3200" b="1">
                <a:solidFill>
                  <a:srgbClr val="004993"/>
                </a:solidFill>
                <a:latin typeface="Open Sans"/>
                <a:ea typeface="Open Sans"/>
                <a:cs typeface="Open Sans"/>
                <a:sym typeface="Open Sans"/>
              </a:rPr>
              <a:t>What are open licences?</a:t>
            </a:r>
            <a:endParaRPr sz="3200" b="1">
              <a:solidFill>
                <a:srgbClr val="004993"/>
              </a:solidFill>
              <a:latin typeface="Open Sans"/>
              <a:ea typeface="Open Sans"/>
              <a:cs typeface="Open Sans"/>
              <a:sym typeface="Open Sans"/>
            </a:endParaRPr>
          </a:p>
        </p:txBody>
      </p:sp>
      <p:sp>
        <p:nvSpPr>
          <p:cNvPr id="267" name="Google Shape;267;p41"/>
          <p:cNvSpPr/>
          <p:nvPr/>
        </p:nvSpPr>
        <p:spPr>
          <a:xfrm>
            <a:off x="0" y="4526400"/>
            <a:ext cx="31221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8" name="Google Shape;268;p41"/>
          <p:cNvSpPr txBox="1"/>
          <p:nvPr/>
        </p:nvSpPr>
        <p:spPr>
          <a:xfrm>
            <a:off x="2507700" y="3515250"/>
            <a:ext cx="6215700" cy="9696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1800" b="1">
                <a:solidFill>
                  <a:srgbClr val="45BEDF"/>
                </a:solidFill>
                <a:latin typeface="Open Sans"/>
                <a:ea typeface="Open Sans"/>
                <a:cs typeface="Open Sans"/>
                <a:sym typeface="Open Sans"/>
              </a:rPr>
              <a:t>From the UNESCO Recommendation on Open Educational Resources</a:t>
            </a:r>
            <a:endParaRPr sz="1800" b="1">
              <a:solidFill>
                <a:srgbClr val="45BEDF"/>
              </a:solidFill>
              <a:latin typeface="Open Sans"/>
              <a:ea typeface="Open Sans"/>
              <a:cs typeface="Open Sans"/>
              <a:sym typeface="Open Sans"/>
            </a:endParaRPr>
          </a:p>
          <a:p>
            <a:pPr marL="0" marR="0" lvl="0" indent="0" algn="l" rtl="0">
              <a:spcBef>
                <a:spcPts val="0"/>
              </a:spcBef>
              <a:spcAft>
                <a:spcPts val="0"/>
              </a:spcAft>
              <a:buNone/>
            </a:pPr>
            <a:r>
              <a:rPr lang="en" sz="1500" u="sng">
                <a:solidFill>
                  <a:schemeClr val="hlink"/>
                </a:solidFill>
                <a:latin typeface="Open Sans"/>
                <a:ea typeface="Open Sans"/>
                <a:cs typeface="Open Sans"/>
                <a:sym typeface="Open Sans"/>
                <a:hlinkClick r:id="rId3"/>
              </a:rPr>
              <a:t>https://tinyurl.com/openedrec</a:t>
            </a:r>
            <a:r>
              <a:rPr lang="en" sz="1500">
                <a:solidFill>
                  <a:srgbClr val="45BEDF"/>
                </a:solidFill>
                <a:latin typeface="Open Sans"/>
                <a:ea typeface="Open Sans"/>
                <a:cs typeface="Open Sans"/>
                <a:sym typeface="Open Sans"/>
              </a:rPr>
              <a:t> </a:t>
            </a:r>
            <a:endParaRPr sz="1800" b="1">
              <a:solidFill>
                <a:srgbClr val="45BEDF"/>
              </a:solidFill>
              <a:latin typeface="Open Sans"/>
              <a:ea typeface="Open Sans"/>
              <a:cs typeface="Open Sans"/>
              <a:sym typeface="Open Sans"/>
            </a:endParaRPr>
          </a:p>
        </p:txBody>
      </p:sp>
      <p:pic>
        <p:nvPicPr>
          <p:cNvPr id="269" name="Google Shape;269;p41"/>
          <p:cNvPicPr preferRelativeResize="0"/>
          <p:nvPr/>
        </p:nvPicPr>
        <p:blipFill rotWithShape="1">
          <a:blip r:embed="rId4">
            <a:alphaModFix/>
          </a:blip>
          <a:srcRect/>
          <a:stretch/>
        </p:blipFill>
        <p:spPr>
          <a:xfrm>
            <a:off x="192049" y="4663549"/>
            <a:ext cx="979725" cy="342800"/>
          </a:xfrm>
          <a:prstGeom prst="rect">
            <a:avLst/>
          </a:prstGeom>
          <a:noFill/>
          <a:ln>
            <a:noFill/>
          </a:ln>
        </p:spPr>
      </p:pic>
      <p:cxnSp>
        <p:nvCxnSpPr>
          <p:cNvPr id="270" name="Google Shape;270;p41"/>
          <p:cNvCxnSpPr/>
          <p:nvPr/>
        </p:nvCxnSpPr>
        <p:spPr>
          <a:xfrm>
            <a:off x="0" y="4526400"/>
            <a:ext cx="9177300" cy="0"/>
          </a:xfrm>
          <a:prstGeom prst="straightConnector1">
            <a:avLst/>
          </a:prstGeom>
          <a:noFill/>
          <a:ln w="9525" cap="flat" cmpd="sng">
            <a:solidFill>
              <a:srgbClr val="004993"/>
            </a:solidFill>
            <a:prstDash val="solid"/>
            <a:round/>
            <a:headEnd type="none" w="sm" len="sm"/>
            <a:tailEnd type="none" w="sm" len="sm"/>
          </a:ln>
        </p:spPr>
      </p:cxnSp>
      <p:pic>
        <p:nvPicPr>
          <p:cNvPr id="271" name="Google Shape;271;p41"/>
          <p:cNvPicPr preferRelativeResize="0"/>
          <p:nvPr/>
        </p:nvPicPr>
        <p:blipFill rotWithShape="1">
          <a:blip r:embed="rId5">
            <a:alphaModFix/>
          </a:blip>
          <a:srcRect/>
          <a:stretch/>
        </p:blipFill>
        <p:spPr>
          <a:xfrm>
            <a:off x="192059" y="207376"/>
            <a:ext cx="1711881" cy="1299601"/>
          </a:xfrm>
          <a:prstGeom prst="rect">
            <a:avLst/>
          </a:prstGeom>
          <a:noFill/>
          <a:ln>
            <a:noFill/>
          </a:ln>
        </p:spPr>
      </p:pic>
      <p:sp>
        <p:nvSpPr>
          <p:cNvPr id="272" name="Google Shape;272;p41"/>
          <p:cNvSpPr txBox="1"/>
          <p:nvPr/>
        </p:nvSpPr>
        <p:spPr>
          <a:xfrm>
            <a:off x="499697" y="259247"/>
            <a:ext cx="2622300" cy="8004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2300" b="1">
                <a:solidFill>
                  <a:srgbClr val="FFFFFF"/>
                </a:solidFill>
                <a:latin typeface="Open Sans"/>
                <a:ea typeface="Open Sans"/>
                <a:cs typeface="Open Sans"/>
                <a:sym typeface="Open Sans"/>
              </a:rPr>
              <a:t>OER</a:t>
            </a:r>
            <a:endParaRPr sz="2300" b="1">
              <a:solidFill>
                <a:srgbClr val="FFFFFF"/>
              </a:solidFill>
              <a:latin typeface="Open Sans"/>
              <a:ea typeface="Open Sans"/>
              <a:cs typeface="Open Sans"/>
              <a:sym typeface="Open Sans"/>
            </a:endParaRPr>
          </a:p>
          <a:p>
            <a:pPr marL="0" marR="0" lvl="0" indent="0" algn="l" rtl="0">
              <a:spcBef>
                <a:spcPts val="0"/>
              </a:spcBef>
              <a:spcAft>
                <a:spcPts val="0"/>
              </a:spcAft>
              <a:buNone/>
            </a:pPr>
            <a:r>
              <a:rPr lang="en" sz="1700">
                <a:solidFill>
                  <a:srgbClr val="FFFFFF"/>
                </a:solidFill>
                <a:latin typeface="Open Sans"/>
                <a:ea typeface="Open Sans"/>
                <a:cs typeface="Open Sans"/>
                <a:sym typeface="Open Sans"/>
              </a:rPr>
              <a:t>BASIC</a:t>
            </a:r>
            <a:endParaRPr sz="1700">
              <a:solidFill>
                <a:srgbClr val="FFFFFF"/>
              </a:solidFill>
              <a:latin typeface="Open Sans"/>
              <a:ea typeface="Open Sans"/>
              <a:cs typeface="Open Sans"/>
              <a:sym typeface="Open Sans"/>
            </a:endParaRPr>
          </a:p>
        </p:txBody>
      </p:sp>
      <p:sp>
        <p:nvSpPr>
          <p:cNvPr id="273" name="Google Shape;273;p41"/>
          <p:cNvSpPr txBox="1"/>
          <p:nvPr/>
        </p:nvSpPr>
        <p:spPr>
          <a:xfrm>
            <a:off x="3381025" y="4673400"/>
            <a:ext cx="4743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rgbClr val="004993"/>
                </a:solidFill>
                <a:latin typeface="Open Sans"/>
                <a:ea typeface="Open Sans"/>
                <a:cs typeface="Open Sans"/>
                <a:sym typeface="Open Sans"/>
              </a:rPr>
              <a:t>This slide is a derivative of </a:t>
            </a:r>
            <a:r>
              <a:rPr lang="en" sz="900" u="sng">
                <a:solidFill>
                  <a:schemeClr val="hlink"/>
                </a:solidFill>
                <a:latin typeface="Open Sans"/>
                <a:ea typeface="Open Sans"/>
                <a:cs typeface="Open Sans"/>
                <a:sym typeface="Open Sans"/>
                <a:hlinkClick r:id="rId6"/>
              </a:rPr>
              <a:t>OE benefits ENOEL slides</a:t>
            </a:r>
            <a:r>
              <a:rPr lang="en" sz="900">
                <a:solidFill>
                  <a:srgbClr val="004993"/>
                </a:solidFill>
                <a:latin typeface="Open Sans"/>
                <a:ea typeface="Open Sans"/>
                <a:cs typeface="Open Sans"/>
                <a:sym typeface="Open Sans"/>
              </a:rPr>
              <a:t> by </a:t>
            </a:r>
            <a:r>
              <a:rPr lang="en" sz="900" u="sng">
                <a:solidFill>
                  <a:schemeClr val="hlink"/>
                </a:solidFill>
                <a:latin typeface="Open Sans"/>
                <a:ea typeface="Open Sans"/>
                <a:cs typeface="Open Sans"/>
                <a:sym typeface="Open Sans"/>
                <a:hlinkClick r:id="rId7"/>
              </a:rPr>
              <a:t>ENOEL</a:t>
            </a:r>
            <a:r>
              <a:rPr lang="en" sz="900">
                <a:solidFill>
                  <a:srgbClr val="004993"/>
                </a:solidFill>
                <a:latin typeface="Open Sans"/>
                <a:ea typeface="Open Sans"/>
                <a:cs typeface="Open Sans"/>
                <a:sym typeface="Open Sans"/>
              </a:rPr>
              <a:t>,</a:t>
            </a:r>
            <a:r>
              <a:rPr lang="en" sz="900">
                <a:solidFill>
                  <a:srgbClr val="004993"/>
                </a:solidFill>
                <a:uFill>
                  <a:noFill/>
                </a:uFill>
                <a:latin typeface="Open Sans"/>
                <a:ea typeface="Open Sans"/>
                <a:cs typeface="Open Sans"/>
                <a:sym typeface="Open Sans"/>
                <a:hlinkClick r:id="rId8">
                  <a:extLst>
                    <a:ext uri="{A12FA001-AC4F-418D-AE19-62706E023703}">
                      <ahyp:hlinkClr xmlns:ahyp="http://schemas.microsoft.com/office/drawing/2018/hyperlinkcolor" val="tx"/>
                    </a:ext>
                  </a:extLst>
                </a:hlinkClick>
              </a:rPr>
              <a:t> </a:t>
            </a:r>
            <a:r>
              <a:rPr lang="en" sz="900" u="sng">
                <a:solidFill>
                  <a:schemeClr val="hlink"/>
                </a:solidFill>
                <a:latin typeface="Open Sans"/>
                <a:ea typeface="Open Sans"/>
                <a:cs typeface="Open Sans"/>
                <a:sym typeface="Open Sans"/>
                <a:hlinkClick r:id="rId8"/>
              </a:rPr>
              <a:t>CC BY</a:t>
            </a:r>
            <a:r>
              <a:rPr lang="en" sz="900">
                <a:solidFill>
                  <a:srgbClr val="004993"/>
                </a:solidFill>
                <a:latin typeface="Open Sans"/>
                <a:ea typeface="Open Sans"/>
                <a:cs typeface="Open Sans"/>
                <a:sym typeface="Open Sans"/>
              </a:rPr>
              <a:t>.”</a:t>
            </a:r>
            <a:endParaRPr/>
          </a:p>
        </p:txBody>
      </p:sp>
      <p:pic>
        <p:nvPicPr>
          <p:cNvPr id="274" name="Google Shape;274;p41"/>
          <p:cNvPicPr preferRelativeResize="0"/>
          <p:nvPr/>
        </p:nvPicPr>
        <p:blipFill>
          <a:blip r:embed="rId9">
            <a:alphaModFix/>
          </a:blip>
          <a:stretch>
            <a:fillRect/>
          </a:stretch>
        </p:blipFill>
        <p:spPr>
          <a:xfrm>
            <a:off x="1310566" y="4587888"/>
            <a:ext cx="746375" cy="494125"/>
          </a:xfrm>
          <a:prstGeom prst="rect">
            <a:avLst/>
          </a:prstGeom>
          <a:noFill/>
          <a:ln w="9525" cap="flat" cmpd="sng">
            <a:solidFill>
              <a:schemeClr val="lt1"/>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C052E8F0-0B59-4A33-B36B-ACCD7D7E846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07766" y="482600"/>
            <a:ext cx="7528469" cy="4178300"/>
          </a:xfrm>
          <a:prstGeom prst="rect">
            <a:avLst/>
          </a:prstGeom>
          <a:noFill/>
          <a:extLst>
            <a:ext uri="{909E8E84-426E-40DD-AFC4-6F175D3DCCD1}">
              <a14:hiddenFill xmlns:a14="http://schemas.microsoft.com/office/drawing/2010/main">
                <a:solidFill>
                  <a:srgbClr val="FFFFFF"/>
                </a:solidFill>
              </a14:hiddenFill>
            </a:ext>
          </a:extLst>
        </p:spPr>
      </p:pic>
      <p:sp>
        <p:nvSpPr>
          <p:cNvPr id="4" name="Freccia destra rientrata 3">
            <a:extLst>
              <a:ext uri="{FF2B5EF4-FFF2-40B4-BE49-F238E27FC236}">
                <a16:creationId xmlns:a16="http://schemas.microsoft.com/office/drawing/2014/main" id="{4D57AFE7-5A4B-475A-B927-5D2A9BF44AB5}"/>
              </a:ext>
            </a:extLst>
          </p:cNvPr>
          <p:cNvSpPr/>
          <p:nvPr/>
        </p:nvSpPr>
        <p:spPr>
          <a:xfrm rot="19639788">
            <a:off x="3795205" y="1191827"/>
            <a:ext cx="1990817" cy="246355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 name="Ovale 4">
            <a:extLst>
              <a:ext uri="{FF2B5EF4-FFF2-40B4-BE49-F238E27FC236}">
                <a16:creationId xmlns:a16="http://schemas.microsoft.com/office/drawing/2014/main" id="{939008AD-D349-4064-932A-2459921F1714}"/>
              </a:ext>
            </a:extLst>
          </p:cNvPr>
          <p:cNvSpPr/>
          <p:nvPr/>
        </p:nvSpPr>
        <p:spPr>
          <a:xfrm>
            <a:off x="5386526" y="73694"/>
            <a:ext cx="2090691" cy="2143957"/>
          </a:xfrm>
          <a:prstGeom prst="ellipse">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46087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a:extLst>
              <a:ext uri="{FF2B5EF4-FFF2-40B4-BE49-F238E27FC236}">
                <a16:creationId xmlns:a16="http://schemas.microsoft.com/office/drawing/2014/main" id="{E66B7B51-A08B-45C4-9223-327859D1B365}"/>
              </a:ext>
            </a:extLst>
          </p:cNvPr>
          <p:cNvPicPr>
            <a:picLocks noChangeAspect="1"/>
          </p:cNvPicPr>
          <p:nvPr/>
        </p:nvPicPr>
        <p:blipFill>
          <a:blip r:embed="rId3"/>
          <a:stretch>
            <a:fillRect/>
          </a:stretch>
        </p:blipFill>
        <p:spPr>
          <a:xfrm rot="16200000">
            <a:off x="251914" y="3471055"/>
            <a:ext cx="944555" cy="944555"/>
          </a:xfrm>
          <a:prstGeom prst="rect">
            <a:avLst/>
          </a:prstGeom>
        </p:spPr>
      </p:pic>
      <p:sp>
        <p:nvSpPr>
          <p:cNvPr id="3" name="CasellaDiTesto 2">
            <a:extLst>
              <a:ext uri="{FF2B5EF4-FFF2-40B4-BE49-F238E27FC236}">
                <a16:creationId xmlns:a16="http://schemas.microsoft.com/office/drawing/2014/main" id="{739203C5-DBCD-4923-9DBD-9DABF2552FB7}"/>
              </a:ext>
            </a:extLst>
          </p:cNvPr>
          <p:cNvSpPr txBox="1"/>
          <p:nvPr/>
        </p:nvSpPr>
        <p:spPr>
          <a:xfrm>
            <a:off x="3391440" y="534994"/>
            <a:ext cx="4670770" cy="3924151"/>
          </a:xfrm>
          <a:prstGeom prst="rect">
            <a:avLst/>
          </a:prstGeom>
          <a:noFill/>
        </p:spPr>
        <p:txBody>
          <a:bodyPr wrap="square" rtlCol="0">
            <a:spAutoFit/>
          </a:bodyPr>
          <a:lstStyle/>
          <a:p>
            <a:r>
              <a:rPr lang="it-IT" sz="2400" b="1" dirty="0"/>
              <a:t>BY</a:t>
            </a:r>
            <a:r>
              <a:rPr lang="it-IT" sz="1800" dirty="0"/>
              <a:t>: (</a:t>
            </a:r>
            <a:r>
              <a:rPr lang="it-IT" sz="1800" dirty="0" err="1"/>
              <a:t>attribution</a:t>
            </a:r>
            <a:r>
              <a:rPr lang="it-IT" sz="1800" dirty="0"/>
              <a:t>)</a:t>
            </a:r>
            <a:r>
              <a:rPr lang="en-US" sz="1800" dirty="0"/>
              <a:t> mention the author of the resource when it is reused;</a:t>
            </a:r>
          </a:p>
          <a:p>
            <a:endParaRPr lang="en-US" sz="1500" dirty="0"/>
          </a:p>
          <a:p>
            <a:r>
              <a:rPr lang="it-IT" sz="2400" b="1" dirty="0"/>
              <a:t>SA</a:t>
            </a:r>
            <a:r>
              <a:rPr lang="it-IT" sz="1800" dirty="0"/>
              <a:t>: (</a:t>
            </a:r>
            <a:r>
              <a:rPr lang="it-IT" sz="1800" dirty="0" err="1"/>
              <a:t>ShareAlike</a:t>
            </a:r>
            <a:r>
              <a:rPr lang="it-IT" sz="1800" dirty="0"/>
              <a:t>) </a:t>
            </a:r>
            <a:r>
              <a:rPr lang="en-US" sz="1800" dirty="0"/>
              <a:t>the resource derived from the original one must be shared with an identical CC license (no longer restrictive) or compatible with the original one;</a:t>
            </a:r>
          </a:p>
          <a:p>
            <a:endParaRPr lang="it-IT" sz="1500" dirty="0"/>
          </a:p>
          <a:p>
            <a:r>
              <a:rPr lang="it-IT" sz="2400" b="1" dirty="0"/>
              <a:t>NC</a:t>
            </a:r>
            <a:r>
              <a:rPr lang="it-IT" sz="1800" dirty="0"/>
              <a:t>: (</a:t>
            </a:r>
            <a:r>
              <a:rPr lang="it-IT" sz="1800" dirty="0" err="1"/>
              <a:t>NonCommercial</a:t>
            </a:r>
            <a:r>
              <a:rPr lang="it-IT" sz="1800" dirty="0"/>
              <a:t>) </a:t>
            </a:r>
            <a:r>
              <a:rPr lang="en-US" sz="1800" dirty="0"/>
              <a:t>the resource can not be reused for commercial purposes;</a:t>
            </a:r>
          </a:p>
          <a:p>
            <a:endParaRPr lang="en-US" sz="1500" dirty="0"/>
          </a:p>
          <a:p>
            <a:r>
              <a:rPr lang="it-IT" sz="2400" b="1" dirty="0"/>
              <a:t>ND</a:t>
            </a:r>
            <a:r>
              <a:rPr lang="it-IT" sz="1800" dirty="0"/>
              <a:t>: (</a:t>
            </a:r>
            <a:r>
              <a:rPr lang="it-IT" sz="1800" dirty="0" err="1"/>
              <a:t>NoDerivatives</a:t>
            </a:r>
            <a:r>
              <a:rPr lang="it-IT" sz="1800" dirty="0"/>
              <a:t>) </a:t>
            </a:r>
            <a:r>
              <a:rPr lang="en-US" sz="1800" dirty="0"/>
              <a:t>it is not allowed to modify the resource in any way.</a:t>
            </a:r>
            <a:endParaRPr lang="it-IT" sz="1800" dirty="0"/>
          </a:p>
        </p:txBody>
      </p:sp>
      <p:sp>
        <p:nvSpPr>
          <p:cNvPr id="14" name="CasellaDiTesto 13">
            <a:extLst>
              <a:ext uri="{FF2B5EF4-FFF2-40B4-BE49-F238E27FC236}">
                <a16:creationId xmlns:a16="http://schemas.microsoft.com/office/drawing/2014/main" id="{876E0326-F07A-4B33-BB67-FE7931929290}"/>
              </a:ext>
            </a:extLst>
          </p:cNvPr>
          <p:cNvSpPr txBox="1"/>
          <p:nvPr/>
        </p:nvSpPr>
        <p:spPr>
          <a:xfrm rot="16200000">
            <a:off x="-676680" y="1199060"/>
            <a:ext cx="2922129" cy="1569660"/>
          </a:xfrm>
          <a:prstGeom prst="rect">
            <a:avLst/>
          </a:prstGeom>
          <a:noFill/>
        </p:spPr>
        <p:txBody>
          <a:bodyPr wrap="square" rtlCol="0">
            <a:spAutoFit/>
          </a:bodyPr>
          <a:lstStyle/>
          <a:p>
            <a:pPr algn="ctr"/>
            <a:r>
              <a:rPr lang="it-IT" sz="2400" b="1" dirty="0">
                <a:solidFill>
                  <a:schemeClr val="tx1">
                    <a:lumMod val="75000"/>
                    <a:lumOff val="25000"/>
                  </a:schemeClr>
                </a:solidFill>
              </a:rPr>
              <a:t>Creative </a:t>
            </a:r>
            <a:r>
              <a:rPr lang="it-IT" sz="2400" b="1" dirty="0" err="1">
                <a:solidFill>
                  <a:schemeClr val="tx1">
                    <a:lumMod val="75000"/>
                    <a:lumOff val="25000"/>
                  </a:schemeClr>
                </a:solidFill>
              </a:rPr>
              <a:t>Commons</a:t>
            </a:r>
            <a:r>
              <a:rPr lang="it-IT" sz="2400" b="1" dirty="0">
                <a:solidFill>
                  <a:schemeClr val="tx1">
                    <a:lumMod val="75000"/>
                    <a:lumOff val="25000"/>
                  </a:schemeClr>
                </a:solidFill>
              </a:rPr>
              <a:t> </a:t>
            </a:r>
            <a:r>
              <a:rPr lang="it-IT" sz="2400" b="1" dirty="0" err="1">
                <a:solidFill>
                  <a:schemeClr val="tx1">
                    <a:lumMod val="75000"/>
                    <a:lumOff val="25000"/>
                  </a:schemeClr>
                </a:solidFill>
              </a:rPr>
              <a:t>licenses</a:t>
            </a:r>
            <a:r>
              <a:rPr lang="it-IT" sz="2400" b="1" dirty="0">
                <a:solidFill>
                  <a:schemeClr val="tx1">
                    <a:lumMod val="75000"/>
                    <a:lumOff val="25000"/>
                  </a:schemeClr>
                </a:solidFill>
              </a:rPr>
              <a:t>: THE 4 ICONS</a:t>
            </a:r>
          </a:p>
        </p:txBody>
      </p:sp>
      <p:sp>
        <p:nvSpPr>
          <p:cNvPr id="17" name="Rettangolo 16"/>
          <p:cNvSpPr/>
          <p:nvPr/>
        </p:nvSpPr>
        <p:spPr>
          <a:xfrm>
            <a:off x="164307" y="395231"/>
            <a:ext cx="1243012" cy="4319097"/>
          </a:xfrm>
          <a:prstGeom prst="rect">
            <a:avLst/>
          </a:prstGeom>
          <a:noFill/>
          <a:ln w="38100">
            <a:solidFill>
              <a:srgbClr val="34B2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18" name="Rettangolo 17"/>
          <p:cNvSpPr/>
          <p:nvPr/>
        </p:nvSpPr>
        <p:spPr>
          <a:xfrm>
            <a:off x="1494925" y="395229"/>
            <a:ext cx="7189391" cy="4319097"/>
          </a:xfrm>
          <a:prstGeom prst="rect">
            <a:avLst/>
          </a:prstGeom>
          <a:noFill/>
          <a:ln w="38100">
            <a:solidFill>
              <a:srgbClr val="00A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pic>
        <p:nvPicPr>
          <p:cNvPr id="1026" name="Picture 2" descr="CC-BY logo">
            <a:extLst>
              <a:ext uri="{FF2B5EF4-FFF2-40B4-BE49-F238E27FC236}">
                <a16:creationId xmlns:a16="http://schemas.microsoft.com/office/drawing/2014/main" id="{90E0E33F-37EB-467E-A5D0-E3ABD7BB02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606" y="455737"/>
            <a:ext cx="953347" cy="9533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C BY-ND logo">
            <a:extLst>
              <a:ext uri="{FF2B5EF4-FFF2-40B4-BE49-F238E27FC236}">
                <a16:creationId xmlns:a16="http://schemas.microsoft.com/office/drawing/2014/main" id="{598BCACB-B36C-4176-87F6-67B14D4665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604" y="3665757"/>
            <a:ext cx="953348" cy="9533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C BY-SA logo">
            <a:extLst>
              <a:ext uri="{FF2B5EF4-FFF2-40B4-BE49-F238E27FC236}">
                <a16:creationId xmlns:a16="http://schemas.microsoft.com/office/drawing/2014/main" id="{628076AE-0B37-42D7-A349-B663B9752C7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604" y="1534342"/>
            <a:ext cx="953348" cy="95334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C BY-NC logo">
            <a:extLst>
              <a:ext uri="{FF2B5EF4-FFF2-40B4-BE49-F238E27FC236}">
                <a16:creationId xmlns:a16="http://schemas.microsoft.com/office/drawing/2014/main" id="{C2696BAC-9388-4050-BF3F-29BDF9BF08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604" y="2612948"/>
            <a:ext cx="953348" cy="953347"/>
          </a:xfrm>
          <a:prstGeom prst="rect">
            <a:avLst/>
          </a:prstGeom>
          <a:noFill/>
          <a:extLst>
            <a:ext uri="{909E8E84-426E-40DD-AFC4-6F175D3DCCD1}">
              <a14:hiddenFill xmlns:a14="http://schemas.microsoft.com/office/drawing/2010/main">
                <a:solidFill>
                  <a:srgbClr val="FFFFFF"/>
                </a:solidFill>
              </a14:hiddenFill>
            </a:ext>
          </a:extLst>
        </p:spPr>
      </p:pic>
      <p:sp>
        <p:nvSpPr>
          <p:cNvPr id="24" name="Rettangolo 23">
            <a:extLst>
              <a:ext uri="{FF2B5EF4-FFF2-40B4-BE49-F238E27FC236}">
                <a16:creationId xmlns:a16="http://schemas.microsoft.com/office/drawing/2014/main" id="{E640085E-ABFE-4AE1-8723-D150E644EE75}"/>
              </a:ext>
            </a:extLst>
          </p:cNvPr>
          <p:cNvSpPr/>
          <p:nvPr/>
        </p:nvSpPr>
        <p:spPr>
          <a:xfrm>
            <a:off x="5387771" y="4791063"/>
            <a:ext cx="3090911" cy="253916"/>
          </a:xfrm>
          <a:prstGeom prst="rect">
            <a:avLst/>
          </a:prstGeom>
        </p:spPr>
        <p:txBody>
          <a:bodyPr wrap="none">
            <a:spAutoFit/>
          </a:bodyPr>
          <a:lstStyle/>
          <a:p>
            <a:r>
              <a:rPr lang="it-IT" sz="1050" dirty="0"/>
              <a:t>*</a:t>
            </a:r>
            <a:r>
              <a:rPr lang="it-IT" sz="1050" dirty="0">
                <a:hlinkClick r:id="rId8"/>
              </a:rPr>
              <a:t>https://creativecommons.org/licenses/?lang=en </a:t>
            </a:r>
            <a:endParaRPr lang="it-IT" sz="1050" dirty="0"/>
          </a:p>
        </p:txBody>
      </p:sp>
    </p:spTree>
    <p:extLst>
      <p:ext uri="{BB962C8B-B14F-4D97-AF65-F5344CB8AC3E}">
        <p14:creationId xmlns:p14="http://schemas.microsoft.com/office/powerpoint/2010/main" val="821790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a:extLst>
              <a:ext uri="{FF2B5EF4-FFF2-40B4-BE49-F238E27FC236}">
                <a16:creationId xmlns:a16="http://schemas.microsoft.com/office/drawing/2014/main" id="{E66B7B51-A08B-45C4-9223-327859D1B365}"/>
              </a:ext>
            </a:extLst>
          </p:cNvPr>
          <p:cNvPicPr>
            <a:picLocks noChangeAspect="1"/>
          </p:cNvPicPr>
          <p:nvPr/>
        </p:nvPicPr>
        <p:blipFill>
          <a:blip r:embed="rId3"/>
          <a:stretch>
            <a:fillRect/>
          </a:stretch>
        </p:blipFill>
        <p:spPr>
          <a:xfrm rot="16200000">
            <a:off x="251914" y="3471055"/>
            <a:ext cx="944555" cy="944555"/>
          </a:xfrm>
          <a:prstGeom prst="rect">
            <a:avLst/>
          </a:prstGeom>
        </p:spPr>
      </p:pic>
      <p:sp>
        <p:nvSpPr>
          <p:cNvPr id="3" name="CasellaDiTesto 2">
            <a:extLst>
              <a:ext uri="{FF2B5EF4-FFF2-40B4-BE49-F238E27FC236}">
                <a16:creationId xmlns:a16="http://schemas.microsoft.com/office/drawing/2014/main" id="{739203C5-DBCD-4923-9DBD-9DABF2552FB7}"/>
              </a:ext>
            </a:extLst>
          </p:cNvPr>
          <p:cNvSpPr txBox="1"/>
          <p:nvPr/>
        </p:nvSpPr>
        <p:spPr>
          <a:xfrm>
            <a:off x="3692122" y="358738"/>
            <a:ext cx="5197453" cy="4708981"/>
          </a:xfrm>
          <a:prstGeom prst="rect">
            <a:avLst/>
          </a:prstGeom>
          <a:noFill/>
        </p:spPr>
        <p:txBody>
          <a:bodyPr wrap="square" rtlCol="0">
            <a:spAutoFit/>
          </a:bodyPr>
          <a:lstStyle/>
          <a:p>
            <a:r>
              <a:rPr lang="it-IT" sz="1500" b="1" dirty="0"/>
              <a:t>CC-BY</a:t>
            </a:r>
            <a:r>
              <a:rPr lang="it-IT" sz="1500" dirty="0"/>
              <a:t>: (</a:t>
            </a:r>
            <a:r>
              <a:rPr lang="it-IT" sz="1500" dirty="0" err="1"/>
              <a:t>attribution</a:t>
            </a:r>
            <a:r>
              <a:rPr lang="it-IT" sz="1500" dirty="0"/>
              <a:t>)</a:t>
            </a:r>
            <a:r>
              <a:rPr lang="en-US" sz="1500" dirty="0"/>
              <a:t> mention the author of the resource when it is reused;</a:t>
            </a:r>
            <a:endParaRPr lang="it-IT" sz="1500" dirty="0"/>
          </a:p>
          <a:p>
            <a:endParaRPr lang="it-IT" sz="1500" b="1" dirty="0"/>
          </a:p>
          <a:p>
            <a:r>
              <a:rPr lang="it-IT" sz="1500" b="1" dirty="0"/>
              <a:t>CC-BY-NC </a:t>
            </a:r>
            <a:r>
              <a:rPr lang="it-IT" sz="1500" dirty="0"/>
              <a:t>(share-</a:t>
            </a:r>
            <a:r>
              <a:rPr lang="it-IT" sz="1500" dirty="0" err="1"/>
              <a:t>alike</a:t>
            </a:r>
            <a:r>
              <a:rPr lang="it-IT" sz="1500" dirty="0"/>
              <a:t>) the resource can be </a:t>
            </a:r>
            <a:r>
              <a:rPr lang="it-IT" sz="1500" dirty="0" err="1"/>
              <a:t>reused</a:t>
            </a:r>
            <a:r>
              <a:rPr lang="it-IT" sz="1500" dirty="0"/>
              <a:t> for </a:t>
            </a:r>
            <a:r>
              <a:rPr lang="it-IT" sz="1500" dirty="0" err="1"/>
              <a:t>not</a:t>
            </a:r>
            <a:r>
              <a:rPr lang="it-IT" sz="1500" dirty="0"/>
              <a:t> for profit </a:t>
            </a:r>
            <a:r>
              <a:rPr lang="it-IT" sz="1500" dirty="0" err="1"/>
              <a:t>purposes</a:t>
            </a:r>
            <a:r>
              <a:rPr lang="it-IT" sz="1500" dirty="0"/>
              <a:t>;</a:t>
            </a:r>
            <a:endParaRPr lang="it-IT" sz="1500" b="1" dirty="0"/>
          </a:p>
          <a:p>
            <a:endParaRPr lang="it-IT" sz="1500" b="1" dirty="0"/>
          </a:p>
          <a:p>
            <a:r>
              <a:rPr lang="it-IT" sz="1500" b="1" dirty="0"/>
              <a:t>CC-BY-NC-SA</a:t>
            </a:r>
            <a:r>
              <a:rPr lang="it-IT" sz="1500" dirty="0"/>
              <a:t>: (</a:t>
            </a:r>
            <a:r>
              <a:rPr lang="it-IT" sz="1500" dirty="0" err="1"/>
              <a:t>ShareAlike</a:t>
            </a:r>
            <a:r>
              <a:rPr lang="it-IT" sz="1500" dirty="0"/>
              <a:t>) </a:t>
            </a:r>
            <a:r>
              <a:rPr lang="en-US" sz="1500" dirty="0"/>
              <a:t>the resource derived from the original one must be shared with the same license and not for profit; </a:t>
            </a:r>
          </a:p>
          <a:p>
            <a:endParaRPr lang="en-US" sz="1500" b="1" dirty="0"/>
          </a:p>
          <a:p>
            <a:r>
              <a:rPr lang="en-US" sz="1500" b="1" dirty="0"/>
              <a:t>CC-BY-SA</a:t>
            </a:r>
            <a:r>
              <a:rPr lang="en-US" sz="1500" dirty="0"/>
              <a:t>: the resource can be shared with an identical CC license (no longer restrictive) or compatible with the original one;</a:t>
            </a:r>
            <a:endParaRPr lang="it-IT" sz="1500" dirty="0"/>
          </a:p>
          <a:p>
            <a:endParaRPr lang="it-IT" sz="1500" b="1" dirty="0"/>
          </a:p>
          <a:p>
            <a:r>
              <a:rPr lang="it-IT" sz="1500" b="1" dirty="0"/>
              <a:t>CC-BY-ND</a:t>
            </a:r>
            <a:r>
              <a:rPr lang="it-IT" sz="1500" dirty="0"/>
              <a:t>: (</a:t>
            </a:r>
            <a:r>
              <a:rPr lang="it-IT" sz="1500" dirty="0" err="1"/>
              <a:t>NoDerivatives</a:t>
            </a:r>
            <a:r>
              <a:rPr lang="it-IT" sz="1500" dirty="0"/>
              <a:t>) </a:t>
            </a:r>
            <a:r>
              <a:rPr lang="en-US" sz="1500" dirty="0"/>
              <a:t>it is not allowed to modify the resource in any way;</a:t>
            </a:r>
          </a:p>
          <a:p>
            <a:endParaRPr lang="it-IT" sz="1500" b="1" dirty="0"/>
          </a:p>
          <a:p>
            <a:r>
              <a:rPr lang="it-IT" sz="1500" b="1" dirty="0"/>
              <a:t>CC-BY-NC-ND</a:t>
            </a:r>
            <a:r>
              <a:rPr lang="it-IT" sz="1500" dirty="0"/>
              <a:t>: (</a:t>
            </a:r>
            <a:r>
              <a:rPr lang="it-IT" sz="1500" dirty="0" err="1"/>
              <a:t>NonCommercial</a:t>
            </a:r>
            <a:r>
              <a:rPr lang="it-IT" sz="1500" dirty="0"/>
              <a:t> </a:t>
            </a:r>
            <a:r>
              <a:rPr lang="it-IT" sz="1500" dirty="0" err="1"/>
              <a:t>NoDerivatives</a:t>
            </a:r>
            <a:r>
              <a:rPr lang="it-IT" sz="1500" dirty="0"/>
              <a:t>) </a:t>
            </a:r>
            <a:r>
              <a:rPr lang="en-US" sz="1500" dirty="0"/>
              <a:t>it is not allowed to modify the resource in any way and the resource can not be reused for commercial purposes.</a:t>
            </a:r>
            <a:endParaRPr lang="it-IT" sz="1500" dirty="0"/>
          </a:p>
        </p:txBody>
      </p:sp>
      <p:pic>
        <p:nvPicPr>
          <p:cNvPr id="5" name="Immagin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4591" y="449614"/>
            <a:ext cx="1813638" cy="634549"/>
          </a:xfrm>
          <a:prstGeom prst="rect">
            <a:avLst/>
          </a:prstGeom>
        </p:spPr>
      </p:pic>
      <p:pic>
        <p:nvPicPr>
          <p:cNvPr id="6"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4588" y="2594930"/>
            <a:ext cx="1813638" cy="634549"/>
          </a:xfrm>
          <a:prstGeom prst="rect">
            <a:avLst/>
          </a:prstGeom>
        </p:spPr>
      </p:pic>
      <p:pic>
        <p:nvPicPr>
          <p:cNvPr id="7" name="Immagin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04589" y="1166727"/>
            <a:ext cx="1813640" cy="634550"/>
          </a:xfrm>
          <a:prstGeom prst="rect">
            <a:avLst/>
          </a:prstGeom>
        </p:spPr>
      </p:pic>
      <p:pic>
        <p:nvPicPr>
          <p:cNvPr id="9" name="Immagin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04587" y="4009547"/>
            <a:ext cx="1813638" cy="634549"/>
          </a:xfrm>
          <a:prstGeom prst="rect">
            <a:avLst/>
          </a:prstGeom>
        </p:spPr>
      </p:pic>
      <p:pic>
        <p:nvPicPr>
          <p:cNvPr id="10" name="Immagin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04589" y="1885848"/>
            <a:ext cx="1813638" cy="634549"/>
          </a:xfrm>
          <a:prstGeom prst="rect">
            <a:avLst/>
          </a:prstGeom>
        </p:spPr>
      </p:pic>
      <p:sp>
        <p:nvSpPr>
          <p:cNvPr id="14" name="CasellaDiTesto 13">
            <a:extLst>
              <a:ext uri="{FF2B5EF4-FFF2-40B4-BE49-F238E27FC236}">
                <a16:creationId xmlns:a16="http://schemas.microsoft.com/office/drawing/2014/main" id="{876E0326-F07A-4B33-BB67-FE7931929290}"/>
              </a:ext>
            </a:extLst>
          </p:cNvPr>
          <p:cNvSpPr txBox="1"/>
          <p:nvPr/>
        </p:nvSpPr>
        <p:spPr>
          <a:xfrm rot="16200000">
            <a:off x="-676680" y="1199060"/>
            <a:ext cx="2922129" cy="1569660"/>
          </a:xfrm>
          <a:prstGeom prst="rect">
            <a:avLst/>
          </a:prstGeom>
          <a:noFill/>
        </p:spPr>
        <p:txBody>
          <a:bodyPr wrap="square" rtlCol="0">
            <a:spAutoFit/>
          </a:bodyPr>
          <a:lstStyle/>
          <a:p>
            <a:pPr algn="ctr"/>
            <a:r>
              <a:rPr lang="it-IT" sz="2400" b="1" dirty="0">
                <a:solidFill>
                  <a:schemeClr val="tx1">
                    <a:lumMod val="75000"/>
                    <a:lumOff val="25000"/>
                  </a:schemeClr>
                </a:solidFill>
              </a:rPr>
              <a:t>Creative </a:t>
            </a:r>
            <a:r>
              <a:rPr lang="it-IT" sz="2400" b="1" dirty="0" err="1">
                <a:solidFill>
                  <a:schemeClr val="tx1">
                    <a:lumMod val="75000"/>
                    <a:lumOff val="25000"/>
                  </a:schemeClr>
                </a:solidFill>
              </a:rPr>
              <a:t>Commons</a:t>
            </a:r>
            <a:r>
              <a:rPr lang="it-IT" sz="2400" b="1" dirty="0">
                <a:solidFill>
                  <a:schemeClr val="tx1">
                    <a:lumMod val="75000"/>
                    <a:lumOff val="25000"/>
                  </a:schemeClr>
                </a:solidFill>
              </a:rPr>
              <a:t> </a:t>
            </a:r>
            <a:r>
              <a:rPr lang="it-IT" sz="2400" b="1" dirty="0" err="1">
                <a:solidFill>
                  <a:schemeClr val="tx1">
                    <a:lumMod val="75000"/>
                    <a:lumOff val="25000"/>
                  </a:schemeClr>
                </a:solidFill>
              </a:rPr>
              <a:t>licenses</a:t>
            </a:r>
            <a:r>
              <a:rPr lang="it-IT" sz="2400" b="1" dirty="0">
                <a:solidFill>
                  <a:schemeClr val="tx1">
                    <a:lumMod val="75000"/>
                    <a:lumOff val="25000"/>
                  </a:schemeClr>
                </a:solidFill>
              </a:rPr>
              <a:t>: 6 OPTIONS</a:t>
            </a:r>
          </a:p>
        </p:txBody>
      </p:sp>
      <p:sp>
        <p:nvSpPr>
          <p:cNvPr id="17" name="Rettangolo 16"/>
          <p:cNvSpPr/>
          <p:nvPr/>
        </p:nvSpPr>
        <p:spPr>
          <a:xfrm>
            <a:off x="164307" y="395231"/>
            <a:ext cx="1243012" cy="4319097"/>
          </a:xfrm>
          <a:prstGeom prst="rect">
            <a:avLst/>
          </a:prstGeom>
          <a:noFill/>
          <a:ln w="38100">
            <a:solidFill>
              <a:srgbClr val="34B2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24" name="Rettangolo 23">
            <a:extLst>
              <a:ext uri="{FF2B5EF4-FFF2-40B4-BE49-F238E27FC236}">
                <a16:creationId xmlns:a16="http://schemas.microsoft.com/office/drawing/2014/main" id="{4356C585-B142-4142-95EC-025903EA1B45}"/>
              </a:ext>
            </a:extLst>
          </p:cNvPr>
          <p:cNvSpPr/>
          <p:nvPr/>
        </p:nvSpPr>
        <p:spPr>
          <a:xfrm>
            <a:off x="1494925" y="395229"/>
            <a:ext cx="2083163" cy="4319097"/>
          </a:xfrm>
          <a:prstGeom prst="rect">
            <a:avLst/>
          </a:prstGeom>
          <a:noFill/>
          <a:ln w="38100">
            <a:solidFill>
              <a:srgbClr val="00A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5" name="Rettangolo 24">
            <a:extLst>
              <a:ext uri="{FF2B5EF4-FFF2-40B4-BE49-F238E27FC236}">
                <a16:creationId xmlns:a16="http://schemas.microsoft.com/office/drawing/2014/main" id="{45F4E743-8AB9-4424-B165-BD066401643A}"/>
              </a:ext>
            </a:extLst>
          </p:cNvPr>
          <p:cNvSpPr/>
          <p:nvPr/>
        </p:nvSpPr>
        <p:spPr>
          <a:xfrm>
            <a:off x="3665696" y="395230"/>
            <a:ext cx="5197453" cy="4319099"/>
          </a:xfrm>
          <a:prstGeom prst="rect">
            <a:avLst/>
          </a:prstGeom>
          <a:noFill/>
          <a:ln w="38100">
            <a:solidFill>
              <a:srgbClr val="00A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9" name="Rettangolo 28">
            <a:extLst>
              <a:ext uri="{FF2B5EF4-FFF2-40B4-BE49-F238E27FC236}">
                <a16:creationId xmlns:a16="http://schemas.microsoft.com/office/drawing/2014/main" id="{48382186-79A5-4864-ACD5-A879D85EA1C1}"/>
              </a:ext>
            </a:extLst>
          </p:cNvPr>
          <p:cNvSpPr/>
          <p:nvPr/>
        </p:nvSpPr>
        <p:spPr>
          <a:xfrm>
            <a:off x="5387771" y="4791063"/>
            <a:ext cx="3090911" cy="253916"/>
          </a:xfrm>
          <a:prstGeom prst="rect">
            <a:avLst/>
          </a:prstGeom>
        </p:spPr>
        <p:txBody>
          <a:bodyPr wrap="none">
            <a:spAutoFit/>
          </a:bodyPr>
          <a:lstStyle/>
          <a:p>
            <a:r>
              <a:rPr lang="it-IT" sz="1050" dirty="0"/>
              <a:t>*</a:t>
            </a:r>
            <a:r>
              <a:rPr lang="it-IT" sz="1050" dirty="0">
                <a:hlinkClick r:id="rId9"/>
              </a:rPr>
              <a:t>https://creativecommons.org/licenses/?lang=en </a:t>
            </a:r>
            <a:endParaRPr lang="it-IT" sz="1050" dirty="0"/>
          </a:p>
        </p:txBody>
      </p:sp>
      <p:pic>
        <p:nvPicPr>
          <p:cNvPr id="18" name="Picture 2" descr="Image result for cc by nd">
            <a:extLst>
              <a:ext uri="{FF2B5EF4-FFF2-40B4-BE49-F238E27FC236}">
                <a16:creationId xmlns:a16="http://schemas.microsoft.com/office/drawing/2014/main" id="{8AE4DFFC-782F-4B99-A4F9-5E7E6A4B25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4587" y="3304567"/>
            <a:ext cx="1813638" cy="634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1271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a:extLst>
              <a:ext uri="{FF2B5EF4-FFF2-40B4-BE49-F238E27FC236}">
                <a16:creationId xmlns:a16="http://schemas.microsoft.com/office/drawing/2014/main" id="{127E9359-ED6B-47D2-925A-4DBE85B82647}"/>
              </a:ext>
            </a:extLst>
          </p:cNvPr>
          <p:cNvSpPr>
            <a:spLocks noChangeArrowheads="1"/>
          </p:cNvSpPr>
          <p:nvPr/>
        </p:nvSpPr>
        <p:spPr bwMode="auto">
          <a:xfrm>
            <a:off x="1855728" y="1298125"/>
            <a:ext cx="1511287" cy="440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dirty="0">
                <a:solidFill>
                  <a:schemeClr val="tx1">
                    <a:lumMod val="75000"/>
                    <a:lumOff val="25000"/>
                  </a:schemeClr>
                </a:solidFill>
              </a:rPr>
              <a:t>Maximum</a:t>
            </a:r>
          </a:p>
        </p:txBody>
      </p:sp>
      <p:sp>
        <p:nvSpPr>
          <p:cNvPr id="13" name="Rectangle 10">
            <a:extLst>
              <a:ext uri="{FF2B5EF4-FFF2-40B4-BE49-F238E27FC236}">
                <a16:creationId xmlns:a16="http://schemas.microsoft.com/office/drawing/2014/main" id="{D55B459B-46D8-4EED-A90D-8D900860F578}"/>
              </a:ext>
            </a:extLst>
          </p:cNvPr>
          <p:cNvSpPr>
            <a:spLocks noChangeArrowheads="1"/>
          </p:cNvSpPr>
          <p:nvPr/>
        </p:nvSpPr>
        <p:spPr bwMode="auto">
          <a:xfrm>
            <a:off x="1908119" y="4034817"/>
            <a:ext cx="1419915" cy="440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dirty="0">
                <a:solidFill>
                  <a:schemeClr val="tx1">
                    <a:lumMod val="75000"/>
                    <a:lumOff val="25000"/>
                  </a:schemeClr>
                </a:solidFill>
              </a:rPr>
              <a:t>Minimum</a:t>
            </a:r>
          </a:p>
        </p:txBody>
      </p:sp>
      <p:cxnSp>
        <p:nvCxnSpPr>
          <p:cNvPr id="14" name="AutoShape 11">
            <a:extLst>
              <a:ext uri="{FF2B5EF4-FFF2-40B4-BE49-F238E27FC236}">
                <a16:creationId xmlns:a16="http://schemas.microsoft.com/office/drawing/2014/main" id="{A8BFD6F9-9E60-4828-B461-12AD4A9144E6}"/>
              </a:ext>
            </a:extLst>
          </p:cNvPr>
          <p:cNvCxnSpPr>
            <a:cxnSpLocks noChangeShapeType="1"/>
          </p:cNvCxnSpPr>
          <p:nvPr/>
        </p:nvCxnSpPr>
        <p:spPr bwMode="auto">
          <a:xfrm flipV="1">
            <a:off x="2618075" y="1803982"/>
            <a:ext cx="0" cy="2179622"/>
          </a:xfrm>
          <a:prstGeom prst="straightConnector1">
            <a:avLst/>
          </a:prstGeom>
          <a:noFill/>
          <a:ln w="85680">
            <a:solidFill>
              <a:schemeClr val="tx1">
                <a:lumMod val="75000"/>
                <a:lumOff val="2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5" name="AutoShape 11">
            <a:extLst>
              <a:ext uri="{FF2B5EF4-FFF2-40B4-BE49-F238E27FC236}">
                <a16:creationId xmlns:a16="http://schemas.microsoft.com/office/drawing/2014/main" id="{A6CFB4BC-795F-4A0B-AEB9-B6210C801253}"/>
              </a:ext>
            </a:extLst>
          </p:cNvPr>
          <p:cNvCxnSpPr>
            <a:cxnSpLocks noChangeShapeType="1"/>
          </p:cNvCxnSpPr>
          <p:nvPr/>
        </p:nvCxnSpPr>
        <p:spPr bwMode="auto">
          <a:xfrm flipV="1">
            <a:off x="5869405" y="1179220"/>
            <a:ext cx="9525" cy="2323610"/>
          </a:xfrm>
          <a:prstGeom prst="straightConnector1">
            <a:avLst/>
          </a:prstGeom>
          <a:noFill/>
          <a:ln w="85680">
            <a:solidFill>
              <a:srgbClr val="008000"/>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6" name="AutoShape 11">
            <a:extLst>
              <a:ext uri="{FF2B5EF4-FFF2-40B4-BE49-F238E27FC236}">
                <a16:creationId xmlns:a16="http://schemas.microsoft.com/office/drawing/2014/main" id="{16004AD7-0637-45E1-93FF-8C2781117D49}"/>
              </a:ext>
            </a:extLst>
          </p:cNvPr>
          <p:cNvCxnSpPr>
            <a:cxnSpLocks noChangeShapeType="1"/>
          </p:cNvCxnSpPr>
          <p:nvPr/>
        </p:nvCxnSpPr>
        <p:spPr bwMode="auto">
          <a:xfrm flipV="1">
            <a:off x="5869405" y="3551464"/>
            <a:ext cx="9525" cy="884813"/>
          </a:xfrm>
          <a:prstGeom prst="straightConnector1">
            <a:avLst/>
          </a:prstGeom>
          <a:noFill/>
          <a:ln w="85680">
            <a:solidFill>
              <a:srgbClr val="800000"/>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7" name="Rectangle 9">
            <a:extLst>
              <a:ext uri="{FF2B5EF4-FFF2-40B4-BE49-F238E27FC236}">
                <a16:creationId xmlns:a16="http://schemas.microsoft.com/office/drawing/2014/main" id="{518C9289-D0F4-4FDA-8714-9943A5EC189C}"/>
              </a:ext>
            </a:extLst>
          </p:cNvPr>
          <p:cNvSpPr>
            <a:spLocks noChangeArrowheads="1"/>
          </p:cNvSpPr>
          <p:nvPr/>
        </p:nvSpPr>
        <p:spPr bwMode="auto">
          <a:xfrm>
            <a:off x="6344199" y="3814651"/>
            <a:ext cx="1349384" cy="440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u="sng" dirty="0">
                <a:solidFill>
                  <a:schemeClr val="tx1">
                    <a:lumMod val="75000"/>
                    <a:lumOff val="25000"/>
                  </a:schemeClr>
                </a:solidFill>
              </a:rPr>
              <a:t>not </a:t>
            </a:r>
            <a:r>
              <a:rPr lang="en-US" sz="2550" dirty="0">
                <a:solidFill>
                  <a:schemeClr val="tx1">
                    <a:lumMod val="75000"/>
                    <a:lumOff val="25000"/>
                  </a:schemeClr>
                </a:solidFill>
              </a:rPr>
              <a:t>OER</a:t>
            </a:r>
          </a:p>
        </p:txBody>
      </p:sp>
      <p:sp>
        <p:nvSpPr>
          <p:cNvPr id="18" name="Rectangle 9">
            <a:extLst>
              <a:ext uri="{FF2B5EF4-FFF2-40B4-BE49-F238E27FC236}">
                <a16:creationId xmlns:a16="http://schemas.microsoft.com/office/drawing/2014/main" id="{9B0D2EC6-6D10-42E9-8C6F-9D8285D8A304}"/>
              </a:ext>
            </a:extLst>
          </p:cNvPr>
          <p:cNvSpPr>
            <a:spLocks noChangeArrowheads="1"/>
          </p:cNvSpPr>
          <p:nvPr/>
        </p:nvSpPr>
        <p:spPr bwMode="auto">
          <a:xfrm>
            <a:off x="6291674" y="2075007"/>
            <a:ext cx="804363" cy="440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dirty="0">
                <a:solidFill>
                  <a:schemeClr val="tx1">
                    <a:lumMod val="75000"/>
                    <a:lumOff val="25000"/>
                  </a:schemeClr>
                </a:solidFill>
              </a:rPr>
              <a:t>OER</a:t>
            </a:r>
          </a:p>
        </p:txBody>
      </p:sp>
      <p:grpSp>
        <p:nvGrpSpPr>
          <p:cNvPr id="25" name="Gruppo 24"/>
          <p:cNvGrpSpPr/>
          <p:nvPr/>
        </p:nvGrpSpPr>
        <p:grpSpPr>
          <a:xfrm>
            <a:off x="3846956" y="1250276"/>
            <a:ext cx="1249409" cy="3186000"/>
            <a:chOff x="5095124" y="1018715"/>
            <a:chExt cx="1918671" cy="4892624"/>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6354" y="1018715"/>
              <a:ext cx="1907441" cy="672101"/>
            </a:xfrm>
            <a:prstGeom prst="rect">
              <a:avLst/>
            </a:prstGeom>
          </p:spPr>
        </p:pic>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6354" y="1726005"/>
              <a:ext cx="1903488" cy="665985"/>
            </a:xfrm>
            <a:prstGeom prst="rect">
              <a:avLst/>
            </a:prstGeom>
          </p:spPr>
        </p:pic>
        <p:pic>
          <p:nvPicPr>
            <p:cNvPr id="4" name="Immagin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6354" y="2433512"/>
              <a:ext cx="1892992" cy="662313"/>
            </a:xfrm>
            <a:prstGeom prst="rect">
              <a:avLst/>
            </a:prstGeom>
          </p:spPr>
        </p:pic>
        <p:pic>
          <p:nvPicPr>
            <p:cNvPr id="21" name="Immagin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54" y="3137347"/>
              <a:ext cx="1881762" cy="658384"/>
            </a:xfrm>
            <a:prstGeom prst="rect">
              <a:avLst/>
            </a:prstGeom>
          </p:spPr>
        </p:pic>
        <p:pic>
          <p:nvPicPr>
            <p:cNvPr id="22" name="Immagin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5124" y="3843696"/>
              <a:ext cx="1892992" cy="662313"/>
            </a:xfrm>
            <a:prstGeom prst="rect">
              <a:avLst/>
            </a:prstGeom>
          </p:spPr>
        </p:pic>
        <p:pic>
          <p:nvPicPr>
            <p:cNvPr id="23" name="Immagin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00974" y="4553974"/>
              <a:ext cx="1881291" cy="658219"/>
            </a:xfrm>
            <a:prstGeom prst="rect">
              <a:avLst/>
            </a:prstGeom>
          </p:spPr>
        </p:pic>
        <p:pic>
          <p:nvPicPr>
            <p:cNvPr id="24" name="Immagin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95124" y="5249026"/>
              <a:ext cx="1892992" cy="662313"/>
            </a:xfrm>
            <a:prstGeom prst="rect">
              <a:avLst/>
            </a:prstGeom>
          </p:spPr>
        </p:pic>
      </p:grpSp>
      <p:sp>
        <p:nvSpPr>
          <p:cNvPr id="26" name="Rettangolo 25"/>
          <p:cNvSpPr/>
          <p:nvPr/>
        </p:nvSpPr>
        <p:spPr>
          <a:xfrm>
            <a:off x="1" y="335159"/>
            <a:ext cx="496388" cy="261257"/>
          </a:xfrm>
          <a:prstGeom prst="rect">
            <a:avLst/>
          </a:prstGeom>
          <a:solidFill>
            <a:srgbClr val="00A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27" name="CasellaDiTesto 26"/>
          <p:cNvSpPr txBox="1"/>
          <p:nvPr/>
        </p:nvSpPr>
        <p:spPr>
          <a:xfrm>
            <a:off x="732552" y="181507"/>
            <a:ext cx="8310439" cy="553998"/>
          </a:xfrm>
          <a:prstGeom prst="rect">
            <a:avLst/>
          </a:prstGeom>
          <a:noFill/>
        </p:spPr>
        <p:txBody>
          <a:bodyPr wrap="square" rtlCol="0">
            <a:spAutoFit/>
          </a:bodyPr>
          <a:lstStyle/>
          <a:p>
            <a:r>
              <a:rPr lang="it-IT" sz="3000" b="1" dirty="0" err="1"/>
              <a:t>What</a:t>
            </a:r>
            <a:r>
              <a:rPr lang="it-IT" sz="3000" b="1" dirty="0"/>
              <a:t> </a:t>
            </a:r>
            <a:r>
              <a:rPr lang="it-IT" sz="3000" b="1" dirty="0" err="1"/>
              <a:t>degree</a:t>
            </a:r>
            <a:r>
              <a:rPr lang="it-IT" sz="3000" b="1" dirty="0"/>
              <a:t> of </a:t>
            </a:r>
            <a:r>
              <a:rPr lang="it-IT" sz="3000" b="1" dirty="0" err="1"/>
              <a:t>freedom</a:t>
            </a:r>
            <a:r>
              <a:rPr lang="it-IT" sz="3000" b="1" dirty="0"/>
              <a:t>?</a:t>
            </a:r>
            <a:endParaRPr lang="en-GB" sz="3000" b="1" dirty="0">
              <a:solidFill>
                <a:schemeClr val="tx1">
                  <a:lumMod val="75000"/>
                  <a:lumOff val="25000"/>
                </a:schemeClr>
              </a:solidFill>
            </a:endParaRPr>
          </a:p>
        </p:txBody>
      </p:sp>
      <p:sp>
        <p:nvSpPr>
          <p:cNvPr id="28" name="Rettangolo 27"/>
          <p:cNvSpPr/>
          <p:nvPr/>
        </p:nvSpPr>
        <p:spPr>
          <a:xfrm>
            <a:off x="525573" y="1188720"/>
            <a:ext cx="8170817" cy="3327269"/>
          </a:xfrm>
          <a:prstGeom prst="rect">
            <a:avLst/>
          </a:prstGeom>
          <a:noFill/>
          <a:ln w="38100">
            <a:solidFill>
              <a:srgbClr val="00A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Tree>
    <p:extLst>
      <p:ext uri="{BB962C8B-B14F-4D97-AF65-F5344CB8AC3E}">
        <p14:creationId xmlns:p14="http://schemas.microsoft.com/office/powerpoint/2010/main" val="358375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13376" y="1425333"/>
            <a:ext cx="1571390" cy="383144"/>
          </a:xfrm>
          <a:prstGeom prst="rect">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6" name="Rettangolo 5"/>
          <p:cNvSpPr/>
          <p:nvPr/>
        </p:nvSpPr>
        <p:spPr>
          <a:xfrm>
            <a:off x="813375" y="1966034"/>
            <a:ext cx="1571390" cy="383144"/>
          </a:xfrm>
          <a:prstGeom prst="rect">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7" name="Rettangolo 6"/>
          <p:cNvSpPr/>
          <p:nvPr/>
        </p:nvSpPr>
        <p:spPr>
          <a:xfrm>
            <a:off x="813374" y="2506735"/>
            <a:ext cx="1571390" cy="383144"/>
          </a:xfrm>
          <a:prstGeom prst="rect">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8" name="Rettangolo 7"/>
          <p:cNvSpPr/>
          <p:nvPr/>
        </p:nvSpPr>
        <p:spPr>
          <a:xfrm>
            <a:off x="813374" y="3353719"/>
            <a:ext cx="1571390" cy="383144"/>
          </a:xfrm>
          <a:prstGeom prst="rect">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9" name="Rettangolo 8"/>
          <p:cNvSpPr/>
          <p:nvPr/>
        </p:nvSpPr>
        <p:spPr>
          <a:xfrm>
            <a:off x="813373" y="4063622"/>
            <a:ext cx="1571390" cy="383144"/>
          </a:xfrm>
          <a:prstGeom prst="rect">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3" name="Rettangolo 2"/>
          <p:cNvSpPr/>
          <p:nvPr/>
        </p:nvSpPr>
        <p:spPr>
          <a:xfrm>
            <a:off x="1197020" y="1435269"/>
            <a:ext cx="1043876" cy="369332"/>
          </a:xfrm>
          <a:prstGeom prst="rect">
            <a:avLst/>
          </a:prstGeom>
        </p:spPr>
        <p:txBody>
          <a:bodyPr wrap="none">
            <a:spAutoFit/>
          </a:bodyPr>
          <a:lstStyle/>
          <a:p>
            <a:r>
              <a:rPr lang="en-GB" sz="1800" b="1" dirty="0">
                <a:solidFill>
                  <a:schemeClr val="bg1"/>
                </a:solidFill>
              </a:rPr>
              <a:t>RETAIN</a:t>
            </a:r>
            <a:endParaRPr lang="it-IT" sz="1800" dirty="0">
              <a:solidFill>
                <a:schemeClr val="bg1"/>
              </a:solidFill>
            </a:endParaRPr>
          </a:p>
        </p:txBody>
      </p:sp>
      <p:sp>
        <p:nvSpPr>
          <p:cNvPr id="4" name="Rettangolo 3"/>
          <p:cNvSpPr/>
          <p:nvPr/>
        </p:nvSpPr>
        <p:spPr>
          <a:xfrm>
            <a:off x="1240299" y="1979171"/>
            <a:ext cx="979755" cy="369332"/>
          </a:xfrm>
          <a:prstGeom prst="rect">
            <a:avLst/>
          </a:prstGeom>
        </p:spPr>
        <p:txBody>
          <a:bodyPr wrap="none">
            <a:spAutoFit/>
          </a:bodyPr>
          <a:lstStyle/>
          <a:p>
            <a:r>
              <a:rPr lang="en-GB" sz="1800" b="1" dirty="0">
                <a:solidFill>
                  <a:schemeClr val="bg1"/>
                </a:solidFill>
              </a:rPr>
              <a:t>REUSE</a:t>
            </a:r>
            <a:endParaRPr lang="it-IT" sz="1800" dirty="0">
              <a:solidFill>
                <a:schemeClr val="bg1"/>
              </a:solidFill>
            </a:endParaRPr>
          </a:p>
        </p:txBody>
      </p:sp>
      <p:sp>
        <p:nvSpPr>
          <p:cNvPr id="5" name="Rettangolo 4"/>
          <p:cNvSpPr/>
          <p:nvPr/>
        </p:nvSpPr>
        <p:spPr>
          <a:xfrm>
            <a:off x="1216252" y="2518667"/>
            <a:ext cx="1031051" cy="369332"/>
          </a:xfrm>
          <a:prstGeom prst="rect">
            <a:avLst/>
          </a:prstGeom>
        </p:spPr>
        <p:txBody>
          <a:bodyPr wrap="none">
            <a:spAutoFit/>
          </a:bodyPr>
          <a:lstStyle/>
          <a:p>
            <a:r>
              <a:rPr lang="en-GB" sz="1800" b="1" dirty="0">
                <a:solidFill>
                  <a:schemeClr val="bg1"/>
                </a:solidFill>
              </a:rPr>
              <a:t>REVISE</a:t>
            </a:r>
            <a:endParaRPr lang="it-IT" sz="1800" dirty="0">
              <a:solidFill>
                <a:schemeClr val="bg1"/>
              </a:solidFill>
            </a:endParaRPr>
          </a:p>
        </p:txBody>
      </p:sp>
      <p:sp>
        <p:nvSpPr>
          <p:cNvPr id="10" name="Rettangolo 9"/>
          <p:cNvSpPr/>
          <p:nvPr/>
        </p:nvSpPr>
        <p:spPr>
          <a:xfrm>
            <a:off x="1240298" y="3369838"/>
            <a:ext cx="915635" cy="369332"/>
          </a:xfrm>
          <a:prstGeom prst="rect">
            <a:avLst/>
          </a:prstGeom>
        </p:spPr>
        <p:txBody>
          <a:bodyPr wrap="none">
            <a:spAutoFit/>
          </a:bodyPr>
          <a:lstStyle/>
          <a:p>
            <a:r>
              <a:rPr lang="en-GB" sz="1800" b="1" dirty="0">
                <a:solidFill>
                  <a:schemeClr val="bg1"/>
                </a:solidFill>
              </a:rPr>
              <a:t>REMIX</a:t>
            </a:r>
            <a:endParaRPr lang="it-IT" sz="1800" dirty="0">
              <a:solidFill>
                <a:schemeClr val="bg1"/>
              </a:solidFill>
            </a:endParaRPr>
          </a:p>
        </p:txBody>
      </p:sp>
      <p:sp>
        <p:nvSpPr>
          <p:cNvPr id="12" name="Rettangolo 11"/>
          <p:cNvSpPr/>
          <p:nvPr/>
        </p:nvSpPr>
        <p:spPr>
          <a:xfrm>
            <a:off x="813374" y="4094964"/>
            <a:ext cx="1571388" cy="646331"/>
          </a:xfrm>
          <a:prstGeom prst="rect">
            <a:avLst/>
          </a:prstGeom>
        </p:spPr>
        <p:txBody>
          <a:bodyPr wrap="square">
            <a:spAutoFit/>
          </a:bodyPr>
          <a:lstStyle/>
          <a:p>
            <a:r>
              <a:rPr lang="en-GB" sz="1800" b="1" dirty="0">
                <a:solidFill>
                  <a:schemeClr val="bg1"/>
                </a:solidFill>
              </a:rPr>
              <a:t>REDISTRIBUTE</a:t>
            </a:r>
            <a:endParaRPr lang="it-IT" sz="1800" dirty="0">
              <a:solidFill>
                <a:schemeClr val="bg1"/>
              </a:solidFill>
            </a:endParaRPr>
          </a:p>
        </p:txBody>
      </p:sp>
      <p:sp>
        <p:nvSpPr>
          <p:cNvPr id="13" name="Rettangolo 12"/>
          <p:cNvSpPr/>
          <p:nvPr/>
        </p:nvSpPr>
        <p:spPr>
          <a:xfrm>
            <a:off x="2634822" y="1435632"/>
            <a:ext cx="4160113" cy="415498"/>
          </a:xfrm>
          <a:prstGeom prst="rect">
            <a:avLst/>
          </a:prstGeom>
        </p:spPr>
        <p:txBody>
          <a:bodyPr wrap="none">
            <a:spAutoFit/>
          </a:bodyPr>
          <a:lstStyle/>
          <a:p>
            <a:r>
              <a:rPr lang="en-GB" sz="2100" dirty="0">
                <a:solidFill>
                  <a:schemeClr val="tx1">
                    <a:lumMod val="75000"/>
                    <a:lumOff val="25000"/>
                  </a:schemeClr>
                </a:solidFill>
              </a:rPr>
              <a:t>You can make a copy and keep it</a:t>
            </a:r>
          </a:p>
        </p:txBody>
      </p:sp>
      <p:sp>
        <p:nvSpPr>
          <p:cNvPr id="14" name="Rettangolo 13"/>
          <p:cNvSpPr/>
          <p:nvPr/>
        </p:nvSpPr>
        <p:spPr>
          <a:xfrm>
            <a:off x="2634822" y="1934552"/>
            <a:ext cx="4294765" cy="415498"/>
          </a:xfrm>
          <a:prstGeom prst="rect">
            <a:avLst/>
          </a:prstGeom>
        </p:spPr>
        <p:txBody>
          <a:bodyPr wrap="none">
            <a:spAutoFit/>
          </a:bodyPr>
          <a:lstStyle/>
          <a:p>
            <a:r>
              <a:rPr lang="en-GB" sz="2100" dirty="0">
                <a:solidFill>
                  <a:schemeClr val="tx1">
                    <a:lumMod val="75000"/>
                    <a:lumOff val="25000"/>
                  </a:schemeClr>
                </a:solidFill>
              </a:rPr>
              <a:t>You can reuse them in many ways</a:t>
            </a:r>
          </a:p>
        </p:txBody>
      </p:sp>
      <p:sp>
        <p:nvSpPr>
          <p:cNvPr id="15" name="Rettangolo 14"/>
          <p:cNvSpPr/>
          <p:nvPr/>
        </p:nvSpPr>
        <p:spPr>
          <a:xfrm>
            <a:off x="2634823" y="2433473"/>
            <a:ext cx="5375055" cy="738664"/>
          </a:xfrm>
          <a:prstGeom prst="rect">
            <a:avLst/>
          </a:prstGeom>
        </p:spPr>
        <p:txBody>
          <a:bodyPr wrap="square">
            <a:spAutoFit/>
          </a:bodyPr>
          <a:lstStyle/>
          <a:p>
            <a:r>
              <a:rPr lang="en-US" sz="2100" dirty="0">
                <a:solidFill>
                  <a:schemeClr val="tx1">
                    <a:lumMod val="75000"/>
                    <a:lumOff val="25000"/>
                  </a:schemeClr>
                </a:solidFill>
              </a:rPr>
              <a:t>You can adapt, modify and improve them according to your educational goals</a:t>
            </a:r>
            <a:endParaRPr lang="en-GB" sz="2100" dirty="0">
              <a:solidFill>
                <a:schemeClr val="tx1">
                  <a:lumMod val="75000"/>
                  <a:lumOff val="25000"/>
                </a:schemeClr>
              </a:solidFill>
            </a:endParaRPr>
          </a:p>
        </p:txBody>
      </p:sp>
      <p:sp>
        <p:nvSpPr>
          <p:cNvPr id="16" name="Rettangolo 15"/>
          <p:cNvSpPr/>
          <p:nvPr/>
        </p:nvSpPr>
        <p:spPr>
          <a:xfrm>
            <a:off x="2634822" y="3233868"/>
            <a:ext cx="5451239" cy="738664"/>
          </a:xfrm>
          <a:prstGeom prst="rect">
            <a:avLst/>
          </a:prstGeom>
        </p:spPr>
        <p:txBody>
          <a:bodyPr wrap="square">
            <a:spAutoFit/>
          </a:bodyPr>
          <a:lstStyle/>
          <a:p>
            <a:r>
              <a:rPr lang="en-US" sz="2100" dirty="0"/>
              <a:t>You can combine two or more, yours or others, with compatible licenses</a:t>
            </a:r>
            <a:endParaRPr lang="en-GB" sz="2100" dirty="0">
              <a:solidFill>
                <a:schemeClr val="tx1">
                  <a:lumMod val="75000"/>
                  <a:lumOff val="25000"/>
                </a:schemeClr>
              </a:solidFill>
            </a:endParaRPr>
          </a:p>
        </p:txBody>
      </p:sp>
      <p:sp>
        <p:nvSpPr>
          <p:cNvPr id="17" name="Rettangolo 16"/>
          <p:cNvSpPr/>
          <p:nvPr/>
        </p:nvSpPr>
        <p:spPr>
          <a:xfrm>
            <a:off x="2634822" y="4060429"/>
            <a:ext cx="3292889" cy="415498"/>
          </a:xfrm>
          <a:prstGeom prst="rect">
            <a:avLst/>
          </a:prstGeom>
        </p:spPr>
        <p:txBody>
          <a:bodyPr wrap="none">
            <a:spAutoFit/>
          </a:bodyPr>
          <a:lstStyle/>
          <a:p>
            <a:r>
              <a:rPr lang="en-GB" sz="2100" dirty="0">
                <a:solidFill>
                  <a:schemeClr val="tx1">
                    <a:lumMod val="75000"/>
                    <a:lumOff val="25000"/>
                  </a:schemeClr>
                </a:solidFill>
              </a:rPr>
              <a:t>You can share with others</a:t>
            </a:r>
            <a:endParaRPr lang="it-IT" sz="2100" dirty="0"/>
          </a:p>
        </p:txBody>
      </p:sp>
      <p:sp>
        <p:nvSpPr>
          <p:cNvPr id="20" name="Rettangolo 19">
            <a:extLst>
              <a:ext uri="{FF2B5EF4-FFF2-40B4-BE49-F238E27FC236}">
                <a16:creationId xmlns:a16="http://schemas.microsoft.com/office/drawing/2014/main" id="{5E7718C2-5194-4536-9645-EF0943900C93}"/>
              </a:ext>
            </a:extLst>
          </p:cNvPr>
          <p:cNvSpPr/>
          <p:nvPr/>
        </p:nvSpPr>
        <p:spPr>
          <a:xfrm>
            <a:off x="6254748" y="4784771"/>
            <a:ext cx="2111475" cy="253916"/>
          </a:xfrm>
          <a:prstGeom prst="rect">
            <a:avLst/>
          </a:prstGeom>
        </p:spPr>
        <p:txBody>
          <a:bodyPr wrap="none">
            <a:spAutoFit/>
          </a:bodyPr>
          <a:lstStyle/>
          <a:p>
            <a:r>
              <a:rPr lang="it-IT" sz="1050" dirty="0">
                <a:hlinkClick r:id="rId3"/>
              </a:rPr>
              <a:t>http://opencontent.org/definition</a:t>
            </a:r>
            <a:r>
              <a:rPr lang="it-IT" sz="1050" dirty="0"/>
              <a:t> </a:t>
            </a:r>
          </a:p>
        </p:txBody>
      </p:sp>
      <p:sp>
        <p:nvSpPr>
          <p:cNvPr id="21" name="Rettangolo 20"/>
          <p:cNvSpPr/>
          <p:nvPr/>
        </p:nvSpPr>
        <p:spPr>
          <a:xfrm>
            <a:off x="1" y="335159"/>
            <a:ext cx="496388" cy="261257"/>
          </a:xfrm>
          <a:prstGeom prst="rect">
            <a:avLst/>
          </a:prstGeom>
          <a:solidFill>
            <a:srgbClr val="00A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22" name="CasellaDiTesto 21"/>
          <p:cNvSpPr txBox="1"/>
          <p:nvPr/>
        </p:nvSpPr>
        <p:spPr>
          <a:xfrm>
            <a:off x="732552" y="181507"/>
            <a:ext cx="8310439" cy="553998"/>
          </a:xfrm>
          <a:prstGeom prst="rect">
            <a:avLst/>
          </a:prstGeom>
          <a:noFill/>
        </p:spPr>
        <p:txBody>
          <a:bodyPr wrap="square" rtlCol="0">
            <a:spAutoFit/>
          </a:bodyPr>
          <a:lstStyle/>
          <a:p>
            <a:r>
              <a:rPr lang="en-GB" sz="3000" b="1" dirty="0">
                <a:solidFill>
                  <a:schemeClr val="tx1">
                    <a:lumMod val="75000"/>
                    <a:lumOff val="25000"/>
                  </a:schemeClr>
                </a:solidFill>
              </a:rPr>
              <a:t>The</a:t>
            </a:r>
            <a:r>
              <a:rPr lang="en-GB" sz="3000" b="1" i="1" dirty="0">
                <a:solidFill>
                  <a:schemeClr val="tx1">
                    <a:lumMod val="75000"/>
                    <a:lumOff val="25000"/>
                  </a:schemeClr>
                </a:solidFill>
              </a:rPr>
              <a:t> </a:t>
            </a:r>
            <a:r>
              <a:rPr lang="en-GB" sz="3000" b="1">
                <a:solidFill>
                  <a:schemeClr val="tx1">
                    <a:lumMod val="75000"/>
                    <a:lumOff val="25000"/>
                  </a:schemeClr>
                </a:solidFill>
              </a:rPr>
              <a:t>5 Rs: How to reuse OER?</a:t>
            </a:r>
            <a:endParaRPr lang="en-GB" sz="3000" b="1" dirty="0">
              <a:solidFill>
                <a:schemeClr val="tx1">
                  <a:lumMod val="75000"/>
                  <a:lumOff val="25000"/>
                </a:schemeClr>
              </a:solidFill>
            </a:endParaRPr>
          </a:p>
        </p:txBody>
      </p:sp>
      <p:sp>
        <p:nvSpPr>
          <p:cNvPr id="23" name="Rettangolo 22"/>
          <p:cNvSpPr/>
          <p:nvPr/>
        </p:nvSpPr>
        <p:spPr>
          <a:xfrm>
            <a:off x="525573" y="1188720"/>
            <a:ext cx="8170817" cy="3327269"/>
          </a:xfrm>
          <a:prstGeom prst="rect">
            <a:avLst/>
          </a:prstGeom>
          <a:noFill/>
          <a:ln w="38100">
            <a:solidFill>
              <a:srgbClr val="00A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Tree>
    <p:extLst>
      <p:ext uri="{BB962C8B-B14F-4D97-AF65-F5344CB8AC3E}">
        <p14:creationId xmlns:p14="http://schemas.microsoft.com/office/powerpoint/2010/main" val="1527862494"/>
      </p:ext>
    </p:extLst>
  </p:cSld>
  <p:clrMapOvr>
    <a:masterClrMapping/>
  </p:clrMapOvr>
</p:sld>
</file>

<file path=ppt/theme/theme1.xml><?xml version="1.0" encoding="utf-8"?>
<a:theme xmlns:a="http://schemas.openxmlformats.org/drawingml/2006/main" name="SPARC Europe template FINAL">
  <a:themeElements>
    <a:clrScheme name="Aangepast 1">
      <a:dk1>
        <a:srgbClr val="254B8F"/>
      </a:dk1>
      <a:lt1>
        <a:srgbClr val="FFFFFF"/>
      </a:lt1>
      <a:dk2>
        <a:srgbClr val="78BCDD"/>
      </a:dk2>
      <a:lt2>
        <a:srgbClr val="FFFFFF"/>
      </a:lt2>
      <a:accent1>
        <a:srgbClr val="254B8F"/>
      </a:accent1>
      <a:accent2>
        <a:srgbClr val="78BCDD"/>
      </a:accent2>
      <a:accent3>
        <a:srgbClr val="E69636"/>
      </a:accent3>
      <a:accent4>
        <a:srgbClr val="22222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1706</Words>
  <Application>Microsoft Office PowerPoint</Application>
  <PresentationFormat>Presentazione su schermo (16:9)</PresentationFormat>
  <Paragraphs>205</Paragraphs>
  <Slides>31</Slides>
  <Notes>27</Notes>
  <HiddenSlides>0</HiddenSlides>
  <MMClips>0</MMClips>
  <ScaleCrop>false</ScaleCrop>
  <HeadingPairs>
    <vt:vector size="6" baseType="variant">
      <vt:variant>
        <vt:lpstr>Caratteri utilizzati</vt:lpstr>
      </vt:variant>
      <vt:variant>
        <vt:i4>3</vt:i4>
      </vt:variant>
      <vt:variant>
        <vt:lpstr>Tema</vt:lpstr>
      </vt:variant>
      <vt:variant>
        <vt:i4>3</vt:i4>
      </vt:variant>
      <vt:variant>
        <vt:lpstr>Titoli diapositive</vt:lpstr>
      </vt:variant>
      <vt:variant>
        <vt:i4>31</vt:i4>
      </vt:variant>
    </vt:vector>
  </HeadingPairs>
  <TitlesOfParts>
    <vt:vector size="37" baseType="lpstr">
      <vt:lpstr>Calibri</vt:lpstr>
      <vt:lpstr>Open Sans</vt:lpstr>
      <vt:lpstr>Arial</vt:lpstr>
      <vt:lpstr>SPARC Europe template FINAL</vt:lpstr>
      <vt:lpstr>Office Theme</vt:lpstr>
      <vt:lpstr>Office Theme</vt:lpstr>
      <vt:lpstr>Presentazione standard di PowerPoint</vt:lpstr>
      <vt:lpstr>Open = Free</vt:lpstr>
      <vt:lpstr>Open = Free + permissions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Meet me, as a remix</vt:lpstr>
      <vt:lpstr>Presentazione standard di PowerPoint</vt:lpstr>
      <vt:lpstr>The UNESCO OER Recommendation</vt:lpstr>
      <vt:lpstr>Librarians are PERFECT for OE</vt:lpstr>
      <vt:lpstr>Presentazione standard di PowerPoint</vt:lpstr>
      <vt:lpstr>Presentazione standard di PowerPoint</vt:lpstr>
      <vt:lpstr>Presentazione standard di PowerPoint</vt:lpstr>
      <vt:lpstr>REUSE AND ADAPT OUR RESOURCES!   Open = Free + permissions  THEY ARE ALL SHARED WITH AN OPEN LICENCE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How librarians can help implement  the UNESCO OER Recommendation</vt:lpstr>
      <vt:lpstr>How librarians can help implement  the UNESCO OER Recommendation</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Paola Corti</cp:lastModifiedBy>
  <cp:revision>1</cp:revision>
  <dcterms:modified xsi:type="dcterms:W3CDTF">2022-10-23T09:01:02Z</dcterms:modified>
</cp:coreProperties>
</file>