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58" r:id="rId6"/>
    <p:sldId id="259" r:id="rId7"/>
    <p:sldId id="260" r:id="rId8"/>
    <p:sldId id="262" r:id="rId9"/>
    <p:sldId id="261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hanna\Documents\Desktop\Research\Grad%20student%20parent%20theses-dissertations%20(with%20almiratabaeva@gmail.com)\Findings_Zhan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year!$D$1</c:f>
              <c:strCache>
                <c:ptCount val="1"/>
                <c:pt idx="0">
                  <c:v>number of disserations </c:v>
                </c:pt>
              </c:strCache>
            </c:strRef>
          </c:tx>
          <c:spPr>
            <a:ln w="28575" cap="rnd">
              <a:solidFill>
                <a:schemeClr val="dk1">
                  <a:tint val="88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year!$B$2:$B$21</c:f>
              <c:numCache>
                <c:formatCode>General</c:formatCode>
                <c:ptCount val="20"/>
                <c:pt idx="0">
                  <c:v>1997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year!$D$2:$D$21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9</c:v>
                </c:pt>
                <c:pt idx="7">
                  <c:v>10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16</c:v>
                </c:pt>
                <c:pt idx="12">
                  <c:v>20</c:v>
                </c:pt>
                <c:pt idx="13">
                  <c:v>25</c:v>
                </c:pt>
                <c:pt idx="14">
                  <c:v>26</c:v>
                </c:pt>
                <c:pt idx="15">
                  <c:v>34</c:v>
                </c:pt>
                <c:pt idx="16">
                  <c:v>36</c:v>
                </c:pt>
                <c:pt idx="17">
                  <c:v>40</c:v>
                </c:pt>
                <c:pt idx="18">
                  <c:v>41</c:v>
                </c:pt>
                <c:pt idx="19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22-45BE-B433-2BE208774C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050190752"/>
        <c:axId val="991355152"/>
      </c:lineChart>
      <c:catAx>
        <c:axId val="10501907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1355152"/>
        <c:crosses val="autoZero"/>
        <c:auto val="1"/>
        <c:lblAlgn val="ctr"/>
        <c:lblOffset val="100"/>
        <c:noMultiLvlLbl val="0"/>
      </c:catAx>
      <c:valAx>
        <c:axId val="99135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alpha val="9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u="none" strike="noStrike" baseline="0">
                    <a:effectLst/>
                  </a:rPr>
                  <a:t>Cumulative </a:t>
                </a:r>
                <a:r>
                  <a:rPr lang="en-US" b="1" i="0"/>
                  <a:t> Sum of </a:t>
                </a:r>
                <a:r>
                  <a:rPr lang="en-US" sz="1000" b="1" i="0" u="none" strike="noStrike" baseline="0">
                    <a:effectLst/>
                  </a:rPr>
                  <a:t>dissertations / theses </a:t>
                </a:r>
                <a:endParaRPr lang="en-US" b="1" i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0190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1">
  <a:schemeClr val="dk1">
    <a:tint val="88000"/>
  </a:schemeClr>
  <a:schemeClr val="dk1">
    <a:tint val="55000"/>
  </a:schemeClr>
  <a:schemeClr val="dk1">
    <a:tint val="78000"/>
  </a:schemeClr>
  <a:schemeClr val="dk1">
    <a:tint val="92000"/>
  </a:schemeClr>
  <a:schemeClr val="dk1">
    <a:tint val="70000"/>
  </a:schemeClr>
  <a:schemeClr val="dk1">
    <a:tint val="30000"/>
  </a:schemeClr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2DF3AE-F46E-4C9C-AFC9-51A89C14C3A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AAF0F7-B6FF-45A3-8420-34A317866452}">
      <dgm:prSet/>
      <dgm:spPr/>
      <dgm:t>
        <a:bodyPr/>
        <a:lstStyle/>
        <a:p>
          <a:r>
            <a:rPr lang="en-US" dirty="0"/>
            <a:t>ProQuest Theses and Dissertations Database</a:t>
          </a:r>
        </a:p>
      </dgm:t>
    </dgm:pt>
    <dgm:pt modelId="{738225A2-94C0-4B21-ACA2-EDD5A6BF221A}" type="parTrans" cxnId="{47DFC84E-3096-4560-A992-B28FF4CDCB19}">
      <dgm:prSet/>
      <dgm:spPr/>
      <dgm:t>
        <a:bodyPr/>
        <a:lstStyle/>
        <a:p>
          <a:endParaRPr lang="en-US"/>
        </a:p>
      </dgm:t>
    </dgm:pt>
    <dgm:pt modelId="{A707F7A2-94F9-4B28-8B01-B371E3927FBA}" type="sibTrans" cxnId="{47DFC84E-3096-4560-A992-B28FF4CDCB19}">
      <dgm:prSet/>
      <dgm:spPr/>
      <dgm:t>
        <a:bodyPr/>
        <a:lstStyle/>
        <a:p>
          <a:endParaRPr lang="en-US"/>
        </a:p>
      </dgm:t>
    </dgm:pt>
    <dgm:pt modelId="{EB72B466-D0BA-4D50-8A96-F53BBB1FBA5E}">
      <dgm:prSet/>
      <dgm:spPr/>
      <dgm:t>
        <a:bodyPr/>
        <a:lstStyle/>
        <a:p>
          <a:r>
            <a:rPr lang="en-US" dirty="0"/>
            <a:t>Key terms:</a:t>
          </a:r>
        </a:p>
        <a:p>
          <a:r>
            <a:rPr lang="en-US" i="1" dirty="0"/>
            <a:t>mother</a:t>
          </a:r>
          <a:r>
            <a:rPr lang="en-US" dirty="0"/>
            <a:t>, </a:t>
          </a:r>
          <a:r>
            <a:rPr lang="en-US" i="1" dirty="0"/>
            <a:t>motherhood, parent, parenthood, graduate, scholar, academia, student, children. </a:t>
          </a:r>
          <a:endParaRPr lang="en-US" dirty="0"/>
        </a:p>
      </dgm:t>
    </dgm:pt>
    <dgm:pt modelId="{848AA2CE-9AA6-4334-B010-B0BD94CD86A7}" type="parTrans" cxnId="{AA5A44D7-05BF-415A-89A8-F2D51D0992FA}">
      <dgm:prSet/>
      <dgm:spPr/>
      <dgm:t>
        <a:bodyPr/>
        <a:lstStyle/>
        <a:p>
          <a:endParaRPr lang="en-US"/>
        </a:p>
      </dgm:t>
    </dgm:pt>
    <dgm:pt modelId="{84E8FAF0-F810-4541-A06B-7D7A6F21B6EB}" type="sibTrans" cxnId="{AA5A44D7-05BF-415A-89A8-F2D51D0992FA}">
      <dgm:prSet/>
      <dgm:spPr/>
      <dgm:t>
        <a:bodyPr/>
        <a:lstStyle/>
        <a:p>
          <a:endParaRPr lang="en-US"/>
        </a:p>
      </dgm:t>
    </dgm:pt>
    <dgm:pt modelId="{02B8DCCE-FEEA-49EE-AC8B-25FD43B37059}" type="pres">
      <dgm:prSet presAssocID="{B92DF3AE-F46E-4C9C-AFC9-51A89C14C3A7}" presName="linearFlow" presStyleCnt="0">
        <dgm:presLayoutVars>
          <dgm:resizeHandles val="exact"/>
        </dgm:presLayoutVars>
      </dgm:prSet>
      <dgm:spPr/>
    </dgm:pt>
    <dgm:pt modelId="{819DFD8A-9028-4B91-B7D5-BB5EBCFABE2E}" type="pres">
      <dgm:prSet presAssocID="{96AAF0F7-B6FF-45A3-8420-34A317866452}" presName="node" presStyleLbl="node1" presStyleIdx="0" presStyleCnt="2">
        <dgm:presLayoutVars>
          <dgm:bulletEnabled val="1"/>
        </dgm:presLayoutVars>
      </dgm:prSet>
      <dgm:spPr/>
    </dgm:pt>
    <dgm:pt modelId="{24CD294B-5551-417E-87F0-891CF3D9BD30}" type="pres">
      <dgm:prSet presAssocID="{A707F7A2-94F9-4B28-8B01-B371E3927FBA}" presName="sibTrans" presStyleLbl="sibTrans2D1" presStyleIdx="0" presStyleCnt="1"/>
      <dgm:spPr/>
    </dgm:pt>
    <dgm:pt modelId="{C9681FE5-44AB-4353-A807-10011D1715EA}" type="pres">
      <dgm:prSet presAssocID="{A707F7A2-94F9-4B28-8B01-B371E3927FBA}" presName="connectorText" presStyleLbl="sibTrans2D1" presStyleIdx="0" presStyleCnt="1"/>
      <dgm:spPr/>
    </dgm:pt>
    <dgm:pt modelId="{9A917337-5380-4F63-BCD3-96C108A0C1AD}" type="pres">
      <dgm:prSet presAssocID="{EB72B466-D0BA-4D50-8A96-F53BBB1FBA5E}" presName="node" presStyleLbl="node1" presStyleIdx="1" presStyleCnt="2">
        <dgm:presLayoutVars>
          <dgm:bulletEnabled val="1"/>
        </dgm:presLayoutVars>
      </dgm:prSet>
      <dgm:spPr/>
    </dgm:pt>
  </dgm:ptLst>
  <dgm:cxnLst>
    <dgm:cxn modelId="{A7C6F31A-FCB0-45DC-B6A5-614E2E3B5102}" type="presOf" srcId="{B92DF3AE-F46E-4C9C-AFC9-51A89C14C3A7}" destId="{02B8DCCE-FEEA-49EE-AC8B-25FD43B37059}" srcOrd="0" destOrd="0" presId="urn:microsoft.com/office/officeart/2005/8/layout/process2"/>
    <dgm:cxn modelId="{47DFC84E-3096-4560-A992-B28FF4CDCB19}" srcId="{B92DF3AE-F46E-4C9C-AFC9-51A89C14C3A7}" destId="{96AAF0F7-B6FF-45A3-8420-34A317866452}" srcOrd="0" destOrd="0" parTransId="{738225A2-94C0-4B21-ACA2-EDD5A6BF221A}" sibTransId="{A707F7A2-94F9-4B28-8B01-B371E3927FBA}"/>
    <dgm:cxn modelId="{AC0037B0-989C-4BD0-89B5-6D4147E14E20}" type="presOf" srcId="{96AAF0F7-B6FF-45A3-8420-34A317866452}" destId="{819DFD8A-9028-4B91-B7D5-BB5EBCFABE2E}" srcOrd="0" destOrd="0" presId="urn:microsoft.com/office/officeart/2005/8/layout/process2"/>
    <dgm:cxn modelId="{4BB27EB0-A327-4E38-863F-31D244A868FF}" type="presOf" srcId="{A707F7A2-94F9-4B28-8B01-B371E3927FBA}" destId="{24CD294B-5551-417E-87F0-891CF3D9BD30}" srcOrd="0" destOrd="0" presId="urn:microsoft.com/office/officeart/2005/8/layout/process2"/>
    <dgm:cxn modelId="{4C632AC6-E359-42C3-A1B4-6444BCDFA121}" type="presOf" srcId="{EB72B466-D0BA-4D50-8A96-F53BBB1FBA5E}" destId="{9A917337-5380-4F63-BCD3-96C108A0C1AD}" srcOrd="0" destOrd="0" presId="urn:microsoft.com/office/officeart/2005/8/layout/process2"/>
    <dgm:cxn modelId="{1760FDD1-3392-453D-8957-5E289612CB4F}" type="presOf" srcId="{A707F7A2-94F9-4B28-8B01-B371E3927FBA}" destId="{C9681FE5-44AB-4353-A807-10011D1715EA}" srcOrd="1" destOrd="0" presId="urn:microsoft.com/office/officeart/2005/8/layout/process2"/>
    <dgm:cxn modelId="{AA5A44D7-05BF-415A-89A8-F2D51D0992FA}" srcId="{B92DF3AE-F46E-4C9C-AFC9-51A89C14C3A7}" destId="{EB72B466-D0BA-4D50-8A96-F53BBB1FBA5E}" srcOrd="1" destOrd="0" parTransId="{848AA2CE-9AA6-4334-B010-B0BD94CD86A7}" sibTransId="{84E8FAF0-F810-4541-A06B-7D7A6F21B6EB}"/>
    <dgm:cxn modelId="{A6D95C56-C54D-441C-B329-55318E9E43BD}" type="presParOf" srcId="{02B8DCCE-FEEA-49EE-AC8B-25FD43B37059}" destId="{819DFD8A-9028-4B91-B7D5-BB5EBCFABE2E}" srcOrd="0" destOrd="0" presId="urn:microsoft.com/office/officeart/2005/8/layout/process2"/>
    <dgm:cxn modelId="{63466D8A-033B-4237-96DD-0DFF9F9F1EAD}" type="presParOf" srcId="{02B8DCCE-FEEA-49EE-AC8B-25FD43B37059}" destId="{24CD294B-5551-417E-87F0-891CF3D9BD30}" srcOrd="1" destOrd="0" presId="urn:microsoft.com/office/officeart/2005/8/layout/process2"/>
    <dgm:cxn modelId="{48B31FE2-6564-44CB-9706-42168AE101E7}" type="presParOf" srcId="{24CD294B-5551-417E-87F0-891CF3D9BD30}" destId="{C9681FE5-44AB-4353-A807-10011D1715EA}" srcOrd="0" destOrd="0" presId="urn:microsoft.com/office/officeart/2005/8/layout/process2"/>
    <dgm:cxn modelId="{86DA5157-2AF4-4112-A4FB-6A09DAD2891C}" type="presParOf" srcId="{02B8DCCE-FEEA-49EE-AC8B-25FD43B37059}" destId="{9A917337-5380-4F63-BCD3-96C108A0C1AD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96BAC7-4811-42E7-BFDF-AB2FED0FBDF2}" type="doc">
      <dgm:prSet loTypeId="urn:microsoft.com/office/officeart/2016/7/layout/VerticalSolid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863368-D96B-416E-B795-1F40781C857E}">
      <dgm:prSet/>
      <dgm:spPr/>
      <dgm:t>
        <a:bodyPr/>
        <a:lstStyle/>
        <a:p>
          <a:r>
            <a:rPr lang="en-US" dirty="0"/>
            <a:t>single parents</a:t>
          </a:r>
        </a:p>
      </dgm:t>
    </dgm:pt>
    <dgm:pt modelId="{D60F9E66-31B8-4861-9AA9-107579EFAC2F}" type="parTrans" cxnId="{83A83866-7D7D-46C7-8D00-5F696DE0453F}">
      <dgm:prSet/>
      <dgm:spPr/>
      <dgm:t>
        <a:bodyPr/>
        <a:lstStyle/>
        <a:p>
          <a:endParaRPr lang="en-US"/>
        </a:p>
      </dgm:t>
    </dgm:pt>
    <dgm:pt modelId="{38610CF6-6EFF-4821-9E92-D28D6DCB03A3}" type="sibTrans" cxnId="{83A83866-7D7D-46C7-8D00-5F696DE0453F}">
      <dgm:prSet/>
      <dgm:spPr/>
      <dgm:t>
        <a:bodyPr/>
        <a:lstStyle/>
        <a:p>
          <a:endParaRPr lang="en-US"/>
        </a:p>
      </dgm:t>
    </dgm:pt>
    <dgm:pt modelId="{1465C6B8-50F8-4D8B-9EF9-6E412F048ED7}">
      <dgm:prSet/>
      <dgm:spPr/>
      <dgm:t>
        <a:bodyPr/>
        <a:lstStyle/>
        <a:p>
          <a:r>
            <a:rPr lang="en-US" dirty="0"/>
            <a:t>b.</a:t>
          </a:r>
        </a:p>
      </dgm:t>
    </dgm:pt>
    <dgm:pt modelId="{C287A456-EE43-4878-BB40-479CB2DBC2AF}" type="parTrans" cxnId="{1223D239-3B4C-4D99-8E62-8DA4CE940865}">
      <dgm:prSet/>
      <dgm:spPr/>
      <dgm:t>
        <a:bodyPr/>
        <a:lstStyle/>
        <a:p>
          <a:endParaRPr lang="en-US"/>
        </a:p>
      </dgm:t>
    </dgm:pt>
    <dgm:pt modelId="{EFBB24EF-2B20-479F-A829-0071393AFF90}" type="sibTrans" cxnId="{1223D239-3B4C-4D99-8E62-8DA4CE940865}">
      <dgm:prSet/>
      <dgm:spPr/>
      <dgm:t>
        <a:bodyPr/>
        <a:lstStyle/>
        <a:p>
          <a:endParaRPr lang="en-US"/>
        </a:p>
      </dgm:t>
    </dgm:pt>
    <dgm:pt modelId="{EA54EF69-02FC-4BC4-A477-29846168FCCD}">
      <dgm:prSet/>
      <dgm:spPr/>
      <dgm:t>
        <a:bodyPr/>
        <a:lstStyle/>
        <a:p>
          <a:r>
            <a:rPr lang="en-US" dirty="0"/>
            <a:t>non cis-gendered students</a:t>
          </a:r>
        </a:p>
      </dgm:t>
    </dgm:pt>
    <dgm:pt modelId="{B27CF890-BB63-4BE4-8D44-0644A84AAF1A}" type="parTrans" cxnId="{1147D93D-93EE-4CCC-9AF4-7950606437FA}">
      <dgm:prSet/>
      <dgm:spPr/>
      <dgm:t>
        <a:bodyPr/>
        <a:lstStyle/>
        <a:p>
          <a:endParaRPr lang="en-US"/>
        </a:p>
      </dgm:t>
    </dgm:pt>
    <dgm:pt modelId="{EB1B9544-ED24-4BF9-9048-EE0B1A8D9633}" type="sibTrans" cxnId="{1147D93D-93EE-4CCC-9AF4-7950606437FA}">
      <dgm:prSet/>
      <dgm:spPr/>
      <dgm:t>
        <a:bodyPr/>
        <a:lstStyle/>
        <a:p>
          <a:endParaRPr lang="en-US"/>
        </a:p>
      </dgm:t>
    </dgm:pt>
    <dgm:pt modelId="{7FE7E47E-BAA5-4E01-B5BD-13D4BB322FAB}">
      <dgm:prSet/>
      <dgm:spPr/>
      <dgm:t>
        <a:bodyPr/>
        <a:lstStyle/>
        <a:p>
          <a:r>
            <a:rPr lang="en-US" dirty="0"/>
            <a:t>c.</a:t>
          </a:r>
        </a:p>
      </dgm:t>
    </dgm:pt>
    <dgm:pt modelId="{396A4EB6-466C-4685-9E95-339589E757D8}" type="parTrans" cxnId="{F104745F-D995-454B-997F-9C5CF6B01551}">
      <dgm:prSet/>
      <dgm:spPr/>
      <dgm:t>
        <a:bodyPr/>
        <a:lstStyle/>
        <a:p>
          <a:endParaRPr lang="en-US"/>
        </a:p>
      </dgm:t>
    </dgm:pt>
    <dgm:pt modelId="{BAFEB04D-58FE-49DB-9664-EEA3E5F18406}" type="sibTrans" cxnId="{F104745F-D995-454B-997F-9C5CF6B01551}">
      <dgm:prSet/>
      <dgm:spPr/>
      <dgm:t>
        <a:bodyPr/>
        <a:lstStyle/>
        <a:p>
          <a:endParaRPr lang="en-US"/>
        </a:p>
      </dgm:t>
    </dgm:pt>
    <dgm:pt modelId="{BDD90B5A-04D8-4DBD-A822-045B154EADEA}">
      <dgm:prSet/>
      <dgm:spPr/>
      <dgm:t>
        <a:bodyPr/>
        <a:lstStyle/>
        <a:p>
          <a:r>
            <a:rPr lang="en-US" dirty="0"/>
            <a:t>from varied ethnic/racial background</a:t>
          </a:r>
        </a:p>
      </dgm:t>
    </dgm:pt>
    <dgm:pt modelId="{821FDB87-3B64-4617-84A3-831FD026E4D1}" type="parTrans" cxnId="{CC4E1BED-4F49-46DD-B727-DCCE555DBB27}">
      <dgm:prSet/>
      <dgm:spPr/>
      <dgm:t>
        <a:bodyPr/>
        <a:lstStyle/>
        <a:p>
          <a:endParaRPr lang="en-US"/>
        </a:p>
      </dgm:t>
    </dgm:pt>
    <dgm:pt modelId="{F833B700-3794-4341-92F3-A9939A962E11}" type="sibTrans" cxnId="{CC4E1BED-4F49-46DD-B727-DCCE555DBB27}">
      <dgm:prSet/>
      <dgm:spPr/>
      <dgm:t>
        <a:bodyPr/>
        <a:lstStyle/>
        <a:p>
          <a:endParaRPr lang="en-US"/>
        </a:p>
      </dgm:t>
    </dgm:pt>
    <dgm:pt modelId="{A3F5BB6C-7F10-4496-8793-69138EEAD663}">
      <dgm:prSet/>
      <dgm:spPr/>
      <dgm:t>
        <a:bodyPr/>
        <a:lstStyle/>
        <a:p>
          <a:r>
            <a:rPr lang="en-US" dirty="0"/>
            <a:t>d.</a:t>
          </a:r>
        </a:p>
      </dgm:t>
    </dgm:pt>
    <dgm:pt modelId="{626862CF-84ED-4D24-826A-4DE2AD7F15FC}" type="parTrans" cxnId="{ED8505C1-26D5-441B-8793-B36354DFA05E}">
      <dgm:prSet/>
      <dgm:spPr/>
      <dgm:t>
        <a:bodyPr/>
        <a:lstStyle/>
        <a:p>
          <a:endParaRPr lang="en-US"/>
        </a:p>
      </dgm:t>
    </dgm:pt>
    <dgm:pt modelId="{5B2668A0-4C10-4059-848C-F36175419F7A}" type="sibTrans" cxnId="{ED8505C1-26D5-441B-8793-B36354DFA05E}">
      <dgm:prSet/>
      <dgm:spPr/>
      <dgm:t>
        <a:bodyPr/>
        <a:lstStyle/>
        <a:p>
          <a:endParaRPr lang="en-US"/>
        </a:p>
      </dgm:t>
    </dgm:pt>
    <dgm:pt modelId="{0A0CA5A7-0A83-4F94-A44C-4E94200D3097}">
      <dgm:prSet/>
      <dgm:spPr/>
      <dgm:t>
        <a:bodyPr/>
        <a:lstStyle/>
        <a:p>
          <a:r>
            <a:rPr lang="en-US" dirty="0"/>
            <a:t>areas outside the US</a:t>
          </a:r>
        </a:p>
      </dgm:t>
    </dgm:pt>
    <dgm:pt modelId="{8869E5FC-EC49-46AC-AD4D-E9A123BE726B}" type="parTrans" cxnId="{0AC288DD-9FE3-4A78-8DE9-9E1CFAD11BBD}">
      <dgm:prSet/>
      <dgm:spPr/>
      <dgm:t>
        <a:bodyPr/>
        <a:lstStyle/>
        <a:p>
          <a:endParaRPr lang="en-US"/>
        </a:p>
      </dgm:t>
    </dgm:pt>
    <dgm:pt modelId="{DA709CD7-E074-422E-857E-07ACFEC61D4D}" type="sibTrans" cxnId="{0AC288DD-9FE3-4A78-8DE9-9E1CFAD11BBD}">
      <dgm:prSet/>
      <dgm:spPr/>
      <dgm:t>
        <a:bodyPr/>
        <a:lstStyle/>
        <a:p>
          <a:endParaRPr lang="en-US"/>
        </a:p>
      </dgm:t>
    </dgm:pt>
    <dgm:pt modelId="{3EB48F18-23FB-4D21-96BC-7E2D6E5320D0}">
      <dgm:prSet/>
      <dgm:spPr/>
      <dgm:t>
        <a:bodyPr/>
        <a:lstStyle/>
        <a:p>
          <a:r>
            <a:rPr lang="en-US" dirty="0"/>
            <a:t>a.</a:t>
          </a:r>
        </a:p>
      </dgm:t>
    </dgm:pt>
    <dgm:pt modelId="{E0EC52F1-6F8F-4D61-80C3-A6D75E1E7C23}" type="sibTrans" cxnId="{57328B37-5847-43E0-8D2E-ECDF7098BE6D}">
      <dgm:prSet/>
      <dgm:spPr/>
      <dgm:t>
        <a:bodyPr/>
        <a:lstStyle/>
        <a:p>
          <a:endParaRPr lang="en-US"/>
        </a:p>
      </dgm:t>
    </dgm:pt>
    <dgm:pt modelId="{E7FDF4F8-33EB-4107-9A9F-ED515F8C6E2A}" type="parTrans" cxnId="{57328B37-5847-43E0-8D2E-ECDF7098BE6D}">
      <dgm:prSet/>
      <dgm:spPr/>
      <dgm:t>
        <a:bodyPr/>
        <a:lstStyle/>
        <a:p>
          <a:endParaRPr lang="en-US"/>
        </a:p>
      </dgm:t>
    </dgm:pt>
    <dgm:pt modelId="{8B0C9C11-481B-4FDB-97B7-31939ACD485A}" type="pres">
      <dgm:prSet presAssocID="{6D96BAC7-4811-42E7-BFDF-AB2FED0FBDF2}" presName="Name0" presStyleCnt="0">
        <dgm:presLayoutVars>
          <dgm:dir/>
          <dgm:animLvl val="lvl"/>
          <dgm:resizeHandles val="exact"/>
        </dgm:presLayoutVars>
      </dgm:prSet>
      <dgm:spPr/>
    </dgm:pt>
    <dgm:pt modelId="{A8BAF4B8-8452-4E5C-B846-8DE566FF3509}" type="pres">
      <dgm:prSet presAssocID="{3EB48F18-23FB-4D21-96BC-7E2D6E5320D0}" presName="linNode" presStyleCnt="0"/>
      <dgm:spPr/>
    </dgm:pt>
    <dgm:pt modelId="{A4A524F8-D5F4-4666-832E-5F8C37E3315D}" type="pres">
      <dgm:prSet presAssocID="{3EB48F18-23FB-4D21-96BC-7E2D6E5320D0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4FC17F0A-A7D9-44D1-899D-A45A472BF302}" type="pres">
      <dgm:prSet presAssocID="{3EB48F18-23FB-4D21-96BC-7E2D6E5320D0}" presName="descendantText" presStyleLbl="alignAccFollowNode1" presStyleIdx="0" presStyleCnt="4">
        <dgm:presLayoutVars>
          <dgm:bulletEnabled/>
        </dgm:presLayoutVars>
      </dgm:prSet>
      <dgm:spPr/>
    </dgm:pt>
    <dgm:pt modelId="{A52E6FA7-87EF-4B18-A902-B32F5C44F371}" type="pres">
      <dgm:prSet presAssocID="{E0EC52F1-6F8F-4D61-80C3-A6D75E1E7C23}" presName="sp" presStyleCnt="0"/>
      <dgm:spPr/>
    </dgm:pt>
    <dgm:pt modelId="{72D6FF45-D995-455F-B30B-9B0642D9B4F2}" type="pres">
      <dgm:prSet presAssocID="{1465C6B8-50F8-4D8B-9EF9-6E412F048ED7}" presName="linNode" presStyleCnt="0"/>
      <dgm:spPr/>
    </dgm:pt>
    <dgm:pt modelId="{12D9AE8A-A05B-4087-B8FF-7FD4B2ADF123}" type="pres">
      <dgm:prSet presAssocID="{1465C6B8-50F8-4D8B-9EF9-6E412F048ED7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A5247FA4-56D0-42C5-AFB8-652B8312F8F9}" type="pres">
      <dgm:prSet presAssocID="{1465C6B8-50F8-4D8B-9EF9-6E412F048ED7}" presName="descendantText" presStyleLbl="alignAccFollowNode1" presStyleIdx="1" presStyleCnt="4">
        <dgm:presLayoutVars>
          <dgm:bulletEnabled/>
        </dgm:presLayoutVars>
      </dgm:prSet>
      <dgm:spPr/>
    </dgm:pt>
    <dgm:pt modelId="{BBFFBD2C-6558-46D9-97A9-077F31801626}" type="pres">
      <dgm:prSet presAssocID="{EFBB24EF-2B20-479F-A829-0071393AFF90}" presName="sp" presStyleCnt="0"/>
      <dgm:spPr/>
    </dgm:pt>
    <dgm:pt modelId="{50F3520B-AD13-4E9A-9C45-5DC36BA3948C}" type="pres">
      <dgm:prSet presAssocID="{7FE7E47E-BAA5-4E01-B5BD-13D4BB322FAB}" presName="linNode" presStyleCnt="0"/>
      <dgm:spPr/>
    </dgm:pt>
    <dgm:pt modelId="{C7030D57-EC88-4227-8473-107DF28DD8C2}" type="pres">
      <dgm:prSet presAssocID="{7FE7E47E-BAA5-4E01-B5BD-13D4BB322FAB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1728D16E-08F3-4A2C-AE43-315EAEA116D0}" type="pres">
      <dgm:prSet presAssocID="{7FE7E47E-BAA5-4E01-B5BD-13D4BB322FAB}" presName="descendantText" presStyleLbl="alignAccFollowNode1" presStyleIdx="2" presStyleCnt="4">
        <dgm:presLayoutVars>
          <dgm:bulletEnabled/>
        </dgm:presLayoutVars>
      </dgm:prSet>
      <dgm:spPr/>
    </dgm:pt>
    <dgm:pt modelId="{756C147B-E79D-4597-82A9-9CA0C1CD5A1D}" type="pres">
      <dgm:prSet presAssocID="{BAFEB04D-58FE-49DB-9664-EEA3E5F18406}" presName="sp" presStyleCnt="0"/>
      <dgm:spPr/>
    </dgm:pt>
    <dgm:pt modelId="{5B80A502-2C54-45CF-BD3E-FD98FCA00821}" type="pres">
      <dgm:prSet presAssocID="{A3F5BB6C-7F10-4496-8793-69138EEAD663}" presName="linNode" presStyleCnt="0"/>
      <dgm:spPr/>
    </dgm:pt>
    <dgm:pt modelId="{A4913CDE-A8AC-4D6F-9642-BB5B87A223AC}" type="pres">
      <dgm:prSet presAssocID="{A3F5BB6C-7F10-4496-8793-69138EEAD663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CB6DAD4B-9D96-4CE2-B834-F9D380525C3E}" type="pres">
      <dgm:prSet presAssocID="{A3F5BB6C-7F10-4496-8793-69138EEAD663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B153D70B-76BF-49AF-B2D5-A5CFF8A5EA38}" type="presOf" srcId="{7FE7E47E-BAA5-4E01-B5BD-13D4BB322FAB}" destId="{C7030D57-EC88-4227-8473-107DF28DD8C2}" srcOrd="0" destOrd="0" presId="urn:microsoft.com/office/officeart/2016/7/layout/VerticalSolidActionList"/>
    <dgm:cxn modelId="{F52DA22E-0592-4DCA-90FD-7F22122BD45E}" type="presOf" srcId="{0A0CA5A7-0A83-4F94-A44C-4E94200D3097}" destId="{CB6DAD4B-9D96-4CE2-B834-F9D380525C3E}" srcOrd="0" destOrd="0" presId="urn:microsoft.com/office/officeart/2016/7/layout/VerticalSolidActionList"/>
    <dgm:cxn modelId="{425FFF30-034A-4743-9E72-69F30643F63A}" type="presOf" srcId="{EA54EF69-02FC-4BC4-A477-29846168FCCD}" destId="{A5247FA4-56D0-42C5-AFB8-652B8312F8F9}" srcOrd="0" destOrd="0" presId="urn:microsoft.com/office/officeart/2016/7/layout/VerticalSolidActionList"/>
    <dgm:cxn modelId="{57328B37-5847-43E0-8D2E-ECDF7098BE6D}" srcId="{6D96BAC7-4811-42E7-BFDF-AB2FED0FBDF2}" destId="{3EB48F18-23FB-4D21-96BC-7E2D6E5320D0}" srcOrd="0" destOrd="0" parTransId="{E7FDF4F8-33EB-4107-9A9F-ED515F8C6E2A}" sibTransId="{E0EC52F1-6F8F-4D61-80C3-A6D75E1E7C23}"/>
    <dgm:cxn modelId="{1223D239-3B4C-4D99-8E62-8DA4CE940865}" srcId="{6D96BAC7-4811-42E7-BFDF-AB2FED0FBDF2}" destId="{1465C6B8-50F8-4D8B-9EF9-6E412F048ED7}" srcOrd="1" destOrd="0" parTransId="{C287A456-EE43-4878-BB40-479CB2DBC2AF}" sibTransId="{EFBB24EF-2B20-479F-A829-0071393AFF90}"/>
    <dgm:cxn modelId="{1147D93D-93EE-4CCC-9AF4-7950606437FA}" srcId="{1465C6B8-50F8-4D8B-9EF9-6E412F048ED7}" destId="{EA54EF69-02FC-4BC4-A477-29846168FCCD}" srcOrd="0" destOrd="0" parTransId="{B27CF890-BB63-4BE4-8D44-0644A84AAF1A}" sibTransId="{EB1B9544-ED24-4BF9-9048-EE0B1A8D9633}"/>
    <dgm:cxn modelId="{4CB07F5D-0CE2-4A8F-AF1A-416BAB4E176F}" type="presOf" srcId="{3EB48F18-23FB-4D21-96BC-7E2D6E5320D0}" destId="{A4A524F8-D5F4-4666-832E-5F8C37E3315D}" srcOrd="0" destOrd="0" presId="urn:microsoft.com/office/officeart/2016/7/layout/VerticalSolidActionList"/>
    <dgm:cxn modelId="{F104745F-D995-454B-997F-9C5CF6B01551}" srcId="{6D96BAC7-4811-42E7-BFDF-AB2FED0FBDF2}" destId="{7FE7E47E-BAA5-4E01-B5BD-13D4BB322FAB}" srcOrd="2" destOrd="0" parTransId="{396A4EB6-466C-4685-9E95-339589E757D8}" sibTransId="{BAFEB04D-58FE-49DB-9664-EEA3E5F18406}"/>
    <dgm:cxn modelId="{83A83866-7D7D-46C7-8D00-5F696DE0453F}" srcId="{3EB48F18-23FB-4D21-96BC-7E2D6E5320D0}" destId="{FC863368-D96B-416E-B795-1F40781C857E}" srcOrd="0" destOrd="0" parTransId="{D60F9E66-31B8-4861-9AA9-107579EFAC2F}" sibTransId="{38610CF6-6EFF-4821-9E92-D28D6DCB03A3}"/>
    <dgm:cxn modelId="{F4C8566E-6BF5-48D4-BFB6-1D71047730A7}" type="presOf" srcId="{1465C6B8-50F8-4D8B-9EF9-6E412F048ED7}" destId="{12D9AE8A-A05B-4087-B8FF-7FD4B2ADF123}" srcOrd="0" destOrd="0" presId="urn:microsoft.com/office/officeart/2016/7/layout/VerticalSolidActionList"/>
    <dgm:cxn modelId="{58A42E97-8E6C-42B8-B8FB-AB20EE5FA1FD}" type="presOf" srcId="{BDD90B5A-04D8-4DBD-A822-045B154EADEA}" destId="{1728D16E-08F3-4A2C-AE43-315EAEA116D0}" srcOrd="0" destOrd="0" presId="urn:microsoft.com/office/officeart/2016/7/layout/VerticalSolidActionList"/>
    <dgm:cxn modelId="{1989FCAE-E643-4FBF-B85D-CE7747FABDDA}" type="presOf" srcId="{FC863368-D96B-416E-B795-1F40781C857E}" destId="{4FC17F0A-A7D9-44D1-899D-A45A472BF302}" srcOrd="0" destOrd="0" presId="urn:microsoft.com/office/officeart/2016/7/layout/VerticalSolidActionList"/>
    <dgm:cxn modelId="{F6E460BA-3A55-44A4-B2DD-FA0B7EB62B08}" type="presOf" srcId="{6D96BAC7-4811-42E7-BFDF-AB2FED0FBDF2}" destId="{8B0C9C11-481B-4FDB-97B7-31939ACD485A}" srcOrd="0" destOrd="0" presId="urn:microsoft.com/office/officeart/2016/7/layout/VerticalSolidActionList"/>
    <dgm:cxn modelId="{4BA1E8BA-4FF7-4CC5-BB3E-BF7A6056E025}" type="presOf" srcId="{A3F5BB6C-7F10-4496-8793-69138EEAD663}" destId="{A4913CDE-A8AC-4D6F-9642-BB5B87A223AC}" srcOrd="0" destOrd="0" presId="urn:microsoft.com/office/officeart/2016/7/layout/VerticalSolidActionList"/>
    <dgm:cxn modelId="{ED8505C1-26D5-441B-8793-B36354DFA05E}" srcId="{6D96BAC7-4811-42E7-BFDF-AB2FED0FBDF2}" destId="{A3F5BB6C-7F10-4496-8793-69138EEAD663}" srcOrd="3" destOrd="0" parTransId="{626862CF-84ED-4D24-826A-4DE2AD7F15FC}" sibTransId="{5B2668A0-4C10-4059-848C-F36175419F7A}"/>
    <dgm:cxn modelId="{0AC288DD-9FE3-4A78-8DE9-9E1CFAD11BBD}" srcId="{A3F5BB6C-7F10-4496-8793-69138EEAD663}" destId="{0A0CA5A7-0A83-4F94-A44C-4E94200D3097}" srcOrd="0" destOrd="0" parTransId="{8869E5FC-EC49-46AC-AD4D-E9A123BE726B}" sibTransId="{DA709CD7-E074-422E-857E-07ACFEC61D4D}"/>
    <dgm:cxn modelId="{CC4E1BED-4F49-46DD-B727-DCCE555DBB27}" srcId="{7FE7E47E-BAA5-4E01-B5BD-13D4BB322FAB}" destId="{BDD90B5A-04D8-4DBD-A822-045B154EADEA}" srcOrd="0" destOrd="0" parTransId="{821FDB87-3B64-4617-84A3-831FD026E4D1}" sibTransId="{F833B700-3794-4341-92F3-A9939A962E11}"/>
    <dgm:cxn modelId="{B9EE80F3-15C3-4561-AEA3-1692A1A822EE}" type="presParOf" srcId="{8B0C9C11-481B-4FDB-97B7-31939ACD485A}" destId="{A8BAF4B8-8452-4E5C-B846-8DE566FF3509}" srcOrd="0" destOrd="0" presId="urn:microsoft.com/office/officeart/2016/7/layout/VerticalSolidActionList"/>
    <dgm:cxn modelId="{5DBCC82B-C6E5-4FD4-853F-CFDAE3F9458C}" type="presParOf" srcId="{A8BAF4B8-8452-4E5C-B846-8DE566FF3509}" destId="{A4A524F8-D5F4-4666-832E-5F8C37E3315D}" srcOrd="0" destOrd="0" presId="urn:microsoft.com/office/officeart/2016/7/layout/VerticalSolidActionList"/>
    <dgm:cxn modelId="{65378F15-B137-4826-A329-AB088205FB65}" type="presParOf" srcId="{A8BAF4B8-8452-4E5C-B846-8DE566FF3509}" destId="{4FC17F0A-A7D9-44D1-899D-A45A472BF302}" srcOrd="1" destOrd="0" presId="urn:microsoft.com/office/officeart/2016/7/layout/VerticalSolidActionList"/>
    <dgm:cxn modelId="{C295DD6C-48A4-46B2-80AD-6899F41D7168}" type="presParOf" srcId="{8B0C9C11-481B-4FDB-97B7-31939ACD485A}" destId="{A52E6FA7-87EF-4B18-A902-B32F5C44F371}" srcOrd="1" destOrd="0" presId="urn:microsoft.com/office/officeart/2016/7/layout/VerticalSolidActionList"/>
    <dgm:cxn modelId="{596F3DA6-A60E-485B-9FD6-F1429E3E027C}" type="presParOf" srcId="{8B0C9C11-481B-4FDB-97B7-31939ACD485A}" destId="{72D6FF45-D995-455F-B30B-9B0642D9B4F2}" srcOrd="2" destOrd="0" presId="urn:microsoft.com/office/officeart/2016/7/layout/VerticalSolidActionList"/>
    <dgm:cxn modelId="{7B5700F7-7FBF-4E1A-8348-129E8F50A58C}" type="presParOf" srcId="{72D6FF45-D995-455F-B30B-9B0642D9B4F2}" destId="{12D9AE8A-A05B-4087-B8FF-7FD4B2ADF123}" srcOrd="0" destOrd="0" presId="urn:microsoft.com/office/officeart/2016/7/layout/VerticalSolidActionList"/>
    <dgm:cxn modelId="{738AEE7E-C704-4814-9417-4D9B410A06C1}" type="presParOf" srcId="{72D6FF45-D995-455F-B30B-9B0642D9B4F2}" destId="{A5247FA4-56D0-42C5-AFB8-652B8312F8F9}" srcOrd="1" destOrd="0" presId="urn:microsoft.com/office/officeart/2016/7/layout/VerticalSolidActionList"/>
    <dgm:cxn modelId="{AFD45CF0-A674-41FC-B856-5042A5CC0102}" type="presParOf" srcId="{8B0C9C11-481B-4FDB-97B7-31939ACD485A}" destId="{BBFFBD2C-6558-46D9-97A9-077F31801626}" srcOrd="3" destOrd="0" presId="urn:microsoft.com/office/officeart/2016/7/layout/VerticalSolidActionList"/>
    <dgm:cxn modelId="{4AE1B14C-A933-40E3-9A77-45E7EB95F351}" type="presParOf" srcId="{8B0C9C11-481B-4FDB-97B7-31939ACD485A}" destId="{50F3520B-AD13-4E9A-9C45-5DC36BA3948C}" srcOrd="4" destOrd="0" presId="urn:microsoft.com/office/officeart/2016/7/layout/VerticalSolidActionList"/>
    <dgm:cxn modelId="{FFC53C53-684F-47C1-B686-4160F1E3C179}" type="presParOf" srcId="{50F3520B-AD13-4E9A-9C45-5DC36BA3948C}" destId="{C7030D57-EC88-4227-8473-107DF28DD8C2}" srcOrd="0" destOrd="0" presId="urn:microsoft.com/office/officeart/2016/7/layout/VerticalSolidActionList"/>
    <dgm:cxn modelId="{7D5706F4-E47F-48E8-9CD6-72C237C6E5C5}" type="presParOf" srcId="{50F3520B-AD13-4E9A-9C45-5DC36BA3948C}" destId="{1728D16E-08F3-4A2C-AE43-315EAEA116D0}" srcOrd="1" destOrd="0" presId="urn:microsoft.com/office/officeart/2016/7/layout/VerticalSolidActionList"/>
    <dgm:cxn modelId="{39AE9778-32E1-48D8-8B8D-4404021BC229}" type="presParOf" srcId="{8B0C9C11-481B-4FDB-97B7-31939ACD485A}" destId="{756C147B-E79D-4597-82A9-9CA0C1CD5A1D}" srcOrd="5" destOrd="0" presId="urn:microsoft.com/office/officeart/2016/7/layout/VerticalSolidActionList"/>
    <dgm:cxn modelId="{0291E6F9-FFD3-4368-AE3D-E7E0C886571F}" type="presParOf" srcId="{8B0C9C11-481B-4FDB-97B7-31939ACD485A}" destId="{5B80A502-2C54-45CF-BD3E-FD98FCA00821}" srcOrd="6" destOrd="0" presId="urn:microsoft.com/office/officeart/2016/7/layout/VerticalSolidActionList"/>
    <dgm:cxn modelId="{61E8D5EA-44C1-45AB-8B14-09F210E7076A}" type="presParOf" srcId="{5B80A502-2C54-45CF-BD3E-FD98FCA00821}" destId="{A4913CDE-A8AC-4D6F-9642-BB5B87A223AC}" srcOrd="0" destOrd="0" presId="urn:microsoft.com/office/officeart/2016/7/layout/VerticalSolidActionList"/>
    <dgm:cxn modelId="{C4D4C58A-0E97-4105-B569-683A1BEFCAD2}" type="presParOf" srcId="{5B80A502-2C54-45CF-BD3E-FD98FCA00821}" destId="{CB6DAD4B-9D96-4CE2-B834-F9D380525C3E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F9F7E5-CEEB-4BFE-9F96-E989925E891E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4B7B30-BE47-4DE7-BEF3-FB617D1A4F34}">
      <dgm:prSet custT="1"/>
      <dgm:spPr/>
      <dgm:t>
        <a:bodyPr/>
        <a:lstStyle/>
        <a:p>
          <a:r>
            <a:rPr lang="en-US" sz="3600" dirty="0"/>
            <a:t>Proposed Solutions:</a:t>
          </a:r>
        </a:p>
      </dgm:t>
    </dgm:pt>
    <dgm:pt modelId="{663B155B-E5AB-4F29-844F-A269161BC018}" type="parTrans" cxnId="{AB5FA151-5FAC-4961-8D78-93BB04734066}">
      <dgm:prSet/>
      <dgm:spPr/>
      <dgm:t>
        <a:bodyPr/>
        <a:lstStyle/>
        <a:p>
          <a:endParaRPr lang="en-US"/>
        </a:p>
      </dgm:t>
    </dgm:pt>
    <dgm:pt modelId="{0372F0C0-E8EC-4B91-B06E-C0F53B93AC3D}" type="sibTrans" cxnId="{AB5FA151-5FAC-4961-8D78-93BB04734066}">
      <dgm:prSet/>
      <dgm:spPr/>
      <dgm:t>
        <a:bodyPr/>
        <a:lstStyle/>
        <a:p>
          <a:endParaRPr lang="en-US"/>
        </a:p>
      </dgm:t>
    </dgm:pt>
    <dgm:pt modelId="{D2116D68-00C7-42D1-8EBB-04DE8CC52571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parental leave policies</a:t>
          </a:r>
        </a:p>
      </dgm:t>
    </dgm:pt>
    <dgm:pt modelId="{26B343E0-9CB2-4A1A-9087-95336977FAB7}" type="parTrans" cxnId="{A1D6F394-90DA-429C-BC99-B2CCA4C4D6D8}">
      <dgm:prSet/>
      <dgm:spPr/>
      <dgm:t>
        <a:bodyPr/>
        <a:lstStyle/>
        <a:p>
          <a:endParaRPr lang="en-US"/>
        </a:p>
      </dgm:t>
    </dgm:pt>
    <dgm:pt modelId="{786324E5-A34F-4CB2-8250-798EE9291AD3}" type="sibTrans" cxnId="{A1D6F394-90DA-429C-BC99-B2CCA4C4D6D8}">
      <dgm:prSet/>
      <dgm:spPr/>
      <dgm:t>
        <a:bodyPr/>
        <a:lstStyle/>
        <a:p>
          <a:endParaRPr lang="en-US"/>
        </a:p>
      </dgm:t>
    </dgm:pt>
    <dgm:pt modelId="{12A9E187-CB25-454F-BD06-E55801C2D591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part time options</a:t>
          </a:r>
        </a:p>
      </dgm:t>
    </dgm:pt>
    <dgm:pt modelId="{872D2355-DA25-4F60-9DAC-63E91D5DA0A9}" type="parTrans" cxnId="{1A7F6444-6944-4091-AF80-4079C090CCEE}">
      <dgm:prSet/>
      <dgm:spPr/>
      <dgm:t>
        <a:bodyPr/>
        <a:lstStyle/>
        <a:p>
          <a:endParaRPr lang="en-US"/>
        </a:p>
      </dgm:t>
    </dgm:pt>
    <dgm:pt modelId="{056D3938-973F-4A29-A98A-3F1F71625EEA}" type="sibTrans" cxnId="{1A7F6444-6944-4091-AF80-4079C090CCEE}">
      <dgm:prSet/>
      <dgm:spPr/>
      <dgm:t>
        <a:bodyPr/>
        <a:lstStyle/>
        <a:p>
          <a:endParaRPr lang="en-US"/>
        </a:p>
      </dgm:t>
    </dgm:pt>
    <dgm:pt modelId="{FCF6CE0D-7D63-4A84-9A60-859303C9759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flexible funding</a:t>
          </a:r>
        </a:p>
      </dgm:t>
    </dgm:pt>
    <dgm:pt modelId="{BD61873B-11E9-4F80-BCC2-2E69410A18F7}" type="parTrans" cxnId="{6C245DD7-A04C-4C85-A896-EDA48595AEE7}">
      <dgm:prSet/>
      <dgm:spPr/>
      <dgm:t>
        <a:bodyPr/>
        <a:lstStyle/>
        <a:p>
          <a:endParaRPr lang="en-US"/>
        </a:p>
      </dgm:t>
    </dgm:pt>
    <dgm:pt modelId="{73AAB30F-4851-493E-8C57-9F147FBB0875}" type="sibTrans" cxnId="{6C245DD7-A04C-4C85-A896-EDA48595AEE7}">
      <dgm:prSet/>
      <dgm:spPr/>
      <dgm:t>
        <a:bodyPr/>
        <a:lstStyle/>
        <a:p>
          <a:endParaRPr lang="en-US"/>
        </a:p>
      </dgm:t>
    </dgm:pt>
    <dgm:pt modelId="{46DB12A5-6AB4-4088-ABB2-E484F0AC0AEE}">
      <dgm:prSet phldrT="[Text]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health insurance coverage</a:t>
          </a:r>
        </a:p>
      </dgm:t>
    </dgm:pt>
    <dgm:pt modelId="{64127D80-23F4-40BC-8543-98D849D2CAC9}" type="parTrans" cxnId="{94F598AE-738F-46EF-A997-595851691794}">
      <dgm:prSet/>
      <dgm:spPr/>
      <dgm:t>
        <a:bodyPr/>
        <a:lstStyle/>
        <a:p>
          <a:endParaRPr lang="en-US"/>
        </a:p>
      </dgm:t>
    </dgm:pt>
    <dgm:pt modelId="{6EC2129B-2523-4CD6-90EC-E2026F30EBC4}" type="sibTrans" cxnId="{94F598AE-738F-46EF-A997-595851691794}">
      <dgm:prSet/>
      <dgm:spPr/>
      <dgm:t>
        <a:bodyPr/>
        <a:lstStyle/>
        <a:p>
          <a:endParaRPr lang="en-US"/>
        </a:p>
      </dgm:t>
    </dgm:pt>
    <dgm:pt modelId="{9A9A44AD-4F56-4BD4-A00C-AA3C9A15595F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systematic institutional policies</a:t>
          </a:r>
        </a:p>
      </dgm:t>
    </dgm:pt>
    <dgm:pt modelId="{7A9B5A46-AA55-45C8-96E3-BC5361ABD5F8}" type="parTrans" cxnId="{18A5A5BA-96AF-42A5-80DA-D777AF92B7A2}">
      <dgm:prSet/>
      <dgm:spPr/>
      <dgm:t>
        <a:bodyPr/>
        <a:lstStyle/>
        <a:p>
          <a:endParaRPr lang="en-US"/>
        </a:p>
      </dgm:t>
    </dgm:pt>
    <dgm:pt modelId="{F1DE6096-3DA6-4719-92E0-5956A1957E31}" type="sibTrans" cxnId="{18A5A5BA-96AF-42A5-80DA-D777AF92B7A2}">
      <dgm:prSet/>
      <dgm:spPr/>
      <dgm:t>
        <a:bodyPr/>
        <a:lstStyle/>
        <a:p>
          <a:endParaRPr lang="en-US"/>
        </a:p>
      </dgm:t>
    </dgm:pt>
    <dgm:pt modelId="{1A8947CB-809C-4721-9244-DB8542068EA2}" type="pres">
      <dgm:prSet presAssocID="{94F9F7E5-CEEB-4BFE-9F96-E989925E891E}" presName="Name0" presStyleCnt="0">
        <dgm:presLayoutVars>
          <dgm:dir/>
          <dgm:animLvl val="lvl"/>
          <dgm:resizeHandles val="exact"/>
        </dgm:presLayoutVars>
      </dgm:prSet>
      <dgm:spPr/>
    </dgm:pt>
    <dgm:pt modelId="{1C996E24-1830-41C9-B119-696A808A6373}" type="pres">
      <dgm:prSet presAssocID="{C54B7B30-BE47-4DE7-BEF3-FB617D1A4F34}" presName="composite" presStyleCnt="0"/>
      <dgm:spPr/>
    </dgm:pt>
    <dgm:pt modelId="{F7C6D4FE-FAC7-4CF6-BC03-A2A08FF2539E}" type="pres">
      <dgm:prSet presAssocID="{C54B7B30-BE47-4DE7-BEF3-FB617D1A4F34}" presName="parTx" presStyleLbl="alignNode1" presStyleIdx="0" presStyleCnt="1" custScaleY="100000" custLinFactY="-7679" custLinFactNeighborX="-4300" custLinFactNeighborY="-100000">
        <dgm:presLayoutVars>
          <dgm:chMax val="0"/>
          <dgm:chPref val="0"/>
        </dgm:presLayoutVars>
      </dgm:prSet>
      <dgm:spPr/>
    </dgm:pt>
    <dgm:pt modelId="{C4EA43AC-22EA-401E-819A-A220E9AB9037}" type="pres">
      <dgm:prSet presAssocID="{C54B7B30-BE47-4DE7-BEF3-FB617D1A4F34}" presName="desTx" presStyleLbl="alignAccFollowNode1" presStyleIdx="0" presStyleCnt="1" custScaleY="252621" custLinFactNeighborX="-28564" custLinFactNeighborY="26616">
        <dgm:presLayoutVars/>
      </dgm:prSet>
      <dgm:spPr/>
    </dgm:pt>
  </dgm:ptLst>
  <dgm:cxnLst>
    <dgm:cxn modelId="{A2044B3A-2FB2-48AA-8676-9469EAC75D30}" type="presOf" srcId="{D2116D68-00C7-42D1-8EBB-04DE8CC52571}" destId="{C4EA43AC-22EA-401E-819A-A220E9AB9037}" srcOrd="0" destOrd="1" presId="urn:microsoft.com/office/officeart/2016/7/layout/HorizontalActionList"/>
    <dgm:cxn modelId="{D4DDE640-AEDC-444E-91F1-95ED03DA3E25}" type="presOf" srcId="{9A9A44AD-4F56-4BD4-A00C-AA3C9A15595F}" destId="{C4EA43AC-22EA-401E-819A-A220E9AB9037}" srcOrd="0" destOrd="0" presId="urn:microsoft.com/office/officeart/2016/7/layout/HorizontalActionList"/>
    <dgm:cxn modelId="{1A7F6444-6944-4091-AF80-4079C090CCEE}" srcId="{C54B7B30-BE47-4DE7-BEF3-FB617D1A4F34}" destId="{12A9E187-CB25-454F-BD06-E55801C2D591}" srcOrd="2" destOrd="0" parTransId="{872D2355-DA25-4F60-9DAC-63E91D5DA0A9}" sibTransId="{056D3938-973F-4A29-A98A-3F1F71625EEA}"/>
    <dgm:cxn modelId="{AB5FA151-5FAC-4961-8D78-93BB04734066}" srcId="{94F9F7E5-CEEB-4BFE-9F96-E989925E891E}" destId="{C54B7B30-BE47-4DE7-BEF3-FB617D1A4F34}" srcOrd="0" destOrd="0" parTransId="{663B155B-E5AB-4F29-844F-A269161BC018}" sibTransId="{0372F0C0-E8EC-4B91-B06E-C0F53B93AC3D}"/>
    <dgm:cxn modelId="{F9B6BD56-1D40-4BD4-80D0-108F8FEBD666}" type="presOf" srcId="{FCF6CE0D-7D63-4A84-9A60-859303C97598}" destId="{C4EA43AC-22EA-401E-819A-A220E9AB9037}" srcOrd="0" destOrd="3" presId="urn:microsoft.com/office/officeart/2016/7/layout/HorizontalActionList"/>
    <dgm:cxn modelId="{8F0C768A-CFFB-4443-9D28-2B4D0F23994A}" type="presOf" srcId="{46DB12A5-6AB4-4088-ABB2-E484F0AC0AEE}" destId="{C4EA43AC-22EA-401E-819A-A220E9AB9037}" srcOrd="0" destOrd="4" presId="urn:microsoft.com/office/officeart/2016/7/layout/HorizontalActionList"/>
    <dgm:cxn modelId="{A1D6F394-90DA-429C-BC99-B2CCA4C4D6D8}" srcId="{C54B7B30-BE47-4DE7-BEF3-FB617D1A4F34}" destId="{D2116D68-00C7-42D1-8EBB-04DE8CC52571}" srcOrd="1" destOrd="0" parTransId="{26B343E0-9CB2-4A1A-9087-95336977FAB7}" sibTransId="{786324E5-A34F-4CB2-8250-798EE9291AD3}"/>
    <dgm:cxn modelId="{CA4A6EA4-BB63-4CF5-8ADF-58947BB8A611}" type="presOf" srcId="{12A9E187-CB25-454F-BD06-E55801C2D591}" destId="{C4EA43AC-22EA-401E-819A-A220E9AB9037}" srcOrd="0" destOrd="2" presId="urn:microsoft.com/office/officeart/2016/7/layout/HorizontalActionList"/>
    <dgm:cxn modelId="{94F598AE-738F-46EF-A997-595851691794}" srcId="{C54B7B30-BE47-4DE7-BEF3-FB617D1A4F34}" destId="{46DB12A5-6AB4-4088-ABB2-E484F0AC0AEE}" srcOrd="4" destOrd="0" parTransId="{64127D80-23F4-40BC-8543-98D849D2CAC9}" sibTransId="{6EC2129B-2523-4CD6-90EC-E2026F30EBC4}"/>
    <dgm:cxn modelId="{18A5A5BA-96AF-42A5-80DA-D777AF92B7A2}" srcId="{C54B7B30-BE47-4DE7-BEF3-FB617D1A4F34}" destId="{9A9A44AD-4F56-4BD4-A00C-AA3C9A15595F}" srcOrd="0" destOrd="0" parTransId="{7A9B5A46-AA55-45C8-96E3-BC5361ABD5F8}" sibTransId="{F1DE6096-3DA6-4719-92E0-5956A1957E31}"/>
    <dgm:cxn modelId="{A2782BCD-913B-49C8-840F-D24BE2118373}" type="presOf" srcId="{94F9F7E5-CEEB-4BFE-9F96-E989925E891E}" destId="{1A8947CB-809C-4721-9244-DB8542068EA2}" srcOrd="0" destOrd="0" presId="urn:microsoft.com/office/officeart/2016/7/layout/HorizontalActionList"/>
    <dgm:cxn modelId="{6C245DD7-A04C-4C85-A896-EDA48595AEE7}" srcId="{C54B7B30-BE47-4DE7-BEF3-FB617D1A4F34}" destId="{FCF6CE0D-7D63-4A84-9A60-859303C97598}" srcOrd="3" destOrd="0" parTransId="{BD61873B-11E9-4F80-BCC2-2E69410A18F7}" sibTransId="{73AAB30F-4851-493E-8C57-9F147FBB0875}"/>
    <dgm:cxn modelId="{A32B65D8-B624-4950-8A7F-C89FB60E3F0D}" type="presOf" srcId="{C54B7B30-BE47-4DE7-BEF3-FB617D1A4F34}" destId="{F7C6D4FE-FAC7-4CF6-BC03-A2A08FF2539E}" srcOrd="0" destOrd="0" presId="urn:microsoft.com/office/officeart/2016/7/layout/HorizontalActionList"/>
    <dgm:cxn modelId="{EC42756A-476F-4C6E-AE67-DB2247C4EE23}" type="presParOf" srcId="{1A8947CB-809C-4721-9244-DB8542068EA2}" destId="{1C996E24-1830-41C9-B119-696A808A6373}" srcOrd="0" destOrd="0" presId="urn:microsoft.com/office/officeart/2016/7/layout/HorizontalActionList"/>
    <dgm:cxn modelId="{EDACED00-0A81-443F-BF98-607CCD3A01E3}" type="presParOf" srcId="{1C996E24-1830-41C9-B119-696A808A6373}" destId="{F7C6D4FE-FAC7-4CF6-BC03-A2A08FF2539E}" srcOrd="0" destOrd="0" presId="urn:microsoft.com/office/officeart/2016/7/layout/HorizontalActionList"/>
    <dgm:cxn modelId="{DADEE9F0-D2A2-4123-8451-B611A3558CC2}" type="presParOf" srcId="{1C996E24-1830-41C9-B119-696A808A6373}" destId="{C4EA43AC-22EA-401E-819A-A220E9AB9037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DFD8A-9028-4B91-B7D5-BB5EBCFABE2E}">
      <dsp:nvSpPr>
        <dsp:cNvPr id="0" name=""/>
        <dsp:cNvSpPr/>
      </dsp:nvSpPr>
      <dsp:spPr>
        <a:xfrm>
          <a:off x="219357" y="625"/>
          <a:ext cx="3686043" cy="2047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ProQuest Theses and Dissertations Database</a:t>
          </a:r>
        </a:p>
      </dsp:txBody>
      <dsp:txXfrm>
        <a:off x="279335" y="60603"/>
        <a:ext cx="3566087" cy="1927845"/>
      </dsp:txXfrm>
    </dsp:sp>
    <dsp:sp modelId="{24CD294B-5551-417E-87F0-891CF3D9BD30}">
      <dsp:nvSpPr>
        <dsp:cNvPr id="0" name=""/>
        <dsp:cNvSpPr/>
      </dsp:nvSpPr>
      <dsp:spPr>
        <a:xfrm rot="5400000">
          <a:off x="1678416" y="2099622"/>
          <a:ext cx="767925" cy="921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1785926" y="2176415"/>
        <a:ext cx="552906" cy="537548"/>
      </dsp:txXfrm>
    </dsp:sp>
    <dsp:sp modelId="{9A917337-5380-4F63-BCD3-96C108A0C1AD}">
      <dsp:nvSpPr>
        <dsp:cNvPr id="0" name=""/>
        <dsp:cNvSpPr/>
      </dsp:nvSpPr>
      <dsp:spPr>
        <a:xfrm>
          <a:off x="219357" y="3072327"/>
          <a:ext cx="3686043" cy="2047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Key terms: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i="1" kern="1200" dirty="0"/>
            <a:t>mother</a:t>
          </a:r>
          <a:r>
            <a:rPr lang="en-US" sz="2200" kern="1200" dirty="0"/>
            <a:t>, </a:t>
          </a:r>
          <a:r>
            <a:rPr lang="en-US" sz="2200" i="1" kern="1200" dirty="0"/>
            <a:t>motherhood, parent, parenthood, graduate, scholar, academia, student, children. </a:t>
          </a:r>
          <a:endParaRPr lang="en-US" sz="2200" kern="1200" dirty="0"/>
        </a:p>
      </dsp:txBody>
      <dsp:txXfrm>
        <a:off x="279335" y="3132305"/>
        <a:ext cx="3566087" cy="19278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17F0A-A7D9-44D1-899D-A45A472BF302}">
      <dsp:nvSpPr>
        <dsp:cNvPr id="0" name=""/>
        <dsp:cNvSpPr/>
      </dsp:nvSpPr>
      <dsp:spPr>
        <a:xfrm>
          <a:off x="1072796" y="1514"/>
          <a:ext cx="4291184" cy="784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1" tIns="199300" rIns="83261" bIns="19930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single parents</a:t>
          </a:r>
        </a:p>
      </dsp:txBody>
      <dsp:txXfrm>
        <a:off x="1072796" y="1514"/>
        <a:ext cx="4291184" cy="784645"/>
      </dsp:txXfrm>
    </dsp:sp>
    <dsp:sp modelId="{A4A524F8-D5F4-4666-832E-5F8C37E3315D}">
      <dsp:nvSpPr>
        <dsp:cNvPr id="0" name=""/>
        <dsp:cNvSpPr/>
      </dsp:nvSpPr>
      <dsp:spPr>
        <a:xfrm>
          <a:off x="0" y="1514"/>
          <a:ext cx="1072796" cy="7846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69" tIns="77505" rIns="56769" bIns="7750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a.</a:t>
          </a:r>
        </a:p>
      </dsp:txBody>
      <dsp:txXfrm>
        <a:off x="0" y="1514"/>
        <a:ext cx="1072796" cy="784645"/>
      </dsp:txXfrm>
    </dsp:sp>
    <dsp:sp modelId="{A5247FA4-56D0-42C5-AFB8-652B8312F8F9}">
      <dsp:nvSpPr>
        <dsp:cNvPr id="0" name=""/>
        <dsp:cNvSpPr/>
      </dsp:nvSpPr>
      <dsp:spPr>
        <a:xfrm>
          <a:off x="1072796" y="833238"/>
          <a:ext cx="4291184" cy="784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1" tIns="199300" rIns="83261" bIns="19930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non cis-gendered students</a:t>
          </a:r>
        </a:p>
      </dsp:txBody>
      <dsp:txXfrm>
        <a:off x="1072796" y="833238"/>
        <a:ext cx="4291184" cy="784645"/>
      </dsp:txXfrm>
    </dsp:sp>
    <dsp:sp modelId="{12D9AE8A-A05B-4087-B8FF-7FD4B2ADF123}">
      <dsp:nvSpPr>
        <dsp:cNvPr id="0" name=""/>
        <dsp:cNvSpPr/>
      </dsp:nvSpPr>
      <dsp:spPr>
        <a:xfrm>
          <a:off x="0" y="833238"/>
          <a:ext cx="1072796" cy="7846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69" tIns="77505" rIns="56769" bIns="7750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b.</a:t>
          </a:r>
        </a:p>
      </dsp:txBody>
      <dsp:txXfrm>
        <a:off x="0" y="833238"/>
        <a:ext cx="1072796" cy="784645"/>
      </dsp:txXfrm>
    </dsp:sp>
    <dsp:sp modelId="{1728D16E-08F3-4A2C-AE43-315EAEA116D0}">
      <dsp:nvSpPr>
        <dsp:cNvPr id="0" name=""/>
        <dsp:cNvSpPr/>
      </dsp:nvSpPr>
      <dsp:spPr>
        <a:xfrm>
          <a:off x="1072796" y="1664962"/>
          <a:ext cx="4291184" cy="784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1" tIns="199300" rIns="83261" bIns="19930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from varied ethnic/racial background</a:t>
          </a:r>
        </a:p>
      </dsp:txBody>
      <dsp:txXfrm>
        <a:off x="1072796" y="1664962"/>
        <a:ext cx="4291184" cy="784645"/>
      </dsp:txXfrm>
    </dsp:sp>
    <dsp:sp modelId="{C7030D57-EC88-4227-8473-107DF28DD8C2}">
      <dsp:nvSpPr>
        <dsp:cNvPr id="0" name=""/>
        <dsp:cNvSpPr/>
      </dsp:nvSpPr>
      <dsp:spPr>
        <a:xfrm>
          <a:off x="0" y="1664962"/>
          <a:ext cx="1072796" cy="7846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69" tIns="77505" rIns="56769" bIns="7750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c.</a:t>
          </a:r>
        </a:p>
      </dsp:txBody>
      <dsp:txXfrm>
        <a:off x="0" y="1664962"/>
        <a:ext cx="1072796" cy="784645"/>
      </dsp:txXfrm>
    </dsp:sp>
    <dsp:sp modelId="{CB6DAD4B-9D96-4CE2-B834-F9D380525C3E}">
      <dsp:nvSpPr>
        <dsp:cNvPr id="0" name=""/>
        <dsp:cNvSpPr/>
      </dsp:nvSpPr>
      <dsp:spPr>
        <a:xfrm>
          <a:off x="1072796" y="2496686"/>
          <a:ext cx="4291184" cy="784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1" tIns="199300" rIns="83261" bIns="19930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areas outside the US</a:t>
          </a:r>
        </a:p>
      </dsp:txBody>
      <dsp:txXfrm>
        <a:off x="1072796" y="2496686"/>
        <a:ext cx="4291184" cy="784645"/>
      </dsp:txXfrm>
    </dsp:sp>
    <dsp:sp modelId="{A4913CDE-A8AC-4D6F-9642-BB5B87A223AC}">
      <dsp:nvSpPr>
        <dsp:cNvPr id="0" name=""/>
        <dsp:cNvSpPr/>
      </dsp:nvSpPr>
      <dsp:spPr>
        <a:xfrm>
          <a:off x="0" y="2496686"/>
          <a:ext cx="1072796" cy="7846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69" tIns="77505" rIns="56769" bIns="7750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d.</a:t>
          </a:r>
        </a:p>
      </dsp:txBody>
      <dsp:txXfrm>
        <a:off x="0" y="2496686"/>
        <a:ext cx="1072796" cy="7846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6D4FE-FAC7-4CF6-BC03-A2A08FF2539E}">
      <dsp:nvSpPr>
        <dsp:cNvPr id="0" name=""/>
        <dsp:cNvSpPr/>
      </dsp:nvSpPr>
      <dsp:spPr>
        <a:xfrm>
          <a:off x="0" y="0"/>
          <a:ext cx="5178126" cy="1553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87" tIns="409187" rIns="409187" bIns="409187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Proposed Solutions:</a:t>
          </a:r>
        </a:p>
      </dsp:txBody>
      <dsp:txXfrm>
        <a:off x="0" y="0"/>
        <a:ext cx="5178126" cy="1553437"/>
      </dsp:txXfrm>
    </dsp:sp>
    <dsp:sp modelId="{C4EA43AC-22EA-401E-819A-A220E9AB9037}">
      <dsp:nvSpPr>
        <dsp:cNvPr id="0" name=""/>
        <dsp:cNvSpPr/>
      </dsp:nvSpPr>
      <dsp:spPr>
        <a:xfrm>
          <a:off x="0" y="1332529"/>
          <a:ext cx="5178126" cy="34231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1484" tIns="511484" rIns="511484" bIns="511484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500" kern="1200" dirty="0"/>
            <a:t>systematic institutional policies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500" kern="1200" dirty="0"/>
            <a:t>parental leave policies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500" kern="1200" dirty="0"/>
            <a:t>part time options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500" kern="1200" dirty="0"/>
            <a:t>flexible funding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500" kern="1200" dirty="0"/>
            <a:t>health insurance coverage</a:t>
          </a:r>
        </a:p>
      </dsp:txBody>
      <dsp:txXfrm>
        <a:off x="0" y="1332529"/>
        <a:ext cx="5178126" cy="3423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9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5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88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2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2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0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0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4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52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3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1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FA51E-9993-43DA-B448-BE5BF8E20BDB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F54F8-EC22-4120-8E76-A0130264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EBD61F-80D3-4467-995A-89BE307894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10" b="1442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251ED-4391-4F8F-90D9-A293C8A58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Equity for </a:t>
            </a:r>
            <a:r>
              <a:rPr lang="en-US" b="1" dirty="0" err="1">
                <a:solidFill>
                  <a:srgbClr val="FFFFFF"/>
                </a:solidFill>
              </a:rPr>
              <a:t>motherscholars</a:t>
            </a:r>
            <a:r>
              <a:rPr lang="en-US" b="1" dirty="0">
                <a:solidFill>
                  <a:srgbClr val="FFFFFF"/>
                </a:solidFill>
              </a:rPr>
              <a:t>: A qualitative systematic review of theses/dissertations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6A0488-67E7-420C-93D1-550F3953B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Zhanna Izekenova, PhD student</a:t>
            </a:r>
          </a:p>
          <a:p>
            <a:r>
              <a:rPr lang="en-US">
                <a:solidFill>
                  <a:srgbClr val="FFFFFF"/>
                </a:solidFill>
              </a:rPr>
              <a:t>Almira Tabaeva, Researcher</a:t>
            </a:r>
          </a:p>
        </p:txBody>
      </p:sp>
    </p:spTree>
    <p:extLst>
      <p:ext uri="{BB962C8B-B14F-4D97-AF65-F5344CB8AC3E}">
        <p14:creationId xmlns:p14="http://schemas.microsoft.com/office/powerpoint/2010/main" val="4168981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3FB31-E310-4933-A508-344F299F9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Discussion, Limitations and Further Research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DE043-3EBA-46A8-B764-360B33F8A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843790"/>
            <a:ext cx="5762467" cy="94609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 for further research: to include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BCEF0A33-1786-4F66-9F07-8CB7C2F02A6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77564414"/>
              </p:ext>
            </p:extLst>
          </p:nvPr>
        </p:nvGraphicFramePr>
        <p:xfrm>
          <a:off x="6172200" y="3117954"/>
          <a:ext cx="5363981" cy="3282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2F6B2BF0-D42F-4789-86F4-662A79236C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729851"/>
              </p:ext>
            </p:extLst>
          </p:nvPr>
        </p:nvGraphicFramePr>
        <p:xfrm>
          <a:off x="655819" y="1645405"/>
          <a:ext cx="5183188" cy="4847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45357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FAE2C3B-4DDE-4350-A7CF-17E075641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l"/>
            <a:r>
              <a:rPr lang="en-US" sz="6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attention!</a:t>
            </a:r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D763F57-F82C-4CC9-B107-D1107E7EA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l"/>
            <a:r>
              <a:rPr lang="en-US" sz="8000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Q&amp;A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4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40A548-C0D4-4418-940E-EDC2F1D9A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08B267-8CD2-4684-A57B-9F1070769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4C7B3-8628-4E23-A322-C2947DD9B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740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outline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E5AB36-9328-47E9-95AD-E38AC1C0E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32450F-A219-4BF5-88FA-A47084237C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5AC662-4000-411A-9E33-6A4B6C0FC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1D44A9-1D51-461B-A228-06F6C500B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Bar chart">
            <a:extLst>
              <a:ext uri="{FF2B5EF4-FFF2-40B4-BE49-F238E27FC236}">
                <a16:creationId xmlns:a16="http://schemas.microsoft.com/office/drawing/2014/main" id="{264F56BF-F0AE-42FD-BAD1-99173CA66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62763-7268-45E6-A64C-A5A1B79AF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072" y="2421683"/>
            <a:ext cx="5221158" cy="3724284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400" dirty="0"/>
              <a:t>Contributors &amp; Applications used</a:t>
            </a:r>
          </a:p>
          <a:p>
            <a:r>
              <a:rPr lang="en-US" sz="2400" dirty="0"/>
              <a:t>Rationale for the Study </a:t>
            </a:r>
          </a:p>
          <a:p>
            <a:r>
              <a:rPr lang="en-US" sz="2400" dirty="0"/>
              <a:t>Methodology</a:t>
            </a:r>
          </a:p>
          <a:p>
            <a:r>
              <a:rPr lang="en-US" sz="2400" dirty="0"/>
              <a:t>Data collection &amp; Stages of Analysis</a:t>
            </a:r>
          </a:p>
          <a:p>
            <a:r>
              <a:rPr lang="en-US" sz="2400" dirty="0"/>
              <a:t>Findings - Descriptive Data </a:t>
            </a:r>
          </a:p>
          <a:p>
            <a:r>
              <a:rPr lang="en-US" sz="2400" dirty="0"/>
              <a:t>Findings - Thematic Analysis</a:t>
            </a:r>
          </a:p>
          <a:p>
            <a:r>
              <a:rPr lang="en-US" sz="2400" dirty="0"/>
              <a:t>Discussion, Limitations and Further Research</a:t>
            </a:r>
          </a:p>
          <a:p>
            <a:r>
              <a:rPr lang="en-US" sz="2400" dirty="0"/>
              <a:t>Q&amp;A</a:t>
            </a:r>
            <a:br>
              <a:rPr lang="en-US" sz="2400" dirty="0">
                <a:solidFill>
                  <a:schemeClr val="tx2"/>
                </a:solidFill>
              </a:rPr>
            </a:b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876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9D2EC2-386E-4757-A418-72C0CA0F5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Contributors &amp; Applications used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FC9BA-2F3C-4CB3-B7ED-A67F4C5BF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1. Pr. Anna CohenMiller </a:t>
            </a:r>
          </a:p>
          <a:p>
            <a:pPr marL="0" indent="0">
              <a:buNone/>
            </a:pPr>
            <a:r>
              <a:rPr lang="en-US" sz="2400" dirty="0"/>
              <a:t>2. Zhanna Izekenova</a:t>
            </a:r>
          </a:p>
          <a:p>
            <a:pPr marL="0" indent="0">
              <a:buNone/>
            </a:pPr>
            <a:r>
              <a:rPr lang="en-US" sz="2400" dirty="0"/>
              <a:t>3. Almira </a:t>
            </a:r>
            <a:r>
              <a:rPr lang="en-US" sz="2400" dirty="0" err="1"/>
              <a:t>Tabaeva</a:t>
            </a:r>
            <a:endParaRPr lang="en-US" sz="2400" dirty="0"/>
          </a:p>
          <a:p>
            <a:endParaRPr lang="en-US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WhatsApp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Zoom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Google Drive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NVivo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F94E1E-8075-47B7-AC64-FD818A0A2035}"/>
              </a:ext>
            </a:extLst>
          </p:cNvPr>
          <p:cNvPicPr/>
          <p:nvPr/>
        </p:nvPicPr>
        <p:blipFill rotWithShape="1">
          <a:blip r:embed="rId2"/>
          <a:srcRect l="81371" t="15663" r="-1" b="33435"/>
          <a:stretch/>
        </p:blipFill>
        <p:spPr>
          <a:xfrm>
            <a:off x="4725237" y="2532673"/>
            <a:ext cx="2117588" cy="34867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52F62E-31B4-4F6C-84DB-B307D3760E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50" b="7074"/>
          <a:stretch/>
        </p:blipFill>
        <p:spPr>
          <a:xfrm>
            <a:off x="7188995" y="2361432"/>
            <a:ext cx="3799863" cy="2055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ADAEA4-CFD6-4E36-98BA-C4CACD9821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18" t="23855" r="3994" b="29982"/>
          <a:stretch/>
        </p:blipFill>
        <p:spPr>
          <a:xfrm>
            <a:off x="7188995" y="4496110"/>
            <a:ext cx="3947801" cy="172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6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F2F2E5-D8BF-4AAA-AB74-AA8AF6DB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Rationale for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960AC-FF93-40FF-8518-39DEC0602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1174" y="1378624"/>
            <a:ext cx="6525220" cy="5251646"/>
          </a:xfrm>
        </p:spPr>
        <p:txBody>
          <a:bodyPr anchor="ctr">
            <a:normAutofit/>
          </a:bodyPr>
          <a:lstStyle/>
          <a:p>
            <a:r>
              <a:rPr lang="en-US" dirty="0"/>
              <a:t>Graduate </a:t>
            </a:r>
            <a:r>
              <a:rPr lang="en-US" dirty="0" err="1"/>
              <a:t>motherscholars</a:t>
            </a:r>
            <a:r>
              <a:rPr lang="en-US" dirty="0"/>
              <a:t> (CohenMiller, 2014; </a:t>
            </a:r>
            <a:r>
              <a:rPr lang="en-US" dirty="0" err="1"/>
              <a:t>Gabster</a:t>
            </a:r>
            <a:r>
              <a:rPr lang="en-US" dirty="0"/>
              <a:t> et al., 2020)</a:t>
            </a:r>
          </a:p>
          <a:p>
            <a:r>
              <a:rPr lang="en-US" dirty="0"/>
              <a:t>Academic pipeline leaks, especially for graduate mother students (Main et al., 2019; </a:t>
            </a:r>
            <a:r>
              <a:rPr lang="en-US" dirty="0" err="1"/>
              <a:t>Kulp</a:t>
            </a:r>
            <a:r>
              <a:rPr lang="en-US" dirty="0"/>
              <a:t>, 2019)</a:t>
            </a:r>
          </a:p>
          <a:p>
            <a:r>
              <a:rPr lang="en-US" dirty="0"/>
              <a:t>Higher demands in academia (Curry &amp; Lillis, 2017; Schulze-</a:t>
            </a:r>
            <a:r>
              <a:rPr lang="en-US" dirty="0" err="1"/>
              <a:t>Cleven</a:t>
            </a:r>
            <a:r>
              <a:rPr lang="en-US" dirty="0"/>
              <a:t> &amp; Olson, 2017)</a:t>
            </a:r>
          </a:p>
          <a:p>
            <a:r>
              <a:rPr lang="en-US" dirty="0"/>
              <a:t>Reduced mobility, parental duties, and financial instability (Comer &amp; </a:t>
            </a:r>
            <a:r>
              <a:rPr lang="en-US" dirty="0" err="1"/>
              <a:t>Stites</a:t>
            </a:r>
            <a:r>
              <a:rPr lang="en-US" dirty="0"/>
              <a:t>-Doe, 2006; Ward &amp; Wolf-Wendel, 2004)</a:t>
            </a:r>
          </a:p>
          <a:p>
            <a:r>
              <a:rPr lang="en-US" dirty="0"/>
              <a:t>Covid-19 (O’Reilly, 2020; Willey, 2020)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2133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B536-562A-4B5B-B76C-35FABC5A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031" y="324690"/>
            <a:ext cx="5058011" cy="784582"/>
          </a:xfrm>
        </p:spPr>
        <p:txBody>
          <a:bodyPr anchor="t">
            <a:normAutofit fontScale="90000"/>
          </a:bodyPr>
          <a:lstStyle/>
          <a:p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</a:p>
        </p:txBody>
      </p:sp>
      <p:graphicFrame>
        <p:nvGraphicFramePr>
          <p:cNvPr id="87" name="Content Placeholder 2">
            <a:extLst>
              <a:ext uri="{FF2B5EF4-FFF2-40B4-BE49-F238E27FC236}">
                <a16:creationId xmlns:a16="http://schemas.microsoft.com/office/drawing/2014/main" id="{270EAB13-F629-48DF-A6E5-40AE4A16E2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975991"/>
              </p:ext>
            </p:extLst>
          </p:nvPr>
        </p:nvGraphicFramePr>
        <p:xfrm>
          <a:off x="7229042" y="879355"/>
          <a:ext cx="4124758" cy="5120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https://lh3.googleusercontent.com/JSr_YV-bzIBZZi5PW8ma7lZJNTdL03SQhlNH4blw9uy6Oq6J81vdsPV2E1kXfG37LE1dLAZc9nSg2Tp1CaZs980eD6LC0WnL19NqAYGTdnhxGbhm5jjdfiWmOHRrmyyrRTRkJSFr">
            <a:extLst>
              <a:ext uri="{FF2B5EF4-FFF2-40B4-BE49-F238E27FC236}">
                <a16:creationId xmlns:a16="http://schemas.microsoft.com/office/drawing/2014/main" id="{85586167-502D-4D07-A0FA-E4387A3EB2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" t="2166" r="820" b="1735"/>
          <a:stretch/>
        </p:blipFill>
        <p:spPr bwMode="auto">
          <a:xfrm>
            <a:off x="577121" y="1845587"/>
            <a:ext cx="6327252" cy="485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itle 1">
            <a:extLst>
              <a:ext uri="{FF2B5EF4-FFF2-40B4-BE49-F238E27FC236}">
                <a16:creationId xmlns:a16="http://schemas.microsoft.com/office/drawing/2014/main" id="{89A848BC-7022-45AC-B4F6-6FD23011286A}"/>
              </a:ext>
            </a:extLst>
          </p:cNvPr>
          <p:cNvSpPr txBox="1">
            <a:spLocks/>
          </p:cNvSpPr>
          <p:nvPr/>
        </p:nvSpPr>
        <p:spPr>
          <a:xfrm>
            <a:off x="577121" y="1444951"/>
            <a:ext cx="6925456" cy="5430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PRISMA flow chart of the search and selection process (Moher et al., 2009) </a:t>
            </a:r>
          </a:p>
          <a:p>
            <a:br>
              <a:rPr lang="en-US" sz="2000" dirty="0"/>
            </a:b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9732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D6505-10D4-4B95-82A1-55E65AA2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&amp; Stages of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29331-9C9A-4DDB-8917-94EFC308E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Shared Google Sheet</a:t>
            </a:r>
          </a:p>
        </p:txBody>
      </p:sp>
      <p:pic>
        <p:nvPicPr>
          <p:cNvPr id="2050" name="Picture 2" descr="https://lh4.googleusercontent.com/Amag0iYYGC0_6IjeHrnPs5qExXnduCYjoh013kCwncvNgrnfKmb3CFGMr9V1_fQ-vC8MQjz4ntCEMtW28c-QygPpuG1uAFWul1lRQOs2VVgRA_e0tLQyGR9BP8TzzQR9P9ZHvZD2">
            <a:extLst>
              <a:ext uri="{FF2B5EF4-FFF2-40B4-BE49-F238E27FC236}">
                <a16:creationId xmlns:a16="http://schemas.microsoft.com/office/drawing/2014/main" id="{F2420065-2553-45D3-B62E-D5FC676621F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787" y="3006726"/>
            <a:ext cx="5157787" cy="264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0DDA46-71E4-4309-A531-A1AC105E3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NVivo Word Cloud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57AE52-6007-4A3A-99A2-EA2CEF1E0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632048"/>
            <a:ext cx="5419652" cy="343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34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F1C91B-C271-43D9-9B8A-9A4EDC5EC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37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- Descriptive data </a:t>
            </a:r>
            <a:endParaRPr lang="en-US" sz="37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465CF-ED7D-4E70-A8BE-C62259735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Research design</a:t>
            </a:r>
          </a:p>
          <a:p>
            <a:r>
              <a:rPr lang="en-US" sz="2400" dirty="0">
                <a:solidFill>
                  <a:srgbClr val="000000"/>
                </a:solidFill>
              </a:rPr>
              <a:t>Research methods and data collection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Theoretical framework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Number of participants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Participant background (e.g., marital status, racial/ethnic background) Children’s age range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Geographic location of the institution and data collection.</a:t>
            </a:r>
          </a:p>
        </p:txBody>
      </p:sp>
    </p:spTree>
    <p:extLst>
      <p:ext uri="{BB962C8B-B14F-4D97-AF65-F5344CB8AC3E}">
        <p14:creationId xmlns:p14="http://schemas.microsoft.com/office/powerpoint/2010/main" val="274777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E4F293-0A40-4AA3-8747-1C7D9F3EE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1CC8B8-2CD1-45F6-9CED-CA3104002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D0486316-3F2D-434E-AF23-A8EDD6E78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2AF5945E-96EF-472A-8B30-5AC427AA4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F43F39F5-753C-4BA6-AF2B-6F0EEE25A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7">
              <a:extLst>
                <a:ext uri="{FF2B5EF4-FFF2-40B4-BE49-F238E27FC236}">
                  <a16:creationId xmlns:a16="http://schemas.microsoft.com/office/drawing/2014/main" id="{2CC5073C-8188-4DE4-B2AB-9C87DDA4F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EF2074A-D7D4-4AF6-866A-31DDF66B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1B7B88B-8EA2-494F-8CE5-7DD13DF3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666" y="759805"/>
            <a:ext cx="10000133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- Cumulative growth of dissertations / theses from 1997-2020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8A531C3D-356F-4B4F-9EED-D995D9165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1510713"/>
              </p:ext>
            </p:extLst>
          </p:nvPr>
        </p:nvGraphicFramePr>
        <p:xfrm>
          <a:off x="1422492" y="2499837"/>
          <a:ext cx="9507778" cy="371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436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7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35ABC6-AEFA-41EF-B50C-7B36B4F9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- Thematic Analysis</a:t>
            </a:r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C44E5-B62B-4911-A1A5-A6A746A85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r>
              <a:rPr lang="en-US" sz="2400"/>
              <a:t>Theme 1: Navigating challenges internally and externally; </a:t>
            </a:r>
          </a:p>
          <a:p>
            <a:r>
              <a:rPr lang="en-US" sz="2400"/>
              <a:t>Theme 2: Negotiating identity</a:t>
            </a:r>
          </a:p>
          <a:p>
            <a:r>
              <a:rPr lang="en-US" sz="2400"/>
              <a:t>Theme 3: Developing strategies to survive in academic contexts.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64AC89-F04B-4A9A-A232-5E332791C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40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57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369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 Theme</vt:lpstr>
      <vt:lpstr>Equity for motherscholars: A qualitative systematic review of theses/dissertations</vt:lpstr>
      <vt:lpstr>Presentation outline</vt:lpstr>
      <vt:lpstr>Contributors &amp; Applications used </vt:lpstr>
      <vt:lpstr>Rationale for the study</vt:lpstr>
      <vt:lpstr>Methodology</vt:lpstr>
      <vt:lpstr>Data collection &amp; Stages of analysis</vt:lpstr>
      <vt:lpstr>Findings - Descriptive data </vt:lpstr>
      <vt:lpstr>Findings - Cumulative growth of dissertations / theses from 1997-2020</vt:lpstr>
      <vt:lpstr>Findings - Thematic Analysis</vt:lpstr>
      <vt:lpstr>Discussion, Limitations and Further Research</vt:lpstr>
      <vt:lpstr>Thank you for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Equity for motherscholars: A qualitative systematic review of theses/dissertations</dc:title>
  <dc:creator>Zhanna Izekenova</dc:creator>
  <cp:lastModifiedBy>Zhanna Izekenova</cp:lastModifiedBy>
  <cp:revision>7</cp:revision>
  <dcterms:created xsi:type="dcterms:W3CDTF">2020-11-19T16:02:39Z</dcterms:created>
  <dcterms:modified xsi:type="dcterms:W3CDTF">2020-11-20T05:27:07Z</dcterms:modified>
</cp:coreProperties>
</file>