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7"/>
  </p:notesMasterIdLst>
  <p:sldIdLst>
    <p:sldId id="261" r:id="rId2"/>
    <p:sldId id="256" r:id="rId3"/>
    <p:sldId id="257" r:id="rId4"/>
    <p:sldId id="272" r:id="rId5"/>
    <p:sldId id="273" r:id="rId6"/>
    <p:sldId id="262" r:id="rId7"/>
    <p:sldId id="263" r:id="rId8"/>
    <p:sldId id="264" r:id="rId9"/>
    <p:sldId id="265" r:id="rId10"/>
    <p:sldId id="266" r:id="rId11"/>
    <p:sldId id="267" r:id="rId12"/>
    <p:sldId id="269" r:id="rId13"/>
    <p:sldId id="274" r:id="rId14"/>
    <p:sldId id="268" r:id="rId15"/>
    <p:sldId id="270" r:id="rId16"/>
  </p:sldIdLst>
  <p:sldSz cx="9144000" cy="5143500" type="screen16x9"/>
  <p:notesSz cx="6858000" cy="9144000"/>
  <p:embeddedFontLst>
    <p:embeddedFont>
      <p:font typeface="Calibri" panose="020F0502020204030204" pitchFamily="34" charset="0"/>
      <p:regular r:id="rId18"/>
      <p:bold r:id="rId19"/>
      <p:italic r:id="rId20"/>
      <p:boldItalic r:id="rId21"/>
    </p:embeddedFont>
    <p:embeddedFont>
      <p:font typeface="Georgia" panose="02040502050405020303" pitchFamily="18"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425"/>
    <p:restoredTop sz="71515"/>
  </p:normalViewPr>
  <p:slideViewPr>
    <p:cSldViewPr snapToGrid="0">
      <p:cViewPr varScale="1">
        <p:scale>
          <a:sx n="101" d="100"/>
          <a:sy n="101" d="100"/>
        </p:scale>
        <p:origin x="200" y="272"/>
      </p:cViewPr>
      <p:guideLst>
        <p:guide orient="horz" pos="1620"/>
        <p:guide pos="2880"/>
      </p:guideLst>
    </p:cSldViewPr>
  </p:slideViewPr>
  <p:notesTextViewPr>
    <p:cViewPr>
      <p:scale>
        <a:sx n="1" d="1"/>
        <a:sy n="1" d="1"/>
      </p:scale>
      <p:origin x="0" y="-54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501650" indent="-342900">
              <a:buFont typeface="+mj-lt"/>
              <a:buAutoNum type="arabicPeriod"/>
            </a:pPr>
            <a:r>
              <a:rPr lang="en-US" sz="1800" dirty="0">
                <a:effectLst/>
                <a:latin typeface="Times New Roman" panose="02020603050405020304" pitchFamily="18" charset="0"/>
                <a:ea typeface="Times New Roman" panose="02020603050405020304" pitchFamily="18" charset="0"/>
              </a:rPr>
              <a:t>When it comes to looking up information, many people turn to Google. After all, Google is the most popular search engine worldwide, and it houses an enormous amount of data. </a:t>
            </a:r>
          </a:p>
          <a:p>
            <a:pPr marL="501650" indent="-342900">
              <a:buFont typeface="+mj-lt"/>
              <a:buAutoNum type="arabicPeriod"/>
            </a:pPr>
            <a:r>
              <a:rPr lang="en-US" sz="1800" dirty="0">
                <a:effectLst/>
                <a:latin typeface="Times New Roman" panose="02020603050405020304" pitchFamily="18" charset="0"/>
                <a:ea typeface="Times New Roman" panose="02020603050405020304" pitchFamily="18" charset="0"/>
              </a:rPr>
              <a:t>Hold unto to that… </a:t>
            </a:r>
            <a:endParaRPr lang="en-PH" sz="1800" dirty="0">
              <a:effectLst/>
              <a:latin typeface="Times New Roman" panose="02020603050405020304" pitchFamily="18" charset="0"/>
              <a:ea typeface="Times New Roman" panose="02020603050405020304" pitchFamily="18" charset="0"/>
            </a:endParaRPr>
          </a:p>
          <a:p>
            <a:pPr marL="501650" indent="-342900">
              <a:buFont typeface="+mj-lt"/>
              <a:buAutoNum type="arabicPeriod"/>
            </a:pPr>
            <a:r>
              <a:rPr lang="en-US" sz="1800" dirty="0">
                <a:effectLst/>
                <a:latin typeface="Times New Roman" panose="02020603050405020304" pitchFamily="18" charset="0"/>
                <a:ea typeface="Times New Roman" panose="02020603050405020304" pitchFamily="18" charset="0"/>
              </a:rPr>
              <a:t>…and </a:t>
            </a:r>
            <a:r>
              <a:rPr lang="en-PH" sz="1800" dirty="0">
                <a:solidFill>
                  <a:srgbClr val="000000"/>
                </a:solidFill>
                <a:effectLst/>
                <a:latin typeface="Times New Roman" panose="02020603050405020304" pitchFamily="18" charset="0"/>
                <a:ea typeface="Times New Roman" panose="02020603050405020304" pitchFamily="18" charset="0"/>
              </a:rPr>
              <a:t>in this context, information literacy is crucial, Yet, it does not stop in there because evidence-based practice is another key concept in information literacy.</a:t>
            </a:r>
          </a:p>
          <a:p>
            <a:pPr marL="501650" indent="-342900">
              <a:buFont typeface="+mj-lt"/>
              <a:buAutoNum type="arabicPeriod"/>
            </a:pPr>
            <a:r>
              <a:rPr lang="en-US" sz="1800" dirty="0">
                <a:effectLst/>
                <a:latin typeface="Times New Roman" panose="02020603050405020304" pitchFamily="18" charset="0"/>
                <a:ea typeface="Times New Roman" panose="02020603050405020304" pitchFamily="18" charset="0"/>
              </a:rPr>
              <a:t>Coming from the health sector, this is critical, as it impacts the consumers of healthcare services and, to some extent, the population's health. </a:t>
            </a:r>
          </a:p>
          <a:p>
            <a:pPr marL="501650" indent="-342900">
              <a:buFont typeface="+mj-lt"/>
              <a:buAutoNum type="arabicPeriod"/>
            </a:pPr>
            <a:r>
              <a:rPr lang="en-US" sz="1800" dirty="0">
                <a:effectLst/>
                <a:latin typeface="Times New Roman" panose="02020603050405020304" pitchFamily="18" charset="0"/>
                <a:ea typeface="Times New Roman" panose="02020603050405020304" pitchFamily="18" charset="0"/>
              </a:rPr>
              <a:t>Bridging the gap is the collaboration between information scientists and health practitioners.</a:t>
            </a:r>
            <a:r>
              <a:rPr lang="en-PH" sz="3200" dirty="0">
                <a:effectLst/>
              </a:rPr>
              <a:t> </a:t>
            </a:r>
            <a:endParaRPr lang="en-PH"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182061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ACE it...</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ACE it</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ACE it</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US" dirty="0"/>
          </a:p>
          <a:p>
            <a:endParaRPr lang="en-US" dirty="0"/>
          </a:p>
        </p:txBody>
      </p:sp>
    </p:spTree>
    <p:extLst>
      <p:ext uri="{BB962C8B-B14F-4D97-AF65-F5344CB8AC3E}">
        <p14:creationId xmlns:p14="http://schemas.microsoft.com/office/powerpoint/2010/main" val="3292381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buFont typeface="+mj-lt"/>
              <a:buAutoNum type="arabicPeriod"/>
            </a:pPr>
            <a:r>
              <a:rPr lang="en-PH" sz="1800" dirty="0">
                <a:solidFill>
                  <a:srgbClr val="000000"/>
                </a:solidFill>
                <a:effectLst/>
                <a:latin typeface="Times New Roman" panose="02020603050405020304" pitchFamily="18" charset="0"/>
                <a:ea typeface="Times New Roman" panose="02020603050405020304" pitchFamily="18" charset="0"/>
              </a:rPr>
              <a:t>Apply information literacy principles to your work by embodying an inquiring mind. Once you have a fundamental grasp of the ideas, consider using them in your studies and work. See how gathering information from reputable sources and weighing the evidence can influence your judgments. One possible action is to utilize validated tools to evaluate information from a website (Allison et al., 2019; </a:t>
            </a:r>
            <a:r>
              <a:rPr lang="en-PH" sz="1800" dirty="0" err="1">
                <a:solidFill>
                  <a:srgbClr val="000000"/>
                </a:solidFill>
                <a:effectLst/>
                <a:latin typeface="Times New Roman" panose="02020603050405020304" pitchFamily="18" charset="0"/>
                <a:ea typeface="Times New Roman" panose="02020603050405020304" pitchFamily="18" charset="0"/>
              </a:rPr>
              <a:t>Ayani</a:t>
            </a:r>
            <a:r>
              <a:rPr lang="en-PH" sz="1800" dirty="0">
                <a:solidFill>
                  <a:srgbClr val="000000"/>
                </a:solidFill>
                <a:effectLst/>
                <a:latin typeface="Times New Roman" panose="02020603050405020304" pitchFamily="18" charset="0"/>
                <a:ea typeface="Times New Roman" panose="02020603050405020304" pitchFamily="18" charset="0"/>
              </a:rPr>
              <a:t> et al., 2020; Elling et al., 2007)</a:t>
            </a:r>
            <a:endParaRPr lang="en-PH"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pPr>
            <a:r>
              <a:rPr lang="en-PH" sz="1800" dirty="0">
                <a:solidFill>
                  <a:srgbClr val="000000"/>
                </a:solidFill>
                <a:effectLst/>
                <a:latin typeface="Times New Roman" panose="02020603050405020304" pitchFamily="18" charset="0"/>
                <a:ea typeface="Times New Roman" panose="02020603050405020304" pitchFamily="18" charset="0"/>
              </a:rPr>
              <a:t>When you need assistance, ask for it. Collaborating with information scientists or librarians is a great way to begin too. Their role must be identified when working on literature reviews. Ask your colleagues for advice or look up resources online if you need assistance locating trustworthy sources or comprehending evidence-based practice. I had such an experience with this, seeking assistance from a colleague at Joanna Briggs Institute in Australia (Colet et al., 2022).</a:t>
            </a:r>
            <a:endParaRPr lang="en-PH" sz="1800" dirty="0">
              <a:effectLst/>
              <a:latin typeface="Times New Roman" panose="02020603050405020304" pitchFamily="18" charset="0"/>
              <a:ea typeface="Times New Roman" panose="02020603050405020304" pitchFamily="18" charset="0"/>
            </a:endParaRPr>
          </a:p>
          <a:p>
            <a:pPr marL="342900" lvl="0" indent="-342900">
              <a:buFont typeface="+mj-lt"/>
              <a:buAutoNum type="arabicPeriod"/>
            </a:pPr>
            <a:r>
              <a:rPr lang="en-PH" sz="1800" dirty="0">
                <a:solidFill>
                  <a:srgbClr val="000000"/>
                </a:solidFill>
                <a:effectLst/>
                <a:latin typeface="Times New Roman" panose="02020603050405020304" pitchFamily="18" charset="0"/>
                <a:ea typeface="Times New Roman" panose="02020603050405020304" pitchFamily="18" charset="0"/>
              </a:rPr>
              <a:t>Educate yourself on the fundamentals of information literacy and evidence-based practice. </a:t>
            </a:r>
            <a:r>
              <a:rPr lang="en-PH"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However, it's hard to know where to start with so much information</a:t>
            </a:r>
            <a:r>
              <a:rPr lang="en-PH" sz="1800">
                <a:solidFill>
                  <a:srgbClr val="000000"/>
                </a:solidFill>
                <a:effectLst/>
                <a:latin typeface="Times New Roman" panose="02020603050405020304" pitchFamily="18" charset="0"/>
                <a:ea typeface="Times New Roman" panose="02020603050405020304" pitchFamily="18" charset="0"/>
              </a:rPr>
              <a:t>. </a:t>
            </a:r>
            <a:r>
              <a:rPr lang="en-PH" sz="1800" dirty="0">
                <a:solidFill>
                  <a:srgbClr val="000000"/>
                </a:solidFill>
                <a:effectLst/>
                <a:latin typeface="Times New Roman" panose="02020603050405020304" pitchFamily="18" charset="0"/>
                <a:ea typeface="Times New Roman" panose="02020603050405020304" pitchFamily="18" charset="0"/>
              </a:rPr>
              <a:t>Try reading some resources, such as guides developed by librarians and researchers. Another example is the collaboration between faculty and librarian to develop a program for students; success stories on this matter have already been published elsewhere (Anders, 2021).</a:t>
            </a:r>
          </a:p>
          <a:p>
            <a:pPr marL="342900" lvl="0" indent="-342900">
              <a:buFont typeface="+mj-lt"/>
              <a:buAutoNum type="arabicPeriod"/>
            </a:pPr>
            <a:endParaRPr lang="en-PH" sz="1800" dirty="0">
              <a:solidFill>
                <a:srgbClr val="000000"/>
              </a:solidFill>
              <a:effectLst/>
              <a:latin typeface="Times New Roman" panose="02020603050405020304" pitchFamily="18" charset="0"/>
              <a:ea typeface="Times New Roman" panose="02020603050405020304" pitchFamily="18" charset="0"/>
            </a:endParaRPr>
          </a:p>
          <a:p>
            <a:r>
              <a:rPr lang="en-US" sz="1800" dirty="0"/>
              <a:t>Once again, </a:t>
            </a:r>
          </a:p>
          <a:p>
            <a:r>
              <a:rPr lang="en-PH" sz="1800" dirty="0">
                <a:solidFill>
                  <a:srgbClr val="000000"/>
                </a:solidFill>
                <a:effectLst/>
                <a:latin typeface="Times New Roman" panose="02020603050405020304" pitchFamily="18" charset="0"/>
                <a:ea typeface="Times New Roman" panose="02020603050405020304" pitchFamily="18" charset="0"/>
              </a:rPr>
              <a:t>How can you begin incorporating information literacy and evidence-based practice into your work?</a:t>
            </a:r>
          </a:p>
          <a:p>
            <a:pPr marL="342900" lvl="0" indent="-342900">
              <a:buFont typeface="+mj-lt"/>
              <a:buAutoNum type="arabicPeriod"/>
            </a:pPr>
            <a:endParaRPr lang="en-PH"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13239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PH" sz="1100" dirty="0">
                <a:solidFill>
                  <a:srgbClr val="000000"/>
                </a:solidFill>
                <a:effectLst/>
                <a:latin typeface="Times New Roman" panose="02020603050405020304" pitchFamily="18" charset="0"/>
              </a:rPr>
              <a:t>ACE it!</a:t>
            </a:r>
          </a:p>
          <a:p>
            <a:endParaRPr lang="en-PH" sz="1100" dirty="0">
              <a:solidFill>
                <a:srgbClr val="000000"/>
              </a:solidFill>
              <a:effectLst/>
              <a:latin typeface="Times New Roman" panose="02020603050405020304" pitchFamily="18" charset="0"/>
            </a:endParaRPr>
          </a:p>
          <a:p>
            <a:r>
              <a:rPr lang="en-PH" sz="1800" dirty="0">
                <a:solidFill>
                  <a:srgbClr val="000000"/>
                </a:solidFill>
                <a:effectLst/>
                <a:latin typeface="Times New Roman" panose="02020603050405020304" pitchFamily="18" charset="0"/>
                <a:ea typeface="Times New Roman" panose="02020603050405020304" pitchFamily="18" charset="0"/>
              </a:rPr>
              <a:t>Together with information scientists, we are constantly working to improve people's ability to understand and use the information available and to guide them to the most relevant and reliable sources. The ability to analyze sources and judge whether or not they are reputable is becoming increasingly vital in a world where information is so easily accessible online.</a:t>
            </a:r>
            <a:endParaRPr lang="en-PH" sz="1800" dirty="0">
              <a:effectLst/>
              <a:latin typeface="Times New Roman" panose="02020603050405020304" pitchFamily="18" charset="0"/>
              <a:ea typeface="Times New Roman" panose="02020603050405020304" pitchFamily="18" charset="0"/>
            </a:endParaRPr>
          </a:p>
          <a:p>
            <a:r>
              <a:rPr lang="en-PH" sz="1800" dirty="0">
                <a:solidFill>
                  <a:srgbClr val="000000"/>
                </a:solidFill>
                <a:effectLst/>
                <a:latin typeface="Times New Roman" panose="02020603050405020304" pitchFamily="18" charset="0"/>
                <a:ea typeface="Times New Roman" panose="02020603050405020304" pitchFamily="18" charset="0"/>
              </a:rPr>
              <a:t>While Google is a fantastic resource, it is not the enemy. Instead, users should remember that not all information found online can be relied upon to be true or accurate. Learning to assess a source's reliability before deciding to use it in your practice or research is crucial.</a:t>
            </a:r>
            <a:endParaRPr lang="en-PH"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4276354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93389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5298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0701492aa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10701492aa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effectLst/>
                <a:latin typeface="Times New Roman" panose="02020603050405020304" pitchFamily="18" charset="0"/>
                <a:ea typeface="Times New Roman" panose="02020603050405020304" pitchFamily="18" charset="0"/>
              </a:rPr>
              <a:t>Good morning.  This is Paolo Colet speaking, I’m a registered nurse-midwife and currently an assistant professor at Nazarbayev University, School of Medicine.</a:t>
            </a:r>
            <a:r>
              <a:rPr lang="en-PH" dirty="0">
                <a:effectLst/>
              </a:rPr>
              <a:t> </a:t>
            </a:r>
          </a:p>
          <a:p>
            <a:pPr marL="0" lvl="0" indent="0" algn="l" rtl="0">
              <a:spcBef>
                <a:spcPts val="0"/>
              </a:spcBef>
              <a:spcAft>
                <a:spcPts val="0"/>
              </a:spcAft>
              <a:buNone/>
            </a:pPr>
            <a:endParaRPr lang="en-PH" dirty="0">
              <a:effectLst/>
            </a:endParaRPr>
          </a:p>
          <a:p>
            <a:pPr marL="0" lvl="0" indent="0" algn="l" rtl="0">
              <a:spcBef>
                <a:spcPts val="0"/>
              </a:spcBef>
              <a:spcAft>
                <a:spcPts val="0"/>
              </a:spcAft>
              <a:buNone/>
            </a:pPr>
            <a:r>
              <a:rPr lang="en-PH" dirty="0">
                <a:effectLst/>
              </a:rPr>
              <a:t>Being a nurse-midwife and as an educator, I encounter information literacy and evidence-based practice everyday be it in the clinical setting or in the classroom . And today I am please to share it with you..</a:t>
            </a:r>
          </a:p>
          <a:p>
            <a:pPr marL="0" lvl="0" indent="0" algn="l" rtl="0">
              <a:spcBef>
                <a:spcPts val="0"/>
              </a:spcBef>
              <a:spcAft>
                <a:spcPts val="0"/>
              </a:spcAft>
              <a:buNone/>
            </a:pPr>
            <a:endParaRPr lang="en-PH" dirty="0">
              <a:effectLst/>
            </a:endParaRPr>
          </a:p>
          <a:p>
            <a:pPr marL="0" lvl="0" indent="0" algn="l" rtl="0">
              <a:spcBef>
                <a:spcPts val="0"/>
              </a:spcBef>
              <a:spcAft>
                <a:spcPts val="0"/>
              </a:spcAft>
              <a:buNone/>
            </a:pPr>
            <a:r>
              <a:rPr lang="en-PH" dirty="0">
                <a:effectLst/>
              </a:rPr>
              <a:t>Google it! Making sense of information literacy and evidence-based practice..... THAT IS MY PRESENTATION</a:t>
            </a:r>
          </a:p>
          <a:p>
            <a:pPr marL="0" lvl="0" indent="0" algn="l" rtl="0">
              <a:spcBef>
                <a:spcPts val="0"/>
              </a:spcBef>
              <a:spcAft>
                <a:spcPts val="0"/>
              </a:spcAft>
              <a:buNone/>
            </a:pPr>
            <a:endParaRPr lang="en-PH" dirty="0">
              <a:effectLst/>
            </a:endParaRPr>
          </a:p>
          <a:p>
            <a:pPr marL="0" lvl="0" indent="0" algn="l" rtl="0">
              <a:spcBef>
                <a:spcPts val="0"/>
              </a:spcBef>
              <a:spcAft>
                <a:spcPts val="0"/>
              </a:spcAft>
              <a:buNone/>
            </a:pPr>
            <a:r>
              <a:rPr lang="en-PH" dirty="0">
                <a:effectLst/>
              </a:rPr>
              <a:t>Let’s begin</a:t>
            </a:r>
          </a:p>
          <a:p>
            <a:pPr marL="0" lvl="0" indent="0" algn="l" rtl="0">
              <a:spcBef>
                <a:spcPts val="0"/>
              </a:spcBef>
              <a:spcAft>
                <a:spcPts val="0"/>
              </a:spcAft>
              <a:buNone/>
            </a:pPr>
            <a:endParaRPr lang="en-PH" dirty="0">
              <a:effectLst/>
            </a:endParaRPr>
          </a:p>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701492aab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701492aab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PH"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capacity to locate, evaluate, and apply information effectively is information literacy </a:t>
            </a:r>
            <a:r>
              <a:rPr lang="en-PH" sz="1800" dirty="0">
                <a:solidFill>
                  <a:srgbClr val="000000"/>
                </a:solidFill>
                <a:effectLst/>
                <a:latin typeface="Times New Roman" panose="02020603050405020304" pitchFamily="18" charset="0"/>
                <a:ea typeface="Times New Roman" panose="02020603050405020304" pitchFamily="18" charset="0"/>
              </a:rPr>
              <a:t>(</a:t>
            </a:r>
            <a:r>
              <a:rPr lang="en-PH" sz="1800" dirty="0" err="1">
                <a:solidFill>
                  <a:srgbClr val="000000"/>
                </a:solidFill>
                <a:effectLst/>
                <a:latin typeface="Times New Roman" panose="02020603050405020304" pitchFamily="18" charset="0"/>
                <a:ea typeface="Times New Roman" panose="02020603050405020304" pitchFamily="18" charset="0"/>
              </a:rPr>
              <a:t>Loertscher</a:t>
            </a:r>
            <a:r>
              <a:rPr lang="en-PH" sz="1800" dirty="0">
                <a:solidFill>
                  <a:srgbClr val="000000"/>
                </a:solidFill>
                <a:effectLst/>
                <a:latin typeface="Times New Roman" panose="02020603050405020304" pitchFamily="18" charset="0"/>
                <a:ea typeface="Times New Roman" panose="02020603050405020304" pitchFamily="18" charset="0"/>
              </a:rPr>
              <a:t> et al., 2021). It entails recognizing the source of information, evaluating its veracity and significance, and using it ethically and responsibly. In the digital age, where information is continuously flowing in from all angles, information literacy is critical. It is more crucial than ever to be able to tell the difference between trustworthy and untrustworthy sources and to use information ethically and responsibly.</a:t>
            </a:r>
            <a:endParaRPr lang="en-PH" sz="1800"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0701492aab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0701492aab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PH" sz="1800" dirty="0">
                <a:solidFill>
                  <a:srgbClr val="000000"/>
                </a:solidFill>
                <a:effectLst/>
                <a:latin typeface="Times New Roman" panose="02020603050405020304" pitchFamily="18" charset="0"/>
                <a:ea typeface="Times New Roman" panose="02020603050405020304" pitchFamily="18" charset="0"/>
              </a:rPr>
              <a:t>Meanwhile, evidence-based practice is a concept used by many professions, but what exactly does it mean? Evidence-based practice in healthcare refers to using information from research studies to make patient care decisions (Black et al., 2015; Colet et al., 2020). This means that healthcare practitioners use research findings to select the best course of therapy for their patients instead of relying on personal opinion or tradition. </a:t>
            </a:r>
          </a:p>
          <a:p>
            <a:r>
              <a:rPr lang="en-PH" sz="1800" dirty="0">
                <a:solidFill>
                  <a:srgbClr val="000000"/>
                </a:solidFill>
                <a:effectLst/>
                <a:latin typeface="Times New Roman" panose="02020603050405020304" pitchFamily="18" charset="0"/>
                <a:ea typeface="Times New Roman" panose="02020603050405020304" pitchFamily="18" charset="0"/>
              </a:rPr>
              <a:t>This might be challenging because it frequently contradicts healthcare practitioners' gut instincts. However, it is crucial to remember that not all treatments work for all patients and that we must always be open to challenge our preconceptions and try new things based on evidence.</a:t>
            </a:r>
            <a:r>
              <a:rPr lang="en-PH" sz="3200" dirty="0">
                <a:effectLst/>
              </a:rPr>
              <a:t> </a:t>
            </a:r>
            <a:endParaRPr lang="en-PH"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11076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PH" sz="1800" dirty="0">
                <a:solidFill>
                  <a:srgbClr val="000000"/>
                </a:solidFill>
                <a:effectLst/>
                <a:latin typeface="Times New Roman" panose="02020603050405020304" pitchFamily="18" charset="0"/>
                <a:ea typeface="Times New Roman" panose="02020603050405020304" pitchFamily="18" charset="0"/>
              </a:rPr>
              <a:t>To what extent are they connected?</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PH" sz="1800" dirty="0">
                <a:solidFill>
                  <a:srgbClr val="000000"/>
                </a:solidFill>
                <a:effectLst/>
                <a:latin typeface="Times New Roman" panose="02020603050405020304" pitchFamily="18" charset="0"/>
                <a:ea typeface="Times New Roman" panose="02020603050405020304" pitchFamily="18" charset="0"/>
              </a:rPr>
              <a:t>In nursing, evidence-based practice is linked to information literacy in that both focus on utilizing information (Hicks et al., 2022). The ability to locate, analyze, and ethically apply information is what we mean when we talk about "information literacy." The term "evidence-based practice" refers to a healthcare decision-making method grounded in empirical data. Both of these ideas are significant in today's world, where information is easily accessible but frequently unreliable due to the prevalence of the internet. </a:t>
            </a:r>
            <a:r>
              <a:rPr lang="en-PH" sz="1800" b="0" dirty="0">
                <a:solidFill>
                  <a:srgbClr val="000000"/>
                </a:solidFill>
                <a:effectLst/>
                <a:latin typeface="Times New Roman" panose="02020603050405020304" pitchFamily="18" charset="0"/>
              </a:rPr>
              <a:t>It is more important than ever to be able to evaluate information critically and make decisions based on solid evidence and information acquired.</a:t>
            </a:r>
            <a:endParaRPr lang="en-PH" sz="1800" b="1" dirty="0">
              <a:effectLst/>
              <a:latin typeface="Times New Roman" panose="02020603050405020304" pitchFamily="18" charset="0"/>
            </a:endParaRPr>
          </a:p>
          <a:p>
            <a:endParaRPr lang="en-US" dirty="0"/>
          </a:p>
        </p:txBody>
      </p:sp>
    </p:spTree>
    <p:extLst>
      <p:ext uri="{BB962C8B-B14F-4D97-AF65-F5344CB8AC3E}">
        <p14:creationId xmlns:p14="http://schemas.microsoft.com/office/powerpoint/2010/main" val="408981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PH" sz="1800" dirty="0">
                <a:solidFill>
                  <a:srgbClr val="000000"/>
                </a:solidFill>
                <a:effectLst/>
                <a:latin typeface="Times New Roman" panose="02020603050405020304" pitchFamily="18" charset="0"/>
                <a:ea typeface="Times New Roman" panose="02020603050405020304" pitchFamily="18" charset="0"/>
              </a:rPr>
              <a:t>In the digital age, information literacy is more vital than ever before. </a:t>
            </a:r>
          </a:p>
          <a:p>
            <a:r>
              <a:rPr lang="en-PH" sz="1800" dirty="0">
                <a:solidFill>
                  <a:srgbClr val="000000"/>
                </a:solidFill>
                <a:effectLst/>
                <a:latin typeface="Times New Roman" panose="02020603050405020304" pitchFamily="18" charset="0"/>
                <a:ea typeface="Times New Roman" panose="02020603050405020304" pitchFamily="18" charset="0"/>
              </a:rPr>
              <a:t>There are various advantages to information literacy (Sun et al., 2022). It assists us in making better decisions and discern between fact and fiction by allowing us to swiftly and efficiently find the information we require. Information literacy teaches us how to use data ethically and responsibly. </a:t>
            </a:r>
            <a:endParaRPr lang="en-US" dirty="0"/>
          </a:p>
        </p:txBody>
      </p:sp>
    </p:spTree>
    <p:extLst>
      <p:ext uri="{BB962C8B-B14F-4D97-AF65-F5344CB8AC3E}">
        <p14:creationId xmlns:p14="http://schemas.microsoft.com/office/powerpoint/2010/main" val="1676029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PH" sz="1800" dirty="0">
                <a:solidFill>
                  <a:srgbClr val="000000"/>
                </a:solidFill>
                <a:effectLst/>
                <a:latin typeface="Times New Roman" panose="02020603050405020304" pitchFamily="18" charset="0"/>
                <a:ea typeface="Times New Roman" panose="02020603050405020304" pitchFamily="18" charset="0"/>
              </a:rPr>
              <a:t>Evidence-based practice, on the other hand, has numerous advantages (Black et al., 2015; Colet et al., 2020). For starters, it assures that we are making judgments based on the best evidence available. Second, it assists us in ensuring that our therapies are effective and that our patients receive the greatest potential outcomes. Third, it promotes research and collaboration, which helps us continuously improve our care quality.</a:t>
            </a:r>
            <a:endParaRPr lang="en-PH"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027220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PH" sz="1800" b="0" dirty="0">
                <a:solidFill>
                  <a:srgbClr val="000000"/>
                </a:solidFill>
                <a:effectLst/>
                <a:latin typeface="Times New Roman" panose="02020603050405020304" pitchFamily="18" charset="0"/>
                <a:ea typeface="Times New Roman" panose="02020603050405020304" pitchFamily="18" charset="0"/>
              </a:rPr>
              <a:t>But wait! library services have an impact on promoting information literacy and evidence-based practice (</a:t>
            </a:r>
            <a:r>
              <a:rPr lang="en-PH" sz="1800" b="0" dirty="0" err="1">
                <a:solidFill>
                  <a:srgbClr val="000000"/>
                </a:solidFill>
                <a:effectLst/>
                <a:latin typeface="Times New Roman" panose="02020603050405020304" pitchFamily="18" charset="0"/>
                <a:ea typeface="Times New Roman" panose="02020603050405020304" pitchFamily="18" charset="0"/>
              </a:rPr>
              <a:t>Järvinen</a:t>
            </a:r>
            <a:r>
              <a:rPr lang="en-PH" sz="1800" b="0" dirty="0">
                <a:solidFill>
                  <a:srgbClr val="000000"/>
                </a:solidFill>
                <a:effectLst/>
                <a:latin typeface="Times New Roman" panose="02020603050405020304" pitchFamily="18" charset="0"/>
                <a:ea typeface="Times New Roman" panose="02020603050405020304" pitchFamily="18" charset="0"/>
              </a:rPr>
              <a:t> et al., 2019). </a:t>
            </a: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PH" sz="1800" dirty="0">
                <a:solidFill>
                  <a:srgbClr val="000000"/>
                </a:solidFill>
                <a:effectLst/>
                <a:latin typeface="Times New Roman" panose="02020603050405020304" pitchFamily="18" charset="0"/>
                <a:ea typeface="Times New Roman" panose="02020603050405020304" pitchFamily="18" charset="0"/>
              </a:rPr>
              <a:t>It requires the availability of state-of-the-art infrastructures. Also, students and staff must have access to quality journals and databases or services that the library has to offer. And its key functions are user-friendly, considering how Google works, and a go-to for many individuals. Meanwhile, </a:t>
            </a:r>
            <a:r>
              <a:rPr lang="en-PH" sz="1800" dirty="0" err="1">
                <a:solidFill>
                  <a:srgbClr val="000000"/>
                </a:solidFill>
                <a:effectLst/>
                <a:latin typeface="Times New Roman" panose="02020603050405020304" pitchFamily="18" charset="0"/>
                <a:ea typeface="Times New Roman" panose="02020603050405020304" pitchFamily="18" charset="0"/>
              </a:rPr>
              <a:t>Järvinen</a:t>
            </a:r>
            <a:r>
              <a:rPr lang="en-PH" sz="1800" dirty="0">
                <a:solidFill>
                  <a:srgbClr val="000000"/>
                </a:solidFill>
                <a:effectLst/>
                <a:latin typeface="Times New Roman" panose="02020603050405020304" pitchFamily="18" charset="0"/>
                <a:ea typeface="Times New Roman" panose="02020603050405020304" pitchFamily="18" charset="0"/>
              </a:rPr>
              <a:t> and colleagues (2019) noted a low subscription to international nursing databases in Kazakhstan. After all, when one cannot access the library, a quick remedy is to Google it!</a:t>
            </a:r>
            <a:endParaRPr lang="en-PH" sz="1800" dirty="0">
              <a:effectLst/>
              <a:latin typeface="Times New Roman" panose="02020603050405020304" pitchFamily="18" charset="0"/>
              <a:ea typeface="Times New Roman" panose="02020603050405020304" pitchFamily="18" charset="0"/>
            </a:endParaRPr>
          </a:p>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endParaRPr lang="en-PH" sz="1800" b="1"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426024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501650" indent="-342900">
              <a:buFont typeface="+mj-lt"/>
              <a:buAutoNum type="arabicPeriod"/>
            </a:pPr>
            <a:r>
              <a:rPr lang="en-PH" sz="1800" dirty="0">
                <a:solidFill>
                  <a:srgbClr val="000000"/>
                </a:solidFill>
                <a:effectLst/>
                <a:latin typeface="Times New Roman" panose="02020603050405020304" pitchFamily="18" charset="0"/>
                <a:ea typeface="Times New Roman" panose="02020603050405020304" pitchFamily="18" charset="0"/>
              </a:rPr>
              <a:t>Google it!</a:t>
            </a:r>
            <a:r>
              <a:rPr lang="en-PH" sz="3200" dirty="0">
                <a:effectLst/>
              </a:rPr>
              <a:t> </a:t>
            </a:r>
          </a:p>
          <a:p>
            <a:pPr marL="501650" marR="0" lvl="0" indent="-342900" algn="l" defTabSz="914400" rtl="0" eaLnBrk="1" fontAlgn="auto" latinLnBrk="0" hangingPunct="1">
              <a:lnSpc>
                <a:spcPct val="100000"/>
              </a:lnSpc>
              <a:spcBef>
                <a:spcPts val="0"/>
              </a:spcBef>
              <a:spcAft>
                <a:spcPts val="0"/>
              </a:spcAft>
              <a:buClr>
                <a:srgbClr val="000000"/>
              </a:buClr>
              <a:buSzPts val="1100"/>
              <a:buFont typeface="+mj-lt"/>
              <a:buAutoNum type="arabicPeriod"/>
              <a:tabLst/>
              <a:defRPr/>
            </a:pPr>
            <a:r>
              <a:rPr lang="en-PH" sz="1800" dirty="0">
                <a:solidFill>
                  <a:srgbClr val="000000"/>
                </a:solidFill>
                <a:effectLst/>
                <a:latin typeface="Times New Roman" panose="02020603050405020304" pitchFamily="18" charset="0"/>
                <a:ea typeface="Times New Roman" panose="02020603050405020304" pitchFamily="18" charset="0"/>
              </a:rPr>
              <a:t>So, how can you begin incorporating information literacy and evidence-based practice into your work? Here are a few pointers:</a:t>
            </a:r>
            <a:endParaRPr lang="en-PH" sz="1800" dirty="0">
              <a:effectLst/>
              <a:latin typeface="Times New Roman" panose="02020603050405020304" pitchFamily="18" charset="0"/>
              <a:ea typeface="Times New Roman" panose="02020603050405020304" pitchFamily="18" charset="0"/>
            </a:endParaRPr>
          </a:p>
          <a:p>
            <a:pPr marL="501650" indent="-342900">
              <a:buFont typeface="+mj-lt"/>
              <a:buAutoNum type="arabicPeriod"/>
            </a:pPr>
            <a:endParaRPr lang="en-US" dirty="0"/>
          </a:p>
        </p:txBody>
      </p:sp>
    </p:spTree>
    <p:extLst>
      <p:ext uri="{BB962C8B-B14F-4D97-AF65-F5344CB8AC3E}">
        <p14:creationId xmlns:p14="http://schemas.microsoft.com/office/powerpoint/2010/main" val="1852975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8" name="Google Shape;48;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50" name="Google Shape;5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obj">
  <p:cSld name="OBJECT">
    <p:spTree>
      <p:nvGrpSpPr>
        <p:cNvPr id="1" name="Shape 51"/>
        <p:cNvGrpSpPr/>
        <p:nvPr/>
      </p:nvGrpSpPr>
      <p:grpSpPr>
        <a:xfrm>
          <a:off x="0" y="0"/>
          <a:ext cx="0" cy="0"/>
          <a:chOff x="0" y="0"/>
          <a:chExt cx="0" cy="0"/>
        </a:xfrm>
      </p:grpSpPr>
      <p:sp>
        <p:nvSpPr>
          <p:cNvPr id="52" name="Google Shape;52;p13"/>
          <p:cNvSpPr txBox="1">
            <a:spLocks noGrp="1"/>
          </p:cNvSpPr>
          <p:nvPr>
            <p:ph type="ftr" idx="11"/>
          </p:nvPr>
        </p:nvSpPr>
        <p:spPr>
          <a:xfrm>
            <a:off x="3108960" y="4783455"/>
            <a:ext cx="2926200" cy="257100"/>
          </a:xfrm>
          <a:prstGeom prst="rect">
            <a:avLst/>
          </a:prstGeom>
          <a:noFill/>
          <a:ln>
            <a:noFill/>
          </a:ln>
        </p:spPr>
        <p:txBody>
          <a:bodyPr spcFirstLastPara="1" wrap="square" lIns="0" tIns="0" rIns="0" bIns="0" anchor="t" anchorCtr="0">
            <a:spAutoFit/>
          </a:bodyPr>
          <a:lstStyle>
            <a:lvl1pPr lvl="0" algn="ctr" rtl="0">
              <a:spcBef>
                <a:spcPts val="0"/>
              </a:spcBef>
              <a:spcAft>
                <a:spcPts val="0"/>
              </a:spcAft>
              <a:buSzPts val="1400"/>
              <a:buNone/>
              <a:defRPr>
                <a:solidFill>
                  <a:srgbClr val="888888"/>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3" name="Google Shape;53;p13"/>
          <p:cNvSpPr txBox="1">
            <a:spLocks noGrp="1"/>
          </p:cNvSpPr>
          <p:nvPr>
            <p:ph type="dt" idx="10"/>
          </p:nvPr>
        </p:nvSpPr>
        <p:spPr>
          <a:xfrm>
            <a:off x="457200" y="4783455"/>
            <a:ext cx="2103000" cy="257100"/>
          </a:xfrm>
          <a:prstGeom prst="rect">
            <a:avLst/>
          </a:prstGeom>
          <a:noFill/>
          <a:ln>
            <a:noFill/>
          </a:ln>
        </p:spPr>
        <p:txBody>
          <a:bodyPr spcFirstLastPara="1" wrap="square" lIns="0" tIns="0" rIns="0" bIns="0" anchor="t" anchorCtr="0">
            <a:spAutoFit/>
          </a:bodyPr>
          <a:lstStyle>
            <a:lvl1pPr lvl="0" algn="l" rtl="0">
              <a:spcBef>
                <a:spcPts val="0"/>
              </a:spcBef>
              <a:spcAft>
                <a:spcPts val="0"/>
              </a:spcAft>
              <a:buSzPts val="1400"/>
              <a:buNone/>
              <a:defRPr>
                <a:solidFill>
                  <a:srgbClr val="888888"/>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4" name="Google Shape;54;p13"/>
          <p:cNvSpPr txBox="1">
            <a:spLocks noGrp="1"/>
          </p:cNvSpPr>
          <p:nvPr>
            <p:ph type="sldNum" idx="12"/>
          </p:nvPr>
        </p:nvSpPr>
        <p:spPr>
          <a:xfrm>
            <a:off x="6583681" y="4783455"/>
            <a:ext cx="2103000" cy="153900"/>
          </a:xfrm>
          <a:prstGeom prst="rect">
            <a:avLst/>
          </a:prstGeom>
          <a:noFill/>
          <a:ln>
            <a:noFill/>
          </a:ln>
        </p:spPr>
        <p:txBody>
          <a:bodyPr spcFirstLastPara="1" wrap="square" lIns="0" tIns="0" rIns="0" bIns="0" anchor="t" anchorCtr="0">
            <a:spAutoFit/>
          </a:bodyPr>
          <a:lstStyle>
            <a:lvl1pPr marL="0" lvl="0" indent="0" algn="r" rtl="0">
              <a:spcBef>
                <a:spcPts val="0"/>
              </a:spcBef>
              <a:buNone/>
              <a:defRPr>
                <a:solidFill>
                  <a:srgbClr val="888888"/>
                </a:solidFill>
              </a:defRPr>
            </a:lvl1pPr>
            <a:lvl2pPr marL="0" lvl="1" indent="0" algn="r" rtl="0">
              <a:spcBef>
                <a:spcPts val="0"/>
              </a:spcBef>
              <a:buNone/>
              <a:defRPr>
                <a:solidFill>
                  <a:srgbClr val="888888"/>
                </a:solidFill>
              </a:defRPr>
            </a:lvl2pPr>
            <a:lvl3pPr marL="0" lvl="2" indent="0" algn="r" rtl="0">
              <a:spcBef>
                <a:spcPts val="0"/>
              </a:spcBef>
              <a:buNone/>
              <a:defRPr>
                <a:solidFill>
                  <a:srgbClr val="888888"/>
                </a:solidFill>
              </a:defRPr>
            </a:lvl3pPr>
            <a:lvl4pPr marL="0" lvl="3" indent="0" algn="r" rtl="0">
              <a:spcBef>
                <a:spcPts val="0"/>
              </a:spcBef>
              <a:buNone/>
              <a:defRPr>
                <a:solidFill>
                  <a:srgbClr val="888888"/>
                </a:solidFill>
              </a:defRPr>
            </a:lvl4pPr>
            <a:lvl5pPr marL="0" lvl="4" indent="0" algn="r" rtl="0">
              <a:spcBef>
                <a:spcPts val="0"/>
              </a:spcBef>
              <a:buNone/>
              <a:defRPr>
                <a:solidFill>
                  <a:srgbClr val="888888"/>
                </a:solidFill>
              </a:defRPr>
            </a:lvl5pPr>
            <a:lvl6pPr marL="0" lvl="5" indent="0" algn="r" rtl="0">
              <a:spcBef>
                <a:spcPts val="0"/>
              </a:spcBef>
              <a:buNone/>
              <a:defRPr>
                <a:solidFill>
                  <a:srgbClr val="888888"/>
                </a:solidFill>
              </a:defRPr>
            </a:lvl6pPr>
            <a:lvl7pPr marL="0" lvl="6" indent="0" algn="r" rtl="0">
              <a:spcBef>
                <a:spcPts val="0"/>
              </a:spcBef>
              <a:buNone/>
              <a:defRPr>
                <a:solidFill>
                  <a:srgbClr val="888888"/>
                </a:solidFill>
              </a:defRPr>
            </a:lvl7pPr>
            <a:lvl8pPr marL="0" lvl="7" indent="0" algn="r" rtl="0">
              <a:spcBef>
                <a:spcPts val="0"/>
              </a:spcBef>
              <a:buNone/>
              <a:defRPr>
                <a:solidFill>
                  <a:srgbClr val="888888"/>
                </a:solidFill>
              </a:defRPr>
            </a:lvl8pPr>
            <a:lvl9pPr marL="0" lvl="8" indent="0" algn="r" rtl="0">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ru"/>
              <a:t>‹#›</a:t>
            </a:fld>
            <a:endParaRPr>
              <a:solidFill>
                <a:schemeClr val="dk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1" name="Google Shape;4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4" name="Google Shape;4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rgbClr val="239B6C"/>
            </a:gs>
            <a:gs pos="100000">
              <a:srgbClr val="086C45"/>
            </a:gs>
          </a:gsLst>
          <a:lin ang="2698631"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ru"/>
              <a:t>‹#›</a:t>
            </a:fld>
            <a:endParaRPr/>
          </a:p>
        </p:txBody>
      </p:sp>
      <p:pic>
        <p:nvPicPr>
          <p:cNvPr id="9" name="Google Shape;9;p1"/>
          <p:cNvPicPr preferRelativeResize="0"/>
          <p:nvPr/>
        </p:nvPicPr>
        <p:blipFill>
          <a:blip r:embed="rId14">
            <a:alphaModFix/>
          </a:blip>
          <a:stretch>
            <a:fillRect/>
          </a:stretch>
        </p:blipFill>
        <p:spPr>
          <a:xfrm>
            <a:off x="4900615" y="0"/>
            <a:ext cx="4243385" cy="51435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hyperlink" Target="https://creativecommons.org/licenses/by-sa/3.0/" TargetMode="External"/><Relationship Id="rId4" Type="http://schemas.openxmlformats.org/officeDocument/2006/relationships/hyperlink" Target="https://www.htnovo.net/2020/06/google-evidenzia-snippet-ricerca-sito-web.html"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1097/NNA.0000000000000151"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creativecommons.org/licenses/by-sa/3.0/" TargetMode="External"/><Relationship Id="rId5" Type="http://schemas.openxmlformats.org/officeDocument/2006/relationships/image" Target="../media/image7.png"/><Relationship Id="rId4" Type="http://schemas.openxmlformats.org/officeDocument/2006/relationships/hyperlink" Target="https://picpedia.org/highway-signs/e/evidence-based.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https://pixabay.com/en/connect-connection-cooperation-2777610/"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hyperlink" Target="https://creativecommons.org/licenses/by-sa/3.0/" TargetMode="External"/><Relationship Id="rId4" Type="http://schemas.openxmlformats.org/officeDocument/2006/relationships/hyperlink" Target="https://www.htnovo.net/2020/06/google-evidenzia-snippet-ricerca-sito-web.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100000">
              <a:schemeClr val="tx1"/>
            </a:gs>
          </a:gsLst>
          <a:lin ang="2698631" scaled="0"/>
        </a:gradFill>
        <a:effectLst/>
      </p:bgPr>
    </p:bg>
    <p:spTree>
      <p:nvGrpSpPr>
        <p:cNvPr id="1" name=""/>
        <p:cNvGrpSpPr/>
        <p:nvPr/>
      </p:nvGrpSpPr>
      <p:grpSpPr>
        <a:xfrm>
          <a:off x="0" y="0"/>
          <a:ext cx="0" cy="0"/>
          <a:chOff x="0" y="0"/>
          <a:chExt cx="0" cy="0"/>
        </a:xfrm>
      </p:grpSpPr>
      <p:pic>
        <p:nvPicPr>
          <p:cNvPr id="3" name="Picture 2" descr="Chart, shape&#10;&#10;Description automatically generated">
            <a:extLst>
              <a:ext uri="{FF2B5EF4-FFF2-40B4-BE49-F238E27FC236}">
                <a16:creationId xmlns:a16="http://schemas.microsoft.com/office/drawing/2014/main" id="{292F915A-C1C7-5658-3EBD-4DA64452DD9D}"/>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0" y="1115"/>
            <a:ext cx="9144000" cy="5143500"/>
          </a:xfrm>
          <a:prstGeom prst="rect">
            <a:avLst/>
          </a:prstGeom>
        </p:spPr>
      </p:pic>
      <p:sp>
        <p:nvSpPr>
          <p:cNvPr id="4" name="TextBox 3">
            <a:extLst>
              <a:ext uri="{FF2B5EF4-FFF2-40B4-BE49-F238E27FC236}">
                <a16:creationId xmlns:a16="http://schemas.microsoft.com/office/drawing/2014/main" id="{A67C33F8-DAB8-A86E-B3E9-C7AE851269BF}"/>
              </a:ext>
            </a:extLst>
          </p:cNvPr>
          <p:cNvSpPr txBox="1"/>
          <p:nvPr/>
        </p:nvSpPr>
        <p:spPr>
          <a:xfrm>
            <a:off x="5873473" y="4894620"/>
            <a:ext cx="7772400" cy="230832"/>
          </a:xfrm>
          <a:prstGeom prst="rect">
            <a:avLst/>
          </a:prstGeom>
          <a:noFill/>
        </p:spPr>
        <p:txBody>
          <a:bodyPr wrap="square" rtlCol="0">
            <a:spAutoFit/>
          </a:bodyPr>
          <a:lstStyle/>
          <a:p>
            <a:r>
              <a:rPr lang="en-US" sz="900" dirty="0">
                <a:hlinkClick r:id="rId4" tooltip="https://www.htnovo.net/2020/06/google-evidenzia-snippet-ricerca-sito-web.html"/>
              </a:rPr>
              <a:t>This Photo</a:t>
            </a:r>
            <a:r>
              <a:rPr lang="en-US" sz="900" dirty="0"/>
              <a:t> by Unknown Author is </a:t>
            </a:r>
            <a:r>
              <a:rPr lang="en-US" sz="900" dirty="0" err="1"/>
              <a:t>lic</a:t>
            </a:r>
            <a:fld id="{D8AF853F-605A-5642-88C3-9F24B8B6AE4A}" type="slidenum">
              <a:rPr lang="en-US" sz="900" smtClean="0"/>
              <a:t>1</a:t>
            </a:fld>
            <a:fld id="{8B0ABD7E-6C57-8B4F-B5F2-6B654DB52CDD}" type="slidenum">
              <a:rPr lang="en-US" sz="900" smtClean="0"/>
              <a:t>1</a:t>
            </a:fld>
            <a:r>
              <a:rPr lang="en-US" sz="900" dirty="0" err="1"/>
              <a:t>ensed</a:t>
            </a:r>
            <a:r>
              <a:rPr lang="en-US" sz="900" dirty="0"/>
              <a:t> under </a:t>
            </a:r>
            <a:r>
              <a:rPr lang="en-US" sz="900" dirty="0">
                <a:hlinkClick r:id="rId5" tooltip="https://creativecommons.org/licenses/by-sa/3.0/"/>
              </a:rPr>
              <a:t>CC BY-SA</a:t>
            </a:r>
            <a:endParaRPr lang="en-US" sz="900" dirty="0"/>
          </a:p>
        </p:txBody>
      </p:sp>
      <p:sp>
        <p:nvSpPr>
          <p:cNvPr id="2" name="Slide Number Placeholder 1">
            <a:extLst>
              <a:ext uri="{FF2B5EF4-FFF2-40B4-BE49-F238E27FC236}">
                <a16:creationId xmlns:a16="http://schemas.microsoft.com/office/drawing/2014/main" id="{60B5744B-BC7C-F7C9-24E8-FB34499A7E8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1</a:t>
            </a:fld>
            <a:endParaRPr lang="ru">
              <a:solidFill>
                <a:schemeClr val="dk2"/>
              </a:solidFill>
            </a:endParaRPr>
          </a:p>
        </p:txBody>
      </p:sp>
    </p:spTree>
    <p:extLst>
      <p:ext uri="{BB962C8B-B14F-4D97-AF65-F5344CB8AC3E}">
        <p14:creationId xmlns:p14="http://schemas.microsoft.com/office/powerpoint/2010/main" val="379750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3AEEC-A544-14D7-7381-1873E5C3AC91}"/>
              </a:ext>
            </a:extLst>
          </p:cNvPr>
          <p:cNvSpPr>
            <a:spLocks noGrp="1"/>
          </p:cNvSpPr>
          <p:nvPr>
            <p:ph type="title"/>
          </p:nvPr>
        </p:nvSpPr>
        <p:spPr>
          <a:xfrm>
            <a:off x="311700" y="1193081"/>
            <a:ext cx="8520600" cy="2349166"/>
          </a:xfrm>
        </p:spPr>
        <p:txBody>
          <a:bodyPr>
            <a:normAutofit/>
          </a:bodyPr>
          <a:lstStyle/>
          <a:p>
            <a:r>
              <a:rPr lang="en-US" sz="11500" dirty="0">
                <a:solidFill>
                  <a:schemeClr val="bg1"/>
                </a:solidFill>
                <a:latin typeface="Georgia" panose="02040502050405020303" pitchFamily="18" charset="0"/>
              </a:rPr>
              <a:t>ACE it!</a:t>
            </a:r>
          </a:p>
        </p:txBody>
      </p:sp>
      <p:sp>
        <p:nvSpPr>
          <p:cNvPr id="3" name="Slide Number Placeholder 2">
            <a:extLst>
              <a:ext uri="{FF2B5EF4-FFF2-40B4-BE49-F238E27FC236}">
                <a16:creationId xmlns:a16="http://schemas.microsoft.com/office/drawing/2014/main" id="{0C8539F3-B016-198B-65D1-CC2DD612A42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10</a:t>
            </a:fld>
            <a:endParaRPr lang="ru"/>
          </a:p>
        </p:txBody>
      </p:sp>
    </p:spTree>
    <p:extLst>
      <p:ext uri="{BB962C8B-B14F-4D97-AF65-F5344CB8AC3E}">
        <p14:creationId xmlns:p14="http://schemas.microsoft.com/office/powerpoint/2010/main" val="3401527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E57BD7-37FD-0C35-65C0-00DE0099E678}"/>
              </a:ext>
            </a:extLst>
          </p:cNvPr>
          <p:cNvSpPr>
            <a:spLocks noGrp="1"/>
          </p:cNvSpPr>
          <p:nvPr>
            <p:ph type="body" idx="1"/>
          </p:nvPr>
        </p:nvSpPr>
        <p:spPr>
          <a:xfrm>
            <a:off x="311700" y="517358"/>
            <a:ext cx="8520600" cy="4331368"/>
          </a:xfrm>
        </p:spPr>
        <p:txBody>
          <a:bodyPr>
            <a:normAutofit/>
          </a:bodyPr>
          <a:lstStyle/>
          <a:p>
            <a:pPr marL="114300" indent="0" algn="ctr">
              <a:buClr>
                <a:schemeClr val="bg1"/>
              </a:buClr>
              <a:buNone/>
            </a:pPr>
            <a:r>
              <a:rPr lang="en-US" sz="6000" b="1" dirty="0">
                <a:solidFill>
                  <a:schemeClr val="bg1"/>
                </a:solidFill>
                <a:latin typeface="Georgia" panose="02040502050405020303" pitchFamily="18" charset="0"/>
                <a:cs typeface="Arial" panose="020B0604020202020204" pitchFamily="34" charset="0"/>
              </a:rPr>
              <a:t>A</a:t>
            </a:r>
            <a:r>
              <a:rPr lang="en-US" sz="4800" dirty="0">
                <a:solidFill>
                  <a:schemeClr val="bg1"/>
                </a:solidFill>
                <a:latin typeface="Georgia" panose="02040502050405020303" pitchFamily="18" charset="0"/>
                <a:cs typeface="Arial" panose="020B0604020202020204" pitchFamily="34" charset="0"/>
              </a:rPr>
              <a:t>pply</a:t>
            </a:r>
          </a:p>
          <a:p>
            <a:pPr marL="114300" indent="0" algn="ctr">
              <a:buClr>
                <a:schemeClr val="bg1"/>
              </a:buClr>
              <a:buNone/>
            </a:pPr>
            <a:r>
              <a:rPr lang="en-US" sz="6000" b="1" dirty="0">
                <a:solidFill>
                  <a:schemeClr val="bg1"/>
                </a:solidFill>
                <a:latin typeface="Georgia" panose="02040502050405020303" pitchFamily="18" charset="0"/>
                <a:cs typeface="Arial" panose="020B0604020202020204" pitchFamily="34" charset="0"/>
              </a:rPr>
              <a:t>C</a:t>
            </a:r>
            <a:r>
              <a:rPr lang="en-US" sz="4800" dirty="0">
                <a:solidFill>
                  <a:schemeClr val="bg1"/>
                </a:solidFill>
                <a:latin typeface="Georgia" panose="02040502050405020303" pitchFamily="18" charset="0"/>
                <a:cs typeface="Arial" panose="020B0604020202020204" pitchFamily="34" charset="0"/>
              </a:rPr>
              <a:t>ollaborate</a:t>
            </a:r>
          </a:p>
          <a:p>
            <a:pPr marL="114300" indent="0" algn="ctr">
              <a:buClr>
                <a:schemeClr val="bg1"/>
              </a:buClr>
              <a:buNone/>
            </a:pPr>
            <a:r>
              <a:rPr lang="en-US" sz="6000" b="1" dirty="0">
                <a:solidFill>
                  <a:schemeClr val="bg1"/>
                </a:solidFill>
                <a:latin typeface="Georgia" panose="02040502050405020303" pitchFamily="18" charset="0"/>
                <a:cs typeface="Arial" panose="020B0604020202020204" pitchFamily="34" charset="0"/>
              </a:rPr>
              <a:t>E</a:t>
            </a:r>
            <a:r>
              <a:rPr lang="en-US" sz="4800" dirty="0">
                <a:solidFill>
                  <a:schemeClr val="bg1"/>
                </a:solidFill>
                <a:latin typeface="Georgia" panose="02040502050405020303" pitchFamily="18" charset="0"/>
                <a:cs typeface="Arial" panose="020B0604020202020204" pitchFamily="34" charset="0"/>
              </a:rPr>
              <a:t>ducate</a:t>
            </a:r>
          </a:p>
        </p:txBody>
      </p:sp>
      <p:sp>
        <p:nvSpPr>
          <p:cNvPr id="4" name="Slide Number Placeholder 3">
            <a:extLst>
              <a:ext uri="{FF2B5EF4-FFF2-40B4-BE49-F238E27FC236}">
                <a16:creationId xmlns:a16="http://schemas.microsoft.com/office/drawing/2014/main" id="{167D74F3-7112-A60E-0A44-C31327A1C13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11</a:t>
            </a:fld>
            <a:endParaRPr lang="ru"/>
          </a:p>
        </p:txBody>
      </p:sp>
    </p:spTree>
    <p:extLst>
      <p:ext uri="{BB962C8B-B14F-4D97-AF65-F5344CB8AC3E}">
        <p14:creationId xmlns:p14="http://schemas.microsoft.com/office/powerpoint/2010/main" val="1161857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3AEEC-A544-14D7-7381-1873E5C3AC91}"/>
              </a:ext>
            </a:extLst>
          </p:cNvPr>
          <p:cNvSpPr>
            <a:spLocks noGrp="1"/>
          </p:cNvSpPr>
          <p:nvPr>
            <p:ph type="title"/>
          </p:nvPr>
        </p:nvSpPr>
        <p:spPr>
          <a:xfrm>
            <a:off x="311700" y="1193081"/>
            <a:ext cx="8520600" cy="2349166"/>
          </a:xfrm>
        </p:spPr>
        <p:txBody>
          <a:bodyPr>
            <a:normAutofit/>
          </a:bodyPr>
          <a:lstStyle/>
          <a:p>
            <a:r>
              <a:rPr lang="en-US" sz="11500" dirty="0">
                <a:solidFill>
                  <a:schemeClr val="bg1"/>
                </a:solidFill>
                <a:latin typeface="Georgia" panose="02040502050405020303" pitchFamily="18" charset="0"/>
              </a:rPr>
              <a:t>ACE it!</a:t>
            </a:r>
          </a:p>
        </p:txBody>
      </p:sp>
      <p:sp>
        <p:nvSpPr>
          <p:cNvPr id="3" name="Slide Number Placeholder 2">
            <a:extLst>
              <a:ext uri="{FF2B5EF4-FFF2-40B4-BE49-F238E27FC236}">
                <a16:creationId xmlns:a16="http://schemas.microsoft.com/office/drawing/2014/main" id="{C96620A0-603D-EEDF-B4AD-BAA818695ED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12</a:t>
            </a:fld>
            <a:endParaRPr lang="ru"/>
          </a:p>
        </p:txBody>
      </p:sp>
    </p:spTree>
    <p:extLst>
      <p:ext uri="{BB962C8B-B14F-4D97-AF65-F5344CB8AC3E}">
        <p14:creationId xmlns:p14="http://schemas.microsoft.com/office/powerpoint/2010/main" val="3465186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B6966-2130-306A-4C99-11ED792A542F}"/>
              </a:ext>
            </a:extLst>
          </p:cNvPr>
          <p:cNvSpPr>
            <a:spLocks noGrp="1"/>
          </p:cNvSpPr>
          <p:nvPr>
            <p:ph type="title"/>
          </p:nvPr>
        </p:nvSpPr>
        <p:spPr/>
        <p:txBody>
          <a:bodyPr>
            <a:noAutofit/>
          </a:bodyPr>
          <a:lstStyle/>
          <a:p>
            <a:r>
              <a:rPr lang="en-US" dirty="0">
                <a:solidFill>
                  <a:schemeClr val="bg1"/>
                </a:solidFill>
                <a:latin typeface="Georgia" panose="02040502050405020303" pitchFamily="18" charset="0"/>
              </a:rPr>
              <a:t>Salamat</a:t>
            </a:r>
            <a:br>
              <a:rPr lang="en-US" dirty="0">
                <a:solidFill>
                  <a:schemeClr val="bg1"/>
                </a:solidFill>
                <a:latin typeface="Georgia" panose="02040502050405020303" pitchFamily="18" charset="0"/>
              </a:rPr>
            </a:br>
            <a:r>
              <a:rPr lang="ru-RU" dirty="0">
                <a:solidFill>
                  <a:schemeClr val="bg1"/>
                </a:solidFill>
                <a:latin typeface="Georgia" panose="02040502050405020303" pitchFamily="18" charset="0"/>
              </a:rPr>
              <a:t>Спасибо</a:t>
            </a:r>
            <a:br>
              <a:rPr lang="en-US" dirty="0">
                <a:solidFill>
                  <a:schemeClr val="bg1"/>
                </a:solidFill>
                <a:latin typeface="Georgia" panose="02040502050405020303" pitchFamily="18" charset="0"/>
              </a:rPr>
            </a:br>
            <a:r>
              <a:rPr lang="ru-RU" dirty="0" err="1">
                <a:solidFill>
                  <a:schemeClr val="bg1"/>
                </a:solidFill>
                <a:latin typeface="Georgia" panose="02040502050405020303" pitchFamily="18" charset="0"/>
              </a:rPr>
              <a:t>Рақмет</a:t>
            </a:r>
            <a:br>
              <a:rPr lang="en-US" dirty="0">
                <a:solidFill>
                  <a:schemeClr val="bg1"/>
                </a:solidFill>
                <a:latin typeface="Georgia" panose="02040502050405020303" pitchFamily="18" charset="0"/>
              </a:rPr>
            </a:br>
            <a:r>
              <a:rPr lang="en-US" dirty="0">
                <a:solidFill>
                  <a:schemeClr val="bg1"/>
                </a:solidFill>
                <a:latin typeface="Georgia" panose="02040502050405020303" pitchFamily="18" charset="0"/>
              </a:rPr>
              <a:t>Thank you</a:t>
            </a:r>
          </a:p>
        </p:txBody>
      </p:sp>
      <p:sp>
        <p:nvSpPr>
          <p:cNvPr id="3" name="Slide Number Placeholder 2">
            <a:extLst>
              <a:ext uri="{FF2B5EF4-FFF2-40B4-BE49-F238E27FC236}">
                <a16:creationId xmlns:a16="http://schemas.microsoft.com/office/drawing/2014/main" id="{12A4F40B-0E12-D429-943C-75777397FCE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13</a:t>
            </a:fld>
            <a:endParaRPr lang="ru"/>
          </a:p>
        </p:txBody>
      </p:sp>
    </p:spTree>
    <p:extLst>
      <p:ext uri="{BB962C8B-B14F-4D97-AF65-F5344CB8AC3E}">
        <p14:creationId xmlns:p14="http://schemas.microsoft.com/office/powerpoint/2010/main" val="3532575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0FF8B-1BAC-F91A-F2EC-57D1CEB0F6CB}"/>
              </a:ext>
            </a:extLst>
          </p:cNvPr>
          <p:cNvSpPr>
            <a:spLocks noGrp="1"/>
          </p:cNvSpPr>
          <p:nvPr>
            <p:ph type="title"/>
          </p:nvPr>
        </p:nvSpPr>
        <p:spPr/>
        <p:txBody>
          <a:bodyPr>
            <a:normAutofit fontScale="90000"/>
          </a:bodyPr>
          <a:lstStyle/>
          <a:p>
            <a:r>
              <a:rPr lang="en-US" dirty="0">
                <a:solidFill>
                  <a:schemeClr val="bg1"/>
                </a:solidFill>
                <a:latin typeface="Georgia" panose="02040502050405020303" pitchFamily="18" charset="0"/>
              </a:rPr>
              <a:t>References</a:t>
            </a:r>
            <a:br>
              <a:rPr lang="en-US" dirty="0">
                <a:solidFill>
                  <a:schemeClr val="bg1"/>
                </a:solidFill>
                <a:latin typeface="Georgia" panose="02040502050405020303" pitchFamily="18" charset="0"/>
              </a:rPr>
            </a:br>
            <a:endParaRPr lang="en-US" dirty="0">
              <a:solidFill>
                <a:schemeClr val="bg1"/>
              </a:solidFill>
              <a:latin typeface="Georgia" panose="02040502050405020303" pitchFamily="18" charset="0"/>
            </a:endParaRPr>
          </a:p>
        </p:txBody>
      </p:sp>
      <p:sp>
        <p:nvSpPr>
          <p:cNvPr id="3" name="Text Placeholder 2">
            <a:extLst>
              <a:ext uri="{FF2B5EF4-FFF2-40B4-BE49-F238E27FC236}">
                <a16:creationId xmlns:a16="http://schemas.microsoft.com/office/drawing/2014/main" id="{BF8B3B75-05C4-E084-5FBC-2DE9E3A04C42}"/>
              </a:ext>
            </a:extLst>
          </p:cNvPr>
          <p:cNvSpPr>
            <a:spLocks noGrp="1"/>
          </p:cNvSpPr>
          <p:nvPr>
            <p:ph type="body" idx="1"/>
          </p:nvPr>
        </p:nvSpPr>
        <p:spPr>
          <a:xfrm>
            <a:off x="311700" y="1152474"/>
            <a:ext cx="8520600" cy="3744645"/>
          </a:xfrm>
        </p:spPr>
        <p:txBody>
          <a:bodyPr>
            <a:noAutofit/>
          </a:bodyPr>
          <a:lstStyle/>
          <a:p>
            <a:pPr marL="114300" indent="0">
              <a:buNone/>
            </a:pPr>
            <a:r>
              <a:rPr lang="en-US" sz="1400" dirty="0">
                <a:solidFill>
                  <a:schemeClr val="bg1"/>
                </a:solidFill>
                <a:latin typeface="Arial" panose="020B0604020202020204" pitchFamily="34" charset="0"/>
                <a:cs typeface="Arial" panose="020B0604020202020204" pitchFamily="34" charset="0"/>
              </a:rPr>
              <a:t>Allison, R., Hayes, C., McNulty, C. A., &amp; Young, V. (2019). A comprehensive framework to evaluate websites: Literature review and development of </a:t>
            </a:r>
            <a:r>
              <a:rPr lang="en-US" sz="1400" dirty="0" err="1">
                <a:solidFill>
                  <a:schemeClr val="bg1"/>
                </a:solidFill>
                <a:latin typeface="Arial" panose="020B0604020202020204" pitchFamily="34" charset="0"/>
                <a:cs typeface="Arial" panose="020B0604020202020204" pitchFamily="34" charset="0"/>
              </a:rPr>
              <a:t>GoodWeb</a:t>
            </a:r>
            <a:r>
              <a:rPr lang="en-US" sz="1400" dirty="0">
                <a:solidFill>
                  <a:schemeClr val="bg1"/>
                </a:solidFill>
                <a:latin typeface="Arial" panose="020B0604020202020204" pitchFamily="34" charset="0"/>
                <a:cs typeface="Arial" panose="020B0604020202020204" pitchFamily="34" charset="0"/>
              </a:rPr>
              <a:t>. JMIR Formative Research, 3(4), e14372.</a:t>
            </a:r>
          </a:p>
          <a:p>
            <a:pPr marL="114300" indent="0">
              <a:buNone/>
            </a:pPr>
            <a:r>
              <a:rPr lang="en-US" sz="1400" dirty="0">
                <a:solidFill>
                  <a:schemeClr val="bg1"/>
                </a:solidFill>
                <a:latin typeface="Arial" panose="020B0604020202020204" pitchFamily="34" charset="0"/>
                <a:cs typeface="Arial" panose="020B0604020202020204" pitchFamily="34" charset="0"/>
              </a:rPr>
              <a:t>Anders, K. C. (2021). Information literacy and instruction: Building a multi-format graduate student information literacy program. Reference &amp; User Services Quarterly, 59(3/4), 156-160.</a:t>
            </a:r>
          </a:p>
          <a:p>
            <a:pPr marL="114300" indent="0">
              <a:buNone/>
            </a:pPr>
            <a:r>
              <a:rPr lang="en-US" sz="1400" dirty="0">
                <a:solidFill>
                  <a:schemeClr val="bg1"/>
                </a:solidFill>
                <a:latin typeface="Arial" panose="020B0604020202020204" pitchFamily="34" charset="0"/>
                <a:cs typeface="Arial" panose="020B0604020202020204" pitchFamily="34" charset="0"/>
              </a:rPr>
              <a:t> </a:t>
            </a:r>
          </a:p>
          <a:p>
            <a:pPr marL="114300" indent="0">
              <a:buNone/>
            </a:pPr>
            <a:r>
              <a:rPr lang="en-US" sz="1400" dirty="0" err="1">
                <a:solidFill>
                  <a:schemeClr val="bg1"/>
                </a:solidFill>
                <a:latin typeface="Arial" panose="020B0604020202020204" pitchFamily="34" charset="0"/>
                <a:cs typeface="Arial" panose="020B0604020202020204" pitchFamily="34" charset="0"/>
              </a:rPr>
              <a:t>Ayani</a:t>
            </a:r>
            <a:r>
              <a:rPr lang="en-US" sz="1400" dirty="0">
                <a:solidFill>
                  <a:schemeClr val="bg1"/>
                </a:solidFill>
                <a:latin typeface="Arial" panose="020B0604020202020204" pitchFamily="34" charset="0"/>
                <a:cs typeface="Arial" panose="020B0604020202020204" pitchFamily="34" charset="0"/>
              </a:rPr>
              <a:t>, S., </a:t>
            </a:r>
            <a:r>
              <a:rPr lang="en-US" sz="1400" dirty="0" err="1">
                <a:solidFill>
                  <a:schemeClr val="bg1"/>
                </a:solidFill>
                <a:latin typeface="Arial" panose="020B0604020202020204" pitchFamily="34" charset="0"/>
                <a:cs typeface="Arial" panose="020B0604020202020204" pitchFamily="34" charset="0"/>
              </a:rPr>
              <a:t>Sadoughi</a:t>
            </a:r>
            <a:r>
              <a:rPr lang="en-US" sz="1400" dirty="0">
                <a:solidFill>
                  <a:schemeClr val="bg1"/>
                </a:solidFill>
                <a:latin typeface="Arial" panose="020B0604020202020204" pitchFamily="34" charset="0"/>
                <a:cs typeface="Arial" panose="020B0604020202020204" pitchFamily="34" charset="0"/>
              </a:rPr>
              <a:t>, F., Jabari, R., </a:t>
            </a:r>
            <a:r>
              <a:rPr lang="en-US" sz="1400" dirty="0" err="1">
                <a:solidFill>
                  <a:schemeClr val="bg1"/>
                </a:solidFill>
                <a:latin typeface="Arial" panose="020B0604020202020204" pitchFamily="34" charset="0"/>
                <a:cs typeface="Arial" panose="020B0604020202020204" pitchFamily="34" charset="0"/>
              </a:rPr>
              <a:t>Moulaei</a:t>
            </a:r>
            <a:r>
              <a:rPr lang="en-US" sz="1400" dirty="0">
                <a:solidFill>
                  <a:schemeClr val="bg1"/>
                </a:solidFill>
                <a:latin typeface="Arial" panose="020B0604020202020204" pitchFamily="34" charset="0"/>
                <a:cs typeface="Arial" panose="020B0604020202020204" pitchFamily="34" charset="0"/>
              </a:rPr>
              <a:t>, K., &amp; Ashrafi-</a:t>
            </a:r>
            <a:r>
              <a:rPr lang="en-US" sz="1400" dirty="0" err="1">
                <a:solidFill>
                  <a:schemeClr val="bg1"/>
                </a:solidFill>
                <a:latin typeface="Arial" panose="020B0604020202020204" pitchFamily="34" charset="0"/>
                <a:cs typeface="Arial" panose="020B0604020202020204" pitchFamily="34" charset="0"/>
              </a:rPr>
              <a:t>Rizi</a:t>
            </a:r>
            <a:r>
              <a:rPr lang="en-US" sz="1400" dirty="0">
                <a:solidFill>
                  <a:schemeClr val="bg1"/>
                </a:solidFill>
                <a:latin typeface="Arial" panose="020B0604020202020204" pitchFamily="34" charset="0"/>
                <a:cs typeface="Arial" panose="020B0604020202020204" pitchFamily="34" charset="0"/>
              </a:rPr>
              <a:t>, H. (2020). Evaluation criteria for health websites: Critical review. Frontiers in Health Informatics, 9(1), 44.</a:t>
            </a:r>
          </a:p>
          <a:p>
            <a:pPr marL="114300" indent="0">
              <a:buNone/>
            </a:pPr>
            <a:r>
              <a:rPr lang="en-US" sz="1400" dirty="0">
                <a:solidFill>
                  <a:schemeClr val="bg1"/>
                </a:solidFill>
                <a:latin typeface="Arial" panose="020B0604020202020204" pitchFamily="34" charset="0"/>
                <a:cs typeface="Arial" panose="020B0604020202020204" pitchFamily="34" charset="0"/>
              </a:rPr>
              <a:t> </a:t>
            </a:r>
          </a:p>
          <a:p>
            <a:pPr marL="114300" indent="0">
              <a:buNone/>
            </a:pPr>
            <a:r>
              <a:rPr lang="en-PH" sz="1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Black, A. T., </a:t>
            </a:r>
            <a:r>
              <a:rPr lang="en-PH" sz="140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Balneaves</a:t>
            </a:r>
            <a:r>
              <a:rPr lang="en-PH" sz="1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L. G., </a:t>
            </a:r>
            <a:r>
              <a:rPr lang="en-PH" sz="1400" dirty="0" err="1">
                <a:solidFill>
                  <a:schemeClr val="bg1"/>
                </a:solidFill>
                <a:effectLst/>
                <a:latin typeface="Arial" panose="020B0604020202020204" pitchFamily="34" charset="0"/>
                <a:ea typeface="Times New Roman" panose="02020603050405020304" pitchFamily="18" charset="0"/>
                <a:cs typeface="Arial" panose="020B0604020202020204" pitchFamily="34" charset="0"/>
              </a:rPr>
              <a:t>Garossino</a:t>
            </a:r>
            <a:r>
              <a:rPr lang="en-PH" sz="1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C., Puyat, J. H., &amp; Qian, H. (2015). Promoting evidence-based practice through a research training program for point-of-care clinicians. </a:t>
            </a:r>
            <a:r>
              <a:rPr lang="en-PH" sz="1400" i="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The Journal of Nursing Administration</a:t>
            </a:r>
            <a:r>
              <a:rPr lang="en-PH" sz="1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r>
              <a:rPr lang="en-PH" sz="1400" i="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45</a:t>
            </a:r>
            <a:r>
              <a:rPr lang="en-PH" sz="1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(1), 14–20. </a:t>
            </a:r>
            <a:r>
              <a:rPr lang="en-PH" sz="1400" u="sng" dirty="0">
                <a:solidFill>
                  <a:schemeClr val="bg1"/>
                </a:solidFill>
                <a:effectLst/>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https://doi.org/10.1097/NNA.0000000000000151</a:t>
            </a:r>
            <a:endParaRPr lang="en-PH" sz="14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marL="114300" indent="0">
              <a:buNone/>
            </a:pPr>
            <a:endParaRPr lang="en-US" sz="1400" dirty="0">
              <a:solidFill>
                <a:schemeClr val="bg1"/>
              </a:solidFill>
              <a:latin typeface="Arial" panose="020B0604020202020204" pitchFamily="34" charset="0"/>
              <a:cs typeface="Arial" panose="020B0604020202020204" pitchFamily="34" charset="0"/>
            </a:endParaRPr>
          </a:p>
          <a:p>
            <a:pPr marL="114300" indent="0">
              <a:buNone/>
            </a:pPr>
            <a:r>
              <a:rPr lang="en-US" sz="1400" dirty="0">
                <a:solidFill>
                  <a:schemeClr val="bg1"/>
                </a:solidFill>
                <a:latin typeface="Arial" panose="020B0604020202020204" pitchFamily="34" charset="0"/>
                <a:cs typeface="Arial" panose="020B0604020202020204" pitchFamily="34" charset="0"/>
              </a:rPr>
              <a:t>Colet, P., </a:t>
            </a:r>
            <a:r>
              <a:rPr lang="en-US" sz="1400" dirty="0" err="1">
                <a:solidFill>
                  <a:schemeClr val="bg1"/>
                </a:solidFill>
                <a:latin typeface="Arial" panose="020B0604020202020204" pitchFamily="34" charset="0"/>
                <a:cs typeface="Arial" panose="020B0604020202020204" pitchFamily="34" charset="0"/>
              </a:rPr>
              <a:t>Aimagambetova</a:t>
            </a:r>
            <a:r>
              <a:rPr lang="en-US" sz="1400" dirty="0">
                <a:solidFill>
                  <a:schemeClr val="bg1"/>
                </a:solidFill>
                <a:latin typeface="Arial" panose="020B0604020202020204" pitchFamily="34" charset="0"/>
                <a:cs typeface="Arial" panose="020B0604020202020204" pitchFamily="34" charset="0"/>
              </a:rPr>
              <a:t>, G., &amp; </a:t>
            </a:r>
            <a:r>
              <a:rPr lang="en-US" sz="1400" dirty="0" err="1">
                <a:solidFill>
                  <a:schemeClr val="bg1"/>
                </a:solidFill>
                <a:latin typeface="Arial" panose="020B0604020202020204" pitchFamily="34" charset="0"/>
                <a:cs typeface="Arial" panose="020B0604020202020204" pitchFamily="34" charset="0"/>
              </a:rPr>
              <a:t>Kossybayeva</a:t>
            </a:r>
            <a:r>
              <a:rPr lang="en-US" sz="1400" dirty="0">
                <a:solidFill>
                  <a:schemeClr val="bg1"/>
                </a:solidFill>
                <a:latin typeface="Arial" panose="020B0604020202020204" pitchFamily="34" charset="0"/>
                <a:cs typeface="Arial" panose="020B0604020202020204" pitchFamily="34" charset="0"/>
              </a:rPr>
              <a:t>, K. (2020). Evidence-based inpatient postnatal care among women in a national hospital in Kazakhstan: A best practice implementation project. JBI evidence implementation, 18(3), 318-326.</a:t>
            </a:r>
          </a:p>
          <a:p>
            <a:pPr marL="114300" indent="0">
              <a:buNone/>
            </a:pPr>
            <a:r>
              <a:rPr lang="en-US" sz="1400" dirty="0">
                <a:solidFill>
                  <a:schemeClr val="bg1"/>
                </a:solidFill>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350176DC-53C6-5189-8D19-47AA271DA69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14</a:t>
            </a:fld>
            <a:endParaRPr lang="ru"/>
          </a:p>
        </p:txBody>
      </p:sp>
    </p:spTree>
    <p:extLst>
      <p:ext uri="{BB962C8B-B14F-4D97-AF65-F5344CB8AC3E}">
        <p14:creationId xmlns:p14="http://schemas.microsoft.com/office/powerpoint/2010/main" val="3218036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0FF8B-1BAC-F91A-F2EC-57D1CEB0F6CB}"/>
              </a:ext>
            </a:extLst>
          </p:cNvPr>
          <p:cNvSpPr>
            <a:spLocks noGrp="1"/>
          </p:cNvSpPr>
          <p:nvPr>
            <p:ph type="title"/>
          </p:nvPr>
        </p:nvSpPr>
        <p:spPr/>
        <p:txBody>
          <a:bodyPr>
            <a:normAutofit fontScale="90000"/>
          </a:bodyPr>
          <a:lstStyle/>
          <a:p>
            <a:r>
              <a:rPr lang="en-US" dirty="0">
                <a:solidFill>
                  <a:schemeClr val="bg1"/>
                </a:solidFill>
              </a:rPr>
              <a:t>References</a:t>
            </a:r>
            <a:br>
              <a:rPr lang="en-US" dirty="0">
                <a:solidFill>
                  <a:schemeClr val="bg1"/>
                </a:solidFill>
              </a:rPr>
            </a:br>
            <a:endParaRPr lang="en-US" dirty="0">
              <a:solidFill>
                <a:schemeClr val="bg1"/>
              </a:solidFill>
            </a:endParaRPr>
          </a:p>
        </p:txBody>
      </p:sp>
      <p:sp>
        <p:nvSpPr>
          <p:cNvPr id="3" name="Text Placeholder 2">
            <a:extLst>
              <a:ext uri="{FF2B5EF4-FFF2-40B4-BE49-F238E27FC236}">
                <a16:creationId xmlns:a16="http://schemas.microsoft.com/office/drawing/2014/main" id="{BF8B3B75-05C4-E084-5FBC-2DE9E3A04C42}"/>
              </a:ext>
            </a:extLst>
          </p:cNvPr>
          <p:cNvSpPr>
            <a:spLocks noGrp="1"/>
          </p:cNvSpPr>
          <p:nvPr>
            <p:ph type="body" idx="1"/>
          </p:nvPr>
        </p:nvSpPr>
        <p:spPr>
          <a:xfrm>
            <a:off x="311700" y="1152474"/>
            <a:ext cx="8520600" cy="3744645"/>
          </a:xfrm>
        </p:spPr>
        <p:txBody>
          <a:bodyPr>
            <a:noAutofit/>
          </a:bodyPr>
          <a:lstStyle/>
          <a:p>
            <a:pPr marL="114300" indent="0">
              <a:buNone/>
            </a:pPr>
            <a:r>
              <a:rPr lang="en-US" sz="1200" dirty="0">
                <a:solidFill>
                  <a:schemeClr val="bg1"/>
                </a:solidFill>
                <a:latin typeface="Arial" panose="020B0604020202020204" pitchFamily="34" charset="0"/>
                <a:cs typeface="Arial" panose="020B0604020202020204" pitchFamily="34" charset="0"/>
              </a:rPr>
              <a:t>Elling, S., Lentz, L., &amp; Jong, M. D. (2007, September). Website evaluation questionnaire: development of a research-based tool for evaluating informational websites. In International conference on electronic government (pp. 293-304). Springer, Berlin, Heidelberg.</a:t>
            </a:r>
          </a:p>
          <a:p>
            <a:pPr marL="114300" indent="0">
              <a:buNone/>
            </a:pPr>
            <a:r>
              <a:rPr lang="en-US" sz="1200" dirty="0">
                <a:solidFill>
                  <a:schemeClr val="bg1"/>
                </a:solidFill>
                <a:latin typeface="Arial" panose="020B0604020202020204" pitchFamily="34" charset="0"/>
                <a:cs typeface="Arial" panose="020B0604020202020204" pitchFamily="34" charset="0"/>
              </a:rPr>
              <a:t> </a:t>
            </a:r>
          </a:p>
          <a:p>
            <a:pPr marL="114300" indent="0">
              <a:buNone/>
            </a:pPr>
            <a:r>
              <a:rPr lang="en-US" sz="1200" dirty="0">
                <a:solidFill>
                  <a:schemeClr val="bg1"/>
                </a:solidFill>
                <a:latin typeface="Arial" panose="020B0604020202020204" pitchFamily="34" charset="0"/>
                <a:cs typeface="Arial" panose="020B0604020202020204" pitchFamily="34" charset="0"/>
              </a:rPr>
              <a:t>Hicks, A., McKinney, P., </a:t>
            </a:r>
            <a:r>
              <a:rPr lang="en-US" sz="1200" dirty="0" err="1">
                <a:solidFill>
                  <a:schemeClr val="bg1"/>
                </a:solidFill>
                <a:latin typeface="Arial" panose="020B0604020202020204" pitchFamily="34" charset="0"/>
                <a:cs typeface="Arial" panose="020B0604020202020204" pitchFamily="34" charset="0"/>
              </a:rPr>
              <a:t>Inskip</a:t>
            </a:r>
            <a:r>
              <a:rPr lang="en-US" sz="1200" dirty="0">
                <a:solidFill>
                  <a:schemeClr val="bg1"/>
                </a:solidFill>
                <a:latin typeface="Arial" panose="020B0604020202020204" pitchFamily="34" charset="0"/>
                <a:cs typeface="Arial" panose="020B0604020202020204" pitchFamily="34" charset="0"/>
              </a:rPr>
              <a:t>, C., Walton, G., &amp; Lloyd, A. (2022). Leveraging information literacy: Mapping the conceptual influence and appropriation of information literacy in other disciplinary landscapes. Journal of Librarianship and Information Science, 09610006221090677.</a:t>
            </a:r>
          </a:p>
          <a:p>
            <a:pPr marL="114300" indent="0">
              <a:buNone/>
            </a:pPr>
            <a:r>
              <a:rPr lang="en-US" sz="1200" dirty="0">
                <a:solidFill>
                  <a:schemeClr val="bg1"/>
                </a:solidFill>
                <a:latin typeface="Arial" panose="020B0604020202020204" pitchFamily="34" charset="0"/>
                <a:cs typeface="Arial" panose="020B0604020202020204" pitchFamily="34" charset="0"/>
              </a:rPr>
              <a:t> </a:t>
            </a:r>
          </a:p>
          <a:p>
            <a:pPr marL="114300" indent="0">
              <a:buNone/>
            </a:pPr>
            <a:r>
              <a:rPr lang="en-US" sz="1200" dirty="0" err="1">
                <a:solidFill>
                  <a:schemeClr val="bg1"/>
                </a:solidFill>
                <a:latin typeface="Arial" panose="020B0604020202020204" pitchFamily="34" charset="0"/>
                <a:cs typeface="Arial" panose="020B0604020202020204" pitchFamily="34" charset="0"/>
              </a:rPr>
              <a:t>Järvinen</a:t>
            </a:r>
            <a:r>
              <a:rPr lang="en-US" sz="1200" dirty="0">
                <a:solidFill>
                  <a:schemeClr val="bg1"/>
                </a:solidFill>
                <a:latin typeface="Arial" panose="020B0604020202020204" pitchFamily="34" charset="0"/>
                <a:cs typeface="Arial" panose="020B0604020202020204" pitchFamily="34" charset="0"/>
              </a:rPr>
              <a:t>, S., Bakhtiyar, S., </a:t>
            </a:r>
            <a:r>
              <a:rPr lang="en-US" sz="1200" dirty="0" err="1">
                <a:solidFill>
                  <a:schemeClr val="bg1"/>
                </a:solidFill>
                <a:latin typeface="Arial" panose="020B0604020202020204" pitchFamily="34" charset="0"/>
                <a:cs typeface="Arial" panose="020B0604020202020204" pitchFamily="34" charset="0"/>
              </a:rPr>
              <a:t>Aitmagambetov</a:t>
            </a:r>
            <a:r>
              <a:rPr lang="en-US" sz="1200" dirty="0">
                <a:solidFill>
                  <a:schemeClr val="bg1"/>
                </a:solidFill>
                <a:latin typeface="Arial" panose="020B0604020202020204" pitchFamily="34" charset="0"/>
                <a:cs typeface="Arial" panose="020B0604020202020204" pitchFamily="34" charset="0"/>
              </a:rPr>
              <a:t>, A., &amp; </a:t>
            </a:r>
            <a:r>
              <a:rPr lang="en-US" sz="1200" dirty="0" err="1">
                <a:solidFill>
                  <a:schemeClr val="bg1"/>
                </a:solidFill>
                <a:latin typeface="Arial" panose="020B0604020202020204" pitchFamily="34" charset="0"/>
                <a:cs typeface="Arial" panose="020B0604020202020204" pitchFamily="34" charset="0"/>
              </a:rPr>
              <a:t>Heikkilä</a:t>
            </a:r>
            <a:r>
              <a:rPr lang="en-US" sz="1200" dirty="0">
                <a:solidFill>
                  <a:schemeClr val="bg1"/>
                </a:solidFill>
                <a:latin typeface="Arial" panose="020B0604020202020204" pitchFamily="34" charset="0"/>
                <a:cs typeface="Arial" panose="020B0604020202020204" pitchFamily="34" charset="0"/>
              </a:rPr>
              <a:t>, J. (2019). Report of the nursing research infrastructure in the Republic of Kazakhstan. </a:t>
            </a:r>
            <a:r>
              <a:rPr lang="en-US" sz="1200" dirty="0" err="1">
                <a:solidFill>
                  <a:schemeClr val="bg1"/>
                </a:solidFill>
                <a:latin typeface="Arial" panose="020B0604020202020204" pitchFamily="34" charset="0"/>
                <a:cs typeface="Arial" panose="020B0604020202020204" pitchFamily="34" charset="0"/>
              </a:rPr>
              <a:t>ProInCa</a:t>
            </a:r>
            <a:r>
              <a:rPr lang="en-US" sz="1200" dirty="0">
                <a:solidFill>
                  <a:schemeClr val="bg1"/>
                </a:solidFill>
                <a:latin typeface="Arial" panose="020B0604020202020204" pitchFamily="34" charset="0"/>
                <a:cs typeface="Arial" panose="020B0604020202020204" pitchFamily="34" charset="0"/>
              </a:rPr>
              <a:t>. http://</a:t>
            </a:r>
            <a:r>
              <a:rPr lang="en-US" sz="1200" dirty="0" err="1">
                <a:solidFill>
                  <a:schemeClr val="bg1"/>
                </a:solidFill>
                <a:latin typeface="Arial" panose="020B0604020202020204" pitchFamily="34" charset="0"/>
                <a:cs typeface="Arial" panose="020B0604020202020204" pitchFamily="34" charset="0"/>
              </a:rPr>
              <a:t>proinca-nursing.kz</a:t>
            </a:r>
            <a:r>
              <a:rPr lang="en-US" sz="1200" dirty="0">
                <a:solidFill>
                  <a:schemeClr val="bg1"/>
                </a:solidFill>
                <a:latin typeface="Arial" panose="020B0604020202020204" pitchFamily="34" charset="0"/>
                <a:cs typeface="Arial" panose="020B0604020202020204" pitchFamily="34" charset="0"/>
              </a:rPr>
              <a:t>/</a:t>
            </a:r>
          </a:p>
          <a:p>
            <a:pPr marL="114300" indent="0">
              <a:buNone/>
            </a:pPr>
            <a:r>
              <a:rPr lang="en-US" sz="1200" dirty="0">
                <a:solidFill>
                  <a:schemeClr val="bg1"/>
                </a:solidFill>
                <a:latin typeface="Arial" panose="020B0604020202020204" pitchFamily="34" charset="0"/>
                <a:cs typeface="Arial" panose="020B0604020202020204" pitchFamily="34" charset="0"/>
              </a:rPr>
              <a:t> </a:t>
            </a:r>
          </a:p>
          <a:p>
            <a:pPr marL="114300" indent="0">
              <a:buNone/>
            </a:pPr>
            <a:r>
              <a:rPr lang="en-US" sz="1200" dirty="0" err="1">
                <a:solidFill>
                  <a:schemeClr val="bg1"/>
                </a:solidFill>
                <a:latin typeface="Arial" panose="020B0604020202020204" pitchFamily="34" charset="0"/>
                <a:cs typeface="Arial" panose="020B0604020202020204" pitchFamily="34" charset="0"/>
              </a:rPr>
              <a:t>Loertscher</a:t>
            </a:r>
            <a:r>
              <a:rPr lang="en-US" sz="1200" dirty="0">
                <a:solidFill>
                  <a:schemeClr val="bg1"/>
                </a:solidFill>
                <a:latin typeface="Arial" panose="020B0604020202020204" pitchFamily="34" charset="0"/>
                <a:cs typeface="Arial" panose="020B0604020202020204" pitchFamily="34" charset="0"/>
              </a:rPr>
              <a:t>, D. V., &amp; </a:t>
            </a:r>
            <a:r>
              <a:rPr lang="en-US" sz="1200" dirty="0" err="1">
                <a:solidFill>
                  <a:schemeClr val="bg1"/>
                </a:solidFill>
                <a:latin typeface="Arial" panose="020B0604020202020204" pitchFamily="34" charset="0"/>
                <a:cs typeface="Arial" panose="020B0604020202020204" pitchFamily="34" charset="0"/>
              </a:rPr>
              <a:t>Woolls</a:t>
            </a:r>
            <a:r>
              <a:rPr lang="en-US" sz="1200" dirty="0">
                <a:solidFill>
                  <a:schemeClr val="bg1"/>
                </a:solidFill>
                <a:latin typeface="Arial" panose="020B0604020202020204" pitchFamily="34" charset="0"/>
                <a:cs typeface="Arial" panose="020B0604020202020204" pitchFamily="34" charset="0"/>
              </a:rPr>
              <a:t>, B. (2021, March). The information literacy movement of the school library media field: a preliminary summary of the research. In IASL Annual Conference Proceedings (pp. 337-366).</a:t>
            </a:r>
          </a:p>
          <a:p>
            <a:pPr marL="114300" indent="0">
              <a:buNone/>
            </a:pPr>
            <a:r>
              <a:rPr lang="en-US" sz="1200" dirty="0">
                <a:solidFill>
                  <a:schemeClr val="bg1"/>
                </a:solidFill>
                <a:latin typeface="Arial" panose="020B0604020202020204" pitchFamily="34" charset="0"/>
                <a:cs typeface="Arial" panose="020B0604020202020204" pitchFamily="34" charset="0"/>
              </a:rPr>
              <a:t> </a:t>
            </a:r>
          </a:p>
          <a:p>
            <a:pPr marL="114300" indent="0">
              <a:buNone/>
            </a:pPr>
            <a:r>
              <a:rPr lang="en-US" sz="1200" dirty="0">
                <a:solidFill>
                  <a:schemeClr val="bg1"/>
                </a:solidFill>
                <a:latin typeface="Arial" panose="020B0604020202020204" pitchFamily="34" charset="0"/>
                <a:cs typeface="Arial" panose="020B0604020202020204" pitchFamily="34" charset="0"/>
              </a:rPr>
              <a:t>Sun, C., Liu, J. A., </a:t>
            </a:r>
            <a:r>
              <a:rPr lang="en-US" sz="1200" dirty="0" err="1">
                <a:solidFill>
                  <a:schemeClr val="bg1"/>
                </a:solidFill>
                <a:latin typeface="Arial" panose="020B0604020202020204" pitchFamily="34" charset="0"/>
                <a:cs typeface="Arial" panose="020B0604020202020204" pitchFamily="34" charset="0"/>
              </a:rPr>
              <a:t>Razmerita</a:t>
            </a:r>
            <a:r>
              <a:rPr lang="en-US" sz="1200" dirty="0">
                <a:solidFill>
                  <a:schemeClr val="bg1"/>
                </a:solidFill>
                <a:latin typeface="Arial" panose="020B0604020202020204" pitchFamily="34" charset="0"/>
                <a:cs typeface="Arial" panose="020B0604020202020204" pitchFamily="34" charset="0"/>
              </a:rPr>
              <a:t>, L., Xu, Y., &amp; Qi, J. (2022). Higher education to support sustainable development: The influence of information literacy and online learning process on Chinese postgraduates' innovation performance. Sustainability, 14(13), 7789.</a:t>
            </a:r>
          </a:p>
        </p:txBody>
      </p:sp>
      <p:sp>
        <p:nvSpPr>
          <p:cNvPr id="4" name="Slide Number Placeholder 3">
            <a:extLst>
              <a:ext uri="{FF2B5EF4-FFF2-40B4-BE49-F238E27FC236}">
                <a16:creationId xmlns:a16="http://schemas.microsoft.com/office/drawing/2014/main" id="{BA39D93D-D9F3-103C-B7F7-5688847ADF1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15</a:t>
            </a:fld>
            <a:endParaRPr lang="ru"/>
          </a:p>
        </p:txBody>
      </p:sp>
    </p:spTree>
    <p:extLst>
      <p:ext uri="{BB962C8B-B14F-4D97-AF65-F5344CB8AC3E}">
        <p14:creationId xmlns:p14="http://schemas.microsoft.com/office/powerpoint/2010/main" val="2747924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59" name="Google Shape;59;p14"/>
          <p:cNvPicPr preferRelativeResize="0"/>
          <p:nvPr/>
        </p:nvPicPr>
        <p:blipFill>
          <a:blip r:embed="rId3">
            <a:alphaModFix/>
          </a:blip>
          <a:stretch>
            <a:fillRect/>
          </a:stretch>
        </p:blipFill>
        <p:spPr>
          <a:xfrm>
            <a:off x="0" y="0"/>
            <a:ext cx="7243759" cy="5143500"/>
          </a:xfrm>
          <a:prstGeom prst="rect">
            <a:avLst/>
          </a:prstGeom>
          <a:noFill/>
          <a:ln>
            <a:noFill/>
          </a:ln>
        </p:spPr>
      </p:pic>
      <p:sp>
        <p:nvSpPr>
          <p:cNvPr id="60" name="Google Shape;60;p14"/>
          <p:cNvSpPr txBox="1"/>
          <p:nvPr/>
        </p:nvSpPr>
        <p:spPr>
          <a:xfrm>
            <a:off x="2894075" y="497950"/>
            <a:ext cx="5701800" cy="184662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PH" sz="3600" dirty="0">
                <a:solidFill>
                  <a:srgbClr val="FFFFFF"/>
                </a:solidFill>
                <a:latin typeface="Georgia" panose="02040502050405020303" pitchFamily="18" charset="0"/>
                <a:ea typeface="Inter"/>
                <a:cs typeface="Inter"/>
                <a:sym typeface="Inter"/>
              </a:rPr>
              <a:t>Google it! Making sense of information literacy and evidence-based practice</a:t>
            </a:r>
          </a:p>
        </p:txBody>
      </p:sp>
      <p:sp>
        <p:nvSpPr>
          <p:cNvPr id="61" name="Google Shape;61;p14"/>
          <p:cNvSpPr txBox="1"/>
          <p:nvPr/>
        </p:nvSpPr>
        <p:spPr>
          <a:xfrm>
            <a:off x="2973825" y="3036475"/>
            <a:ext cx="5701800" cy="784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300" dirty="0">
                <a:solidFill>
                  <a:srgbClr val="FFFFFF"/>
                </a:solidFill>
                <a:latin typeface="Arial" panose="020B0604020202020204" pitchFamily="34" charset="0"/>
                <a:ea typeface="Inter"/>
                <a:cs typeface="Arial" panose="020B0604020202020204" pitchFamily="34" charset="0"/>
                <a:sym typeface="Inter"/>
              </a:rPr>
              <a:t>Paolo Colet, PhD, RN, RM</a:t>
            </a:r>
          </a:p>
          <a:p>
            <a:pPr marL="0" lvl="0" indent="0" algn="l" rtl="0">
              <a:spcBef>
                <a:spcPts val="0"/>
              </a:spcBef>
              <a:spcAft>
                <a:spcPts val="0"/>
              </a:spcAft>
              <a:buNone/>
            </a:pPr>
            <a:r>
              <a:rPr lang="en-US" sz="1300" dirty="0">
                <a:solidFill>
                  <a:srgbClr val="FFFFFF"/>
                </a:solidFill>
                <a:latin typeface="Arial" panose="020B0604020202020204" pitchFamily="34" charset="0"/>
                <a:ea typeface="Inter"/>
                <a:cs typeface="Arial" panose="020B0604020202020204" pitchFamily="34" charset="0"/>
                <a:sym typeface="Inter"/>
              </a:rPr>
              <a:t>Assistant Professor</a:t>
            </a:r>
          </a:p>
          <a:p>
            <a:pPr marL="0" lvl="0" indent="0" algn="l" rtl="0">
              <a:spcBef>
                <a:spcPts val="0"/>
              </a:spcBef>
              <a:spcAft>
                <a:spcPts val="0"/>
              </a:spcAft>
              <a:buNone/>
            </a:pPr>
            <a:r>
              <a:rPr lang="en-US" sz="1300" dirty="0">
                <a:solidFill>
                  <a:srgbClr val="FFFFFF"/>
                </a:solidFill>
                <a:latin typeface="Arial" panose="020B0604020202020204" pitchFamily="34" charset="0"/>
                <a:ea typeface="Inter"/>
                <a:cs typeface="Arial" panose="020B0604020202020204" pitchFamily="34" charset="0"/>
                <a:sym typeface="Inter"/>
              </a:rPr>
              <a:t>Nazarbayev University, School of Medicine</a:t>
            </a:r>
            <a:endParaRPr sz="1300" dirty="0">
              <a:solidFill>
                <a:srgbClr val="FFFFFF"/>
              </a:solidFill>
              <a:latin typeface="Arial" panose="020B0604020202020204" pitchFamily="34" charset="0"/>
              <a:ea typeface="Inter"/>
              <a:cs typeface="Arial" panose="020B0604020202020204" pitchFamily="34" charset="0"/>
              <a:sym typeface="Inter"/>
            </a:endParaRPr>
          </a:p>
        </p:txBody>
      </p:sp>
      <p:sp>
        <p:nvSpPr>
          <p:cNvPr id="62" name="Google Shape;62;p14"/>
          <p:cNvSpPr txBox="1"/>
          <p:nvPr/>
        </p:nvSpPr>
        <p:spPr>
          <a:xfrm>
            <a:off x="2973825" y="4378825"/>
            <a:ext cx="57018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300" dirty="0">
                <a:solidFill>
                  <a:srgbClr val="FFFFFF"/>
                </a:solidFill>
                <a:latin typeface="Arial" panose="020B0604020202020204" pitchFamily="34" charset="0"/>
                <a:ea typeface="Inter"/>
                <a:cs typeface="Arial" panose="020B0604020202020204" pitchFamily="34" charset="0"/>
                <a:sym typeface="Inter"/>
              </a:rPr>
              <a:t>28</a:t>
            </a:r>
            <a:r>
              <a:rPr lang="ru" sz="1300" dirty="0">
                <a:solidFill>
                  <a:srgbClr val="FFFFFF"/>
                </a:solidFill>
                <a:latin typeface="Arial" panose="020B0604020202020204" pitchFamily="34" charset="0"/>
                <a:ea typeface="Inter"/>
                <a:cs typeface="Arial" panose="020B0604020202020204" pitchFamily="34" charset="0"/>
                <a:sym typeface="Inter"/>
              </a:rPr>
              <a:t>.</a:t>
            </a:r>
            <a:r>
              <a:rPr lang="en-US" sz="1300" dirty="0">
                <a:solidFill>
                  <a:srgbClr val="FFFFFF"/>
                </a:solidFill>
                <a:latin typeface="Arial" panose="020B0604020202020204" pitchFamily="34" charset="0"/>
                <a:ea typeface="Inter"/>
                <a:cs typeface="Arial" panose="020B0604020202020204" pitchFamily="34" charset="0"/>
                <a:sym typeface="Inter"/>
              </a:rPr>
              <a:t>10</a:t>
            </a:r>
            <a:r>
              <a:rPr lang="ru" sz="1300" dirty="0">
                <a:solidFill>
                  <a:srgbClr val="FFFFFF"/>
                </a:solidFill>
                <a:latin typeface="Arial" panose="020B0604020202020204" pitchFamily="34" charset="0"/>
                <a:ea typeface="Inter"/>
                <a:cs typeface="Arial" panose="020B0604020202020204" pitchFamily="34" charset="0"/>
                <a:sym typeface="Inter"/>
              </a:rPr>
              <a:t>.2</a:t>
            </a:r>
            <a:r>
              <a:rPr lang="en-US" sz="1300" dirty="0">
                <a:solidFill>
                  <a:srgbClr val="FFFFFF"/>
                </a:solidFill>
                <a:latin typeface="Arial" panose="020B0604020202020204" pitchFamily="34" charset="0"/>
                <a:ea typeface="Inter"/>
                <a:cs typeface="Arial" panose="020B0604020202020204" pitchFamily="34" charset="0"/>
                <a:sym typeface="Inter"/>
              </a:rPr>
              <a:t>022</a:t>
            </a:r>
            <a:endParaRPr sz="1300" dirty="0">
              <a:solidFill>
                <a:srgbClr val="FFFFFF"/>
              </a:solidFill>
              <a:latin typeface="Arial" panose="020B0604020202020204" pitchFamily="34" charset="0"/>
              <a:ea typeface="Inter"/>
              <a:cs typeface="Arial" panose="020B0604020202020204" pitchFamily="34" charset="0"/>
              <a:sym typeface="Inter"/>
            </a:endParaRPr>
          </a:p>
        </p:txBody>
      </p:sp>
      <p:pic>
        <p:nvPicPr>
          <p:cNvPr id="63" name="Google Shape;63;p14"/>
          <p:cNvPicPr preferRelativeResize="0"/>
          <p:nvPr/>
        </p:nvPicPr>
        <p:blipFill>
          <a:blip r:embed="rId4">
            <a:alphaModFix/>
          </a:blip>
          <a:stretch>
            <a:fillRect/>
          </a:stretch>
        </p:blipFill>
        <p:spPr>
          <a:xfrm>
            <a:off x="848338" y="4446060"/>
            <a:ext cx="1138526" cy="269190"/>
          </a:xfrm>
          <a:prstGeom prst="rect">
            <a:avLst/>
          </a:prstGeom>
          <a:noFill/>
          <a:ln>
            <a:noFill/>
          </a:ln>
        </p:spPr>
      </p:pic>
      <p:pic>
        <p:nvPicPr>
          <p:cNvPr id="64" name="Google Shape;64;p14"/>
          <p:cNvPicPr preferRelativeResize="0"/>
          <p:nvPr/>
        </p:nvPicPr>
        <p:blipFill>
          <a:blip r:embed="rId5">
            <a:alphaModFix/>
          </a:blip>
          <a:stretch>
            <a:fillRect/>
          </a:stretch>
        </p:blipFill>
        <p:spPr>
          <a:xfrm>
            <a:off x="597195" y="462988"/>
            <a:ext cx="1640825" cy="1917025"/>
          </a:xfrm>
          <a:prstGeom prst="rect">
            <a:avLst/>
          </a:prstGeom>
          <a:noFill/>
          <a:ln>
            <a:noFill/>
          </a:ln>
        </p:spPr>
      </p:pic>
      <p:sp>
        <p:nvSpPr>
          <p:cNvPr id="2" name="Slide Number Placeholder 1">
            <a:extLst>
              <a:ext uri="{FF2B5EF4-FFF2-40B4-BE49-F238E27FC236}">
                <a16:creationId xmlns:a16="http://schemas.microsoft.com/office/drawing/2014/main" id="{60731BE4-72BD-E655-DE2F-BDB913D1483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2</a:t>
            </a:fld>
            <a:endParaRPr lang="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checkerboard(across)">
                                      <p:cBhvr>
                                        <p:cTn id="7" dur="500"/>
                                        <p:tgtEl>
                                          <p:spTgt spid="61"/>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2"/>
                                        </p:tgtEl>
                                        <p:attrNameLst>
                                          <p:attrName>style.visibility</p:attrName>
                                        </p:attrNameLst>
                                      </p:cBhvr>
                                      <p:to>
                                        <p:strVal val="visible"/>
                                      </p:to>
                                    </p:set>
                                    <p:animEffect transition="in" filter="checkerboard(across)">
                                      <p:cBhvr>
                                        <p:cTn id="10" dur="500"/>
                                        <p:tgtEl>
                                          <p:spTgt spid="6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60">
                                            <p:txEl>
                                              <p:pRg st="0" end="0"/>
                                            </p:txEl>
                                          </p:spTgt>
                                        </p:tgtEl>
                                        <p:attrNameLst>
                                          <p:attrName>style.visibility</p:attrName>
                                        </p:attrNameLst>
                                      </p:cBhvr>
                                      <p:to>
                                        <p:strVal val="visible"/>
                                      </p:to>
                                    </p:set>
                                    <p:animEffect transition="in" filter="blinds(horizontal)">
                                      <p:cBhvr>
                                        <p:cTn id="15" dur="500"/>
                                        <p:tgtEl>
                                          <p:spTgt spid="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69" name="Google Shape;69;p15"/>
          <p:cNvPicPr preferRelativeResize="0"/>
          <p:nvPr/>
        </p:nvPicPr>
        <p:blipFill>
          <a:blip r:embed="rId3">
            <a:alphaModFix/>
          </a:blip>
          <a:stretch>
            <a:fillRect/>
          </a:stretch>
        </p:blipFill>
        <p:spPr>
          <a:xfrm>
            <a:off x="0" y="0"/>
            <a:ext cx="4572010" cy="5143500"/>
          </a:xfrm>
          <a:prstGeom prst="rect">
            <a:avLst/>
          </a:prstGeom>
          <a:noFill/>
          <a:ln>
            <a:noFill/>
          </a:ln>
        </p:spPr>
      </p:pic>
      <p:pic>
        <p:nvPicPr>
          <p:cNvPr id="70" name="Google Shape;70;p15"/>
          <p:cNvPicPr preferRelativeResize="0"/>
          <p:nvPr/>
        </p:nvPicPr>
        <p:blipFill>
          <a:blip r:embed="rId4">
            <a:alphaModFix/>
          </a:blip>
          <a:stretch>
            <a:fillRect/>
          </a:stretch>
        </p:blipFill>
        <p:spPr>
          <a:xfrm>
            <a:off x="626576" y="328575"/>
            <a:ext cx="7635624" cy="551675"/>
          </a:xfrm>
          <a:prstGeom prst="rect">
            <a:avLst/>
          </a:prstGeom>
          <a:noFill/>
          <a:ln>
            <a:noFill/>
          </a:ln>
        </p:spPr>
      </p:pic>
      <p:sp>
        <p:nvSpPr>
          <p:cNvPr id="72" name="Google Shape;72;p15"/>
          <p:cNvSpPr txBox="1"/>
          <p:nvPr/>
        </p:nvSpPr>
        <p:spPr>
          <a:xfrm>
            <a:off x="4890900" y="3299186"/>
            <a:ext cx="4253100" cy="1292631"/>
          </a:xfrm>
          <a:prstGeom prst="rect">
            <a:avLst/>
          </a:prstGeom>
          <a:noFill/>
          <a:ln>
            <a:noFill/>
          </a:ln>
        </p:spPr>
        <p:txBody>
          <a:bodyPr spcFirstLastPara="1" wrap="square" lIns="91425" tIns="91425" rIns="91425" bIns="91425" anchor="t" anchorCtr="0">
            <a:spAutoFit/>
          </a:bodyPr>
          <a:lstStyle/>
          <a:p>
            <a:r>
              <a:rPr lang="en-PH" sz="3600" dirty="0">
                <a:solidFill>
                  <a:schemeClr val="lt1"/>
                </a:solidFill>
                <a:latin typeface="Georgia" panose="02040502050405020303" pitchFamily="18" charset="0"/>
                <a:ea typeface="Inter"/>
                <a:cs typeface="Inter"/>
                <a:sym typeface="Inter"/>
              </a:rPr>
              <a:t>Information literacy</a:t>
            </a:r>
            <a:endParaRPr sz="3600" dirty="0">
              <a:solidFill>
                <a:schemeClr val="lt1"/>
              </a:solidFill>
              <a:latin typeface="Georgia" panose="02040502050405020303" pitchFamily="18" charset="0"/>
              <a:ea typeface="Inter"/>
              <a:cs typeface="Inter"/>
              <a:sym typeface="Inter"/>
            </a:endParaRPr>
          </a:p>
        </p:txBody>
      </p:sp>
      <p:sp>
        <p:nvSpPr>
          <p:cNvPr id="3" name="Slide Number Placeholder 2">
            <a:extLst>
              <a:ext uri="{FF2B5EF4-FFF2-40B4-BE49-F238E27FC236}">
                <a16:creationId xmlns:a16="http://schemas.microsoft.com/office/drawing/2014/main" id="{76403A37-1165-F1A8-E419-E9857CE785B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3</a:t>
            </a:fld>
            <a:endParaRPr lang="ru"/>
          </a:p>
        </p:txBody>
      </p:sp>
      <p:sp>
        <p:nvSpPr>
          <p:cNvPr id="5" name="TextBox 4">
            <a:extLst>
              <a:ext uri="{FF2B5EF4-FFF2-40B4-BE49-F238E27FC236}">
                <a16:creationId xmlns:a16="http://schemas.microsoft.com/office/drawing/2014/main" id="{0263B3FA-45B2-1C91-B30E-FD39E465388B}"/>
              </a:ext>
            </a:extLst>
          </p:cNvPr>
          <p:cNvSpPr txBox="1"/>
          <p:nvPr/>
        </p:nvSpPr>
        <p:spPr>
          <a:xfrm>
            <a:off x="6978315" y="4721517"/>
            <a:ext cx="4572000" cy="276999"/>
          </a:xfrm>
          <a:prstGeom prst="rect">
            <a:avLst/>
          </a:prstGeom>
          <a:noFill/>
        </p:spPr>
        <p:txBody>
          <a:bodyPr wrap="square">
            <a:spAutoFit/>
          </a:bodyPr>
          <a:lstStyle/>
          <a:p>
            <a:r>
              <a:rPr lang="en-PH" sz="1200" dirty="0">
                <a:solidFill>
                  <a:schemeClr val="lt1"/>
                </a:solidFill>
                <a:latin typeface="Arial" panose="020B0604020202020204" pitchFamily="34" charset="0"/>
                <a:ea typeface="Inter"/>
                <a:cs typeface="Arial" panose="020B0604020202020204" pitchFamily="34" charset="0"/>
                <a:sym typeface="Inter"/>
              </a:rPr>
              <a:t>(</a:t>
            </a:r>
            <a:r>
              <a:rPr lang="en-PH" sz="1200" dirty="0" err="1">
                <a:solidFill>
                  <a:schemeClr val="lt1"/>
                </a:solidFill>
                <a:latin typeface="Arial" panose="020B0604020202020204" pitchFamily="34" charset="0"/>
                <a:ea typeface="Inter"/>
                <a:cs typeface="Arial" panose="020B0604020202020204" pitchFamily="34" charset="0"/>
                <a:sym typeface="Inter"/>
              </a:rPr>
              <a:t>Loertscher</a:t>
            </a:r>
            <a:r>
              <a:rPr lang="en-PH" sz="1200" dirty="0">
                <a:solidFill>
                  <a:schemeClr val="lt1"/>
                </a:solidFill>
                <a:latin typeface="Arial" panose="020B0604020202020204" pitchFamily="34" charset="0"/>
                <a:ea typeface="Inter"/>
                <a:cs typeface="Arial" panose="020B0604020202020204" pitchFamily="34" charset="0"/>
                <a:sym typeface="Inter"/>
              </a:rPr>
              <a:t> et al., 2021)</a:t>
            </a:r>
            <a:endParaRPr lang="en-US" sz="12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blinds(horizontal)">
                                      <p:cBhvr>
                                        <p:cTn id="7" dur="500"/>
                                        <p:tgtEl>
                                          <p:spTgt spid="7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4" name="Picture 3" descr="A picture containing text, sky, outdoor, sign&#10;&#10;Description automatically generated">
            <a:extLst>
              <a:ext uri="{FF2B5EF4-FFF2-40B4-BE49-F238E27FC236}">
                <a16:creationId xmlns:a16="http://schemas.microsoft.com/office/drawing/2014/main" id="{1D3F6B36-27E8-C411-49A2-90835E7476D7}"/>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0" y="0"/>
            <a:ext cx="4768058" cy="5143500"/>
          </a:xfrm>
          <a:prstGeom prst="rect">
            <a:avLst/>
          </a:prstGeom>
        </p:spPr>
      </p:pic>
      <p:pic>
        <p:nvPicPr>
          <p:cNvPr id="70" name="Google Shape;70;p15"/>
          <p:cNvPicPr preferRelativeResize="0"/>
          <p:nvPr/>
        </p:nvPicPr>
        <p:blipFill>
          <a:blip r:embed="rId5">
            <a:alphaModFix/>
          </a:blip>
          <a:stretch>
            <a:fillRect/>
          </a:stretch>
        </p:blipFill>
        <p:spPr>
          <a:xfrm>
            <a:off x="626576" y="328575"/>
            <a:ext cx="7635624" cy="551675"/>
          </a:xfrm>
          <a:prstGeom prst="rect">
            <a:avLst/>
          </a:prstGeom>
          <a:noFill/>
          <a:ln>
            <a:noFill/>
          </a:ln>
        </p:spPr>
      </p:pic>
      <p:sp>
        <p:nvSpPr>
          <p:cNvPr id="72" name="Google Shape;72;p15"/>
          <p:cNvSpPr txBox="1"/>
          <p:nvPr/>
        </p:nvSpPr>
        <p:spPr>
          <a:xfrm>
            <a:off x="4890900" y="3370586"/>
            <a:ext cx="4253100" cy="1292631"/>
          </a:xfrm>
          <a:prstGeom prst="rect">
            <a:avLst/>
          </a:prstGeom>
          <a:noFill/>
          <a:ln>
            <a:noFill/>
          </a:ln>
        </p:spPr>
        <p:txBody>
          <a:bodyPr spcFirstLastPara="1" wrap="square" lIns="91425" tIns="91425" rIns="91425" bIns="91425" anchor="t" anchorCtr="0">
            <a:spAutoFit/>
          </a:bodyPr>
          <a:lstStyle/>
          <a:p>
            <a:r>
              <a:rPr lang="en-PH" sz="3600" dirty="0">
                <a:solidFill>
                  <a:schemeClr val="lt1"/>
                </a:solidFill>
                <a:latin typeface="Georgia" panose="02040502050405020303" pitchFamily="18" charset="0"/>
                <a:ea typeface="Inter"/>
                <a:cs typeface="Inter"/>
                <a:sym typeface="Inter"/>
              </a:rPr>
              <a:t>Evidence-based practice</a:t>
            </a:r>
            <a:endParaRPr sz="1600" dirty="0">
              <a:solidFill>
                <a:schemeClr val="lt1"/>
              </a:solidFill>
              <a:latin typeface="Georgia" panose="02040502050405020303" pitchFamily="18" charset="0"/>
              <a:ea typeface="Inter"/>
              <a:cs typeface="Inter"/>
              <a:sym typeface="Inter"/>
            </a:endParaRPr>
          </a:p>
        </p:txBody>
      </p:sp>
      <p:sp>
        <p:nvSpPr>
          <p:cNvPr id="3" name="Slide Number Placeholder 2">
            <a:extLst>
              <a:ext uri="{FF2B5EF4-FFF2-40B4-BE49-F238E27FC236}">
                <a16:creationId xmlns:a16="http://schemas.microsoft.com/office/drawing/2014/main" id="{76403A37-1165-F1A8-E419-E9857CE785B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4</a:t>
            </a:fld>
            <a:endParaRPr lang="ru"/>
          </a:p>
        </p:txBody>
      </p:sp>
      <p:sp>
        <p:nvSpPr>
          <p:cNvPr id="5" name="TextBox 4">
            <a:extLst>
              <a:ext uri="{FF2B5EF4-FFF2-40B4-BE49-F238E27FC236}">
                <a16:creationId xmlns:a16="http://schemas.microsoft.com/office/drawing/2014/main" id="{C169351A-83A9-E206-E0CE-9B75995A69AE}"/>
              </a:ext>
            </a:extLst>
          </p:cNvPr>
          <p:cNvSpPr txBox="1"/>
          <p:nvPr/>
        </p:nvSpPr>
        <p:spPr>
          <a:xfrm>
            <a:off x="122842" y="4843001"/>
            <a:ext cx="7724906" cy="230832"/>
          </a:xfrm>
          <a:prstGeom prst="rect">
            <a:avLst/>
          </a:prstGeom>
          <a:noFill/>
        </p:spPr>
        <p:txBody>
          <a:bodyPr wrap="square" rtlCol="0">
            <a:spAutoFit/>
          </a:bodyPr>
          <a:lstStyle/>
          <a:p>
            <a:r>
              <a:rPr lang="en-US" sz="900" dirty="0">
                <a:hlinkClick r:id="rId4" tooltip="https://picpedia.org/highway-signs/e/evidence-based.html"/>
              </a:rPr>
              <a:t>This Photo</a:t>
            </a:r>
            <a:r>
              <a:rPr lang="en-US" sz="900" dirty="0"/>
              <a:t> by Unknown Author is licensed under </a:t>
            </a:r>
            <a:r>
              <a:rPr lang="en-US" sz="900" dirty="0">
                <a:hlinkClick r:id="rId6" tooltip="https://creativecommons.org/licenses/by-sa/3.0/"/>
              </a:rPr>
              <a:t>CC BY-SA</a:t>
            </a:r>
            <a:endParaRPr lang="en-US" sz="900" dirty="0"/>
          </a:p>
        </p:txBody>
      </p:sp>
      <p:sp>
        <p:nvSpPr>
          <p:cNvPr id="7" name="TextBox 6">
            <a:extLst>
              <a:ext uri="{FF2B5EF4-FFF2-40B4-BE49-F238E27FC236}">
                <a16:creationId xmlns:a16="http://schemas.microsoft.com/office/drawing/2014/main" id="{1A082B90-CFE5-F6DB-55DB-C879EC507DE0}"/>
              </a:ext>
            </a:extLst>
          </p:cNvPr>
          <p:cNvSpPr txBox="1"/>
          <p:nvPr/>
        </p:nvSpPr>
        <p:spPr>
          <a:xfrm>
            <a:off x="6186458" y="4704501"/>
            <a:ext cx="4572000" cy="276999"/>
          </a:xfrm>
          <a:prstGeom prst="rect">
            <a:avLst/>
          </a:prstGeom>
          <a:noFill/>
        </p:spPr>
        <p:txBody>
          <a:bodyPr wrap="square">
            <a:spAutoFit/>
          </a:bodyPr>
          <a:lstStyle/>
          <a:p>
            <a:r>
              <a:rPr lang="en-PH" sz="1200" dirty="0">
                <a:solidFill>
                  <a:schemeClr val="lt1"/>
                </a:solidFill>
                <a:latin typeface="Arial" panose="020B0604020202020204" pitchFamily="34" charset="0"/>
                <a:ea typeface="Inter"/>
                <a:cs typeface="Arial" panose="020B0604020202020204" pitchFamily="34" charset="0"/>
                <a:sym typeface="Inter"/>
              </a:rPr>
              <a:t>(Black et al., 2015; Colet et al., 2020) </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7891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blinds(horizontal)">
                                      <p:cBhvr>
                                        <p:cTn id="7" dur="500"/>
                                        <p:tgtEl>
                                          <p:spTgt spid="7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D5906-588E-8E83-E55F-34F942B87B4C}"/>
              </a:ext>
            </a:extLst>
          </p:cNvPr>
          <p:cNvSpPr>
            <a:spLocks noGrp="1"/>
          </p:cNvSpPr>
          <p:nvPr>
            <p:ph type="title"/>
          </p:nvPr>
        </p:nvSpPr>
        <p:spPr>
          <a:xfrm>
            <a:off x="0" y="3545417"/>
            <a:ext cx="9144000" cy="755700"/>
          </a:xfrm>
        </p:spPr>
        <p:txBody>
          <a:bodyPr>
            <a:noAutofit/>
          </a:bodyPr>
          <a:lstStyle/>
          <a:p>
            <a:pPr algn="ctr"/>
            <a:r>
              <a:rPr lang="en-PH" sz="3600" dirty="0">
                <a:solidFill>
                  <a:schemeClr val="lt1"/>
                </a:solidFill>
                <a:latin typeface="Georgia" panose="02040502050405020303" pitchFamily="18" charset="0"/>
                <a:ea typeface="Inter"/>
                <a:cs typeface="Inter"/>
                <a:sym typeface="Inter"/>
              </a:rPr>
              <a:t>To what extent are they connected?</a:t>
            </a:r>
            <a:endParaRPr lang="en-US" sz="2000" dirty="0">
              <a:latin typeface="Georgia" panose="02040502050405020303" pitchFamily="18" charset="0"/>
            </a:endParaRPr>
          </a:p>
        </p:txBody>
      </p:sp>
      <p:sp>
        <p:nvSpPr>
          <p:cNvPr id="3" name="Subtitle 2">
            <a:extLst>
              <a:ext uri="{FF2B5EF4-FFF2-40B4-BE49-F238E27FC236}">
                <a16:creationId xmlns:a16="http://schemas.microsoft.com/office/drawing/2014/main" id="{9E80A3BB-BC2D-D115-104F-4991713A0CF2}"/>
              </a:ext>
            </a:extLst>
          </p:cNvPr>
          <p:cNvSpPr>
            <a:spLocks noGrp="1"/>
          </p:cNvSpPr>
          <p:nvPr>
            <p:ph type="body" idx="1"/>
          </p:nvPr>
        </p:nvSpPr>
        <p:spPr>
          <a:xfrm>
            <a:off x="2417793" y="4315404"/>
            <a:ext cx="4360313" cy="755700"/>
          </a:xfrm>
        </p:spPr>
        <p:txBody>
          <a:bodyPr>
            <a:normAutofit/>
          </a:bodyPr>
          <a:lstStyle/>
          <a:p>
            <a:pPr marL="152400" indent="0">
              <a:buNone/>
            </a:pPr>
            <a:r>
              <a:rPr lang="en-US" sz="2400" dirty="0">
                <a:solidFill>
                  <a:schemeClr val="bg1"/>
                </a:solidFill>
              </a:rPr>
              <a:t>Focus on utilizing information </a:t>
            </a:r>
          </a:p>
        </p:txBody>
      </p:sp>
      <p:sp>
        <p:nvSpPr>
          <p:cNvPr id="5" name="Slide Number Placeholder 4">
            <a:extLst>
              <a:ext uri="{FF2B5EF4-FFF2-40B4-BE49-F238E27FC236}">
                <a16:creationId xmlns:a16="http://schemas.microsoft.com/office/drawing/2014/main" id="{A33700C1-9801-CB52-C951-79CD60F23B2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5</a:t>
            </a:fld>
            <a:endParaRPr lang="ru"/>
          </a:p>
        </p:txBody>
      </p:sp>
      <p:pic>
        <p:nvPicPr>
          <p:cNvPr id="9" name="Picture 8">
            <a:extLst>
              <a:ext uri="{FF2B5EF4-FFF2-40B4-BE49-F238E27FC236}">
                <a16:creationId xmlns:a16="http://schemas.microsoft.com/office/drawing/2014/main" id="{5FE6FF31-CE2F-5370-91CB-2F53357A4AD6}"/>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371475" y="0"/>
            <a:ext cx="8401050" cy="4427621"/>
          </a:xfrm>
          <a:prstGeom prst="rect">
            <a:avLst/>
          </a:prstGeom>
        </p:spPr>
      </p:pic>
      <p:sp>
        <p:nvSpPr>
          <p:cNvPr id="11" name="TextBox 10">
            <a:extLst>
              <a:ext uri="{FF2B5EF4-FFF2-40B4-BE49-F238E27FC236}">
                <a16:creationId xmlns:a16="http://schemas.microsoft.com/office/drawing/2014/main" id="{DC771493-76D4-4563-BDF7-B71257C8DE6C}"/>
              </a:ext>
            </a:extLst>
          </p:cNvPr>
          <p:cNvSpPr txBox="1"/>
          <p:nvPr/>
        </p:nvSpPr>
        <p:spPr>
          <a:xfrm>
            <a:off x="7494357" y="4693254"/>
            <a:ext cx="4793456" cy="276999"/>
          </a:xfrm>
          <a:prstGeom prst="rect">
            <a:avLst/>
          </a:prstGeom>
          <a:noFill/>
        </p:spPr>
        <p:txBody>
          <a:bodyPr wrap="square">
            <a:spAutoFit/>
          </a:bodyPr>
          <a:lstStyle/>
          <a:p>
            <a:r>
              <a:rPr lang="en-US" sz="1200" dirty="0">
                <a:solidFill>
                  <a:schemeClr val="bg1"/>
                </a:solidFill>
              </a:rPr>
              <a:t>Hicks et al., 2022</a:t>
            </a:r>
          </a:p>
        </p:txBody>
      </p:sp>
    </p:spTree>
    <p:extLst>
      <p:ext uri="{BB962C8B-B14F-4D97-AF65-F5344CB8AC3E}">
        <p14:creationId xmlns:p14="http://schemas.microsoft.com/office/powerpoint/2010/main" val="376915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blinds(horizontal)">
                                      <p:cBhvr>
                                        <p:cTn id="16" dur="500"/>
                                        <p:tgtEl>
                                          <p:spTgt spid="3">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linds(horizont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10E2B-14CE-12E4-4439-DA58086D1F45}"/>
              </a:ext>
            </a:extLst>
          </p:cNvPr>
          <p:cNvSpPr>
            <a:spLocks noGrp="1"/>
          </p:cNvSpPr>
          <p:nvPr>
            <p:ph type="title"/>
          </p:nvPr>
        </p:nvSpPr>
        <p:spPr/>
        <p:txBody>
          <a:bodyPr>
            <a:normAutofit fontScale="90000"/>
          </a:bodyPr>
          <a:lstStyle/>
          <a:p>
            <a:r>
              <a:rPr lang="en-US" dirty="0">
                <a:solidFill>
                  <a:schemeClr val="bg1"/>
                </a:solidFill>
                <a:latin typeface="Georgia" panose="02040502050405020303" pitchFamily="18" charset="0"/>
              </a:rPr>
              <a:t>Advantages to information literacy </a:t>
            </a:r>
          </a:p>
        </p:txBody>
      </p:sp>
      <p:sp>
        <p:nvSpPr>
          <p:cNvPr id="3" name="Text Placeholder 2">
            <a:extLst>
              <a:ext uri="{FF2B5EF4-FFF2-40B4-BE49-F238E27FC236}">
                <a16:creationId xmlns:a16="http://schemas.microsoft.com/office/drawing/2014/main" id="{77C6AA12-9BD4-E130-B72D-FA5947BC515A}"/>
              </a:ext>
            </a:extLst>
          </p:cNvPr>
          <p:cNvSpPr>
            <a:spLocks noGrp="1"/>
          </p:cNvSpPr>
          <p:nvPr>
            <p:ph type="body" idx="1"/>
          </p:nvPr>
        </p:nvSpPr>
        <p:spPr/>
        <p:txBody>
          <a:bodyPr/>
          <a:lstStyle/>
          <a:p>
            <a:pPr>
              <a:buClr>
                <a:schemeClr val="bg1"/>
              </a:buClr>
            </a:pPr>
            <a:r>
              <a:rPr lang="en-US" dirty="0">
                <a:solidFill>
                  <a:schemeClr val="bg1"/>
                </a:solidFill>
              </a:rPr>
              <a:t>Better decisions </a:t>
            </a:r>
          </a:p>
          <a:p>
            <a:pPr>
              <a:buClr>
                <a:schemeClr val="bg1"/>
              </a:buClr>
            </a:pPr>
            <a:r>
              <a:rPr lang="en-US" dirty="0">
                <a:solidFill>
                  <a:schemeClr val="bg1"/>
                </a:solidFill>
              </a:rPr>
              <a:t>Discern between fact and fiction </a:t>
            </a:r>
          </a:p>
          <a:p>
            <a:pPr>
              <a:buClr>
                <a:schemeClr val="bg1"/>
              </a:buClr>
            </a:pPr>
            <a:r>
              <a:rPr lang="en-US" dirty="0">
                <a:solidFill>
                  <a:schemeClr val="bg1"/>
                </a:solidFill>
              </a:rPr>
              <a:t>Use data ethically and responsibly </a:t>
            </a:r>
          </a:p>
        </p:txBody>
      </p:sp>
      <p:sp>
        <p:nvSpPr>
          <p:cNvPr id="4" name="Slide Number Placeholder 3">
            <a:extLst>
              <a:ext uri="{FF2B5EF4-FFF2-40B4-BE49-F238E27FC236}">
                <a16:creationId xmlns:a16="http://schemas.microsoft.com/office/drawing/2014/main" id="{1A4021DD-B9A9-2417-6850-E4B2A7A3E78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6</a:t>
            </a:fld>
            <a:endParaRPr lang="ru"/>
          </a:p>
        </p:txBody>
      </p:sp>
      <p:sp>
        <p:nvSpPr>
          <p:cNvPr id="6" name="TextBox 5">
            <a:extLst>
              <a:ext uri="{FF2B5EF4-FFF2-40B4-BE49-F238E27FC236}">
                <a16:creationId xmlns:a16="http://schemas.microsoft.com/office/drawing/2014/main" id="{8A23BD22-DB70-15E9-DEFF-E4FC5A36EAAF}"/>
              </a:ext>
            </a:extLst>
          </p:cNvPr>
          <p:cNvSpPr txBox="1"/>
          <p:nvPr/>
        </p:nvSpPr>
        <p:spPr>
          <a:xfrm>
            <a:off x="7518045" y="4721517"/>
            <a:ext cx="4636294" cy="276999"/>
          </a:xfrm>
          <a:prstGeom prst="rect">
            <a:avLst/>
          </a:prstGeom>
          <a:noFill/>
        </p:spPr>
        <p:txBody>
          <a:bodyPr wrap="square">
            <a:spAutoFit/>
          </a:bodyPr>
          <a:lstStyle/>
          <a:p>
            <a:r>
              <a:rPr lang="en-US" sz="1200" dirty="0">
                <a:solidFill>
                  <a:schemeClr val="bg1"/>
                </a:solidFill>
              </a:rPr>
              <a:t>Sun et al., 2022</a:t>
            </a:r>
          </a:p>
        </p:txBody>
      </p:sp>
    </p:spTree>
    <p:extLst>
      <p:ext uri="{BB962C8B-B14F-4D97-AF65-F5344CB8AC3E}">
        <p14:creationId xmlns:p14="http://schemas.microsoft.com/office/powerpoint/2010/main" val="1937478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linds(horizontal)">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blinds(horizontal)">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blinds(horizontal)">
                                      <p:cBhvr>
                                        <p:cTn id="2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22A-ABE4-2DF0-C741-459CAFAA6E68}"/>
              </a:ext>
            </a:extLst>
          </p:cNvPr>
          <p:cNvSpPr>
            <a:spLocks noGrp="1"/>
          </p:cNvSpPr>
          <p:nvPr>
            <p:ph type="title"/>
          </p:nvPr>
        </p:nvSpPr>
        <p:spPr/>
        <p:txBody>
          <a:bodyPr>
            <a:normAutofit fontScale="90000"/>
          </a:bodyPr>
          <a:lstStyle/>
          <a:p>
            <a:r>
              <a:rPr lang="en-US" dirty="0">
                <a:solidFill>
                  <a:schemeClr val="bg1"/>
                </a:solidFill>
                <a:latin typeface="Georgia" panose="02040502050405020303" pitchFamily="18" charset="0"/>
              </a:rPr>
              <a:t>Advantages of evidence-based practice</a:t>
            </a:r>
            <a:br>
              <a:rPr lang="en-US" dirty="0">
                <a:latin typeface="Georgia" panose="02040502050405020303" pitchFamily="18" charset="0"/>
              </a:rPr>
            </a:br>
            <a:endParaRPr lang="en-US" dirty="0">
              <a:latin typeface="Georgia" panose="02040502050405020303" pitchFamily="18" charset="0"/>
            </a:endParaRPr>
          </a:p>
        </p:txBody>
      </p:sp>
      <p:sp>
        <p:nvSpPr>
          <p:cNvPr id="3" name="Text Placeholder 2">
            <a:extLst>
              <a:ext uri="{FF2B5EF4-FFF2-40B4-BE49-F238E27FC236}">
                <a16:creationId xmlns:a16="http://schemas.microsoft.com/office/drawing/2014/main" id="{3D96F694-DBA1-4AC9-4951-31A772C30AF6}"/>
              </a:ext>
            </a:extLst>
          </p:cNvPr>
          <p:cNvSpPr>
            <a:spLocks noGrp="1"/>
          </p:cNvSpPr>
          <p:nvPr>
            <p:ph type="body" idx="1"/>
          </p:nvPr>
        </p:nvSpPr>
        <p:spPr/>
        <p:txBody>
          <a:bodyPr/>
          <a:lstStyle/>
          <a:p>
            <a:pPr>
              <a:buClr>
                <a:schemeClr val="bg1"/>
              </a:buClr>
            </a:pPr>
            <a:r>
              <a:rPr lang="en-US" dirty="0">
                <a:solidFill>
                  <a:schemeClr val="bg1"/>
                </a:solidFill>
                <a:latin typeface="Arial" panose="020B0604020202020204" pitchFamily="34" charset="0"/>
                <a:cs typeface="Arial" panose="020B0604020202020204" pitchFamily="34" charset="0"/>
              </a:rPr>
              <a:t>Assures that we are making judgments based on the best evidence available</a:t>
            </a:r>
          </a:p>
          <a:p>
            <a:pPr>
              <a:buClr>
                <a:schemeClr val="bg1"/>
              </a:buClr>
            </a:pPr>
            <a:r>
              <a:rPr lang="en-US" dirty="0">
                <a:solidFill>
                  <a:schemeClr val="bg1"/>
                </a:solidFill>
                <a:latin typeface="Arial" panose="020B0604020202020204" pitchFamily="34" charset="0"/>
                <a:cs typeface="Arial" panose="020B0604020202020204" pitchFamily="34" charset="0"/>
              </a:rPr>
              <a:t>Assists us in ensuring that our therapies are effective and that our patients receive the greatest potential outcomes</a:t>
            </a:r>
          </a:p>
          <a:p>
            <a:pPr>
              <a:buClr>
                <a:schemeClr val="bg1"/>
              </a:buClr>
            </a:pPr>
            <a:r>
              <a:rPr lang="en-US" dirty="0">
                <a:solidFill>
                  <a:schemeClr val="bg1"/>
                </a:solidFill>
                <a:latin typeface="Arial" panose="020B0604020202020204" pitchFamily="34" charset="0"/>
                <a:cs typeface="Arial" panose="020B0604020202020204" pitchFamily="34" charset="0"/>
              </a:rPr>
              <a:t>Promotes research and collaboration</a:t>
            </a:r>
          </a:p>
        </p:txBody>
      </p:sp>
      <p:sp>
        <p:nvSpPr>
          <p:cNvPr id="4" name="Slide Number Placeholder 3">
            <a:extLst>
              <a:ext uri="{FF2B5EF4-FFF2-40B4-BE49-F238E27FC236}">
                <a16:creationId xmlns:a16="http://schemas.microsoft.com/office/drawing/2014/main" id="{9EA1DB85-DAA4-B269-70EF-E118AC3602E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7</a:t>
            </a:fld>
            <a:endParaRPr lang="ru"/>
          </a:p>
        </p:txBody>
      </p:sp>
      <p:sp>
        <p:nvSpPr>
          <p:cNvPr id="6" name="TextBox 5">
            <a:extLst>
              <a:ext uri="{FF2B5EF4-FFF2-40B4-BE49-F238E27FC236}">
                <a16:creationId xmlns:a16="http://schemas.microsoft.com/office/drawing/2014/main" id="{E3532886-4A06-A717-1D06-69012AD5F76B}"/>
              </a:ext>
            </a:extLst>
          </p:cNvPr>
          <p:cNvSpPr txBox="1"/>
          <p:nvPr/>
        </p:nvSpPr>
        <p:spPr>
          <a:xfrm>
            <a:off x="6272250" y="4721517"/>
            <a:ext cx="4636294" cy="276999"/>
          </a:xfrm>
          <a:prstGeom prst="rect">
            <a:avLst/>
          </a:prstGeom>
          <a:noFill/>
        </p:spPr>
        <p:txBody>
          <a:bodyPr wrap="square">
            <a:spAutoFit/>
          </a:bodyPr>
          <a:lstStyle/>
          <a:p>
            <a:r>
              <a:rPr lang="en-PH" sz="1200"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Black et al., 2015; Colet et al., 2020</a:t>
            </a:r>
            <a:endParaRPr lang="en-US" sz="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4723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linds(horizontal)">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blinds(horizontal)">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blinds(horizontal)">
                                      <p:cBhvr>
                                        <p:cTn id="2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7F29E-7F31-E8DC-777B-019A1F7F5057}"/>
              </a:ext>
            </a:extLst>
          </p:cNvPr>
          <p:cNvSpPr>
            <a:spLocks noGrp="1"/>
          </p:cNvSpPr>
          <p:nvPr>
            <p:ph type="title"/>
          </p:nvPr>
        </p:nvSpPr>
        <p:spPr/>
        <p:txBody>
          <a:bodyPr>
            <a:normAutofit fontScale="90000"/>
          </a:bodyPr>
          <a:lstStyle/>
          <a:p>
            <a:r>
              <a:rPr lang="en-US" dirty="0">
                <a:solidFill>
                  <a:schemeClr val="bg1"/>
                </a:solidFill>
                <a:latin typeface="Georgia" panose="02040502050405020303" pitchFamily="18" charset="0"/>
              </a:rPr>
              <a:t>Library services have an impact</a:t>
            </a:r>
          </a:p>
        </p:txBody>
      </p:sp>
      <p:sp>
        <p:nvSpPr>
          <p:cNvPr id="3" name="Text Placeholder 2">
            <a:extLst>
              <a:ext uri="{FF2B5EF4-FFF2-40B4-BE49-F238E27FC236}">
                <a16:creationId xmlns:a16="http://schemas.microsoft.com/office/drawing/2014/main" id="{18BBD788-63CA-D068-AA22-37C8C03BE5F8}"/>
              </a:ext>
            </a:extLst>
          </p:cNvPr>
          <p:cNvSpPr>
            <a:spLocks noGrp="1"/>
          </p:cNvSpPr>
          <p:nvPr>
            <p:ph type="body" idx="1"/>
          </p:nvPr>
        </p:nvSpPr>
        <p:spPr/>
        <p:txBody>
          <a:bodyPr>
            <a:normAutofit/>
          </a:bodyPr>
          <a:lstStyle/>
          <a:p>
            <a:pPr>
              <a:buClr>
                <a:schemeClr val="bg1"/>
              </a:buClr>
            </a:pPr>
            <a:r>
              <a:rPr lang="en-US" dirty="0">
                <a:solidFill>
                  <a:schemeClr val="bg1"/>
                </a:solidFill>
                <a:latin typeface="Arial" panose="020B0604020202020204" pitchFamily="34" charset="0"/>
                <a:cs typeface="Arial" panose="020B0604020202020204" pitchFamily="34" charset="0"/>
              </a:rPr>
              <a:t>Availability of state-of-the-art infrastructures</a:t>
            </a:r>
          </a:p>
          <a:p>
            <a:pPr>
              <a:buClr>
                <a:schemeClr val="bg1"/>
              </a:buClr>
            </a:pPr>
            <a:r>
              <a:rPr lang="en-US" dirty="0">
                <a:solidFill>
                  <a:schemeClr val="bg1"/>
                </a:solidFill>
                <a:latin typeface="Arial" panose="020B0604020202020204" pitchFamily="34" charset="0"/>
                <a:cs typeface="Arial" panose="020B0604020202020204" pitchFamily="34" charset="0"/>
              </a:rPr>
              <a:t>Access to quality journals and databases or services that the library has to offer</a:t>
            </a:r>
          </a:p>
          <a:p>
            <a:pPr>
              <a:buClr>
                <a:schemeClr val="bg1"/>
              </a:buClr>
            </a:pPr>
            <a:r>
              <a:rPr lang="en-US" dirty="0">
                <a:solidFill>
                  <a:schemeClr val="bg1"/>
                </a:solidFill>
                <a:latin typeface="Arial" panose="020B0604020202020204" pitchFamily="34" charset="0"/>
                <a:cs typeface="Arial" panose="020B0604020202020204" pitchFamily="34" charset="0"/>
              </a:rPr>
              <a:t>Key functions are user-friendly</a:t>
            </a:r>
          </a:p>
          <a:p>
            <a:pPr>
              <a:buClr>
                <a:schemeClr val="bg1"/>
              </a:buClr>
            </a:pPr>
            <a:r>
              <a:rPr lang="en-US" b="1" dirty="0">
                <a:solidFill>
                  <a:srgbClr val="FFC000"/>
                </a:solidFill>
                <a:latin typeface="Arial" panose="020B0604020202020204" pitchFamily="34" charset="0"/>
                <a:cs typeface="Arial" panose="020B0604020202020204" pitchFamily="34" charset="0"/>
              </a:rPr>
              <a:t>In Kazakhstan… low subscription to international nursing databases</a:t>
            </a:r>
          </a:p>
          <a:p>
            <a:endParaRPr lang="en-US" dirty="0">
              <a:solidFill>
                <a:schemeClr val="bg1"/>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0A5023F-4F60-D7F3-8948-C4D7F13C774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8</a:t>
            </a:fld>
            <a:endParaRPr lang="ru"/>
          </a:p>
        </p:txBody>
      </p:sp>
      <p:sp>
        <p:nvSpPr>
          <p:cNvPr id="6" name="TextBox 5">
            <a:extLst>
              <a:ext uri="{FF2B5EF4-FFF2-40B4-BE49-F238E27FC236}">
                <a16:creationId xmlns:a16="http://schemas.microsoft.com/office/drawing/2014/main" id="{B2DC377C-4892-2B9E-97D7-6D7C818CC2DF}"/>
              </a:ext>
            </a:extLst>
          </p:cNvPr>
          <p:cNvSpPr txBox="1"/>
          <p:nvPr/>
        </p:nvSpPr>
        <p:spPr>
          <a:xfrm>
            <a:off x="7303840" y="4721517"/>
            <a:ext cx="4636294" cy="276999"/>
          </a:xfrm>
          <a:prstGeom prst="rect">
            <a:avLst/>
          </a:prstGeom>
          <a:noFill/>
        </p:spPr>
        <p:txBody>
          <a:bodyPr wrap="square">
            <a:spAutoFit/>
          </a:bodyPr>
          <a:lstStyle/>
          <a:p>
            <a:r>
              <a:rPr lang="en-US" sz="1200" dirty="0" err="1">
                <a:solidFill>
                  <a:schemeClr val="bg1"/>
                </a:solidFill>
                <a:latin typeface="Arial" panose="020B0604020202020204" pitchFamily="34" charset="0"/>
                <a:cs typeface="Arial" panose="020B0604020202020204" pitchFamily="34" charset="0"/>
              </a:rPr>
              <a:t>Järvinen</a:t>
            </a:r>
            <a:r>
              <a:rPr lang="en-US" sz="1200" dirty="0">
                <a:solidFill>
                  <a:schemeClr val="bg1"/>
                </a:solidFill>
                <a:latin typeface="Arial" panose="020B0604020202020204" pitchFamily="34" charset="0"/>
                <a:cs typeface="Arial" panose="020B0604020202020204" pitchFamily="34" charset="0"/>
              </a:rPr>
              <a:t> et al., 2019</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79762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linds(horizontal)">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blinds(horizontal)">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blinds(horizontal)">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blinds(horizontal)">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shape&#10;&#10;Description automatically generated">
            <a:extLst>
              <a:ext uri="{FF2B5EF4-FFF2-40B4-BE49-F238E27FC236}">
                <a16:creationId xmlns:a16="http://schemas.microsoft.com/office/drawing/2014/main" id="{292F915A-C1C7-5658-3EBD-4DA64452DD9D}"/>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 y="1"/>
            <a:ext cx="9144000" cy="5143500"/>
          </a:xfrm>
          <a:prstGeom prst="rect">
            <a:avLst/>
          </a:prstGeom>
        </p:spPr>
      </p:pic>
      <p:sp>
        <p:nvSpPr>
          <p:cNvPr id="4" name="TextBox 3">
            <a:extLst>
              <a:ext uri="{FF2B5EF4-FFF2-40B4-BE49-F238E27FC236}">
                <a16:creationId xmlns:a16="http://schemas.microsoft.com/office/drawing/2014/main" id="{A67C33F8-DAB8-A86E-B3E9-C7AE851269BF}"/>
              </a:ext>
            </a:extLst>
          </p:cNvPr>
          <p:cNvSpPr txBox="1"/>
          <p:nvPr/>
        </p:nvSpPr>
        <p:spPr>
          <a:xfrm>
            <a:off x="5969726" y="4912667"/>
            <a:ext cx="7772400" cy="230832"/>
          </a:xfrm>
          <a:prstGeom prst="rect">
            <a:avLst/>
          </a:prstGeom>
          <a:noFill/>
        </p:spPr>
        <p:txBody>
          <a:bodyPr wrap="square" rtlCol="0">
            <a:spAutoFit/>
          </a:bodyPr>
          <a:lstStyle/>
          <a:p>
            <a:r>
              <a:rPr lang="en-US" sz="900" dirty="0">
                <a:hlinkClick r:id="rId4" tooltip="https://www.htnovo.net/2020/06/google-evidenzia-snippet-ricerca-sito-web.html"/>
              </a:rPr>
              <a:t>This Photo</a:t>
            </a:r>
            <a:r>
              <a:rPr lang="en-US" sz="900" dirty="0"/>
              <a:t> by Unknown Author is licensed under </a:t>
            </a:r>
            <a:r>
              <a:rPr lang="en-US" sz="900" dirty="0">
                <a:hlinkClick r:id="rId5" tooltip="https://creativecommons.org/licenses/by-sa/3.0/"/>
              </a:rPr>
              <a:t>CC BY-SA</a:t>
            </a:r>
            <a:endParaRPr lang="en-US" sz="900" dirty="0"/>
          </a:p>
        </p:txBody>
      </p:sp>
      <p:sp>
        <p:nvSpPr>
          <p:cNvPr id="2" name="Slide Number Placeholder 1">
            <a:extLst>
              <a:ext uri="{FF2B5EF4-FFF2-40B4-BE49-F238E27FC236}">
                <a16:creationId xmlns:a16="http://schemas.microsoft.com/office/drawing/2014/main" id="{CE5C2A3E-DD1D-7783-9EA2-5178DE2E26F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ru" smtClean="0"/>
              <a:t>9</a:t>
            </a:fld>
            <a:endParaRPr lang="ru"/>
          </a:p>
        </p:txBody>
      </p:sp>
    </p:spTree>
    <p:extLst>
      <p:ext uri="{BB962C8B-B14F-4D97-AF65-F5344CB8AC3E}">
        <p14:creationId xmlns:p14="http://schemas.microsoft.com/office/powerpoint/2010/main" val="56187346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TotalTime>
  <Words>1901</Words>
  <Application>Microsoft Macintosh PowerPoint</Application>
  <PresentationFormat>On-screen Show (16:9)</PresentationFormat>
  <Paragraphs>109</Paragraphs>
  <Slides>15</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Calibri</vt:lpstr>
      <vt:lpstr>Arial</vt:lpstr>
      <vt:lpstr>Georgia</vt:lpstr>
      <vt:lpstr>Times New Roman</vt:lpstr>
      <vt:lpstr>Simple Light</vt:lpstr>
      <vt:lpstr>PowerPoint Presentation</vt:lpstr>
      <vt:lpstr>PowerPoint Presentation</vt:lpstr>
      <vt:lpstr>PowerPoint Presentation</vt:lpstr>
      <vt:lpstr>PowerPoint Presentation</vt:lpstr>
      <vt:lpstr>To what extent are they connected?</vt:lpstr>
      <vt:lpstr>Advantages to information literacy </vt:lpstr>
      <vt:lpstr>Advantages of evidence-based practice </vt:lpstr>
      <vt:lpstr>Library services have an impact</vt:lpstr>
      <vt:lpstr>PowerPoint Presentation</vt:lpstr>
      <vt:lpstr>ACE it!</vt:lpstr>
      <vt:lpstr>PowerPoint Presentation</vt:lpstr>
      <vt:lpstr>ACE it!</vt:lpstr>
      <vt:lpstr>Salamat Спасибо Рақмет Thank you</vt:lpstr>
      <vt:lpstr>References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Paolo Colet</cp:lastModifiedBy>
  <cp:revision>10</cp:revision>
  <dcterms:modified xsi:type="dcterms:W3CDTF">2022-10-25T03:25:00Z</dcterms:modified>
</cp:coreProperties>
</file>