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y="5143500" cx="9144000"/>
  <p:notesSz cx="6858000" cy="9144000"/>
  <p:embeddedFontLst>
    <p:embeddedFont>
      <p:font typeface="Prata"/>
      <p:regular r:id="rId36"/>
    </p:embeddedFont>
    <p:embeddedFont>
      <p:font typeface="Inter"/>
      <p:regular r:id="rId37"/>
      <p:bold r:id="rId38"/>
    </p:embeddedFont>
    <p:embeddedFont>
      <p:font typeface="Inter Medium"/>
      <p:regular r:id="rId39"/>
      <p:bold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1" roundtripDataSignature="AMtx7mgDVtxqU1Uwv5vTNUCfcrZ6gg+o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InterMedium-bold.fntdata"/><Relationship Id="rId20" Type="http://schemas.openxmlformats.org/officeDocument/2006/relationships/slide" Target="slides/slide14.xml"/><Relationship Id="rId41" Type="http://customschemas.google.com/relationships/presentationmetadata" Target="meta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font" Target="fonts/Inter-regular.fntdata"/><Relationship Id="rId14" Type="http://schemas.openxmlformats.org/officeDocument/2006/relationships/slide" Target="slides/slide8.xml"/><Relationship Id="rId36" Type="http://schemas.openxmlformats.org/officeDocument/2006/relationships/font" Target="fonts/Prata-regular.fntdata"/><Relationship Id="rId17" Type="http://schemas.openxmlformats.org/officeDocument/2006/relationships/slide" Target="slides/slide11.xml"/><Relationship Id="rId39" Type="http://schemas.openxmlformats.org/officeDocument/2006/relationships/font" Target="fonts/InterMedium-regular.fntdata"/><Relationship Id="rId16" Type="http://schemas.openxmlformats.org/officeDocument/2006/relationships/slide" Target="slides/slide10.xml"/><Relationship Id="rId38" Type="http://schemas.openxmlformats.org/officeDocument/2006/relationships/font" Target="fonts/Inter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:notes"/>
          <p:cNvSpPr txBox="1"/>
          <p:nvPr>
            <p:ph idx="1" type="body"/>
          </p:nvPr>
        </p:nvSpPr>
        <p:spPr>
          <a:xfrm>
            <a:off x="685797" y="4343387"/>
            <a:ext cx="5486398" cy="4114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1" name="Google Shape;81;p7:notes"/>
          <p:cNvSpPr/>
          <p:nvPr>
            <p:ph idx="2" type="sldImg"/>
          </p:nvPr>
        </p:nvSpPr>
        <p:spPr>
          <a:xfrm>
            <a:off x="1143067" y="685799"/>
            <a:ext cx="4572548" cy="342899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a59e0da907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1a59e0da907_0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a59e0da907_0_1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1a59e0da907_0_1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a59e0da907_0_1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g1a59e0da907_0_1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Необходимо знать потребности пользователей академических библиотек, чтобы академическая библиотека могла эффективно предоставлять эти услуги своим пользователям и повышать удовлетворенность пользователей посредством управления качеством.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 полок легко добраться.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Прежде чем утвердить данный план, они поделились данными эскизами со всеми студентами, исследователями и профессорами.</a:t>
            </a:r>
            <a:endParaRPr/>
          </a:p>
        </p:txBody>
      </p:sp>
      <p:sp>
        <p:nvSpPr>
          <p:cNvPr id="244" name="Google Shape;244;g1a59e0da907_0_1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a59e0da907_0_1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1a59e0da907_0_1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a59e0da907_0_1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g1a59e0da907_0_1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1a59e0da907_0_1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a59e0da907_0_1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g1a59e0da907_0_1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a59e0da907_0_1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1a59e0da907_0_1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a59e0da907_0_1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1a59e0da907_0_1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a59e0da907_0_2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1a59e0da907_0_2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a59e0da907_0_2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g1a59e0da907_0_2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:notes"/>
          <p:cNvSpPr txBox="1"/>
          <p:nvPr>
            <p:ph idx="1" type="body"/>
          </p:nvPr>
        </p:nvSpPr>
        <p:spPr>
          <a:xfrm>
            <a:off x="685797" y="4343387"/>
            <a:ext cx="5486398" cy="4114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6" name="Google Shape;96;p12:notes"/>
          <p:cNvSpPr/>
          <p:nvPr>
            <p:ph idx="2" type="sldImg"/>
          </p:nvPr>
        </p:nvSpPr>
        <p:spPr>
          <a:xfrm>
            <a:off x="1143067" y="685799"/>
            <a:ext cx="4572548" cy="342899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a59e0da907_0_2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g1a59e0da907_0_2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1a59e0da907_0_28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g1a59e0da907_0_2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1a59e0da907_0_2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g1a59e0da907_0_2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1a59e0da907_0_2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g1a59e0da907_0_2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1a59e0da907_0_3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g1a59e0da907_0_3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1a59e0da907_0_3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g1a59e0da907_0_3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a59e0da907_0_34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56" name="Google Shape;456;g1a59e0da907_0_34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1a59e0da907_0_4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69" name="Google Shape;469;g1a59e0da907_0_4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1a59e0da907_0_5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81" name="Google Shape;481;g1a59e0da907_0_5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a59e0da907_0_42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3" name="Google Shape;493;g1a59e0da907_0_42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a0aab37407_0_2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" name="Google Shape;109;g1a0aab37407_0_2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a0aab37407_0_5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1a0aab37407_0_5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a0aab37407_0_3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4" name="Google Shape;134;g1a0aab37407_0_3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a0aab37407_0_4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0" name="Google Shape;150;g1a0aab37407_0_4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a59e0da907_0_1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3" name="Google Shape;163;g1a59e0da907_0_1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a59e0da907_0_2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6" name="Google Shape;176;g1a59e0da907_0_2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a59e0da907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1a59e0da907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3" name="Google Shape;13;p15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" name="Google Shape;14;p15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/>
          <p:nvPr>
            <p:ph type="title"/>
          </p:nvPr>
        </p:nvSpPr>
        <p:spPr>
          <a:xfrm>
            <a:off x="922301" y="646033"/>
            <a:ext cx="7299397" cy="8245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OBJECT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a59e0da907_0_39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75" name="Google Shape;75;g1a59e0da907_0_39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  <p:sp>
        <p:nvSpPr>
          <p:cNvPr id="76" name="Google Shape;76;g1a59e0da907_0_39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77" name="Google Shape;77;g1a59e0da907_0_39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78" name="Google Shape;78;g1a59e0da907_0_398"/>
          <p:cNvSpPr txBox="1"/>
          <p:nvPr>
            <p:ph idx="12" type="sldNum"/>
          </p:nvPr>
        </p:nvSpPr>
        <p:spPr>
          <a:xfrm>
            <a:off x="6457950" y="4767263"/>
            <a:ext cx="20574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/>
          <p:nvPr>
            <p:ph type="ctrTitle"/>
          </p:nvPr>
        </p:nvSpPr>
        <p:spPr>
          <a:xfrm>
            <a:off x="685800" y="1594485"/>
            <a:ext cx="7772401" cy="1080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" name="Google Shape;17;p19"/>
          <p:cNvSpPr txBox="1"/>
          <p:nvPr>
            <p:ph idx="1" type="subTitle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8" name="Google Shape;18;p19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0"/>
          <p:cNvSpPr txBox="1"/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3" name="Google Shape;23;p20"/>
          <p:cNvSpPr txBox="1"/>
          <p:nvPr>
            <p:ph idx="1" type="body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4" name="Google Shape;24;p20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6" name="Google Shape;26;p20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/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9" name="Google Shape;29;p21"/>
          <p:cNvSpPr txBox="1"/>
          <p:nvPr>
            <p:ph idx="1" type="body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0" name="Google Shape;30;p21"/>
          <p:cNvSpPr txBox="1"/>
          <p:nvPr>
            <p:ph idx="2" type="body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2" name="Google Shape;32;p21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2"/>
          <p:cNvSpPr txBox="1"/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8" name="Google Shape;38;p22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/>
          <p:nvPr>
            <p:ph type="title"/>
          </p:nvPr>
        </p:nvSpPr>
        <p:spPr>
          <a:xfrm>
            <a:off x="922301" y="646033"/>
            <a:ext cx="7299397" cy="8245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" type="body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4" name="Google Shape;54;p18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3"/>
          <p:cNvSpPr txBox="1"/>
          <p:nvPr>
            <p:ph type="ctrTitle"/>
          </p:nvPr>
        </p:nvSpPr>
        <p:spPr>
          <a:xfrm>
            <a:off x="685800" y="1594485"/>
            <a:ext cx="7772401" cy="1080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7" name="Google Shape;57;p23"/>
          <p:cNvSpPr txBox="1"/>
          <p:nvPr>
            <p:ph idx="1" type="subTitle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8" name="Google Shape;58;p23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9" name="Google Shape;59;p23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/>
          <p:nvPr>
            <p:ph type="title"/>
          </p:nvPr>
        </p:nvSpPr>
        <p:spPr>
          <a:xfrm>
            <a:off x="922301" y="646033"/>
            <a:ext cx="7299397" cy="8245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63" name="Google Shape;63;p24"/>
          <p:cNvSpPr txBox="1"/>
          <p:nvPr>
            <p:ph idx="1" type="body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64" name="Google Shape;64;p24"/>
          <p:cNvSpPr txBox="1"/>
          <p:nvPr>
            <p:ph idx="2" type="body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65" name="Google Shape;65;p24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67" name="Google Shape;67;p24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/>
          <p:nvPr>
            <p:ph type="title"/>
          </p:nvPr>
        </p:nvSpPr>
        <p:spPr>
          <a:xfrm>
            <a:off x="922301" y="646033"/>
            <a:ext cx="7299397" cy="8245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16"/>
          <p:cNvSpPr txBox="1"/>
          <p:nvPr>
            <p:ph idx="1" type="body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16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6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16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26.png"/><Relationship Id="rId5" Type="http://schemas.openxmlformats.org/officeDocument/2006/relationships/image" Target="../media/image17.png"/><Relationship Id="rId6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image" Target="../media/image19.png"/><Relationship Id="rId5" Type="http://schemas.openxmlformats.org/officeDocument/2006/relationships/image" Target="../media/image12.png"/><Relationship Id="rId6" Type="http://schemas.openxmlformats.org/officeDocument/2006/relationships/image" Target="../media/image2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Relationship Id="rId4" Type="http://schemas.openxmlformats.org/officeDocument/2006/relationships/image" Target="../media/image13.png"/><Relationship Id="rId5" Type="http://schemas.openxmlformats.org/officeDocument/2006/relationships/image" Target="../media/image23.png"/><Relationship Id="rId6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Relationship Id="rId4" Type="http://schemas.openxmlformats.org/officeDocument/2006/relationships/image" Target="../media/image14.png"/><Relationship Id="rId5" Type="http://schemas.openxmlformats.org/officeDocument/2006/relationships/image" Target="../media/image24.png"/><Relationship Id="rId6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0.png"/><Relationship Id="rId4" Type="http://schemas.openxmlformats.org/officeDocument/2006/relationships/image" Target="../media/image29.jpg"/><Relationship Id="rId5" Type="http://schemas.openxmlformats.org/officeDocument/2006/relationships/image" Target="../media/image28.jpg"/><Relationship Id="rId6" Type="http://schemas.openxmlformats.org/officeDocument/2006/relationships/image" Target="../media/image32.jpg"/><Relationship Id="rId7" Type="http://schemas.openxmlformats.org/officeDocument/2006/relationships/image" Target="../media/image33.jpg"/><Relationship Id="rId8" Type="http://schemas.openxmlformats.org/officeDocument/2006/relationships/image" Target="../media/image3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7.jpg"/><Relationship Id="rId4" Type="http://schemas.openxmlformats.org/officeDocument/2006/relationships/image" Target="../media/image39.jpg"/><Relationship Id="rId5" Type="http://schemas.openxmlformats.org/officeDocument/2006/relationships/image" Target="../media/image42.png"/><Relationship Id="rId6" Type="http://schemas.openxmlformats.org/officeDocument/2006/relationships/image" Target="../media/image3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7.jpg"/><Relationship Id="rId4" Type="http://schemas.openxmlformats.org/officeDocument/2006/relationships/image" Target="../media/image35.jpg"/><Relationship Id="rId5" Type="http://schemas.openxmlformats.org/officeDocument/2006/relationships/image" Target="../media/image34.jpg"/><Relationship Id="rId6" Type="http://schemas.openxmlformats.org/officeDocument/2006/relationships/image" Target="../media/image36.jpg"/><Relationship Id="rId7" Type="http://schemas.openxmlformats.org/officeDocument/2006/relationships/image" Target="../media/image40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1.jpg"/><Relationship Id="rId4" Type="http://schemas.openxmlformats.org/officeDocument/2006/relationships/image" Target="../media/image54.jpg"/><Relationship Id="rId5" Type="http://schemas.openxmlformats.org/officeDocument/2006/relationships/image" Target="../media/image50.jpg"/><Relationship Id="rId6" Type="http://schemas.openxmlformats.org/officeDocument/2006/relationships/image" Target="../media/image46.jpg"/><Relationship Id="rId7" Type="http://schemas.openxmlformats.org/officeDocument/2006/relationships/image" Target="../media/image5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5.jpg"/><Relationship Id="rId4" Type="http://schemas.openxmlformats.org/officeDocument/2006/relationships/image" Target="../media/image47.jpg"/><Relationship Id="rId5" Type="http://schemas.openxmlformats.org/officeDocument/2006/relationships/image" Target="../media/image43.jpg"/><Relationship Id="rId6" Type="http://schemas.openxmlformats.org/officeDocument/2006/relationships/image" Target="../media/image44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9.jpg"/><Relationship Id="rId4" Type="http://schemas.openxmlformats.org/officeDocument/2006/relationships/image" Target="../media/image48.jpg"/><Relationship Id="rId5" Type="http://schemas.openxmlformats.org/officeDocument/2006/relationships/image" Target="../media/image53.jpg"/><Relationship Id="rId6" Type="http://schemas.openxmlformats.org/officeDocument/2006/relationships/image" Target="../media/image51.jpg"/><Relationship Id="rId7" Type="http://schemas.openxmlformats.org/officeDocument/2006/relationships/image" Target="../media/image56.jpg"/><Relationship Id="rId8" Type="http://schemas.openxmlformats.org/officeDocument/2006/relationships/image" Target="../media/image55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hyperlink" Target="https://docs.google.com/document/d/1_gqwwel8v2g1R1SyGUwCHYEyotgH_SwM/edit?usp=sharing&amp;ouid=100539872883360613019&amp;rtpof=true&amp;sd=true" TargetMode="Externa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image" Target="../media/image57.png"/><Relationship Id="rId8" Type="http://schemas.openxmlformats.org/officeDocument/2006/relationships/hyperlink" Target="mailto:aigerim.akparova@nu.edu.kz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10" Type="http://schemas.openxmlformats.org/officeDocument/2006/relationships/image" Target="../media/image10.png"/><Relationship Id="rId9" Type="http://schemas.openxmlformats.org/officeDocument/2006/relationships/image" Target="../media/image18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hyperlink" Target="https://www.google.com/search?q=%D0%9D%D0%B0%D1%86%D0%B8%D0%BE%D0%BD%D0%B0%D0%BB%D1%8C%D0%BD%D0%B0%D1%8F+%D0%B1%D0%B8%D0%B1%D0%BB%D0%B8%D0%BE%D1%82%D0%B5%D0%BA%D0%B0+%D0%A7%D0%B5%D1%88%D1%81%D0%BA%D0%BE%D0%B9+%D0%A0%D0%B5%D1%81%D0%BF%D1%83%D0%B1%D0%BB%D0%B8%D0%BA%D0%B8.+%D0%9A%D0%BB%D0%B5%D0%BC%D0%B5%D0%BD%D1%82%D0%B8%D1%83%D0%BC&amp;source=lnms&amp;tbm=isch&amp;sa=X&amp;ved=2ahUKEwi-xcGyhuL7AhXhBxAIHchvBiEQ_AUoAnoECAEQBA&amp;biw=1920&amp;bih=1047&amp;dpr=1#imgrc=toe_I9G9uStgMM" TargetMode="External"/><Relationship Id="rId8" Type="http://schemas.openxmlformats.org/officeDocument/2006/relationships/hyperlink" Target="https://www.google.com/search?q=%D0%9A%D0%BE%D1%80%D0%BE%D0%BB%D0%B5%D0%B2%D1%81%D0%BA%D0%B8%D0%B9+%D0%BF%D0%BE%D1%80%D1%82%D1%83%D0%B3%D0%B0%D0%BB%D1%8C%D1%81%D0%BA%D0%B8%D0%B9+%D1%87%D0%B8%D1%82%D0%B0%D0%BB%D1%8C%D0%BD%D1%8B%D0%B9+&amp;tbm=isch&amp;ved=2ahUKEwju3KS0huL7AhUEgosKHbsnDO8Q2-cCegQIABAA&amp;oq=%D0%9A%D0%BE%D1%80%D0%BE%D0%BB%D0%B5%D0%B2%D1%81%D0%BA%D0%B8%D0%B9+%D0%BF%D0%BE%D1%80%D1%82%D1%83%D0%B3%D0%B0%D0%BB%D1%8C%D1%81%D0%BA%D0%B8%D0%B9+%D1%87%D0%B8%D1%82%D0%B0%D0%BB%D1%8C%D0%BD%D1%8B%D0%B9+&amp;gs_lcp=CgNpbWcQAzIHCAAQgAQQGFCFBViFBWCdC2gAcAB4AIABcIgB3AGSAQMwLjKYAQCgAQGqAQtnd3Mtd2l6LWltZ8ABAQ&amp;sclient=img&amp;ei=eqqNY-63FISErgS7z7D4Dg&amp;bih=1047&amp;biw=1920#imgrc=G1vvxjMe06gVKM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153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99738" y="0"/>
            <a:ext cx="5143896" cy="514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7" name="Google Shape;87;p7"/>
          <p:cNvGrpSpPr/>
          <p:nvPr/>
        </p:nvGrpSpPr>
        <p:grpSpPr>
          <a:xfrm>
            <a:off x="442577" y="4503790"/>
            <a:ext cx="180499" cy="269166"/>
            <a:chOff x="973124" y="9902793"/>
            <a:chExt cx="396875" cy="591833"/>
          </a:xfrm>
        </p:grpSpPr>
        <p:sp>
          <p:nvSpPr>
            <p:cNvPr id="88" name="Google Shape;88;p7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9" name="Google Shape;89;p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0" name="Google Shape;90;p7"/>
          <p:cNvSpPr txBox="1"/>
          <p:nvPr/>
        </p:nvSpPr>
        <p:spPr>
          <a:xfrm>
            <a:off x="190027" y="2571750"/>
            <a:ext cx="86175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ru" sz="3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Адаптация пространства вузовской библиотеки к интересам пользователей</a:t>
            </a:r>
            <a:endParaRPr b="0" i="0" sz="38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1" name="Google Shape;91;p7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nu.edu.kz</a:t>
            </a:r>
            <a:endParaRPr/>
          </a:p>
        </p:txBody>
      </p:sp>
      <p:sp>
        <p:nvSpPr>
          <p:cNvPr id="92" name="Google Shape;92;p7"/>
          <p:cNvSpPr txBox="1"/>
          <p:nvPr/>
        </p:nvSpPr>
        <p:spPr>
          <a:xfrm>
            <a:off x="436823" y="318075"/>
            <a:ext cx="22506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Айгерим Акпарова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93" name="Google Shape;93;p7"/>
          <p:cNvSpPr txBox="1"/>
          <p:nvPr/>
        </p:nvSpPr>
        <p:spPr>
          <a:xfrm>
            <a:off x="436823" y="511425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ru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a59e0da907_0_96"/>
          <p:cNvSpPr txBox="1"/>
          <p:nvPr>
            <p:ph idx="1" type="body"/>
          </p:nvPr>
        </p:nvSpPr>
        <p:spPr>
          <a:xfrm>
            <a:off x="192506" y="1431758"/>
            <a:ext cx="7886700" cy="22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88900" lvl="0" marL="177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b="1" lang="ru" sz="1400"/>
              <a:t>Learning commons (учебное сообщество) </a:t>
            </a:r>
            <a:r>
              <a:rPr lang="ru" sz="1400"/>
              <a:t>– это учебные пространства , где пользователь учится самостоятельной работе над проектами или в сотрудничестве с библиотекарями, другими читателями,для встреч, общения итд. </a:t>
            </a:r>
            <a:endParaRPr/>
          </a:p>
          <a:p>
            <a:pPr indent="-88900" lvl="0" marL="1778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400"/>
          </a:p>
          <a:p>
            <a:pPr indent="-88900" lvl="0" marL="1778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b="1" lang="ru" sz="1400"/>
              <a:t>Research commons (исследовательское сообщество) </a:t>
            </a:r>
            <a:r>
              <a:rPr lang="ru" sz="1400"/>
              <a:t>- центр поддержки исследовательской деятельности, в котором студенты и преподаватели могут использовать библиотечные ресурсы, проводить исследования и сотрудничать друг с другом.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ru" sz="1400"/>
              <a:t>Особенности:</a:t>
            </a:r>
            <a:endParaRPr sz="1400"/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lphaLcPeriod"/>
            </a:pPr>
            <a:r>
              <a:rPr lang="ru" sz="1400"/>
              <a:t>Раздел анализа данных (STATA, SPSS)</a:t>
            </a:r>
            <a:endParaRPr sz="1400"/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lphaLcPeriod"/>
            </a:pPr>
            <a:r>
              <a:rPr lang="ru" sz="1400"/>
              <a:t>Раздел финансовых баз данных (Bloomberg terminal)</a:t>
            </a:r>
            <a:endParaRPr sz="1400"/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lphaLcPeriod"/>
            </a:pPr>
            <a:r>
              <a:rPr lang="ru" sz="1400"/>
              <a:t>Секция исследовательских ресурсов</a:t>
            </a:r>
            <a:endParaRPr sz="1400"/>
          </a:p>
        </p:txBody>
      </p:sp>
      <p:sp>
        <p:nvSpPr>
          <p:cNvPr id="214" name="Google Shape;214;g1a59e0da907_0_96"/>
          <p:cNvSpPr txBox="1"/>
          <p:nvPr/>
        </p:nvSpPr>
        <p:spPr>
          <a:xfrm>
            <a:off x="589548" y="992606"/>
            <a:ext cx="60219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Пространство библиотеки можно разделить на такие понятия как: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g1a59e0da907_0_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8050" y="0"/>
            <a:ext cx="2385599" cy="514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a59e0da907_0_101"/>
          <p:cNvSpPr/>
          <p:nvPr/>
        </p:nvSpPr>
        <p:spPr>
          <a:xfrm>
            <a:off x="1333417" y="1429710"/>
            <a:ext cx="2346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Виртуальные услуги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g1a59e0da907_0_101"/>
          <p:cNvSpPr/>
          <p:nvPr/>
        </p:nvSpPr>
        <p:spPr>
          <a:xfrm>
            <a:off x="887357" y="3189641"/>
            <a:ext cx="2346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Электронные ресурсы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1a59e0da907_0_101"/>
          <p:cNvSpPr/>
          <p:nvPr/>
        </p:nvSpPr>
        <p:spPr>
          <a:xfrm>
            <a:off x="3962791" y="3884744"/>
            <a:ext cx="2346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Репозиторий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1a59e0da907_0_101"/>
          <p:cNvSpPr/>
          <p:nvPr/>
        </p:nvSpPr>
        <p:spPr>
          <a:xfrm>
            <a:off x="3748102" y="758117"/>
            <a:ext cx="12813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Тематический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путеводитель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g1a59e0da907_0_101"/>
          <p:cNvSpPr/>
          <p:nvPr/>
        </p:nvSpPr>
        <p:spPr>
          <a:xfrm>
            <a:off x="1255479" y="1121600"/>
            <a:ext cx="1714500" cy="1045800"/>
          </a:xfrm>
          <a:prstGeom prst="ellipse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1a59e0da907_0_101"/>
          <p:cNvSpPr/>
          <p:nvPr/>
        </p:nvSpPr>
        <p:spPr>
          <a:xfrm>
            <a:off x="887357" y="2839001"/>
            <a:ext cx="1714500" cy="1045800"/>
          </a:xfrm>
          <a:prstGeom prst="ellipse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g1a59e0da907_0_101"/>
          <p:cNvSpPr/>
          <p:nvPr/>
        </p:nvSpPr>
        <p:spPr>
          <a:xfrm>
            <a:off x="3490211" y="503206"/>
            <a:ext cx="1714500" cy="1045800"/>
          </a:xfrm>
          <a:prstGeom prst="ellipse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g1a59e0da907_0_101"/>
          <p:cNvSpPr/>
          <p:nvPr/>
        </p:nvSpPr>
        <p:spPr>
          <a:xfrm>
            <a:off x="3665192" y="3534142"/>
            <a:ext cx="1714500" cy="1045800"/>
          </a:xfrm>
          <a:prstGeom prst="ellipse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g1a59e0da907_0_101"/>
          <p:cNvSpPr/>
          <p:nvPr/>
        </p:nvSpPr>
        <p:spPr>
          <a:xfrm>
            <a:off x="5766319" y="1100297"/>
            <a:ext cx="1714500" cy="1045800"/>
          </a:xfrm>
          <a:prstGeom prst="ellipse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g1a59e0da907_0_101"/>
          <p:cNvSpPr/>
          <p:nvPr/>
        </p:nvSpPr>
        <p:spPr>
          <a:xfrm>
            <a:off x="5942435" y="1439156"/>
            <a:ext cx="2346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Социальные сети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g1a59e0da907_0_101"/>
          <p:cNvSpPr/>
          <p:nvPr/>
        </p:nvSpPr>
        <p:spPr>
          <a:xfrm>
            <a:off x="5942435" y="3035487"/>
            <a:ext cx="1714500" cy="1045800"/>
          </a:xfrm>
          <a:prstGeom prst="ellipse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1a59e0da907_0_101"/>
          <p:cNvSpPr/>
          <p:nvPr/>
        </p:nvSpPr>
        <p:spPr>
          <a:xfrm>
            <a:off x="6137836" y="3371848"/>
            <a:ext cx="2346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Email-рассылки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g1a59e0da907_0_101"/>
          <p:cNvSpPr txBox="1"/>
          <p:nvPr/>
        </p:nvSpPr>
        <p:spPr>
          <a:xfrm>
            <a:off x="3430441" y="2367695"/>
            <a:ext cx="2036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Веб-пространство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g1a59e0da907_0_101"/>
          <p:cNvSpPr/>
          <p:nvPr/>
        </p:nvSpPr>
        <p:spPr>
          <a:xfrm>
            <a:off x="3242306" y="2029501"/>
            <a:ext cx="2385600" cy="914400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4" name="Google Shape;234;g1a59e0da907_0_101"/>
          <p:cNvCxnSpPr/>
          <p:nvPr/>
        </p:nvCxnSpPr>
        <p:spPr>
          <a:xfrm flipH="1">
            <a:off x="2601830" y="2833073"/>
            <a:ext cx="431100" cy="221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35" name="Google Shape;235;g1a59e0da907_0_101"/>
          <p:cNvCxnSpPr/>
          <p:nvPr/>
        </p:nvCxnSpPr>
        <p:spPr>
          <a:xfrm>
            <a:off x="5651257" y="3039634"/>
            <a:ext cx="230100" cy="2499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36" name="Google Shape;236;g1a59e0da907_0_101"/>
          <p:cNvCxnSpPr/>
          <p:nvPr/>
        </p:nvCxnSpPr>
        <p:spPr>
          <a:xfrm rot="10800000">
            <a:off x="4347461" y="1706810"/>
            <a:ext cx="0" cy="256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37" name="Google Shape;237;g1a59e0da907_0_101"/>
          <p:cNvCxnSpPr/>
          <p:nvPr/>
        </p:nvCxnSpPr>
        <p:spPr>
          <a:xfrm rot="10800000">
            <a:off x="2875089" y="2080881"/>
            <a:ext cx="203100" cy="20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38" name="Google Shape;238;g1a59e0da907_0_101"/>
          <p:cNvCxnSpPr/>
          <p:nvPr/>
        </p:nvCxnSpPr>
        <p:spPr>
          <a:xfrm>
            <a:off x="4435129" y="3035487"/>
            <a:ext cx="13800" cy="3264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39" name="Google Shape;239;g1a59e0da907_0_101"/>
          <p:cNvCxnSpPr/>
          <p:nvPr/>
        </p:nvCxnSpPr>
        <p:spPr>
          <a:xfrm flipH="1">
            <a:off x="5837476" y="2114138"/>
            <a:ext cx="262200" cy="1974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240" name="Google Shape;240;g1a59e0da907_0_1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8050" y="0"/>
            <a:ext cx="2385599" cy="514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a59e0da907_0_124"/>
          <p:cNvSpPr/>
          <p:nvPr/>
        </p:nvSpPr>
        <p:spPr>
          <a:xfrm>
            <a:off x="342907" y="25781"/>
            <a:ext cx="7652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Академическая библиотека College Education Университета короля Фейсала,  Саудовская Аравия предлагает: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g1a59e0da907_0_124"/>
          <p:cNvSpPr/>
          <p:nvPr/>
        </p:nvSpPr>
        <p:spPr>
          <a:xfrm>
            <a:off x="288757" y="986590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g1a59e0da907_0_124"/>
          <p:cNvSpPr txBox="1"/>
          <p:nvPr/>
        </p:nvSpPr>
        <p:spPr>
          <a:xfrm>
            <a:off x="583530" y="1076077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Читальный зал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g1a59e0da907_0_124"/>
          <p:cNvSpPr/>
          <p:nvPr/>
        </p:nvSpPr>
        <p:spPr>
          <a:xfrm>
            <a:off x="2911642" y="1136984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g1a59e0da907_0_124"/>
          <p:cNvSpPr/>
          <p:nvPr/>
        </p:nvSpPr>
        <p:spPr>
          <a:xfrm>
            <a:off x="3483141" y="685802"/>
            <a:ext cx="2496600" cy="11430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g1a59e0da907_0_124"/>
          <p:cNvSpPr txBox="1"/>
          <p:nvPr/>
        </p:nvSpPr>
        <p:spPr>
          <a:xfrm>
            <a:off x="3483138" y="742616"/>
            <a:ext cx="2496600" cy="11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Должен находиться в центре;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Иметь хорошее освещение, как естественного света так и электрического;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Иметь доступ к фонду.</a:t>
            </a:r>
            <a:endParaRPr sz="1100"/>
          </a:p>
          <a:p>
            <a:pPr indent="-1397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g1a59e0da907_0_124"/>
          <p:cNvSpPr/>
          <p:nvPr/>
        </p:nvSpPr>
        <p:spPr>
          <a:xfrm>
            <a:off x="288757" y="2243890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g1a59e0da907_0_124"/>
          <p:cNvSpPr txBox="1"/>
          <p:nvPr/>
        </p:nvSpPr>
        <p:spPr>
          <a:xfrm>
            <a:off x="342900" y="2275233"/>
            <a:ext cx="2376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Circulation Desk/Стойка регистрации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g1a59e0da907_0_124"/>
          <p:cNvSpPr/>
          <p:nvPr/>
        </p:nvSpPr>
        <p:spPr>
          <a:xfrm>
            <a:off x="2911642" y="2409561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g1a59e0da907_0_124"/>
          <p:cNvSpPr/>
          <p:nvPr/>
        </p:nvSpPr>
        <p:spPr>
          <a:xfrm>
            <a:off x="3483141" y="2017613"/>
            <a:ext cx="2496600" cy="11430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g1a59e0da907_0_124"/>
          <p:cNvSpPr txBox="1"/>
          <p:nvPr/>
        </p:nvSpPr>
        <p:spPr>
          <a:xfrm>
            <a:off x="3483139" y="2017613"/>
            <a:ext cx="2496600" cy="15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222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Иметь доступ к </a:t>
            </a: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читальным</a:t>
            </a: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залам:</a:t>
            </a:r>
            <a:endParaRPr sz="1100"/>
          </a:p>
          <a:p>
            <a:pPr indent="-2222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Иметь быстрый доступ к фондам.</a:t>
            </a:r>
            <a:endParaRPr sz="1100"/>
          </a:p>
          <a:p>
            <a:pPr indent="-2222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Видеть общий вход/выход в библиотеку;</a:t>
            </a:r>
            <a:endParaRPr sz="1100"/>
          </a:p>
          <a:p>
            <a:pPr indent="-2222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Отдельный вход и выход сотрудникам библиотеки</a:t>
            </a:r>
            <a:endParaRPr sz="1100"/>
          </a:p>
          <a:p>
            <a:pPr indent="-1524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524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524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g1a59e0da907_0_124"/>
          <p:cNvSpPr txBox="1"/>
          <p:nvPr/>
        </p:nvSpPr>
        <p:spPr>
          <a:xfrm rot="-5400000">
            <a:off x="4175849" y="2280363"/>
            <a:ext cx="4131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g1a59e0da907_0_124"/>
          <p:cNvSpPr/>
          <p:nvPr/>
        </p:nvSpPr>
        <p:spPr>
          <a:xfrm>
            <a:off x="234614" y="3501190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g1a59e0da907_0_124"/>
          <p:cNvSpPr txBox="1"/>
          <p:nvPr/>
        </p:nvSpPr>
        <p:spPr>
          <a:xfrm>
            <a:off x="932446" y="3636408"/>
            <a:ext cx="23763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Комнаты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g1a59e0da907_0_124"/>
          <p:cNvSpPr/>
          <p:nvPr/>
        </p:nvSpPr>
        <p:spPr>
          <a:xfrm>
            <a:off x="2911642" y="3666862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g1a59e0da907_0_124"/>
          <p:cNvSpPr/>
          <p:nvPr/>
        </p:nvSpPr>
        <p:spPr>
          <a:xfrm>
            <a:off x="3483138" y="3392908"/>
            <a:ext cx="2496600" cy="11430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g1a59e0da907_0_124"/>
          <p:cNvSpPr txBox="1"/>
          <p:nvPr/>
        </p:nvSpPr>
        <p:spPr>
          <a:xfrm>
            <a:off x="3489157" y="3392908"/>
            <a:ext cx="2496600" cy="14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Тихие зоны;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Комнаты для дискуссий;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Индивидуальные комнаты;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Компьютерные</a:t>
            </a: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комнаты;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Зоны для чтения;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Зоны для отдыха;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Комнаты для исследований.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Открытые общие зоны</a:t>
            </a:r>
            <a:endParaRPr sz="1100"/>
          </a:p>
          <a:p>
            <a:pPr indent="-1651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651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651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g1a59e0da907_0_124"/>
          <p:cNvSpPr txBox="1"/>
          <p:nvPr/>
        </p:nvSpPr>
        <p:spPr>
          <a:xfrm>
            <a:off x="6268447" y="890238"/>
            <a:ext cx="2845500" cy="43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1.Книжные полки должны составлять не выше чем 175 см;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Проход между книжными полками не меньше чем 85 см;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Разнообразные посадочные места. Например, круглые столы, квадратные столы, мягкая и твердая мебель итд.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Дизайн интерьера библиотеки должен быть разработан с учетом академических потребностей пользователей.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Необходимость применения современных технологий в интерьер академических библиотек для достижения более эффективного использования помещений.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 Необходимость постоянного опроса заинтересованных сторон о проблемах и задачах, стоящих перед ними в способности постоянно совершенствоваться, путем опроса пользователей и проведения анкетирования.</a:t>
            </a:r>
            <a:endParaRPr sz="1100"/>
          </a:p>
        </p:txBody>
      </p:sp>
      <p:sp>
        <p:nvSpPr>
          <p:cNvPr id="264" name="Google Shape;264;g1a59e0da907_0_124"/>
          <p:cNvSpPr txBox="1"/>
          <p:nvPr/>
        </p:nvSpPr>
        <p:spPr>
          <a:xfrm>
            <a:off x="6563226" y="543836"/>
            <a:ext cx="24483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Рекомендации: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g1a59e0da907_0_124"/>
          <p:cNvSpPr/>
          <p:nvPr/>
        </p:nvSpPr>
        <p:spPr>
          <a:xfrm>
            <a:off x="222583" y="4524729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g1a59e0da907_0_124"/>
          <p:cNvSpPr txBox="1"/>
          <p:nvPr/>
        </p:nvSpPr>
        <p:spPr>
          <a:xfrm>
            <a:off x="463214" y="4647164"/>
            <a:ext cx="23763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Мультимедийная зона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g1a59e0da907_0_149"/>
          <p:cNvPicPr preferRelativeResize="0"/>
          <p:nvPr/>
        </p:nvPicPr>
        <p:blipFill rotWithShape="1">
          <a:blip r:embed="rId3">
            <a:alphaModFix/>
          </a:blip>
          <a:srcRect b="29820" l="34248" r="34308" t="36956"/>
          <a:stretch/>
        </p:blipFill>
        <p:spPr>
          <a:xfrm>
            <a:off x="246459" y="507206"/>
            <a:ext cx="3764700" cy="24861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76200" rotWithShape="0" algn="tl" dir="7800000" dist="38100">
              <a:srgbClr val="000000">
                <a:alpha val="40000"/>
              </a:srgbClr>
            </a:outerShdw>
          </a:effectLst>
        </p:spPr>
      </p:pic>
      <p:pic>
        <p:nvPicPr>
          <p:cNvPr id="272" name="Google Shape;272;g1a59e0da907_0_149"/>
          <p:cNvPicPr preferRelativeResize="0"/>
          <p:nvPr/>
        </p:nvPicPr>
        <p:blipFill rotWithShape="1">
          <a:blip r:embed="rId4">
            <a:alphaModFix/>
          </a:blip>
          <a:srcRect b="33921" l="34317" r="34216" t="40661"/>
          <a:stretch/>
        </p:blipFill>
        <p:spPr>
          <a:xfrm>
            <a:off x="4521994" y="507206"/>
            <a:ext cx="4414800" cy="22290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76200" rotWithShape="0" algn="tl" dir="7800000" dist="38100">
              <a:srgbClr val="000000">
                <a:alpha val="40000"/>
              </a:srgbClr>
            </a:outerShdw>
          </a:effectLst>
        </p:spPr>
      </p:pic>
      <p:pic>
        <p:nvPicPr>
          <p:cNvPr id="273" name="Google Shape;273;g1a59e0da907_0_149"/>
          <p:cNvPicPr preferRelativeResize="0"/>
          <p:nvPr/>
        </p:nvPicPr>
        <p:blipFill rotWithShape="1">
          <a:blip r:embed="rId5">
            <a:alphaModFix/>
          </a:blip>
          <a:srcRect b="35395" l="34392" r="34232" t="42264"/>
          <a:stretch/>
        </p:blipFill>
        <p:spPr>
          <a:xfrm>
            <a:off x="50006" y="3293269"/>
            <a:ext cx="4157700" cy="18501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76200" rotWithShape="0" algn="tl" dir="7800000" dist="38100">
              <a:srgbClr val="000000">
                <a:alpha val="40000"/>
              </a:srgbClr>
            </a:outerShdw>
          </a:effectLst>
        </p:spPr>
      </p:pic>
      <p:pic>
        <p:nvPicPr>
          <p:cNvPr id="274" name="Google Shape;274;g1a59e0da907_0_149"/>
          <p:cNvPicPr preferRelativeResize="0"/>
          <p:nvPr/>
        </p:nvPicPr>
        <p:blipFill rotWithShape="1">
          <a:blip r:embed="rId6">
            <a:alphaModFix/>
          </a:blip>
          <a:srcRect b="35205" l="34432" r="34326" t="42444"/>
          <a:stretch/>
        </p:blipFill>
        <p:spPr>
          <a:xfrm>
            <a:off x="4814888" y="3214688"/>
            <a:ext cx="4122000" cy="18432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76200" rotWithShape="0" algn="tl" dir="7800000" dist="381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a59e0da907_0_156"/>
          <p:cNvSpPr/>
          <p:nvPr/>
        </p:nvSpPr>
        <p:spPr>
          <a:xfrm>
            <a:off x="1387975" y="18550"/>
            <a:ext cx="6499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Nanyang Technological University, Singapore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g1a59e0da907_0_156"/>
          <p:cNvSpPr txBox="1"/>
          <p:nvPr/>
        </p:nvSpPr>
        <p:spPr>
          <a:xfrm>
            <a:off x="1" y="359956"/>
            <a:ext cx="91440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 мнению библиотекарей университета НТУ, библиотечные пространства должны удовлетворять четырем различным потребностям – collaboration, sanctuary, interaction and community space (сотрудничество, тихая зона, взаимодействие и сообщество).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g1a59e0da907_0_156"/>
          <p:cNvSpPr/>
          <p:nvPr/>
        </p:nvSpPr>
        <p:spPr>
          <a:xfrm>
            <a:off x="85726" y="1172327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1a59e0da907_0_156"/>
          <p:cNvSpPr txBox="1"/>
          <p:nvPr/>
        </p:nvSpPr>
        <p:spPr>
          <a:xfrm>
            <a:off x="194761" y="1203670"/>
            <a:ext cx="2135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для групповых занятий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g1a59e0da907_0_156"/>
          <p:cNvSpPr/>
          <p:nvPr/>
        </p:nvSpPr>
        <p:spPr>
          <a:xfrm>
            <a:off x="2691315" y="1329452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g1a59e0da907_0_156"/>
          <p:cNvSpPr/>
          <p:nvPr/>
        </p:nvSpPr>
        <p:spPr>
          <a:xfrm>
            <a:off x="3154529" y="974044"/>
            <a:ext cx="2496600" cy="11430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g1a59e0da907_0_156"/>
          <p:cNvSpPr txBox="1"/>
          <p:nvPr/>
        </p:nvSpPr>
        <p:spPr>
          <a:xfrm>
            <a:off x="3243263" y="1030858"/>
            <a:ext cx="24078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Должен иметь компьютеры, проекционные экраны, электронные доски, камеры и записывающие устройства, оборудование;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Иметь посадочные места до 12 пользователей;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Иметь комбинированную мебель (мягкую и твердую, модульная и портативная);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Иметь доступ к освещению и вентиляции.</a:t>
            </a:r>
            <a:endParaRPr sz="1100"/>
          </a:p>
          <a:p>
            <a:pPr indent="-1651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g1a59e0da907_0_156"/>
          <p:cNvSpPr/>
          <p:nvPr/>
        </p:nvSpPr>
        <p:spPr>
          <a:xfrm>
            <a:off x="85726" y="2429627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g1a59e0da907_0_156"/>
          <p:cNvSpPr txBox="1"/>
          <p:nvPr/>
        </p:nvSpPr>
        <p:spPr>
          <a:xfrm>
            <a:off x="194761" y="2596702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Тихая зона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g1a59e0da907_0_156"/>
          <p:cNvSpPr/>
          <p:nvPr/>
        </p:nvSpPr>
        <p:spPr>
          <a:xfrm>
            <a:off x="2714998" y="2596702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g1a59e0da907_0_156"/>
          <p:cNvSpPr/>
          <p:nvPr/>
        </p:nvSpPr>
        <p:spPr>
          <a:xfrm>
            <a:off x="3154526" y="2256606"/>
            <a:ext cx="2496600" cy="11430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g1a59e0da907_0_156"/>
          <p:cNvSpPr txBox="1"/>
          <p:nvPr/>
        </p:nvSpPr>
        <p:spPr>
          <a:xfrm>
            <a:off x="3198894" y="2539565"/>
            <a:ext cx="2407800" cy="5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Индивидуальные комнаты или с ограждениями от общих открытых пространств или отдельная зона.</a:t>
            </a:r>
            <a:endParaRPr sz="1100"/>
          </a:p>
          <a:p>
            <a:pPr indent="-1651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g1a59e0da907_0_156"/>
          <p:cNvSpPr/>
          <p:nvPr/>
        </p:nvSpPr>
        <p:spPr>
          <a:xfrm>
            <a:off x="85726" y="3615490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g1a59e0da907_0_156"/>
          <p:cNvSpPr txBox="1"/>
          <p:nvPr/>
        </p:nvSpPr>
        <p:spPr>
          <a:xfrm>
            <a:off x="194761" y="3643220"/>
            <a:ext cx="21357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взамодействий с сотрудниками библиотеки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g1a59e0da907_0_156"/>
          <p:cNvSpPr/>
          <p:nvPr/>
        </p:nvSpPr>
        <p:spPr>
          <a:xfrm>
            <a:off x="2714998" y="3813018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g1a59e0da907_0_156"/>
          <p:cNvSpPr/>
          <p:nvPr/>
        </p:nvSpPr>
        <p:spPr>
          <a:xfrm>
            <a:off x="3154526" y="3556468"/>
            <a:ext cx="2496600" cy="11430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g1a59e0da907_0_156"/>
          <p:cNvSpPr txBox="1"/>
          <p:nvPr/>
        </p:nvSpPr>
        <p:spPr>
          <a:xfrm>
            <a:off x="3164105" y="3842765"/>
            <a:ext cx="2407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Стойка регистрации;</a:t>
            </a:r>
            <a:endParaRPr sz="1100"/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Доступ к периодике и </a:t>
            </a: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мультимедиа</a:t>
            </a: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sz="1100"/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Живые консультации с библиотекарем.</a:t>
            </a:r>
            <a:endParaRPr sz="1100"/>
          </a:p>
        </p:txBody>
      </p:sp>
      <p:sp>
        <p:nvSpPr>
          <p:cNvPr id="297" name="Google Shape;297;g1a59e0da907_0_156"/>
          <p:cNvSpPr/>
          <p:nvPr/>
        </p:nvSpPr>
        <p:spPr>
          <a:xfrm>
            <a:off x="6223327" y="1329452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1a59e0da907_0_156"/>
          <p:cNvSpPr txBox="1"/>
          <p:nvPr/>
        </p:nvSpPr>
        <p:spPr>
          <a:xfrm>
            <a:off x="6366773" y="1338939"/>
            <a:ext cx="2135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для общения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(открытое пространство)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g1a59e0da907_0_156"/>
          <p:cNvSpPr txBox="1"/>
          <p:nvPr/>
        </p:nvSpPr>
        <p:spPr>
          <a:xfrm rot="-5400000">
            <a:off x="3727015" y="2731354"/>
            <a:ext cx="41313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g1a59e0da907_0_156"/>
          <p:cNvSpPr/>
          <p:nvPr/>
        </p:nvSpPr>
        <p:spPr>
          <a:xfrm>
            <a:off x="6224452" y="2494603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g1a59e0da907_0_156"/>
          <p:cNvSpPr txBox="1"/>
          <p:nvPr/>
        </p:nvSpPr>
        <p:spPr>
          <a:xfrm>
            <a:off x="6467855" y="2628567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Мультимедийная зона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g1a59e0da907_0_156"/>
          <p:cNvSpPr/>
          <p:nvPr/>
        </p:nvSpPr>
        <p:spPr>
          <a:xfrm>
            <a:off x="6223327" y="3580532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g1a59e0da907_0_156"/>
          <p:cNvSpPr txBox="1"/>
          <p:nvPr/>
        </p:nvSpPr>
        <p:spPr>
          <a:xfrm>
            <a:off x="6466730" y="3714496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отдыха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g1a59e0da907_0_184"/>
          <p:cNvPicPr preferRelativeResize="0"/>
          <p:nvPr/>
        </p:nvPicPr>
        <p:blipFill rotWithShape="1">
          <a:blip r:embed="rId3">
            <a:alphaModFix/>
          </a:blip>
          <a:srcRect b="44572" l="56728" r="5862" t="19421"/>
          <a:stretch/>
        </p:blipFill>
        <p:spPr>
          <a:xfrm>
            <a:off x="4804172" y="50006"/>
            <a:ext cx="3693322" cy="2221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1a59e0da907_0_184"/>
          <p:cNvPicPr preferRelativeResize="0"/>
          <p:nvPr/>
        </p:nvPicPr>
        <p:blipFill rotWithShape="1">
          <a:blip r:embed="rId4">
            <a:alphaModFix/>
          </a:blip>
          <a:srcRect b="53979" l="56765" r="6062" t="19299"/>
          <a:stretch/>
        </p:blipFill>
        <p:spPr>
          <a:xfrm>
            <a:off x="207169" y="2886076"/>
            <a:ext cx="3943349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1a59e0da907_0_184"/>
          <p:cNvPicPr preferRelativeResize="0"/>
          <p:nvPr/>
        </p:nvPicPr>
        <p:blipFill rotWithShape="1">
          <a:blip r:embed="rId5">
            <a:alphaModFix/>
          </a:blip>
          <a:srcRect b="45229" l="56714" r="5792" t="19265"/>
          <a:stretch/>
        </p:blipFill>
        <p:spPr>
          <a:xfrm>
            <a:off x="4707731" y="2650332"/>
            <a:ext cx="3789758" cy="224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g1a59e0da907_0_184"/>
          <p:cNvPicPr preferRelativeResize="0"/>
          <p:nvPr/>
        </p:nvPicPr>
        <p:blipFill rotWithShape="1">
          <a:blip r:embed="rId6">
            <a:alphaModFix/>
          </a:blip>
          <a:srcRect b="44324" l="56520" r="5844" t="19458"/>
          <a:stretch/>
        </p:blipFill>
        <p:spPr>
          <a:xfrm>
            <a:off x="207169" y="164306"/>
            <a:ext cx="3979070" cy="239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g1a59e0da907_0_191"/>
          <p:cNvPicPr preferRelativeResize="0"/>
          <p:nvPr/>
        </p:nvPicPr>
        <p:blipFill rotWithShape="1">
          <a:blip r:embed="rId3">
            <a:alphaModFix/>
          </a:blip>
          <a:srcRect b="28608" l="53298" r="2430" t="24444"/>
          <a:stretch/>
        </p:blipFill>
        <p:spPr>
          <a:xfrm>
            <a:off x="128587" y="100013"/>
            <a:ext cx="3643310" cy="2414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g1a59e0da907_0_191"/>
          <p:cNvPicPr preferRelativeResize="0"/>
          <p:nvPr/>
        </p:nvPicPr>
        <p:blipFill rotWithShape="1">
          <a:blip r:embed="rId4">
            <a:alphaModFix/>
          </a:blip>
          <a:srcRect b="27914" l="53211" r="2430" t="19445"/>
          <a:stretch/>
        </p:blipFill>
        <p:spPr>
          <a:xfrm>
            <a:off x="4800600" y="100013"/>
            <a:ext cx="3650458" cy="2707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g1a59e0da907_0_191"/>
          <p:cNvPicPr preferRelativeResize="0"/>
          <p:nvPr/>
        </p:nvPicPr>
        <p:blipFill rotWithShape="1">
          <a:blip r:embed="rId5">
            <a:alphaModFix/>
          </a:blip>
          <a:srcRect b="27914" l="53472" r="2517" t="19445"/>
          <a:stretch/>
        </p:blipFill>
        <p:spPr>
          <a:xfrm>
            <a:off x="150019" y="2614613"/>
            <a:ext cx="3621883" cy="2450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g1a59e0da907_0_191"/>
          <p:cNvPicPr preferRelativeResize="0"/>
          <p:nvPr/>
        </p:nvPicPr>
        <p:blipFill rotWithShape="1">
          <a:blip r:embed="rId6">
            <a:alphaModFix/>
          </a:blip>
          <a:srcRect b="44442" l="56509" r="5643" t="19306"/>
          <a:stretch/>
        </p:blipFill>
        <p:spPr>
          <a:xfrm>
            <a:off x="4986337" y="2978943"/>
            <a:ext cx="3586162" cy="2146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a59e0da907_0_198"/>
          <p:cNvSpPr txBox="1"/>
          <p:nvPr>
            <p:ph type="title"/>
          </p:nvPr>
        </p:nvSpPr>
        <p:spPr>
          <a:xfrm>
            <a:off x="422413" y="1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5000"/>
              <a:buFont typeface="Calibri"/>
              <a:buNone/>
            </a:pPr>
            <a:r>
              <a:rPr lang="ru"/>
              <a:t>Нью</a:t>
            </a:r>
            <a:r>
              <a:rPr lang="ru" sz="4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Ньюкасл университет, Австралия</a:t>
            </a:r>
            <a:endParaRPr sz="4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Calibri"/>
              <a:buNone/>
            </a:pPr>
            <a:r>
              <a:rPr lang="ru"/>
              <a:t>касл университет, Австралия</a:t>
            </a:r>
            <a:endParaRPr/>
          </a:p>
        </p:txBody>
      </p:sp>
      <p:sp>
        <p:nvSpPr>
          <p:cNvPr id="325" name="Google Shape;325;g1a59e0da907_0_198"/>
          <p:cNvSpPr/>
          <p:nvPr/>
        </p:nvSpPr>
        <p:spPr>
          <a:xfrm>
            <a:off x="128588" y="750145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g1a59e0da907_0_198"/>
          <p:cNvSpPr txBox="1"/>
          <p:nvPr/>
        </p:nvSpPr>
        <p:spPr>
          <a:xfrm>
            <a:off x="128588" y="750145"/>
            <a:ext cx="2135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тишины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Silent zone 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g1a59e0da907_0_198"/>
          <p:cNvSpPr/>
          <p:nvPr/>
        </p:nvSpPr>
        <p:spPr>
          <a:xfrm>
            <a:off x="128588" y="1773324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g1a59e0da907_0_198"/>
          <p:cNvSpPr txBox="1"/>
          <p:nvPr/>
        </p:nvSpPr>
        <p:spPr>
          <a:xfrm>
            <a:off x="237624" y="1801054"/>
            <a:ext cx="2135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Тихая зона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Quiet zone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g1a59e0da907_0_198"/>
          <p:cNvSpPr/>
          <p:nvPr/>
        </p:nvSpPr>
        <p:spPr>
          <a:xfrm>
            <a:off x="104428" y="2712572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g1a59e0da907_0_198"/>
          <p:cNvSpPr txBox="1"/>
          <p:nvPr/>
        </p:nvSpPr>
        <p:spPr>
          <a:xfrm>
            <a:off x="311970" y="2801348"/>
            <a:ext cx="2135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группового обучения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g1a59e0da907_0_198"/>
          <p:cNvSpPr/>
          <p:nvPr/>
        </p:nvSpPr>
        <p:spPr>
          <a:xfrm>
            <a:off x="2733700" y="2910101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g1a59e0da907_0_198"/>
          <p:cNvSpPr/>
          <p:nvPr/>
        </p:nvSpPr>
        <p:spPr>
          <a:xfrm>
            <a:off x="2747334" y="1935382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g1a59e0da907_0_198"/>
          <p:cNvSpPr/>
          <p:nvPr/>
        </p:nvSpPr>
        <p:spPr>
          <a:xfrm>
            <a:off x="2733700" y="884473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1a59e0da907_0_198"/>
          <p:cNvSpPr/>
          <p:nvPr/>
        </p:nvSpPr>
        <p:spPr>
          <a:xfrm>
            <a:off x="3109406" y="2688509"/>
            <a:ext cx="2496600" cy="571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g1a59e0da907_0_198"/>
          <p:cNvSpPr txBox="1"/>
          <p:nvPr/>
        </p:nvSpPr>
        <p:spPr>
          <a:xfrm>
            <a:off x="3149161" y="2743916"/>
            <a:ext cx="2407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Групповое обсуждение</a:t>
            </a:r>
            <a:endParaRPr sz="1100"/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Звонки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g1a59e0da907_0_198"/>
          <p:cNvSpPr/>
          <p:nvPr/>
        </p:nvSpPr>
        <p:spPr>
          <a:xfrm>
            <a:off x="3109406" y="1645151"/>
            <a:ext cx="2496600" cy="769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g1a59e0da907_0_198"/>
          <p:cNvSpPr txBox="1"/>
          <p:nvPr/>
        </p:nvSpPr>
        <p:spPr>
          <a:xfrm>
            <a:off x="3153774" y="1716323"/>
            <a:ext cx="24078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Тихая дискуссия</a:t>
            </a:r>
            <a:endParaRPr sz="1100"/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Индивидуально или небольшими группами</a:t>
            </a:r>
            <a:endParaRPr sz="1100"/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Короткие, тихие телефонные звонки.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g1a59e0da907_0_198"/>
          <p:cNvSpPr/>
          <p:nvPr/>
        </p:nvSpPr>
        <p:spPr>
          <a:xfrm>
            <a:off x="3117479" y="650979"/>
            <a:ext cx="2496600" cy="7944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g1a59e0da907_0_198"/>
          <p:cNvSpPr txBox="1"/>
          <p:nvPr/>
        </p:nvSpPr>
        <p:spPr>
          <a:xfrm>
            <a:off x="3206215" y="820814"/>
            <a:ext cx="2407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Никаких разговоров</a:t>
            </a:r>
            <a:endParaRPr sz="1100"/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Индивидуальное исследование</a:t>
            </a:r>
            <a:endParaRPr sz="1100"/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Телефоны на беззвучном режиме.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g1a59e0da907_0_198"/>
          <p:cNvSpPr/>
          <p:nvPr/>
        </p:nvSpPr>
        <p:spPr>
          <a:xfrm>
            <a:off x="128588" y="3582860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g1a59e0da907_0_198"/>
          <p:cNvSpPr txBox="1"/>
          <p:nvPr/>
        </p:nvSpPr>
        <p:spPr>
          <a:xfrm>
            <a:off x="336131" y="3671636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для семьи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g1a59e0da907_0_198"/>
          <p:cNvSpPr/>
          <p:nvPr/>
        </p:nvSpPr>
        <p:spPr>
          <a:xfrm>
            <a:off x="2757860" y="3780389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g1a59e0da907_0_198"/>
          <p:cNvSpPr/>
          <p:nvPr/>
        </p:nvSpPr>
        <p:spPr>
          <a:xfrm>
            <a:off x="3149161" y="3590141"/>
            <a:ext cx="2496600" cy="12891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g1a59e0da907_0_198"/>
          <p:cNvSpPr txBox="1"/>
          <p:nvPr/>
        </p:nvSpPr>
        <p:spPr>
          <a:xfrm>
            <a:off x="3188916" y="3645548"/>
            <a:ext cx="2407800" cy="11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Отдельная комната для няни и ребенка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Имеется</a:t>
            </a: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 компьютера, детские, игрушки и игры;</a:t>
            </a:r>
            <a:endParaRPr sz="1100"/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Отдельная комната для родителей.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есть все необходимое для ухода за ребенком, включая удобное кресло, холодильник, микроволновую печь и столик для пеленания.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35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g1a59e0da907_0_198"/>
          <p:cNvSpPr txBox="1"/>
          <p:nvPr/>
        </p:nvSpPr>
        <p:spPr>
          <a:xfrm rot="-5400000">
            <a:off x="3673616" y="2462555"/>
            <a:ext cx="44535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g1a59e0da907_0_198"/>
          <p:cNvSpPr/>
          <p:nvPr/>
        </p:nvSpPr>
        <p:spPr>
          <a:xfrm>
            <a:off x="6170217" y="650979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1a59e0da907_0_198"/>
          <p:cNvSpPr txBox="1"/>
          <p:nvPr/>
        </p:nvSpPr>
        <p:spPr>
          <a:xfrm>
            <a:off x="6377759" y="739755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Комната для аспирантов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g1a59e0da907_0_198"/>
          <p:cNvSpPr/>
          <p:nvPr/>
        </p:nvSpPr>
        <p:spPr>
          <a:xfrm>
            <a:off x="6170217" y="1836832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g1a59e0da907_0_198"/>
          <p:cNvSpPr txBox="1"/>
          <p:nvPr/>
        </p:nvSpPr>
        <p:spPr>
          <a:xfrm>
            <a:off x="6377759" y="1925608"/>
            <a:ext cx="2135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для ночного обучения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g1a59e0da907_0_198"/>
          <p:cNvSpPr/>
          <p:nvPr/>
        </p:nvSpPr>
        <p:spPr>
          <a:xfrm rot="5400000">
            <a:off x="7277089" y="2511125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g1a59e0da907_0_198"/>
          <p:cNvSpPr/>
          <p:nvPr/>
        </p:nvSpPr>
        <p:spPr>
          <a:xfrm>
            <a:off x="6278262" y="2815127"/>
            <a:ext cx="2496600" cy="11814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g1a59e0da907_0_198"/>
          <p:cNvSpPr txBox="1"/>
          <p:nvPr/>
        </p:nvSpPr>
        <p:spPr>
          <a:xfrm>
            <a:off x="6322630" y="2841215"/>
            <a:ext cx="24078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Имеются компьютеры, многопрофильные принтеры; </a:t>
            </a:r>
            <a:endParaRPr sz="1100"/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Ноутбуки (ПК и Mac), гарнитуры виртуальной реальности, пульты дистанционного управления smartboard и маркеры для белой;</a:t>
            </a:r>
            <a:endParaRPr sz="1100"/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студенческая кухня;</a:t>
            </a:r>
            <a:endParaRPr sz="1100"/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Автоматы с закусками;</a:t>
            </a:r>
            <a:endParaRPr sz="1100"/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Групповые</a:t>
            </a: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и индивидуальные комнаты.</a:t>
            </a:r>
            <a:endParaRPr sz="1100"/>
          </a:p>
        </p:txBody>
      </p:sp>
      <p:sp>
        <p:nvSpPr>
          <p:cNvPr id="353" name="Google Shape;353;g1a59e0da907_0_198"/>
          <p:cNvSpPr txBox="1"/>
          <p:nvPr/>
        </p:nvSpPr>
        <p:spPr>
          <a:xfrm rot="10800000">
            <a:off x="6156124" y="1431623"/>
            <a:ext cx="23088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g1a59e0da907_0_231"/>
          <p:cNvPicPr preferRelativeResize="0"/>
          <p:nvPr/>
        </p:nvPicPr>
        <p:blipFill rotWithShape="1">
          <a:blip r:embed="rId3">
            <a:alphaModFix/>
          </a:blip>
          <a:srcRect b="36945" l="53296" r="2606" t="19720"/>
          <a:stretch/>
        </p:blipFill>
        <p:spPr>
          <a:xfrm>
            <a:off x="150018" y="121444"/>
            <a:ext cx="3629026" cy="222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g1a59e0da907_0_231"/>
          <p:cNvPicPr preferRelativeResize="0"/>
          <p:nvPr/>
        </p:nvPicPr>
        <p:blipFill rotWithShape="1">
          <a:blip r:embed="rId4">
            <a:alphaModFix/>
          </a:blip>
          <a:srcRect b="30555" l="54426" r="3473" t="19304"/>
          <a:stretch/>
        </p:blipFill>
        <p:spPr>
          <a:xfrm>
            <a:off x="150018" y="2436019"/>
            <a:ext cx="3464717" cy="2578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g1a59e0da907_0_231"/>
          <p:cNvPicPr preferRelativeResize="0"/>
          <p:nvPr/>
        </p:nvPicPr>
        <p:blipFill rotWithShape="1">
          <a:blip r:embed="rId5">
            <a:alphaModFix/>
          </a:blip>
          <a:srcRect b="33333" l="53472" r="2604" t="19304"/>
          <a:stretch/>
        </p:blipFill>
        <p:spPr>
          <a:xfrm>
            <a:off x="4893469" y="121444"/>
            <a:ext cx="3614741" cy="2436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g1a59e0da907_0_231"/>
          <p:cNvPicPr preferRelativeResize="0"/>
          <p:nvPr/>
        </p:nvPicPr>
        <p:blipFill rotWithShape="1">
          <a:blip r:embed="rId6">
            <a:alphaModFix/>
          </a:blip>
          <a:srcRect b="33194" l="53124" r="2431" t="19304"/>
          <a:stretch/>
        </p:blipFill>
        <p:spPr>
          <a:xfrm>
            <a:off x="4850606" y="2650331"/>
            <a:ext cx="3657600" cy="2443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a59e0da907_0_238"/>
          <p:cNvSpPr txBox="1"/>
          <p:nvPr>
            <p:ph type="title"/>
          </p:nvPr>
        </p:nvSpPr>
        <p:spPr>
          <a:xfrm>
            <a:off x="454193" y="0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ru" sz="2300">
                <a:solidFill>
                  <a:schemeClr val="dk1"/>
                </a:solidFill>
              </a:rPr>
              <a:t>Библиотека Варвикcкого университета, Англия</a:t>
            </a:r>
            <a:endParaRPr sz="2300">
              <a:solidFill>
                <a:schemeClr val="dk1"/>
              </a:solidFill>
            </a:endParaRPr>
          </a:p>
        </p:txBody>
      </p:sp>
      <p:sp>
        <p:nvSpPr>
          <p:cNvPr id="367" name="Google Shape;367;g1a59e0da907_0_238"/>
          <p:cNvSpPr/>
          <p:nvPr/>
        </p:nvSpPr>
        <p:spPr>
          <a:xfrm>
            <a:off x="200950" y="1093338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g1a59e0da907_0_238"/>
          <p:cNvSpPr txBox="1"/>
          <p:nvPr/>
        </p:nvSpPr>
        <p:spPr>
          <a:xfrm>
            <a:off x="200950" y="1093338"/>
            <a:ext cx="2135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открытого пространства (Noise Zone)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g1a59e0da907_0_238"/>
          <p:cNvSpPr/>
          <p:nvPr/>
        </p:nvSpPr>
        <p:spPr>
          <a:xfrm>
            <a:off x="2806061" y="1227666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g1a59e0da907_0_238"/>
          <p:cNvSpPr/>
          <p:nvPr/>
        </p:nvSpPr>
        <p:spPr>
          <a:xfrm>
            <a:off x="3189840" y="994172"/>
            <a:ext cx="2496600" cy="7944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g1a59e0da907_0_238"/>
          <p:cNvSpPr txBox="1"/>
          <p:nvPr/>
        </p:nvSpPr>
        <p:spPr>
          <a:xfrm>
            <a:off x="3189840" y="994172"/>
            <a:ext cx="24078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Разделена на зоны: тихая зона, зона для групповых обсуждений и зона тишины, которые обозначены </a:t>
            </a: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специальной</a:t>
            </a: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вывеской;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</a:pPr>
            <a:r>
              <a:rPr lang="ru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Разрешены холодные закуски и напитки (кофе/кола/вода)</a:t>
            </a:r>
            <a:endParaRPr sz="1100"/>
          </a:p>
        </p:txBody>
      </p:sp>
      <p:sp>
        <p:nvSpPr>
          <p:cNvPr id="372" name="Google Shape;372;g1a59e0da907_0_238"/>
          <p:cNvSpPr/>
          <p:nvPr/>
        </p:nvSpPr>
        <p:spPr>
          <a:xfrm>
            <a:off x="200950" y="2074278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g1a59e0da907_0_238"/>
          <p:cNvSpPr txBox="1"/>
          <p:nvPr/>
        </p:nvSpPr>
        <p:spPr>
          <a:xfrm>
            <a:off x="291187" y="2178152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Комнаты для инвалидов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g1a59e0da907_0_238"/>
          <p:cNvSpPr/>
          <p:nvPr/>
        </p:nvSpPr>
        <p:spPr>
          <a:xfrm>
            <a:off x="2806061" y="2208606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g1a59e0da907_0_238"/>
          <p:cNvSpPr/>
          <p:nvPr/>
        </p:nvSpPr>
        <p:spPr>
          <a:xfrm>
            <a:off x="3189840" y="1975112"/>
            <a:ext cx="2496600" cy="7944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g1a59e0da907_0_238"/>
          <p:cNvSpPr txBox="1"/>
          <p:nvPr/>
        </p:nvSpPr>
        <p:spPr>
          <a:xfrm>
            <a:off x="3265995" y="1988345"/>
            <a:ext cx="24078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Специальные оборудования;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Регулируемая мебель (стол, стулья);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Компьютеры;</a:t>
            </a:r>
            <a:endParaRPr sz="1100"/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Бронирование на 3 часа, и на 4 недели вперед.</a:t>
            </a:r>
            <a:endParaRPr sz="1100"/>
          </a:p>
        </p:txBody>
      </p:sp>
      <p:sp>
        <p:nvSpPr>
          <p:cNvPr id="377" name="Google Shape;377;g1a59e0da907_0_238"/>
          <p:cNvSpPr/>
          <p:nvPr/>
        </p:nvSpPr>
        <p:spPr>
          <a:xfrm>
            <a:off x="6329154" y="984158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g1a59e0da907_0_238"/>
          <p:cNvSpPr txBox="1"/>
          <p:nvPr/>
        </p:nvSpPr>
        <p:spPr>
          <a:xfrm>
            <a:off x="6371264" y="1088033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отдыха</a:t>
            </a:r>
            <a:endParaRPr sz="1100"/>
          </a:p>
        </p:txBody>
      </p:sp>
      <p:sp>
        <p:nvSpPr>
          <p:cNvPr id="379" name="Google Shape;379;g1a59e0da907_0_238"/>
          <p:cNvSpPr/>
          <p:nvPr/>
        </p:nvSpPr>
        <p:spPr>
          <a:xfrm>
            <a:off x="2806061" y="3187874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g1a59e0da907_0_238"/>
          <p:cNvSpPr/>
          <p:nvPr/>
        </p:nvSpPr>
        <p:spPr>
          <a:xfrm>
            <a:off x="3189840" y="2954381"/>
            <a:ext cx="2496600" cy="7944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g1a59e0da907_0_238"/>
          <p:cNvSpPr/>
          <p:nvPr/>
        </p:nvSpPr>
        <p:spPr>
          <a:xfrm>
            <a:off x="200950" y="4049882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g1a59e0da907_0_238"/>
          <p:cNvSpPr txBox="1"/>
          <p:nvPr/>
        </p:nvSpPr>
        <p:spPr>
          <a:xfrm>
            <a:off x="200950" y="4049882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Открытое пространство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g1a59e0da907_0_238"/>
          <p:cNvSpPr/>
          <p:nvPr/>
        </p:nvSpPr>
        <p:spPr>
          <a:xfrm>
            <a:off x="2806061" y="4184210"/>
            <a:ext cx="282900" cy="21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g1a59e0da907_0_238"/>
          <p:cNvSpPr/>
          <p:nvPr/>
        </p:nvSpPr>
        <p:spPr>
          <a:xfrm>
            <a:off x="3189840" y="3950717"/>
            <a:ext cx="2496600" cy="7944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g1a59e0da907_0_238"/>
          <p:cNvSpPr txBox="1"/>
          <p:nvPr/>
        </p:nvSpPr>
        <p:spPr>
          <a:xfrm>
            <a:off x="3278576" y="4120551"/>
            <a:ext cx="2407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Разрешены холодные закуски и напитки;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Обсуждения в группах;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Разговаривать по телефону.</a:t>
            </a:r>
            <a:endParaRPr sz="1100"/>
          </a:p>
        </p:txBody>
      </p:sp>
      <p:sp>
        <p:nvSpPr>
          <p:cNvPr id="386" name="Google Shape;386;g1a59e0da907_0_238"/>
          <p:cNvSpPr/>
          <p:nvPr/>
        </p:nvSpPr>
        <p:spPr>
          <a:xfrm>
            <a:off x="208472" y="3050057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1a59e0da907_0_238"/>
          <p:cNvSpPr txBox="1"/>
          <p:nvPr/>
        </p:nvSpPr>
        <p:spPr>
          <a:xfrm>
            <a:off x="291187" y="3081401"/>
            <a:ext cx="2135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для совместного творчества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g1a59e0da907_0_238"/>
          <p:cNvSpPr txBox="1"/>
          <p:nvPr/>
        </p:nvSpPr>
        <p:spPr>
          <a:xfrm>
            <a:off x="3379613" y="3053546"/>
            <a:ext cx="2407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Бронирование;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ru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Гибкая мебель</a:t>
            </a:r>
            <a:endParaRPr sz="1100"/>
          </a:p>
          <a:p>
            <a:pPr indent="-1524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g1a59e0da907_0_238"/>
          <p:cNvSpPr txBox="1"/>
          <p:nvPr/>
        </p:nvSpPr>
        <p:spPr>
          <a:xfrm rot="-5400000">
            <a:off x="3709693" y="2666700"/>
            <a:ext cx="44535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g1a59e0da907_0_238"/>
          <p:cNvSpPr/>
          <p:nvPr/>
        </p:nvSpPr>
        <p:spPr>
          <a:xfrm>
            <a:off x="6329154" y="1918269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1a59e0da907_0_238"/>
          <p:cNvSpPr txBox="1"/>
          <p:nvPr/>
        </p:nvSpPr>
        <p:spPr>
          <a:xfrm>
            <a:off x="6371264" y="2022143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Кафе</a:t>
            </a:r>
            <a:endParaRPr sz="1100"/>
          </a:p>
        </p:txBody>
      </p:sp>
      <p:sp>
        <p:nvSpPr>
          <p:cNvPr id="392" name="Google Shape;392;g1a59e0da907_0_238"/>
          <p:cNvSpPr/>
          <p:nvPr/>
        </p:nvSpPr>
        <p:spPr>
          <a:xfrm>
            <a:off x="6329154" y="2761190"/>
            <a:ext cx="2496600" cy="5475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g1a59e0da907_0_238"/>
          <p:cNvSpPr txBox="1"/>
          <p:nvPr/>
        </p:nvSpPr>
        <p:spPr>
          <a:xfrm>
            <a:off x="6371264" y="2865065"/>
            <a:ext cx="2135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Мультмедийная зона</a:t>
            </a:r>
            <a:endParaRPr sz="1100"/>
          </a:p>
        </p:txBody>
      </p:sp>
      <p:sp>
        <p:nvSpPr>
          <p:cNvPr id="394" name="Google Shape;394;g1a59e0da907_0_238"/>
          <p:cNvSpPr/>
          <p:nvPr/>
        </p:nvSpPr>
        <p:spPr>
          <a:xfrm>
            <a:off x="6329154" y="3590391"/>
            <a:ext cx="2496600" cy="1154700"/>
          </a:xfrm>
          <a:prstGeom prst="rect">
            <a:avLst/>
          </a:prstGeom>
          <a:noFill/>
          <a:ln cap="flat" cmpd="sng" w="190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g1a59e0da907_0_238"/>
          <p:cNvSpPr txBox="1"/>
          <p:nvPr/>
        </p:nvSpPr>
        <p:spPr>
          <a:xfrm>
            <a:off x="6548351" y="3613794"/>
            <a:ext cx="21357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для выпускников (своя кухня). Имеются, комната тишины и комната для групповых занятий, компютеры.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0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p12"/>
          <p:cNvGrpSpPr/>
          <p:nvPr/>
        </p:nvGrpSpPr>
        <p:grpSpPr>
          <a:xfrm>
            <a:off x="442609" y="4503797"/>
            <a:ext cx="1176022" cy="269166"/>
            <a:chOff x="442609" y="4503797"/>
            <a:chExt cx="1176022" cy="269166"/>
          </a:xfrm>
        </p:grpSpPr>
        <p:pic>
          <p:nvPicPr>
            <p:cNvPr id="100" name="Google Shape;100;p1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2" name="Google Shape;102;p12"/>
            <p:cNvGrpSpPr/>
            <p:nvPr/>
          </p:nvGrpSpPr>
          <p:grpSpPr>
            <a:xfrm>
              <a:off x="442609" y="4503797"/>
              <a:ext cx="180512" cy="269166"/>
              <a:chOff x="973124" y="9902793"/>
              <a:chExt cx="396875" cy="591833"/>
            </a:xfrm>
          </p:grpSpPr>
          <p:sp>
            <p:nvSpPr>
              <p:cNvPr id="103" name="Google Shape;103;p1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04" name="Google Shape;104;p1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05" name="Google Shape;105;p12"/>
          <p:cNvSpPr txBox="1"/>
          <p:nvPr/>
        </p:nvSpPr>
        <p:spPr>
          <a:xfrm>
            <a:off x="331775" y="206300"/>
            <a:ext cx="85653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Рассмотрим такие вопросы, как:</a:t>
            </a:r>
            <a:endParaRPr/>
          </a:p>
        </p:txBody>
      </p:sp>
      <p:sp>
        <p:nvSpPr>
          <p:cNvPr id="106" name="Google Shape;106;p12"/>
          <p:cNvSpPr txBox="1"/>
          <p:nvPr/>
        </p:nvSpPr>
        <p:spPr>
          <a:xfrm>
            <a:off x="386825" y="1443175"/>
            <a:ext cx="8455200" cy="24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5875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</a:pPr>
            <a:r>
              <a:rPr lang="ru" sz="17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Библиотечное пространство: значение и функции;</a:t>
            </a:r>
            <a:endParaRPr sz="17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1587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</a:pPr>
            <a:r>
              <a:rPr lang="ru" sz="17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Современные подходы организации библиотечного пространства на опыте зарубежных университетов;</a:t>
            </a:r>
            <a:endParaRPr sz="17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1587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</a:pPr>
            <a:r>
              <a:rPr lang="ru" sz="17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Библиотечное пространство в Назарбаев Университет;</a:t>
            </a:r>
            <a:endParaRPr sz="17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1587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</a:pPr>
            <a:r>
              <a:rPr lang="ru" sz="17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Этапы планирования библиотечного пространства для библиотекарей.</a:t>
            </a:r>
            <a:endParaRPr sz="17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g1a59e0da907_0_271"/>
          <p:cNvPicPr preferRelativeResize="0"/>
          <p:nvPr/>
        </p:nvPicPr>
        <p:blipFill rotWithShape="1">
          <a:blip r:embed="rId3">
            <a:alphaModFix/>
          </a:blip>
          <a:srcRect b="30876" l="63449" r="12793" t="19650"/>
          <a:stretch/>
        </p:blipFill>
        <p:spPr>
          <a:xfrm>
            <a:off x="72189" y="54142"/>
            <a:ext cx="1955131" cy="2544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g1a59e0da907_0_2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81911" y="54142"/>
            <a:ext cx="2927682" cy="2195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g1a59e0da907_0_27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64187" y="54142"/>
            <a:ext cx="2815389" cy="2195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g1a59e0da907_0_27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51414" y="2821405"/>
            <a:ext cx="2842661" cy="2290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g1a59e0da907_0_27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142059" y="2821405"/>
            <a:ext cx="2951936" cy="2290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g1a59e0da907_0_27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2189" y="2821405"/>
            <a:ext cx="2991852" cy="22438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" name="Google Shape;410;g1a59e0da907_0_2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2079" y="1403479"/>
            <a:ext cx="2242500" cy="29898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76200" rotWithShape="0" algn="tl" dir="7800000" dist="38100">
              <a:srgbClr val="000000">
                <a:alpha val="40000"/>
              </a:srgbClr>
            </a:outerShdw>
          </a:effectLst>
        </p:spPr>
      </p:pic>
      <p:pic>
        <p:nvPicPr>
          <p:cNvPr id="411" name="Google Shape;411;g1a59e0da907_0_2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98685" y="192506"/>
            <a:ext cx="2898000" cy="21735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76200" rotWithShape="0" algn="tl" dir="7800000" dist="38100">
              <a:srgbClr val="000000">
                <a:alpha val="40000"/>
              </a:srgbClr>
            </a:outerShdw>
          </a:effectLst>
        </p:spPr>
      </p:pic>
      <p:pic>
        <p:nvPicPr>
          <p:cNvPr id="412" name="Google Shape;412;g1a59e0da907_0_280"/>
          <p:cNvPicPr preferRelativeResize="0"/>
          <p:nvPr/>
        </p:nvPicPr>
        <p:blipFill rotWithShape="1">
          <a:blip r:embed="rId5">
            <a:alphaModFix/>
          </a:blip>
          <a:srcRect b="42574" l="58406" r="7675" t="24208"/>
          <a:stretch/>
        </p:blipFill>
        <p:spPr>
          <a:xfrm>
            <a:off x="5850905" y="440953"/>
            <a:ext cx="3144900" cy="19251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76200" rotWithShape="0" algn="tl" dir="7800000" dist="38100">
              <a:srgbClr val="000000">
                <a:alpha val="40000"/>
              </a:srgbClr>
            </a:outerShdw>
          </a:effectLst>
        </p:spPr>
      </p:pic>
      <p:pic>
        <p:nvPicPr>
          <p:cNvPr id="413" name="Google Shape;413;g1a59e0da907_0_280"/>
          <p:cNvPicPr preferRelativeResize="0"/>
          <p:nvPr/>
        </p:nvPicPr>
        <p:blipFill rotWithShape="1">
          <a:blip r:embed="rId6">
            <a:alphaModFix/>
          </a:blip>
          <a:srcRect b="35595" l="56650" r="5849" t="19843"/>
          <a:stretch/>
        </p:blipFill>
        <p:spPr>
          <a:xfrm>
            <a:off x="2803358" y="2677026"/>
            <a:ext cx="3086100" cy="22920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76200" rotWithShape="0" algn="tl" dir="7800000" dist="381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Google Shape;418;g1a59e0da907_0_2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6140" y="188315"/>
            <a:ext cx="2821577" cy="189521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419" name="Google Shape;419;g1a59e0da907_0_287"/>
          <p:cNvSpPr txBox="1"/>
          <p:nvPr/>
        </p:nvSpPr>
        <p:spPr>
          <a:xfrm>
            <a:off x="6423661" y="2992486"/>
            <a:ext cx="3187500" cy="9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Открытое пространство в библиотеке Назарбаев Университет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0" name="Google Shape;420;g1a59e0da907_0_28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6140" y="2638697"/>
            <a:ext cx="2821577" cy="188105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21" name="Google Shape;421;g1a59e0da907_0_28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93652" y="188315"/>
            <a:ext cx="2877912" cy="189521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22" name="Google Shape;422;g1a59e0da907_0_28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93653" y="2626726"/>
            <a:ext cx="3009969" cy="189302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23" name="Google Shape;423;g1a59e0da907_0_28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97499" y="188315"/>
            <a:ext cx="2941998" cy="189521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Google Shape;428;g1a59e0da907_0_2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580" y="2566852"/>
            <a:ext cx="2948270" cy="196596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29" name="Google Shape;429;g1a59e0da907_0_29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7580" y="333103"/>
            <a:ext cx="2948270" cy="18745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30" name="Google Shape;430;g1a59e0da907_0_29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28182" y="333103"/>
            <a:ext cx="2733403" cy="18745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31" name="Google Shape;431;g1a59e0da907_0_29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95480" y="333103"/>
            <a:ext cx="2733403" cy="18745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32" name="Google Shape;432;g1a59e0da907_0_29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28182" y="2566852"/>
            <a:ext cx="2733403" cy="196595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433" name="Google Shape;433;g1a59e0da907_0_296"/>
          <p:cNvSpPr txBox="1"/>
          <p:nvPr/>
        </p:nvSpPr>
        <p:spPr>
          <a:xfrm>
            <a:off x="6687215" y="3307457"/>
            <a:ext cx="23415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Индивидуальные и групповые комнаты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" name="Google Shape;438;g1a59e0da907_0_3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0767" y="228600"/>
            <a:ext cx="3199730" cy="212924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39" name="Google Shape;439;g1a59e0da907_0_30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0767" y="2697479"/>
            <a:ext cx="3199729" cy="220109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40" name="Google Shape;440;g1a59e0da907_0_30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94859" y="228600"/>
            <a:ext cx="3199730" cy="2129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g1a59e0da907_0_30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594858" y="2739933"/>
            <a:ext cx="3199730" cy="2116183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g1a59e0da907_0_305"/>
          <p:cNvSpPr txBox="1"/>
          <p:nvPr/>
        </p:nvSpPr>
        <p:spPr>
          <a:xfrm>
            <a:off x="7132320" y="2357846"/>
            <a:ext cx="19398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Мультимедийная зона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Google Shape;447;g1a59e0da907_0_3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154" y="52251"/>
            <a:ext cx="2321923" cy="154794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48" name="Google Shape;448;g1a59e0da907_0_3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98109" y="52251"/>
            <a:ext cx="2400523" cy="154794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49" name="Google Shape;449;g1a59e0da907_0_3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7154" y="1887583"/>
            <a:ext cx="2321923" cy="166551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50" name="Google Shape;450;g1a59e0da907_0_3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62049" y="52251"/>
            <a:ext cx="2846436" cy="154794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51" name="Google Shape;451;g1a59e0da907_0_3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98109" y="1887584"/>
            <a:ext cx="2400522" cy="265176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452" name="Google Shape;452;g1a59e0da907_0_3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262049" y="1887584"/>
            <a:ext cx="2846437" cy="180920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453" name="Google Shape;453;g1a59e0da907_0_313"/>
          <p:cNvSpPr txBox="1"/>
          <p:nvPr/>
        </p:nvSpPr>
        <p:spPr>
          <a:xfrm>
            <a:off x="6426925" y="4101737"/>
            <a:ext cx="3226500" cy="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отдыха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Google Shape;458;g1a59e0da907_0_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9" name="Google Shape;459;g1a59e0da907_0_34"/>
          <p:cNvGrpSpPr/>
          <p:nvPr/>
        </p:nvGrpSpPr>
        <p:grpSpPr>
          <a:xfrm>
            <a:off x="442577" y="4732391"/>
            <a:ext cx="1176054" cy="269166"/>
            <a:chOff x="442577" y="4503791"/>
            <a:chExt cx="1176054" cy="269166"/>
          </a:xfrm>
        </p:grpSpPr>
        <p:pic>
          <p:nvPicPr>
            <p:cNvPr id="460" name="Google Shape;460;g1a59e0da907_0_3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1" name="Google Shape;461;g1a59e0da907_0_3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62" name="Google Shape;462;g1a59e0da907_0_34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463" name="Google Shape;463;g1a59e0da907_0_34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64" name="Google Shape;464;g1a59e0da907_0_34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65" name="Google Shape;465;g1a59e0da907_0_34"/>
          <p:cNvSpPr txBox="1"/>
          <p:nvPr/>
        </p:nvSpPr>
        <p:spPr>
          <a:xfrm>
            <a:off x="710075" y="-38425"/>
            <a:ext cx="8065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ru" sz="274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Этапы планирования библиотечного пространства для библиотекарей</a:t>
            </a:r>
            <a:endParaRPr sz="27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g1a59e0da907_0_34"/>
          <p:cNvSpPr txBox="1"/>
          <p:nvPr/>
        </p:nvSpPr>
        <p:spPr>
          <a:xfrm>
            <a:off x="58375" y="1096150"/>
            <a:ext cx="8873100" cy="32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A. Типы помещений</a:t>
            </a:r>
            <a:endParaRPr sz="1520"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пространство для фондов;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пространство для электронных рабочих мест;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пространство для мультимедийных рабочих мест;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Залы для просмотра и прослушивания;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Места для сидения пользователей;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Рабочее пространство для персонала;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Конференц-зал;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Аудитории или большие лекционные помещения;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Пространство специального назначения;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512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Calibri"/>
              <a:buChar char="●"/>
            </a:pPr>
            <a:r>
              <a:rPr lang="ru" sz="15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Не распределяемые помещения (включая механические помещения).</a:t>
            </a:r>
            <a:endParaRPr sz="15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" name="Google Shape;471;g1a59e0da907_0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2" name="Google Shape;472;g1a59e0da907_0_46"/>
          <p:cNvGrpSpPr/>
          <p:nvPr/>
        </p:nvGrpSpPr>
        <p:grpSpPr>
          <a:xfrm>
            <a:off x="366377" y="4732391"/>
            <a:ext cx="1176054" cy="269166"/>
            <a:chOff x="442577" y="4503791"/>
            <a:chExt cx="1176054" cy="269166"/>
          </a:xfrm>
        </p:grpSpPr>
        <p:pic>
          <p:nvPicPr>
            <p:cNvPr id="473" name="Google Shape;473;g1a59e0da907_0_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4" name="Google Shape;474;g1a59e0da907_0_4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75" name="Google Shape;475;g1a59e0da907_0_46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476" name="Google Shape;476;g1a59e0da907_0_46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77" name="Google Shape;477;g1a59e0da907_0_4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78" name="Google Shape;478;g1a59e0da907_0_46"/>
          <p:cNvSpPr txBox="1"/>
          <p:nvPr/>
        </p:nvSpPr>
        <p:spPr>
          <a:xfrm>
            <a:off x="0" y="0"/>
            <a:ext cx="9144000" cy="463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Б. Вопросы к планированию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3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Предоставляет ли библиотека хорошо спланированное, безопасное и достаточное пространство для пользователей?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Правильно ли спроектированы и обслуживаются механические системы здания для контроля температуры и влажности на рекомендуемых уровнях?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Как пользователи относятся к созданию удобных учебных помещений, включая достаточное количество мест и различные типы сидений?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Достаточно ли места для коллекций библиотеки?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Есть ли у персонала достаточное рабочее пространство и настроено ли оно для обеспечения эффективной работы?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Если есть филиалы библиотек, достаточно ли в них места для коллекций и персонала?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Достаточно ли вывесок в библиотеке?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Предоставляет ли библиотека эргономичные рабочие места для своих пользователей и сотрудников?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Достаточно ли электрической и сетевой проводки для удовлетворения потребностей, связанных с электронным доступом?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Отвечает ли библиотека требованиям Закона РК Статья 28. Обеспечение доступа лиц с инвалидностью к информации?</a:t>
            </a:r>
            <a:endParaRPr sz="15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Предоставляются ли условия для дистанционного обучения?</a:t>
            </a:r>
            <a:endParaRPr sz="13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291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Calibri"/>
              <a:buAutoNum type="arabicPeriod"/>
            </a:pPr>
            <a:r>
              <a:rPr lang="ru" sz="132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Опрос для пользователей</a:t>
            </a:r>
            <a:r>
              <a:rPr lang="ru" sz="1320">
                <a:latin typeface="Calibri"/>
                <a:ea typeface="Calibri"/>
                <a:cs typeface="Calibri"/>
                <a:sym typeface="Calibri"/>
              </a:rPr>
              <a:t> (кликабельна).</a:t>
            </a:r>
            <a:endParaRPr sz="1320">
              <a:latin typeface="Calibri"/>
              <a:ea typeface="Calibri"/>
              <a:cs typeface="Calibri"/>
              <a:sym typeface="Calibri"/>
            </a:endParaRPr>
          </a:p>
          <a:p>
            <a:pPr indent="-110490" lvl="0" marL="2286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3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" name="Google Shape;483;g1a59e0da907_0_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4" name="Google Shape;484;g1a59e0da907_0_58"/>
          <p:cNvGrpSpPr/>
          <p:nvPr/>
        </p:nvGrpSpPr>
        <p:grpSpPr>
          <a:xfrm>
            <a:off x="442577" y="4503791"/>
            <a:ext cx="1176054" cy="269166"/>
            <a:chOff x="442577" y="4503791"/>
            <a:chExt cx="1176054" cy="269166"/>
          </a:xfrm>
        </p:grpSpPr>
        <p:pic>
          <p:nvPicPr>
            <p:cNvPr id="485" name="Google Shape;485;g1a59e0da907_0_5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6" name="Google Shape;486;g1a59e0da907_0_5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7" name="Google Shape;487;g1a59e0da907_0_58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488" name="Google Shape;488;g1a59e0da907_0_58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89" name="Google Shape;489;g1a59e0da907_0_58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90" name="Google Shape;490;g1a59e0da907_0_58"/>
          <p:cNvSpPr txBox="1"/>
          <p:nvPr/>
        </p:nvSpPr>
        <p:spPr>
          <a:xfrm>
            <a:off x="231425" y="90825"/>
            <a:ext cx="8758500" cy="42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В. Рекомендации по дизайну</a:t>
            </a:r>
            <a:endParaRPr sz="2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oto Sans Symbols"/>
              <a:buChar char="●"/>
            </a:pPr>
            <a:r>
              <a:rPr lang="ru"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Гибкие и компактные стеллажи. Полы должны быть рассчитаны на динамическую нагрузку, чтобы можно было разместить стандартные полки во всю высоту в любом месте библиотеки;</a:t>
            </a:r>
            <a:endParaRPr sz="2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oto Sans Symbols"/>
              <a:buChar char="●"/>
            </a:pPr>
            <a:r>
              <a:rPr lang="ru"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Движение между смежными помещениями должно быть плавным. Разделение колоннами и несущими стенами должно быть сведено к минимуму, поскольку они препятствуют расширению в будущем; </a:t>
            </a:r>
            <a:endParaRPr sz="2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oto Sans Symbols"/>
              <a:buChar char="●"/>
            </a:pPr>
            <a:r>
              <a:rPr lang="ru"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Рекомендуемая высота потолка от 4,5 метров для размещения больших воздуховодов; </a:t>
            </a:r>
            <a:endParaRPr sz="2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oto Sans Symbols"/>
              <a:buChar char="●"/>
            </a:pPr>
            <a:r>
              <a:rPr lang="ru"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Достаточное пространство для информационных и мультимедийных систем;</a:t>
            </a:r>
            <a:endParaRPr sz="19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oto Sans Symbols"/>
              <a:buChar char="●"/>
            </a:pPr>
            <a:r>
              <a:rPr lang="ru"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Достаточное пространство для библиотечных </a:t>
            </a:r>
            <a:r>
              <a:rPr lang="ru" sz="1900">
                <a:latin typeface="Calibri"/>
                <a:ea typeface="Calibri"/>
                <a:cs typeface="Calibri"/>
                <a:sym typeface="Calibri"/>
              </a:rPr>
              <a:t>оборудований</a:t>
            </a:r>
            <a:r>
              <a:rPr lang="ru"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Компьютеры, станции самообслуживания, принтеры, сканеры итд.</a:t>
            </a:r>
            <a:endParaRPr sz="2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5" name="Google Shape;495;g1a59e0da907_0_4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6" name="Google Shape;496;g1a59e0da907_0_425"/>
          <p:cNvGrpSpPr/>
          <p:nvPr/>
        </p:nvGrpSpPr>
        <p:grpSpPr>
          <a:xfrm>
            <a:off x="442577" y="4503791"/>
            <a:ext cx="1176054" cy="269166"/>
            <a:chOff x="442577" y="4503791"/>
            <a:chExt cx="1176054" cy="269166"/>
          </a:xfrm>
        </p:grpSpPr>
        <p:pic>
          <p:nvPicPr>
            <p:cNvPr id="497" name="Google Shape;497;g1a59e0da907_0_42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8" name="Google Shape;498;g1a59e0da907_0_42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99" name="Google Shape;499;g1a59e0da907_0_425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500" name="Google Shape;500;g1a59e0da907_0_425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501" name="Google Shape;501;g1a59e0da907_0_425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502" name="Google Shape;502;g1a59e0da907_0_425"/>
          <p:cNvSpPr txBox="1"/>
          <p:nvPr/>
        </p:nvSpPr>
        <p:spPr>
          <a:xfrm>
            <a:off x="436823" y="318075"/>
            <a:ext cx="22506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Айгерим Акпарова</a:t>
            </a:r>
            <a:endParaRPr b="0" i="0" sz="900" u="none" cap="none" strike="noStrike">
              <a:solidFill>
                <a:schemeClr val="dk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503" name="Google Shape;503;g1a59e0da907_0_425"/>
          <p:cNvSpPr txBox="1"/>
          <p:nvPr/>
        </p:nvSpPr>
        <p:spPr>
          <a:xfrm>
            <a:off x="436823" y="511425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ru" sz="900" u="none" cap="none" strike="noStrike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b="0" i="0" sz="900" u="none" cap="none" strike="noStrike">
              <a:solidFill>
                <a:schemeClr val="dk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504" name="Google Shape;504;g1a59e0da907_0_425"/>
          <p:cNvPicPr preferRelativeResize="0"/>
          <p:nvPr/>
        </p:nvPicPr>
        <p:blipFill rotWithShape="1">
          <a:blip r:embed="rId7">
            <a:alphaModFix/>
          </a:blip>
          <a:srcRect b="30077" l="0" r="0" t="21951"/>
          <a:stretch/>
        </p:blipFill>
        <p:spPr>
          <a:xfrm>
            <a:off x="3373100" y="946975"/>
            <a:ext cx="1867475" cy="1939348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g1a59e0da907_0_425"/>
          <p:cNvSpPr txBox="1"/>
          <p:nvPr/>
        </p:nvSpPr>
        <p:spPr>
          <a:xfrm>
            <a:off x="2406650" y="2970625"/>
            <a:ext cx="39954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alibri"/>
                <a:ea typeface="Calibri"/>
                <a:cs typeface="Calibri"/>
                <a:sym typeface="Calibri"/>
              </a:rPr>
              <a:t>Акпарова Айгерим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alibri"/>
                <a:ea typeface="Calibri"/>
                <a:cs typeface="Calibri"/>
                <a:sym typeface="Calibri"/>
              </a:rPr>
              <a:t>Старший менеджер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alibri"/>
                <a:ea typeface="Calibri"/>
                <a:cs typeface="Calibri"/>
                <a:sym typeface="Calibri"/>
              </a:rPr>
              <a:t>Офиса Обслуживания Пользователей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alibri"/>
                <a:ea typeface="Calibri"/>
                <a:cs typeface="Calibri"/>
                <a:sym typeface="Calibri"/>
              </a:rPr>
              <a:t>э.адрес: </a:t>
            </a:r>
            <a:r>
              <a:rPr lang="ru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aigerim.akparova@nu.edu.kz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alibri"/>
                <a:ea typeface="Calibri"/>
                <a:cs typeface="Calibri"/>
                <a:sym typeface="Calibri"/>
              </a:rPr>
              <a:t>раб.тел 87172705813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g1a0aab37407_0_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2" name="Google Shape;112;g1a0aab37407_0_21"/>
          <p:cNvGrpSpPr/>
          <p:nvPr/>
        </p:nvGrpSpPr>
        <p:grpSpPr>
          <a:xfrm>
            <a:off x="442577" y="4503791"/>
            <a:ext cx="1176054" cy="269166"/>
            <a:chOff x="442577" y="4503791"/>
            <a:chExt cx="1176054" cy="269166"/>
          </a:xfrm>
        </p:grpSpPr>
        <p:pic>
          <p:nvPicPr>
            <p:cNvPr id="113" name="Google Shape;113;g1a0aab37407_0_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114;g1a0aab37407_0_2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15" name="Google Shape;115;g1a0aab37407_0_21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16" name="Google Shape;116;g1a0aab37407_0_21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17" name="Google Shape;117;g1a0aab37407_0_21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18" name="Google Shape;118;g1a0aab37407_0_21"/>
          <p:cNvSpPr txBox="1"/>
          <p:nvPr/>
        </p:nvSpPr>
        <p:spPr>
          <a:xfrm>
            <a:off x="94325" y="-202504"/>
            <a:ext cx="8585100" cy="84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ru" sz="298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Библиотечное пространство: значение и функции</a:t>
            </a:r>
            <a:endParaRPr sz="298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g1a0aab37407_0_21"/>
          <p:cNvSpPr txBox="1"/>
          <p:nvPr/>
        </p:nvSpPr>
        <p:spPr>
          <a:xfrm>
            <a:off x="243375" y="643200"/>
            <a:ext cx="8807400" cy="31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9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b="1" lang="ru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Значение</a:t>
            </a:r>
            <a:r>
              <a:rPr lang="ru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80975" lvl="0" marL="228600" rtl="0" algn="l">
              <a:lnSpc>
                <a:spcPct val="1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Char char="•"/>
            </a:pPr>
            <a:r>
              <a:rPr lang="ru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Поддержка учебной программы;</a:t>
            </a:r>
            <a:endParaRPr sz="14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80975" lvl="0" marL="228600" rtl="0" algn="l">
              <a:lnSpc>
                <a:spcPct val="1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Char char="•"/>
            </a:pPr>
            <a:r>
              <a:rPr lang="ru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Поддержка исследований преподавателей и студентов университета.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000"/>
              </a:lnSpc>
              <a:spcBef>
                <a:spcPts val="1000"/>
              </a:spcBef>
              <a:spcAft>
                <a:spcPts val="0"/>
              </a:spcAft>
              <a:buSzPts val="440"/>
              <a:buNone/>
            </a:pPr>
            <a:r>
              <a:rPr b="1" lang="ru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Функции</a:t>
            </a:r>
            <a:r>
              <a:rPr lang="ru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80975" lvl="0" marL="228600" rtl="0" algn="l">
              <a:lnSpc>
                <a:spcPct val="1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Char char="•"/>
            </a:pPr>
            <a:r>
              <a:rPr lang="ru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Коммуникационные. Библиотека как пространство для встреч, консультаций, дискуссий. Развитие культуры мышления, общения, чтения;</a:t>
            </a:r>
            <a:endParaRPr sz="14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80975" lvl="0" marL="228600" rtl="0" algn="l">
              <a:lnSpc>
                <a:spcPct val="1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Char char="•"/>
            </a:pPr>
            <a:r>
              <a:rPr lang="ru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Информационные. Предоставление помещений и оборудований для доступа к информации и проведения информационных сессий (знакомство с интрефейсом и базами данных, инструментами поиска информации итд.).</a:t>
            </a:r>
            <a:endParaRPr sz="142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80975" lvl="0" marL="228600" rtl="0" algn="l">
              <a:lnSpc>
                <a:spcPct val="1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Char char="•"/>
            </a:pPr>
            <a:r>
              <a:rPr lang="ru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Культурные. Осуществление досуговых методов работы, способствующих формированию мировоззренческого и культурного уровня пользователей библиотеки: игротека настольных игр, клубы по интереса, вечера встречи, лектории и др.;.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g1a0aab37407_0_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5" name="Google Shape;125;g1a0aab37407_0_57"/>
          <p:cNvGrpSpPr/>
          <p:nvPr/>
        </p:nvGrpSpPr>
        <p:grpSpPr>
          <a:xfrm>
            <a:off x="442577" y="4503791"/>
            <a:ext cx="1176054" cy="269166"/>
            <a:chOff x="442577" y="4503791"/>
            <a:chExt cx="1176054" cy="269166"/>
          </a:xfrm>
        </p:grpSpPr>
        <p:pic>
          <p:nvPicPr>
            <p:cNvPr id="126" name="Google Shape;126;g1a0aab37407_0_5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" name="Google Shape;127;g1a0aab37407_0_5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28" name="Google Shape;128;g1a0aab37407_0_57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29" name="Google Shape;129;g1a0aab37407_0_57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30" name="Google Shape;130;g1a0aab37407_0_57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31" name="Google Shape;131;g1a0aab37407_0_57"/>
          <p:cNvSpPr txBox="1"/>
          <p:nvPr/>
        </p:nvSpPr>
        <p:spPr>
          <a:xfrm>
            <a:off x="789597" y="1379300"/>
            <a:ext cx="77961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“Пространство — будь то физическое или виртуальное — может оказывать влияние на обучение.</a:t>
            </a: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g1a0aab37407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7" name="Google Shape;137;g1a0aab37407_0_33"/>
          <p:cNvGrpSpPr/>
          <p:nvPr/>
        </p:nvGrpSpPr>
        <p:grpSpPr>
          <a:xfrm>
            <a:off x="442577" y="4503791"/>
            <a:ext cx="1176054" cy="269166"/>
            <a:chOff x="442577" y="4503791"/>
            <a:chExt cx="1176054" cy="269166"/>
          </a:xfrm>
        </p:grpSpPr>
        <p:pic>
          <p:nvPicPr>
            <p:cNvPr id="138" name="Google Shape;138;g1a0aab37407_0_3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" name="Google Shape;139;g1a0aab37407_0_3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40" name="Google Shape;140;g1a0aab37407_0_33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41" name="Google Shape;141;g1a0aab37407_0_33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42" name="Google Shape;142;g1a0aab37407_0_33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43" name="Google Shape;143;g1a0aab37407_0_33"/>
          <p:cNvSpPr txBox="1"/>
          <p:nvPr/>
        </p:nvSpPr>
        <p:spPr>
          <a:xfrm>
            <a:off x="2294697" y="25625"/>
            <a:ext cx="4181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Библиотека прошлого</a:t>
            </a:r>
            <a:endParaRPr sz="3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1a0aab37407_0_33"/>
          <p:cNvSpPr txBox="1"/>
          <p:nvPr/>
        </p:nvSpPr>
        <p:spPr>
          <a:xfrm>
            <a:off x="210535" y="3412339"/>
            <a:ext cx="36174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Национальная библиотека Чешской Республики. Клементиум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ссылка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1a0aab37407_0_33"/>
          <p:cNvSpPr/>
          <p:nvPr/>
        </p:nvSpPr>
        <p:spPr>
          <a:xfrm>
            <a:off x="5069239" y="3400189"/>
            <a:ext cx="444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Королевский португальский читальный зал.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ссылка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g1a0aab37407_0_33"/>
          <p:cNvPicPr preferRelativeResize="0"/>
          <p:nvPr/>
        </p:nvPicPr>
        <p:blipFill rotWithShape="1">
          <a:blip r:embed="rId9">
            <a:alphaModFix/>
          </a:blip>
          <a:srcRect b="44091" l="53359" r="2780" t="19300"/>
          <a:stretch/>
        </p:blipFill>
        <p:spPr>
          <a:xfrm>
            <a:off x="120650" y="1303600"/>
            <a:ext cx="4042301" cy="2108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g1a0aab37407_0_33"/>
          <p:cNvPicPr preferRelativeResize="0"/>
          <p:nvPr/>
        </p:nvPicPr>
        <p:blipFill rotWithShape="1">
          <a:blip r:embed="rId10">
            <a:alphaModFix/>
          </a:blip>
          <a:srcRect b="16373" l="12136" r="31648" t="23627"/>
          <a:stretch/>
        </p:blipFill>
        <p:spPr>
          <a:xfrm>
            <a:off x="4976950" y="1303600"/>
            <a:ext cx="4091198" cy="2108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g1a0aab37407_0_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3" name="Google Shape;153;g1a0aab37407_0_45"/>
          <p:cNvGrpSpPr/>
          <p:nvPr/>
        </p:nvGrpSpPr>
        <p:grpSpPr>
          <a:xfrm>
            <a:off x="442577" y="4656191"/>
            <a:ext cx="1176054" cy="269166"/>
            <a:chOff x="442577" y="4503791"/>
            <a:chExt cx="1176054" cy="269166"/>
          </a:xfrm>
        </p:grpSpPr>
        <p:pic>
          <p:nvPicPr>
            <p:cNvPr id="154" name="Google Shape;154;g1a0aab37407_0_4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g1a0aab37407_0_4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56" name="Google Shape;156;g1a0aab37407_0_45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57" name="Google Shape;157;g1a0aab37407_0_45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58" name="Google Shape;158;g1a0aab37407_0_45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59" name="Google Shape;159;g1a0aab37407_0_45"/>
          <p:cNvSpPr txBox="1"/>
          <p:nvPr/>
        </p:nvSpPr>
        <p:spPr>
          <a:xfrm>
            <a:off x="71300" y="76875"/>
            <a:ext cx="4316400" cy="45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700">
                <a:solidFill>
                  <a:srgbClr val="000000"/>
                </a:solidFill>
              </a:rPr>
              <a:t>Традиционная библиотека</a:t>
            </a:r>
            <a:endParaRPr b="1" sz="1700">
              <a:solidFill>
                <a:srgbClr val="000000"/>
              </a:solidFill>
            </a:endParaRPr>
          </a:p>
          <a:p>
            <a:pPr indent="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/>
          </a:p>
          <a:p>
            <a:pPr indent="-294329" lvl="0" marL="4572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 </a:t>
            </a:r>
            <a:r>
              <a:rPr lang="ru" sz="1335">
                <a:solidFill>
                  <a:srgbClr val="000000"/>
                </a:solidFill>
              </a:rPr>
              <a:t>Неоклассический стиль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Внушительных размеров входные лестницы и вестибюли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Не отвечает нуждам посетителей с физическими ограничениями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Своды и ротонды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Галереи и мезонины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Свет из верхнего ряда окон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Закрытый доступ к книгам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Книжные полки, предполагающие использование стремянок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Храм знания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Учрежденческая мебель</a:t>
            </a:r>
            <a:endParaRPr sz="1335"/>
          </a:p>
          <a:p>
            <a:pPr indent="-294329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335"/>
              <a:t>  </a:t>
            </a:r>
            <a:r>
              <a:rPr lang="ru" sz="1335">
                <a:solidFill>
                  <a:srgbClr val="000000"/>
                </a:solidFill>
              </a:rPr>
              <a:t>Стоящее отдельно здание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160" name="Google Shape;160;g1a0aab37407_0_45"/>
          <p:cNvSpPr txBox="1"/>
          <p:nvPr/>
        </p:nvSpPr>
        <p:spPr>
          <a:xfrm>
            <a:off x="4761625" y="-1"/>
            <a:ext cx="4316400" cy="44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None/>
            </a:pPr>
            <a:r>
              <a:rPr b="1" lang="ru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Современная</a:t>
            </a:r>
            <a:r>
              <a:rPr b="1" lang="ru" sz="13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ru" sz="1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библиотека</a:t>
            </a:r>
            <a:endParaRPr b="1" sz="1300">
              <a:latin typeface="Calibri"/>
              <a:ea typeface="Calibri"/>
              <a:cs typeface="Calibri"/>
              <a:sym typeface="Calibri"/>
            </a:endParaRPr>
          </a:p>
          <a:p>
            <a:pPr indent="-292100" lvl="0" marL="4572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Свободный стиль</a:t>
            </a:r>
            <a:endParaRPr sz="1000"/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Вход на уровне улицы </a:t>
            </a:r>
            <a:endParaRPr sz="1000">
              <a:solidFill>
                <a:srgbClr val="000000"/>
              </a:solidFill>
            </a:endParaRPr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Приспособлено для посетителей с физическими ограничениями</a:t>
            </a:r>
            <a:endParaRPr sz="1000"/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Атриумы и кафе на верхних этажах</a:t>
            </a:r>
            <a:endParaRPr sz="1000"/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Эскалаторы и лифты</a:t>
            </a:r>
            <a:endParaRPr sz="1000"/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Свет из атриума</a:t>
            </a:r>
            <a:endParaRPr sz="1000"/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Открытый доступ к книгам</a:t>
            </a:r>
            <a:endParaRPr sz="1000"/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Книжные полки в рост человека</a:t>
            </a:r>
            <a:endParaRPr sz="1000">
              <a:solidFill>
                <a:srgbClr val="000000"/>
              </a:solidFill>
            </a:endParaRPr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«жилая комната» в городе</a:t>
            </a:r>
            <a:endParaRPr sz="1000"/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Домашняя и «клубная» мебель</a:t>
            </a:r>
            <a:endParaRPr sz="1000"/>
          </a:p>
          <a:p>
            <a:pPr indent="-2921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ru" sz="1000">
                <a:solidFill>
                  <a:srgbClr val="000000"/>
                </a:solidFill>
              </a:rPr>
              <a:t>Разделение пространства с другими службами</a:t>
            </a:r>
            <a:endParaRPr sz="1000"/>
          </a:p>
          <a:p>
            <a:pPr indent="-114300" lvl="0" marL="2286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3500" lvl="0" marL="2286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g1a59e0da907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6" name="Google Shape;166;g1a59e0da907_0_10"/>
          <p:cNvGrpSpPr/>
          <p:nvPr/>
        </p:nvGrpSpPr>
        <p:grpSpPr>
          <a:xfrm>
            <a:off x="442577" y="4503791"/>
            <a:ext cx="1176054" cy="269166"/>
            <a:chOff x="442577" y="4503791"/>
            <a:chExt cx="1176054" cy="269166"/>
          </a:xfrm>
        </p:grpSpPr>
        <p:pic>
          <p:nvPicPr>
            <p:cNvPr id="167" name="Google Shape;167;g1a59e0da907_0_1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Google Shape;168;g1a59e0da907_0_1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69" name="Google Shape;169;g1a59e0da907_0_10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70" name="Google Shape;170;g1a59e0da907_0_1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71" name="Google Shape;171;g1a59e0da907_0_1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72" name="Google Shape;172;g1a59e0da907_0_10"/>
          <p:cNvSpPr txBox="1"/>
          <p:nvPr/>
        </p:nvSpPr>
        <p:spPr>
          <a:xfrm>
            <a:off x="317250" y="-15225"/>
            <a:ext cx="8426100" cy="10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ru" sz="264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Три наиболее распространенные взаимодействия студентов с библиотекой </a:t>
            </a:r>
            <a:endParaRPr sz="264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1a59e0da907_0_10"/>
          <p:cNvSpPr txBox="1"/>
          <p:nvPr/>
        </p:nvSpPr>
        <p:spPr>
          <a:xfrm>
            <a:off x="140925" y="1446600"/>
            <a:ext cx="8884500" cy="3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Электронный журнал Library journal в 2022 провели опрос среди студентов в более 400 академических библиотек по всей США, и пришли к такому анализу, что: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доступ к цифровым ресурсам поль</a:t>
            </a:r>
            <a:r>
              <a:rPr lang="ru" sz="1800">
                <a:latin typeface="Calibri"/>
                <a:ea typeface="Calibri"/>
                <a:cs typeface="Calibri"/>
                <a:sym typeface="Calibri"/>
              </a:rPr>
              <a:t>зуются</a:t>
            </a: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61,2%</a:t>
            </a:r>
            <a:r>
              <a:rPr lang="ru" sz="1800">
                <a:latin typeface="Calibri"/>
                <a:ea typeface="Calibri"/>
                <a:cs typeface="Calibri"/>
                <a:sym typeface="Calibri"/>
              </a:rPr>
              <a:t> респондентов;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использование физической библиотеки в качестве учебного пространства </a:t>
            </a:r>
            <a:r>
              <a:rPr lang="ru" sz="1800">
                <a:latin typeface="Calibri"/>
                <a:ea typeface="Calibri"/>
                <a:cs typeface="Calibri"/>
                <a:sym typeface="Calibri"/>
              </a:rPr>
              <a:t>использую </a:t>
            </a: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47,8%</a:t>
            </a:r>
            <a:r>
              <a:rPr lang="ru" sz="1800">
                <a:latin typeface="Calibri"/>
                <a:ea typeface="Calibri"/>
                <a:cs typeface="Calibri"/>
                <a:sym typeface="Calibri"/>
              </a:rPr>
              <a:t> пользователей;</a:t>
            </a: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проведение исследований для выполнения задания или проекта</a:t>
            </a:r>
            <a:r>
              <a:rPr lang="ru" sz="18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ru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43,8%</a:t>
            </a:r>
            <a:r>
              <a:rPr lang="ru" sz="1800">
                <a:latin typeface="Calibri"/>
                <a:ea typeface="Calibri"/>
                <a:cs typeface="Calibri"/>
                <a:sym typeface="Calibri"/>
              </a:rPr>
              <a:t> читателей.</a:t>
            </a: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g1a59e0da907_0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9" name="Google Shape;179;g1a59e0da907_0_22"/>
          <p:cNvGrpSpPr/>
          <p:nvPr/>
        </p:nvGrpSpPr>
        <p:grpSpPr>
          <a:xfrm>
            <a:off x="442577" y="4503791"/>
            <a:ext cx="1176054" cy="269166"/>
            <a:chOff x="442577" y="4503791"/>
            <a:chExt cx="1176054" cy="269166"/>
          </a:xfrm>
        </p:grpSpPr>
        <p:pic>
          <p:nvPicPr>
            <p:cNvPr id="180" name="Google Shape;180;g1a59e0da907_0_2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Google Shape;181;g1a59e0da907_0_2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82" name="Google Shape;182;g1a59e0da907_0_22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83" name="Google Shape;183;g1a59e0da907_0_2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84" name="Google Shape;184;g1a59e0da907_0_2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85" name="Google Shape;185;g1a59e0da907_0_22"/>
          <p:cNvSpPr/>
          <p:nvPr/>
        </p:nvSpPr>
        <p:spPr>
          <a:xfrm>
            <a:off x="582875" y="1812725"/>
            <a:ext cx="3459000" cy="1223400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1a59e0da907_0_22"/>
          <p:cNvSpPr txBox="1"/>
          <p:nvPr/>
        </p:nvSpPr>
        <p:spPr>
          <a:xfrm>
            <a:off x="176322" y="1812726"/>
            <a:ext cx="44598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Пространство </a:t>
            </a:r>
            <a:endParaRPr sz="3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как услуга</a:t>
            </a:r>
            <a:endParaRPr sz="3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g1a59e0da907_0_22"/>
          <p:cNvSpPr/>
          <p:nvPr/>
        </p:nvSpPr>
        <p:spPr>
          <a:xfrm>
            <a:off x="4462375" y="1812725"/>
            <a:ext cx="4037400" cy="1223400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g1a59e0da907_0_22"/>
          <p:cNvSpPr txBox="1"/>
          <p:nvPr/>
        </p:nvSpPr>
        <p:spPr>
          <a:xfrm>
            <a:off x="4797575" y="2003425"/>
            <a:ext cx="3651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Веб-пространство</a:t>
            </a:r>
            <a:endParaRPr sz="3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a59e0da907_0_78"/>
          <p:cNvSpPr/>
          <p:nvPr/>
        </p:nvSpPr>
        <p:spPr>
          <a:xfrm>
            <a:off x="280820" y="1770185"/>
            <a:ext cx="2385600" cy="914400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g1a59e0da907_0_78"/>
          <p:cNvSpPr txBox="1"/>
          <p:nvPr/>
        </p:nvSpPr>
        <p:spPr>
          <a:xfrm>
            <a:off x="455334" y="2088885"/>
            <a:ext cx="2036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Пространство как услуга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g1a59e0da907_0_78"/>
          <p:cNvSpPr/>
          <p:nvPr/>
        </p:nvSpPr>
        <p:spPr>
          <a:xfrm rot="-1345411">
            <a:off x="2780166" y="771419"/>
            <a:ext cx="969721" cy="277224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g1a59e0da907_0_78"/>
          <p:cNvSpPr/>
          <p:nvPr/>
        </p:nvSpPr>
        <p:spPr>
          <a:xfrm>
            <a:off x="3030682" y="1689806"/>
            <a:ext cx="969900" cy="2772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1a59e0da907_0_78"/>
          <p:cNvSpPr/>
          <p:nvPr/>
        </p:nvSpPr>
        <p:spPr>
          <a:xfrm rot="946645">
            <a:off x="3034167" y="2508624"/>
            <a:ext cx="969838" cy="277126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1a59e0da907_0_78"/>
          <p:cNvSpPr/>
          <p:nvPr/>
        </p:nvSpPr>
        <p:spPr>
          <a:xfrm>
            <a:off x="4502994" y="277357"/>
            <a:ext cx="2385600" cy="914400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1a59e0da907_0_78"/>
          <p:cNvSpPr/>
          <p:nvPr/>
        </p:nvSpPr>
        <p:spPr>
          <a:xfrm>
            <a:off x="4502993" y="1429941"/>
            <a:ext cx="2385600" cy="914400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g1a59e0da907_0_78"/>
          <p:cNvSpPr/>
          <p:nvPr/>
        </p:nvSpPr>
        <p:spPr>
          <a:xfrm>
            <a:off x="4502993" y="2556625"/>
            <a:ext cx="2385600" cy="914400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g1a59e0da907_0_78"/>
          <p:cNvSpPr txBox="1"/>
          <p:nvPr/>
        </p:nvSpPr>
        <p:spPr>
          <a:xfrm>
            <a:off x="4677508" y="492182"/>
            <a:ext cx="2036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Индивидуальные и групповые комнаты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g1a59e0da907_0_78"/>
          <p:cNvSpPr txBox="1"/>
          <p:nvPr/>
        </p:nvSpPr>
        <p:spPr>
          <a:xfrm>
            <a:off x="4677508" y="1748642"/>
            <a:ext cx="2036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Зона релаксации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1a59e0da907_0_78"/>
          <p:cNvSpPr txBox="1"/>
          <p:nvPr/>
        </p:nvSpPr>
        <p:spPr>
          <a:xfrm>
            <a:off x="4677508" y="2699764"/>
            <a:ext cx="20367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Мультимедийные и интерактивные зоны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1a59e0da907_0_78"/>
          <p:cNvSpPr/>
          <p:nvPr/>
        </p:nvSpPr>
        <p:spPr>
          <a:xfrm rot="946645">
            <a:off x="2928493" y="3716323"/>
            <a:ext cx="969838" cy="277126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1a59e0da907_0_78"/>
          <p:cNvSpPr/>
          <p:nvPr/>
        </p:nvSpPr>
        <p:spPr>
          <a:xfrm>
            <a:off x="4502993" y="3662768"/>
            <a:ext cx="2385600" cy="914400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g1a59e0da907_0_78"/>
          <p:cNvSpPr/>
          <p:nvPr/>
        </p:nvSpPr>
        <p:spPr>
          <a:xfrm>
            <a:off x="4502993" y="3660684"/>
            <a:ext cx="2385600" cy="914400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7" name="Google Shape;207;g1a59e0da907_0_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8050" y="0"/>
            <a:ext cx="2385599" cy="51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1a59e0da907_0_78"/>
          <p:cNvSpPr txBox="1"/>
          <p:nvPr/>
        </p:nvSpPr>
        <p:spPr>
          <a:xfrm>
            <a:off x="4626204" y="3919762"/>
            <a:ext cx="2036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Открытое пространство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