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64" r:id="rId3"/>
    <p:sldId id="259" r:id="rId4"/>
    <p:sldId id="265" r:id="rId5"/>
    <p:sldId id="257" r:id="rId6"/>
    <p:sldId id="273" r:id="rId7"/>
    <p:sldId id="258" r:id="rId8"/>
    <p:sldId id="295" r:id="rId9"/>
    <p:sldId id="299" r:id="rId10"/>
    <p:sldId id="266" r:id="rId11"/>
    <p:sldId id="260" r:id="rId12"/>
    <p:sldId id="261" r:id="rId13"/>
    <p:sldId id="284" r:id="rId14"/>
    <p:sldId id="268" r:id="rId15"/>
    <p:sldId id="287" r:id="rId16"/>
    <p:sldId id="300" r:id="rId17"/>
    <p:sldId id="285" r:id="rId18"/>
    <p:sldId id="286" r:id="rId19"/>
    <p:sldId id="267" r:id="rId20"/>
    <p:sldId id="297" r:id="rId21"/>
    <p:sldId id="270" r:id="rId22"/>
    <p:sldId id="269" r:id="rId23"/>
    <p:sldId id="276" r:id="rId24"/>
    <p:sldId id="277" r:id="rId25"/>
    <p:sldId id="296" r:id="rId26"/>
    <p:sldId id="292" r:id="rId27"/>
    <p:sldId id="271" r:id="rId28"/>
    <p:sldId id="275" r:id="rId29"/>
    <p:sldId id="272" r:id="rId30"/>
    <p:sldId id="303" r:id="rId31"/>
    <p:sldId id="278" r:id="rId32"/>
    <p:sldId id="279" r:id="rId33"/>
    <p:sldId id="280" r:id="rId34"/>
    <p:sldId id="281" r:id="rId35"/>
    <p:sldId id="282" r:id="rId36"/>
    <p:sldId id="293" r:id="rId37"/>
    <p:sldId id="291" r:id="rId38"/>
    <p:sldId id="301" r:id="rId39"/>
    <p:sldId id="289" r:id="rId40"/>
    <p:sldId id="302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56" autoAdjust="0"/>
    <p:restoredTop sz="94660"/>
  </p:normalViewPr>
  <p:slideViewPr>
    <p:cSldViewPr>
      <p:cViewPr>
        <p:scale>
          <a:sx n="70" d="100"/>
          <a:sy n="70" d="100"/>
        </p:scale>
        <p:origin x="-38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40"/>
      <c:rotY val="10"/>
      <c:perspective val="30"/>
    </c:view3D>
    <c:plotArea>
      <c:layout>
        <c:manualLayout>
          <c:layoutTarget val="inner"/>
          <c:xMode val="edge"/>
          <c:yMode val="edge"/>
          <c:x val="9.1288493979807747E-3"/>
          <c:y val="2.9884981480931012E-2"/>
          <c:w val="0.64433119011474793"/>
          <c:h val="0.914009945686785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Библиотечная сеть РК - 11310</c:v>
                </c:pt>
              </c:strCache>
            </c:strRef>
          </c:tx>
          <c:explosion val="39"/>
          <c:dPt>
            <c:idx val="0"/>
            <c:explosion val="16"/>
            <c:spPr>
              <a:solidFill>
                <a:srgbClr val="C00000"/>
              </a:soli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explosion val="14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explosion val="56"/>
            <c:spPr>
              <a:solidFill>
                <a:srgbClr val="00B050"/>
              </a:solidFill>
            </c:spPr>
          </c:dPt>
          <c:cat>
            <c:strRef>
              <c:f>Лист1!$A$2:$A$6</c:f>
              <c:strCache>
                <c:ptCount val="5"/>
                <c:pt idx="0">
                  <c:v>система общедоступных библиотек - 4056</c:v>
                </c:pt>
                <c:pt idx="1">
                  <c:v>библиотеки системы МОН РК- 7152</c:v>
                </c:pt>
                <c:pt idx="2">
                  <c:v>библиотеки системы МЗ РК - 57</c:v>
                </c:pt>
                <c:pt idx="3">
                  <c:v>научно-технические библиотеки - 9</c:v>
                </c:pt>
                <c:pt idx="4">
                  <c:v>библиотеки системы "ҚТЖ"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4056</c:v>
                </c:pt>
                <c:pt idx="1">
                  <c:v>7152</c:v>
                </c:pt>
                <c:pt idx="2">
                  <c:v>57</c:v>
                </c:pt>
                <c:pt idx="3">
                  <c:v>9</c:v>
                </c:pt>
                <c:pt idx="4">
                  <c:v>36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172618042313186"/>
          <c:y val="0.22438821351618207"/>
          <c:w val="0.37347899560686076"/>
          <c:h val="0.41000021906799089"/>
        </c:manualLayout>
      </c:layout>
      <c:txPr>
        <a:bodyPr/>
        <a:lstStyle/>
        <a:p>
          <a:pPr>
            <a:defRPr sz="1200" b="1"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>
          <a:solidFill>
            <a:srgbClr val="0070C0"/>
          </a:solidFill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9.2500877646930532E-2"/>
          <c:y val="1.5432361975429958E-2"/>
          <c:w val="0.63007026436543057"/>
          <c:h val="0.85965194008177526"/>
        </c:manualLayout>
      </c:layout>
      <c:bar3DChart>
        <c:barDir val="col"/>
        <c:grouping val="standard"/>
        <c:ser>
          <c:idx val="0"/>
          <c:order val="0"/>
          <c:tx>
            <c:strRef>
              <c:f>Лист1!$A$2</c:f>
              <c:strCache>
                <c:ptCount val="1"/>
                <c:pt idx="0">
                  <c:v>библ-ки вузов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</c:spPr>
          <c:cat>
            <c:strRef>
              <c:f>Лист1!$B$1:$D$1</c:f>
              <c:strCache>
                <c:ptCount val="3"/>
                <c:pt idx="0">
                  <c:v>число книговыдач - 93984213</c:v>
                </c:pt>
                <c:pt idx="1">
                  <c:v>книжный фонд - 183939440</c:v>
                </c:pt>
                <c:pt idx="2">
                  <c:v>число посещений - 54000608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27388027</c:v>
                </c:pt>
                <c:pt idx="1">
                  <c:v>42366232</c:v>
                </c:pt>
                <c:pt idx="2">
                  <c:v>16774895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библ-ки гос.колледжей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Лист1!$B$1:$D$1</c:f>
              <c:strCache>
                <c:ptCount val="3"/>
                <c:pt idx="0">
                  <c:v>число книговыдач - 93984213</c:v>
                </c:pt>
                <c:pt idx="1">
                  <c:v>книжный фонд - 183939440</c:v>
                </c:pt>
                <c:pt idx="2">
                  <c:v>число посещений - 54000608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15726875</c:v>
                </c:pt>
                <c:pt idx="1">
                  <c:v>20833728</c:v>
                </c:pt>
                <c:pt idx="2">
                  <c:v>8780571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библ-ки орг-ций средн.обр.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cat>
            <c:strRef>
              <c:f>Лист1!$B$1:$D$1</c:f>
              <c:strCache>
                <c:ptCount val="3"/>
                <c:pt idx="0">
                  <c:v>число книговыдач - 93984213</c:v>
                </c:pt>
                <c:pt idx="1">
                  <c:v>книжный фонд - 183939440</c:v>
                </c:pt>
                <c:pt idx="2">
                  <c:v>число посещений - 54000608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50919311</c:v>
                </c:pt>
                <c:pt idx="1">
                  <c:v>120739480</c:v>
                </c:pt>
                <c:pt idx="2">
                  <c:v>28445142</c:v>
                </c:pt>
              </c:numCache>
            </c:numRef>
          </c:val>
        </c:ser>
        <c:shape val="box"/>
        <c:axId val="155370240"/>
        <c:axId val="155371776"/>
        <c:axId val="154699520"/>
      </c:bar3DChart>
      <c:catAx>
        <c:axId val="15537024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solidFill>
                  <a:srgbClr val="002060"/>
                </a:solidFill>
              </a:defRPr>
            </a:pPr>
            <a:endParaRPr lang="ru-RU"/>
          </a:p>
        </c:txPr>
        <c:crossAx val="155371776"/>
        <c:crosses val="autoZero"/>
        <c:auto val="1"/>
        <c:lblAlgn val="ctr"/>
        <c:lblOffset val="100"/>
      </c:catAx>
      <c:valAx>
        <c:axId val="1553717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ru-RU"/>
          </a:p>
        </c:txPr>
        <c:crossAx val="155370240"/>
        <c:crosses val="autoZero"/>
        <c:crossBetween val="between"/>
      </c:valAx>
      <c:serAx>
        <c:axId val="154699520"/>
        <c:scaling>
          <c:orientation val="minMax"/>
        </c:scaling>
        <c:delete val="1"/>
        <c:axPos val="b"/>
        <c:tickLblPos val="none"/>
        <c:crossAx val="155371776"/>
        <c:crosses val="autoZero"/>
      </c:serAx>
    </c:plotArea>
    <c:legend>
      <c:legendPos val="r"/>
      <c:layout/>
      <c:txPr>
        <a:bodyPr/>
        <a:lstStyle/>
        <a:p>
          <a:pPr>
            <a:defRPr sz="1200" b="1">
              <a:solidFill>
                <a:srgbClr val="002060"/>
              </a:solidFill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0.14043209876543297"/>
                  <c:y val="2.8060332808805062E-3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9.5679012345679493E-2"/>
                  <c:y val="-5.6120665617607896E-3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5.2469135802469126E-2"/>
                  <c:y val="-8.4180998426411895E-3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sz="140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'Лист1'!$A$2:$A$4</c:f>
              <c:strCache>
                <c:ptCount val="3"/>
                <c:pt idx="0">
                  <c:v>книги и брошюры</c:v>
                </c:pt>
                <c:pt idx="1">
                  <c:v>периодические издания</c:v>
                </c:pt>
                <c:pt idx="2">
                  <c:v>электронные и аудиоматериалы</c:v>
                </c:pt>
              </c:strCache>
            </c:strRef>
          </c:cat>
          <c:val>
            <c:numRef>
              <c:f>'Лист1'!$B$2:$B$4</c:f>
              <c:numCache>
                <c:formatCode>General</c:formatCode>
                <c:ptCount val="3"/>
                <c:pt idx="0">
                  <c:v>65944387</c:v>
                </c:pt>
                <c:pt idx="1">
                  <c:v>5929582</c:v>
                </c:pt>
                <c:pt idx="2">
                  <c:v>343868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ayout/>
      <c:txPr>
        <a:bodyPr/>
        <a:lstStyle/>
        <a:p>
          <a:pPr>
            <a:defRPr sz="1400" b="1">
              <a:solidFill>
                <a:srgbClr val="002060"/>
              </a:solidFill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0666253523865089E-2"/>
          <c:y val="3.4949034039614142E-2"/>
          <c:w val="0.68373347428793618"/>
          <c:h val="0.64299390936114864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фонда на разных языках</c:v>
                </c:pt>
              </c:strCache>
            </c:strRef>
          </c:tx>
          <c:dPt>
            <c:idx val="0"/>
            <c:spPr>
              <a:solidFill>
                <a:srgbClr val="0070C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Pt>
            <c:idx val="4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2.6234567901234612E-2"/>
                  <c:y val="0.24693092871747546"/>
                </c:manualLayout>
              </c:layout>
              <c:showVal val="1"/>
            </c:dLbl>
            <c:dLbl>
              <c:idx val="1"/>
              <c:layout>
                <c:manualLayout>
                  <c:x val="5.4012345679012363E-2"/>
                  <c:y val="0.24973696199835529"/>
                </c:manualLayout>
              </c:layout>
              <c:showVal val="1"/>
            </c:dLbl>
            <c:dLbl>
              <c:idx val="2"/>
              <c:layout>
                <c:manualLayout>
                  <c:x val="5.0925925925925923E-2"/>
                  <c:y val="0.22448266247043194"/>
                </c:manualLayout>
              </c:layout>
              <c:showVal val="1"/>
            </c:dLbl>
            <c:dLbl>
              <c:idx val="3"/>
              <c:layout>
                <c:manualLayout>
                  <c:x val="5.2469135802469126E-2"/>
                  <c:y val="0.28340936136892114"/>
                </c:manualLayout>
              </c:layout>
              <c:showVal val="1"/>
            </c:dLbl>
            <c:dLbl>
              <c:idx val="4"/>
              <c:layout>
                <c:manualLayout>
                  <c:x val="8.1790123456790167E-2"/>
                  <c:y val="0.27499126152627884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книги и брошюры</c:v>
                </c:pt>
                <c:pt idx="1">
                  <c:v>периодические издания</c:v>
                </c:pt>
                <c:pt idx="2">
                  <c:v>электронные издания</c:v>
                </c:pt>
                <c:pt idx="3">
                  <c:v>аудиовиз.материалы</c:v>
                </c:pt>
                <c:pt idx="4">
                  <c:v>карты, ноты и др.матер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65944387</c:v>
                </c:pt>
                <c:pt idx="1">
                  <c:v>5929582</c:v>
                </c:pt>
                <c:pt idx="2">
                  <c:v>139489</c:v>
                </c:pt>
                <c:pt idx="3">
                  <c:v>204379</c:v>
                </c:pt>
                <c:pt idx="4">
                  <c:v>1446471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том числе на каз.языке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4.0123456790123462E-2"/>
                  <c:y val="-0.11504736451609601"/>
                </c:manualLayout>
              </c:layout>
              <c:showVal val="1"/>
            </c:dLbl>
            <c:dLbl>
              <c:idx val="1"/>
              <c:layout>
                <c:manualLayout>
                  <c:x val="4.4753086419753133E-2"/>
                  <c:y val="-0.11224133123521604"/>
                </c:manualLayout>
              </c:layout>
              <c:showVal val="1"/>
            </c:dLbl>
            <c:dLbl>
              <c:idx val="2"/>
              <c:layout>
                <c:manualLayout>
                  <c:x val="4.4753086419753133E-2"/>
                  <c:y val="-0.13749563076313981"/>
                </c:manualLayout>
              </c:layout>
              <c:showVal val="1"/>
            </c:dLbl>
            <c:dLbl>
              <c:idx val="3"/>
              <c:layout>
                <c:manualLayout>
                  <c:x val="3.7037037037037056E-2"/>
                  <c:y val="-8.1374965145531566E-2"/>
                </c:manualLayout>
              </c:layout>
              <c:showVal val="1"/>
            </c:dLbl>
            <c:dLbl>
              <c:idx val="4"/>
              <c:layout>
                <c:manualLayout>
                  <c:x val="6.0185185185185147E-2"/>
                  <c:y val="-7.2956865302890306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книги и брошюры</c:v>
                </c:pt>
                <c:pt idx="1">
                  <c:v>периодические издания</c:v>
                </c:pt>
                <c:pt idx="2">
                  <c:v>электронные издания</c:v>
                </c:pt>
                <c:pt idx="3">
                  <c:v>аудиовиз.материалы</c:v>
                </c:pt>
                <c:pt idx="4">
                  <c:v>карты, ноты и др.матер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23614803</c:v>
                </c:pt>
                <c:pt idx="1">
                  <c:v>2018003</c:v>
                </c:pt>
                <c:pt idx="2">
                  <c:v>71383</c:v>
                </c:pt>
                <c:pt idx="3">
                  <c:v>33134</c:v>
                </c:pt>
                <c:pt idx="4">
                  <c:v>175710</c:v>
                </c:pt>
              </c:numCache>
            </c:numRef>
          </c:val>
        </c:ser>
        <c:shape val="pyramid"/>
        <c:axId val="156535424"/>
        <c:axId val="156557696"/>
        <c:axId val="0"/>
      </c:bar3DChart>
      <c:catAx>
        <c:axId val="15653542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solidFill>
                  <a:srgbClr val="002060"/>
                </a:solidFill>
              </a:defRPr>
            </a:pPr>
            <a:endParaRPr lang="ru-RU"/>
          </a:p>
        </c:txPr>
        <c:crossAx val="156557696"/>
        <c:crosses val="autoZero"/>
        <c:auto val="1"/>
        <c:lblAlgn val="ctr"/>
        <c:lblOffset val="100"/>
      </c:catAx>
      <c:valAx>
        <c:axId val="15655769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>
                <a:solidFill>
                  <a:srgbClr val="002060"/>
                </a:solidFill>
              </a:defRPr>
            </a:pPr>
            <a:endParaRPr lang="ru-RU"/>
          </a:p>
        </c:txPr>
        <c:crossAx val="156535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212433186436078"/>
          <c:y val="0.38462342370528102"/>
          <c:w val="0.25787566813563945"/>
          <c:h val="0.17743852025271092"/>
        </c:manualLayout>
      </c:layout>
      <c:txPr>
        <a:bodyPr/>
        <a:lstStyle/>
        <a:p>
          <a:pPr>
            <a:defRPr sz="1200" b="1">
              <a:solidFill>
                <a:srgbClr val="002060"/>
              </a:solidFill>
            </a:defRPr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8518518518518556E-2"/>
          <c:y val="6.1732732179368734E-2"/>
          <c:w val="0.74712574122679165"/>
          <c:h val="0.9382672678206299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отраслевой состав фонда</c:v>
                </c:pt>
              </c:strCache>
            </c:strRef>
          </c:tx>
          <c:explosion val="25"/>
          <c:dPt>
            <c:idx val="0"/>
            <c:explosion val="0"/>
          </c:dPt>
          <c:dLbls>
            <c:dLbl>
              <c:idx val="0"/>
              <c:layout>
                <c:manualLayout>
                  <c:x val="9.2533658987071065E-3"/>
                  <c:y val="6.6697864454009992E-2"/>
                </c:manualLayout>
              </c:layout>
              <c:showVal val="1"/>
            </c:dLbl>
            <c:dLbl>
              <c:idx val="1"/>
              <c:layout>
                <c:manualLayout>
                  <c:x val="-3.0714615534169404E-2"/>
                  <c:y val="-4.2072602465508993E-2"/>
                </c:manualLayout>
              </c:layout>
              <c:showVal val="1"/>
            </c:dLbl>
            <c:dLbl>
              <c:idx val="2"/>
              <c:layout>
                <c:manualLayout>
                  <c:x val="-4.3566212209584905E-2"/>
                  <c:y val="-2.3315043299082027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художеств.лит. - 57,6%</c:v>
                </c:pt>
                <c:pt idx="1">
                  <c:v>социально-экон.лит - 21,9%</c:v>
                </c:pt>
                <c:pt idx="2">
                  <c:v>другие отрасли знаний-20,5%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42336500</c:v>
                </c:pt>
                <c:pt idx="1">
                  <c:v>16120100</c:v>
                </c:pt>
                <c:pt idx="2">
                  <c:v>15207700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400" b="1">
              <a:solidFill>
                <a:srgbClr val="002060"/>
              </a:solidFill>
            </a:defRPr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39890-CF8B-4EF2-9A41-EA901525EF24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A7993-E216-4BF3-A8C3-008488DD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A7993-E216-4BF3-A8C3-008488DD3D04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CFBA1-3F84-44BA-870B-7AC0633299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136904" cy="56886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kk-KZ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ОБЩЕДОСТУПНЫЕ БИБЛИОТЕКИ КАЗАХСТАНА: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СОСТОЯНИЕ И ПЕРСПЕКТИВЫ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47664" y="7029400"/>
            <a:ext cx="5904656" cy="7200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208912" cy="53285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47664" y="7029400"/>
            <a:ext cx="5904656" cy="72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59633" y="1700808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</a:rPr>
              <a:t>Библиотечно-информационные ресурсы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Библиотечно-информационные ресурсы общедоступных библиотек</a:t>
            </a:r>
            <a:endParaRPr lang="ru-RU" sz="2800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Состав библиотечных  фондов по языкам</a:t>
            </a:r>
            <a:endParaRPr lang="ru-RU" sz="2800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39552" y="1481138"/>
          <a:ext cx="8424936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Состав библиотечных фондов</a:t>
            </a:r>
            <a:br>
              <a:rPr lang="ru-RU" sz="2800" dirty="0" smtClean="0">
                <a:solidFill>
                  <a:srgbClr val="0070C0"/>
                </a:solidFill>
                <a:latin typeface="+mn-lt"/>
              </a:rPr>
            </a:br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 в отраслевом разрезе</a:t>
            </a:r>
            <a:endParaRPr lang="ru-RU" sz="2800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208912" cy="53285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47664" y="7029400"/>
            <a:ext cx="5904656" cy="72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620688"/>
            <a:ext cx="74168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4400" b="1" i="1" dirty="0" smtClean="0">
                <a:solidFill>
                  <a:srgbClr val="0070C0"/>
                </a:solidFill>
              </a:rPr>
              <a:t>Библиотеки - как многофункциональный,  многоуровневый  социально-культурный институт общества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GAUGAN~1\AppData\Local\Temp\Rar$DI12.3045\Opening-of-the-coworking-cente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808737"/>
            <a:ext cx="4536504" cy="3546938"/>
          </a:xfrm>
          <a:prstGeom prst="rect">
            <a:avLst/>
          </a:prstGeom>
          <a:noFill/>
        </p:spPr>
      </p:pic>
      <p:pic>
        <p:nvPicPr>
          <p:cNvPr id="44035" name="Picture 3" descr="C:\Users\GAUGAN~1\AppData\Local\Temp\Rar$DI14.5613\Opening-of-the-coworking-center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4320480" cy="3197480"/>
          </a:xfrm>
          <a:prstGeom prst="rect">
            <a:avLst/>
          </a:prstGeom>
          <a:noFill/>
        </p:spPr>
      </p:pic>
      <p:pic>
        <p:nvPicPr>
          <p:cNvPr id="44036" name="Picture 4" descr="C:\Users\GAUGAN~1\AppData\Local\Temp\Rar$DI15.2740\Opening-of-the-coworking-center-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884810"/>
            <a:ext cx="4212093" cy="280630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105273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b="1" dirty="0" smtClean="0">
                <a:solidFill>
                  <a:srgbClr val="0070C0"/>
                </a:solidFill>
              </a:rPr>
              <a:t>Коворкинг-центры</a:t>
            </a:r>
            <a:endParaRPr lang="kk-KZ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3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ttp://academy.kazguu.kz/wp-content/uploads/2016/01/kazneb.png"/>
          <p:cNvPicPr/>
          <p:nvPr/>
        </p:nvPicPr>
        <p:blipFill>
          <a:blip r:embed="rId2" cstate="print"/>
          <a:srcRect b="6767"/>
          <a:stretch>
            <a:fillRect/>
          </a:stretch>
        </p:blipFill>
        <p:spPr bwMode="auto">
          <a:xfrm>
            <a:off x="3707904" y="908720"/>
            <a:ext cx="158417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660430" y="332656"/>
            <a:ext cx="3787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Электронные библиотеки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3" cstate="print"/>
          <a:srcRect l="22127" t="7407" r="23196" b="74074"/>
          <a:stretch>
            <a:fillRect/>
          </a:stretch>
        </p:blipFill>
        <p:spPr bwMode="auto">
          <a:xfrm>
            <a:off x="323528" y="1124744"/>
            <a:ext cx="324802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4" cstate="print"/>
          <a:srcRect l="21805" t="8547" r="23341" b="73789"/>
          <a:stretch>
            <a:fillRect/>
          </a:stretch>
        </p:blipFill>
        <p:spPr bwMode="auto">
          <a:xfrm>
            <a:off x="5508104" y="1196752"/>
            <a:ext cx="340474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Рисунок 1" descr="abay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356992"/>
            <a:ext cx="1919658" cy="1512168"/>
          </a:xfrm>
          <a:prstGeom prst="rect">
            <a:avLst/>
          </a:prstGeom>
          <a:noFill/>
        </p:spPr>
      </p:pic>
      <p:pic>
        <p:nvPicPr>
          <p:cNvPr id="1038" name="Рисунок 13" descr="head_ru (1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869160"/>
            <a:ext cx="3294366" cy="864096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" name="Рисунок 21" descr="http://auezov.kz/admin/upload/images/3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3356992"/>
            <a:ext cx="20882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C:\Users\gmakhanbetova\Desktop\Северо-Казахстанская область\logo1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0" y="5013176"/>
            <a:ext cx="2808312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GAUGAN~1\AppData\Local\Temp\Rar$DI04.393\1476705207_dsc_04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32656"/>
            <a:ext cx="4464496" cy="3816424"/>
          </a:xfrm>
          <a:prstGeom prst="rect">
            <a:avLst/>
          </a:prstGeom>
          <a:noFill/>
        </p:spPr>
      </p:pic>
      <p:pic>
        <p:nvPicPr>
          <p:cNvPr id="6" name="Picture 3" descr="C:\Users\GAUGAN~1\AppData\Local\Temp\Rar$DI59.785\Logo_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60648"/>
            <a:ext cx="2160240" cy="2713832"/>
          </a:xfrm>
          <a:prstGeom prst="rect">
            <a:avLst/>
          </a:prstGeom>
          <a:noFill/>
        </p:spPr>
      </p:pic>
      <p:pic>
        <p:nvPicPr>
          <p:cNvPr id="40963" name="Picture 3" descr="C:\Users\GAUGAN~1\AppData\Local\Temp\Rar$DI11.9368\niet2.jpg отау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24944"/>
            <a:ext cx="4320480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50 +</a:t>
            </a:r>
            <a:r>
              <a:rPr lang="en-US" sz="2800" dirty="0" smtClean="0">
                <a:solidFill>
                  <a:srgbClr val="0070C0"/>
                </a:solidFill>
                <a:latin typeface="+mn-lt"/>
              </a:rPr>
              <a:t> Web</a:t>
            </a:r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 </a:t>
            </a:r>
            <a:endParaRPr lang="ru-RU" sz="28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3010" name="Picture 2" descr="C:\Users\GAUGAN~1\AppData\Local\Temp\Rar$DI43.378\50+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528391" cy="3888432"/>
          </a:xfrm>
          <a:prstGeom prst="rect">
            <a:avLst/>
          </a:prstGeom>
          <a:noFill/>
        </p:spPr>
      </p:pic>
      <p:pic>
        <p:nvPicPr>
          <p:cNvPr id="43011" name="Picture 3" descr="C:\Users\GAUGAN~1\AppData\Local\Temp\Rar$DI49.537\50+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556792"/>
            <a:ext cx="4392488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BF378-60C1-4429-BDC0-D835B7781B59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  <p:pic>
        <p:nvPicPr>
          <p:cNvPr id="5123" name="Picture 2" descr="http://today.kz/static/uploads/media/pages/de/14302176985lgd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882775"/>
            <a:ext cx="770413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23728" y="548680"/>
            <a:ext cx="6769447" cy="114359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kk-KZ" sz="3200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kk-KZ" sz="3200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</a:br>
            <a:r>
              <a:rPr lang="kk-KZ" sz="40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Национальная библиотека Республики Казахстан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Georgia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Georgia" pitchFamily="18" charset="0"/>
                <a:cs typeface="Times New Roman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pic>
        <p:nvPicPr>
          <p:cNvPr id="5125" name="Picture 2" descr="C:\Users\abaidarova\Desktop\НБРК ЛОГ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76250"/>
            <a:ext cx="182880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208912" cy="53285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47664" y="7029400"/>
            <a:ext cx="5904656" cy="72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59633" y="1700808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</a:rPr>
              <a:t>История создания библиотек </a:t>
            </a:r>
          </a:p>
          <a:p>
            <a:pPr algn="ctr"/>
            <a:r>
              <a:rPr lang="ru-RU" sz="4800" b="1" i="1" dirty="0" smtClean="0">
                <a:solidFill>
                  <a:srgbClr val="0070C0"/>
                </a:solidFill>
              </a:rPr>
              <a:t>в Казахстане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k-KZ" b="1" dirty="0" smtClean="0">
                <a:solidFill>
                  <a:srgbClr val="002060"/>
                </a:solidFill>
              </a:rPr>
              <a:t>Количество читателей – 44 тыс. 100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kk-KZ" b="1" dirty="0" smtClean="0">
                <a:solidFill>
                  <a:srgbClr val="002060"/>
                </a:solidFill>
              </a:rPr>
              <a:t>Книговыдача –</a:t>
            </a:r>
            <a:r>
              <a:rPr lang="kk-KZ" dirty="0" smtClean="0">
                <a:solidFill>
                  <a:srgbClr val="002060"/>
                </a:solidFill>
              </a:rPr>
              <a:t> </a:t>
            </a:r>
            <a:r>
              <a:rPr lang="kk-KZ" b="1" dirty="0" smtClean="0">
                <a:solidFill>
                  <a:srgbClr val="002060"/>
                </a:solidFill>
              </a:rPr>
              <a:t>2 млн. 117 тыс. 400</a:t>
            </a:r>
            <a:r>
              <a:rPr lang="kk-KZ" dirty="0" smtClean="0">
                <a:solidFill>
                  <a:srgbClr val="002060"/>
                </a:solidFill>
              </a:rPr>
              <a:t> экземпляров, в т.ч. на каз. яз. -  1млн. 254 тыс. 500 экземпляров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kk-KZ" b="1" dirty="0" smtClean="0">
                <a:solidFill>
                  <a:srgbClr val="002060"/>
                </a:solidFill>
              </a:rPr>
              <a:t>Книжный фонд –</a:t>
            </a:r>
            <a:r>
              <a:rPr lang="kk-KZ" dirty="0" smtClean="0">
                <a:solidFill>
                  <a:srgbClr val="002060"/>
                </a:solidFill>
              </a:rPr>
              <a:t> </a:t>
            </a:r>
            <a:r>
              <a:rPr lang="kk-KZ" b="1" dirty="0" smtClean="0">
                <a:solidFill>
                  <a:srgbClr val="002060"/>
                </a:solidFill>
              </a:rPr>
              <a:t>6 млн. 761тыс. 100</a:t>
            </a:r>
            <a:r>
              <a:rPr lang="kk-KZ" dirty="0" smtClean="0">
                <a:solidFill>
                  <a:srgbClr val="002060"/>
                </a:solidFill>
              </a:rPr>
              <a:t> экз., в т.ч. на каз. яз.  </a:t>
            </a:r>
            <a:r>
              <a:rPr lang="kk-KZ" b="1" dirty="0" smtClean="0">
                <a:solidFill>
                  <a:srgbClr val="002060"/>
                </a:solidFill>
              </a:rPr>
              <a:t>–778 тыс. 200 </a:t>
            </a:r>
            <a:r>
              <a:rPr lang="kk-KZ" dirty="0" smtClean="0">
                <a:solidFill>
                  <a:srgbClr val="002060"/>
                </a:solidFill>
              </a:rPr>
              <a:t>экземпляров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kk-KZ" b="1" dirty="0" smtClean="0">
                <a:solidFill>
                  <a:srgbClr val="002060"/>
                </a:solidFill>
              </a:rPr>
              <a:t>Общее количество посещений – 3 млн. 290 тыс. 700</a:t>
            </a:r>
          </a:p>
          <a:p>
            <a:pPr lvl="0"/>
            <a:r>
              <a:rPr lang="kk-KZ" b="1" dirty="0" smtClean="0">
                <a:solidFill>
                  <a:srgbClr val="002060"/>
                </a:solidFill>
              </a:rPr>
              <a:t>Количество посещений веб-сайта – 2 млн. 500 тыс.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+mn-lt"/>
              </a:rPr>
              <a:t>Контрольные показатели</a:t>
            </a:r>
            <a:endParaRPr lang="ru-RU" sz="3600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ransition>
    <p:wheel spokes="8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275" y="0"/>
            <a:ext cx="8075613" cy="132556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Коллекция редких книг и рукописей Национальной библиотеки</a:t>
            </a:r>
            <a:b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Республики Казахстан</a:t>
            </a:r>
            <a:endParaRPr lang="ru-RU" sz="2800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1267" name="Picture 4" descr="\\srv2\ОБЩАЯ ПАПКА\Ғылыми-әдістемелік қызметі\метод\Сурет\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789363"/>
            <a:ext cx="40798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2" descr="C:\Documents and Settings\fbekturbekova\Мои документы\Кітапхана суреттері\ред. рукп. фото\DSC01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341438"/>
            <a:ext cx="419893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DSC014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2205038"/>
            <a:ext cx="3744912" cy="25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5588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Выставка редких книг и рукописей </a:t>
            </a:r>
            <a:endParaRPr lang="ru-RU" sz="2800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2291" name="Picture 2" descr="C:\Users\grakhimzhanova\Desktop\Т-Фото\ыы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94250" y="1127125"/>
            <a:ext cx="3997325" cy="2547938"/>
          </a:xfrm>
        </p:spPr>
      </p:pic>
      <p:pic>
        <p:nvPicPr>
          <p:cNvPr id="12292" name="Picture 3" descr="C:\Users\grakhimzhanova\Desktop\Т-Фото\ыыы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860800"/>
            <a:ext cx="4044950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\\srv2\ОБЩАЯ ПАПКА\Ғылыми-әдістемелік қызметі\метод\Сурет\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2565400"/>
            <a:ext cx="39973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grakhimzhanova\Desktop\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4344988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Кітап түбін боя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2924175"/>
            <a:ext cx="35591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9"/>
          <p:cNvSpPr>
            <a:spLocks noChangeArrowheads="1"/>
          </p:cNvSpPr>
          <p:nvPr/>
        </p:nvSpPr>
        <p:spPr bwMode="auto">
          <a:xfrm>
            <a:off x="1187450" y="549275"/>
            <a:ext cx="712946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  <a:t>Школа консервации и реставрации </a:t>
            </a:r>
            <a:b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</a:br>
            <a: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  <a:t> Национальной библиотеки</a:t>
            </a:r>
            <a:b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</a:br>
            <a: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  <a:t> Республики Казахстан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ACE38-06A4-48AE-A9F8-B8FC95A8078A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pic>
        <p:nvPicPr>
          <p:cNvPr id="20483" name="Picture 4" descr="Газеттің жыртылған, жоғалған жерлерін толықтыру, ажыраған жерлерін бекіту, беттерін өсі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205038"/>
            <a:ext cx="374491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9" descr="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492375"/>
            <a:ext cx="38163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1116013" y="549275"/>
            <a:ext cx="705643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  <a:t>Школа консервации и реставрации </a:t>
            </a:r>
            <a:b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</a:br>
            <a: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  <a:t> Национальной библиотеки</a:t>
            </a:r>
            <a:b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</a:br>
            <a:r>
              <a:rPr lang="kk-KZ" sz="2800" b="1" dirty="0">
                <a:solidFill>
                  <a:srgbClr val="0070C0"/>
                </a:solidFill>
                <a:cs typeface="Times New Roman" pitchFamily="18" charset="0"/>
              </a:rPr>
              <a:t> Республики Казахстан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omb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24744"/>
            <a:ext cx="8712968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	</a:t>
            </a:r>
            <a:r>
              <a:rPr lang="ru-RU" sz="1500" b="1" i="1" u="sng" dirty="0" smtClean="0">
                <a:solidFill>
                  <a:srgbClr val="002060"/>
                </a:solidFill>
              </a:rPr>
              <a:t>Предметом деятельности </a:t>
            </a:r>
            <a:r>
              <a:rPr lang="ru-RU" sz="1500" b="1" dirty="0" smtClean="0">
                <a:solidFill>
                  <a:srgbClr val="002060"/>
                </a:solidFill>
              </a:rPr>
              <a:t>КБС является объединение усилий</a:t>
            </a:r>
            <a:r>
              <a:rPr lang="kk-KZ" sz="1500" b="1" dirty="0" smtClean="0">
                <a:solidFill>
                  <a:srgbClr val="002060"/>
                </a:solidFill>
              </a:rPr>
              <a:t>, координация и поддержка действий ее членов в интересах развития казахстанского библиотечного дела, защита общих интересов членов КБС, способствование интеграции библиотек Казахстана в мировое сообщество. </a:t>
            </a:r>
          </a:p>
          <a:p>
            <a:pPr algn="just"/>
            <a:endParaRPr lang="ru-RU" sz="1500" dirty="0" smtClean="0">
              <a:solidFill>
                <a:srgbClr val="002060"/>
              </a:solidFill>
            </a:endParaRPr>
          </a:p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	</a:t>
            </a:r>
            <a:r>
              <a:rPr lang="ru-RU" sz="1500" b="1" i="1" u="sng" dirty="0" smtClean="0">
                <a:solidFill>
                  <a:srgbClr val="002060"/>
                </a:solidFill>
              </a:rPr>
              <a:t>Цели деятельности </a:t>
            </a:r>
            <a:r>
              <a:rPr lang="ru-RU" sz="1500" b="1" dirty="0" smtClean="0">
                <a:solidFill>
                  <a:srgbClr val="002060"/>
                </a:solidFill>
              </a:rPr>
              <a:t>КБС:</a:t>
            </a:r>
          </a:p>
          <a:p>
            <a:pPr algn="just">
              <a:buFontTx/>
              <a:buChar char="-"/>
            </a:pPr>
            <a:r>
              <a:rPr lang="kk-KZ" sz="1500" b="1" dirty="0" smtClean="0">
                <a:solidFill>
                  <a:srgbClr val="002060"/>
                </a:solidFill>
              </a:rPr>
              <a:t> создание условий, обеспечивающих соответствие библиотечных ресурсов потребностям общества в документальной информации, оперативное, полное и беспрепятственное их получение пользователями;</a:t>
            </a:r>
          </a:p>
          <a:p>
            <a:pPr algn="just">
              <a:buFontTx/>
              <a:buChar char="-"/>
            </a:pPr>
            <a:r>
              <a:rPr lang="kk-KZ" sz="1500" b="1" dirty="0" smtClean="0">
                <a:solidFill>
                  <a:srgbClr val="002060"/>
                </a:solidFill>
              </a:rPr>
              <a:t>расширение возможностей библиотек в производственном и социальном развитии на основе кооперации, объеденения усилий и средств, организации совместной деятельности, повышение статуса библиотек, защита их юридических, социально-экономических прав и интересов;</a:t>
            </a:r>
          </a:p>
          <a:p>
            <a:pPr algn="just">
              <a:buFontTx/>
              <a:buChar char="-"/>
            </a:pPr>
            <a:r>
              <a:rPr lang="kk-KZ" sz="1500" b="1" dirty="0" smtClean="0">
                <a:solidFill>
                  <a:srgbClr val="002060"/>
                </a:solidFill>
              </a:rPr>
              <a:t> выявление актуальных библиотечных проблем, привлечение внимания к их решению общественности и государственных органов, защита профессиональных и социальных прав работников библиотек;</a:t>
            </a:r>
          </a:p>
          <a:p>
            <a:pPr algn="just">
              <a:buFontTx/>
              <a:buChar char="-"/>
            </a:pPr>
            <a:r>
              <a:rPr lang="kk-KZ" sz="1500" b="1" dirty="0" smtClean="0">
                <a:solidFill>
                  <a:srgbClr val="002060"/>
                </a:solidFill>
              </a:rPr>
              <a:t> совершенствование профессионального мастерства работников библиотек, повышение уровня подготовки библиотечных кадров;</a:t>
            </a:r>
          </a:p>
          <a:p>
            <a:pPr algn="just">
              <a:buFontTx/>
              <a:buChar char="-"/>
            </a:pPr>
            <a:r>
              <a:rPr lang="kk-KZ" sz="1500" b="1" dirty="0" smtClean="0">
                <a:solidFill>
                  <a:srgbClr val="002060"/>
                </a:solidFill>
              </a:rPr>
              <a:t> развитие международных связей библиотек республики, содействие их вступлению в международные организации, связанных с библиотечным делом и информацией, обеспечение полной информированности членов КБС о новейших достижениях в области               библиотечного дела</a:t>
            </a:r>
          </a:p>
          <a:p>
            <a:pPr algn="just">
              <a:buFontTx/>
              <a:buChar char="-"/>
            </a:pPr>
            <a:endParaRPr lang="kk-KZ" sz="1600" b="1" dirty="0" smtClean="0">
              <a:solidFill>
                <a:srgbClr val="002060"/>
              </a:solidFill>
            </a:endParaRPr>
          </a:p>
          <a:p>
            <a:pPr algn="just"/>
            <a:r>
              <a:rPr lang="kk-KZ" sz="1600" b="1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3" name="Picture 2" descr="C:\Users\GAUGAN~1\AppData\Local\Temp\Rar$DI00.287\Лого КБ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2639814" cy="7920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79912" y="260648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 smtClean="0">
                <a:solidFill>
                  <a:srgbClr val="002060"/>
                </a:solidFill>
              </a:rPr>
              <a:t>ОБЪЕДИНЕНИЕ ЮРИДИЧЕСКИХ ЛИЦ “КАЗАХСТАНСКИЙ БИБЛИОТЕЧНЫЙ СОЮЗ”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heck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3258" y="188640"/>
            <a:ext cx="83912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400" b="1" dirty="0" smtClean="0">
                <a:solidFill>
                  <a:srgbClr val="0070C0"/>
                </a:solidFill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0070C0"/>
                </a:solidFill>
                <a:cs typeface="Arial" pitchFamily="34" charset="0"/>
              </a:rPr>
              <a:t>Школа каталогизатора</a:t>
            </a:r>
            <a:endParaRPr lang="kk-KZ" sz="2400" b="1" dirty="0" smtClean="0">
              <a:solidFill>
                <a:srgbClr val="0070C0"/>
              </a:solidFill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rgbClr val="0070C0"/>
                </a:solidFill>
                <a:cs typeface="Arial" pitchFamily="34" charset="0"/>
              </a:rPr>
              <a:t> для специалистов библиотек Казахстана</a:t>
            </a:r>
            <a:endParaRPr lang="ru-RU" sz="2400" dirty="0">
              <a:solidFill>
                <a:srgbClr val="0070C0"/>
              </a:solidFill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403244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baidarova\Desktop\Фойе\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8568" y="2132857"/>
            <a:ext cx="4577863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4221088"/>
            <a:ext cx="36004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200" dirty="0" smtClean="0">
                <a:solidFill>
                  <a:srgbClr val="002060"/>
                </a:solidFill>
              </a:rPr>
              <a:t>За период с 2016 г.  по </a:t>
            </a:r>
          </a:p>
          <a:p>
            <a:pPr algn="ctr"/>
            <a:r>
              <a:rPr lang="kk-KZ" sz="2200" dirty="0" smtClean="0">
                <a:solidFill>
                  <a:srgbClr val="002060"/>
                </a:solidFill>
              </a:rPr>
              <a:t>2017 г. </a:t>
            </a:r>
            <a:r>
              <a:rPr lang="kk-KZ" sz="2200" dirty="0" smtClean="0">
                <a:solidFill>
                  <a:srgbClr val="002060"/>
                </a:solidFill>
              </a:rPr>
              <a:t>обучение на курсах </a:t>
            </a:r>
            <a:r>
              <a:rPr lang="kk-KZ" sz="2200" dirty="0" smtClean="0">
                <a:solidFill>
                  <a:srgbClr val="002060"/>
                </a:solidFill>
              </a:rPr>
              <a:t>прошли </a:t>
            </a:r>
            <a:r>
              <a:rPr lang="kk-KZ" sz="2200" b="1" dirty="0" smtClean="0">
                <a:solidFill>
                  <a:srgbClr val="002060"/>
                </a:solidFill>
              </a:rPr>
              <a:t>свыше 300 слушателей  </a:t>
            </a:r>
            <a:r>
              <a:rPr lang="kk-KZ" sz="2200" dirty="0" smtClean="0">
                <a:solidFill>
                  <a:srgbClr val="002060"/>
                </a:solidFill>
              </a:rPr>
              <a:t>из всех регионов  страны</a:t>
            </a: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20605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Научно-методическая работа</a:t>
            </a:r>
            <a:b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Национальной библиотеки</a:t>
            </a:r>
            <a:b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Республики Казахстан </a:t>
            </a:r>
            <a: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endParaRPr lang="ru-RU" sz="2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5363" name="Picture 1" descr="\\srv2\ОБЩАЯ ПАПКА\фото биеннале 12.06.17\Круглый стол «Роль библиотек Казахстана в модернизации общественного сознания»\_SAM65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204864"/>
            <a:ext cx="5335964" cy="381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gmakhanbetova\Desktop\Кітап және кітапхана журналы\для редактора\обложка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931" y="1844824"/>
            <a:ext cx="3297132" cy="464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6063"/>
            <a:ext cx="8472488" cy="108108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kk-KZ" sz="24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Национальная библиотека  является </a:t>
            </a:r>
            <a:br>
              <a:rPr lang="kk-KZ" sz="24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kk-KZ" sz="24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учебно-практическим центром обучения </a:t>
            </a:r>
            <a:br>
              <a:rPr lang="kk-KZ" sz="24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kk-KZ" sz="24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по типу дуального образования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8435" name="Picture 3" descr="\\srv2\ОБЩАЯ ПАПКА\Ақпараттық ресурстар қызметі\Школа каталогизатора - Фото\Школа 5 группа\SAM_86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0975" y="1298575"/>
            <a:ext cx="4273550" cy="2757488"/>
          </a:xfrm>
        </p:spPr>
      </p:pic>
      <p:pic>
        <p:nvPicPr>
          <p:cNvPr id="18436" name="Picture 2" descr="C:\Users\grakhimzhanova\Desktop\Т-Фото\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063" y="2743200"/>
            <a:ext cx="3481387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" descr="C:\Users\grakhimzhanova\Desktop\Т-Фото\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0975" y="4349750"/>
            <a:ext cx="4308475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31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kk-KZ" sz="2400" dirty="0" smtClean="0">
                <a:solidFill>
                  <a:srgbClr val="002060"/>
                </a:solidFill>
                <a:latin typeface="Georgia" panose="02040502050405020303" pitchFamily="18" charset="0"/>
                <a:cs typeface="Times New Roman" pitchFamily="18" charset="0"/>
              </a:rPr>
              <a:t/>
            </a:r>
            <a:br>
              <a:rPr lang="kk-KZ" sz="2400" dirty="0" smtClean="0">
                <a:solidFill>
                  <a:srgbClr val="002060"/>
                </a:solidFill>
                <a:latin typeface="Georgia" panose="02040502050405020303" pitchFamily="18" charset="0"/>
                <a:cs typeface="Times New Roman" pitchFamily="18" charset="0"/>
              </a:rPr>
            </a:b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Кафедра “Библиотековедения и библиографии”</a:t>
            </a:r>
            <a:b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при Национальной библиотеке Республики Казахстан</a:t>
            </a:r>
            <a:endParaRPr lang="ru-RU" sz="2800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Picture 2" descr="C:\Users\gauganbayeva\Desktop\Практиканттар 23.06.16\SAM_5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414340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gauganbayeva\Desktop\Практиканттар 23.06.16\SAM_57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0247" y="1340768"/>
            <a:ext cx="368104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gauganbayeva\Desktop\Практиканттар 23.06.16\SAM_57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0247" y="3857628"/>
            <a:ext cx="3821724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2" descr="\\srv2\ОБЩАЯ ПАПКА\Ақпараттық ресурстар қызметі\Школа каталогизатора - Фото\Школа 5 группа\SAM_85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3929063"/>
            <a:ext cx="4143375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Autofit/>
          </a:bodyPr>
          <a:lstStyle/>
          <a:p>
            <a:r>
              <a:rPr lang="kk-KZ" sz="2400" b="1" dirty="0" smtClean="0">
                <a:solidFill>
                  <a:srgbClr val="7030A0"/>
                </a:solidFill>
              </a:rPr>
              <a:t>ХІІ век – </a:t>
            </a:r>
            <a:r>
              <a:rPr lang="kk-KZ" sz="2400" b="1" i="1" dirty="0" smtClean="0">
                <a:solidFill>
                  <a:srgbClr val="002060"/>
                </a:solidFill>
              </a:rPr>
              <a:t>Отрарская библиотека</a:t>
            </a:r>
          </a:p>
          <a:p>
            <a:r>
              <a:rPr lang="kk-KZ" sz="2400" b="1" dirty="0" smtClean="0">
                <a:solidFill>
                  <a:srgbClr val="7030A0"/>
                </a:solidFill>
              </a:rPr>
              <a:t>1807 г</a:t>
            </a:r>
            <a:r>
              <a:rPr lang="kk-KZ" sz="2400" dirty="0" smtClean="0">
                <a:solidFill>
                  <a:schemeClr val="accent4">
                    <a:lumMod val="75000"/>
                  </a:schemeClr>
                </a:solidFill>
              </a:rPr>
              <a:t>. – </a:t>
            </a:r>
            <a:r>
              <a:rPr lang="kk-KZ" sz="2400" b="1" i="1" dirty="0" smtClean="0">
                <a:solidFill>
                  <a:srgbClr val="002060"/>
                </a:solidFill>
              </a:rPr>
              <a:t>Уральск - библиотека при войсковом   		          училище</a:t>
            </a:r>
          </a:p>
          <a:p>
            <a:r>
              <a:rPr lang="kk-KZ" sz="2400" b="1" dirty="0" smtClean="0">
                <a:solidFill>
                  <a:srgbClr val="7030A0"/>
                </a:solidFill>
              </a:rPr>
              <a:t>1854 г.</a:t>
            </a:r>
            <a:r>
              <a:rPr lang="kk-KZ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kk-KZ" sz="2400" dirty="0" smtClean="0">
                <a:solidFill>
                  <a:schemeClr val="accent4">
                    <a:lumMod val="75000"/>
                  </a:schemeClr>
                </a:solidFill>
              </a:rPr>
              <a:t>– </a:t>
            </a:r>
            <a:r>
              <a:rPr lang="kk-KZ" sz="2400" b="1" i="1" dirty="0" smtClean="0">
                <a:solidFill>
                  <a:srgbClr val="002060"/>
                </a:solidFill>
              </a:rPr>
              <a:t>Семипалатинск - библиотека при 		         областном правлении</a:t>
            </a:r>
          </a:p>
          <a:p>
            <a:r>
              <a:rPr lang="kk-KZ" sz="2400" b="1" dirty="0" smtClean="0">
                <a:solidFill>
                  <a:srgbClr val="7030A0"/>
                </a:solidFill>
              </a:rPr>
              <a:t>1855 г.</a:t>
            </a:r>
            <a:r>
              <a:rPr lang="kk-KZ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kk-KZ" sz="2400" dirty="0" smtClean="0">
                <a:solidFill>
                  <a:schemeClr val="accent4">
                    <a:lumMod val="75000"/>
                  </a:schemeClr>
                </a:solidFill>
              </a:rPr>
              <a:t>– </a:t>
            </a:r>
            <a:r>
              <a:rPr lang="kk-KZ" sz="2400" b="1" i="1" dirty="0" smtClean="0">
                <a:solidFill>
                  <a:srgbClr val="002060"/>
                </a:solidFill>
              </a:rPr>
              <a:t>Перовск – офицерская библиотека</a:t>
            </a:r>
          </a:p>
          <a:p>
            <a:r>
              <a:rPr lang="kk-KZ" sz="2400" b="1" dirty="0" smtClean="0">
                <a:solidFill>
                  <a:srgbClr val="7030A0"/>
                </a:solidFill>
              </a:rPr>
              <a:t>1877 г.</a:t>
            </a:r>
            <a:r>
              <a:rPr lang="kk-KZ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kk-KZ" sz="2400" b="1" i="1" dirty="0" smtClean="0">
                <a:solidFill>
                  <a:schemeClr val="accent4">
                    <a:lumMod val="75000"/>
                  </a:schemeClr>
                </a:solidFill>
              </a:rPr>
              <a:t>– </a:t>
            </a:r>
            <a:r>
              <a:rPr lang="kk-KZ" sz="2400" b="1" i="1" dirty="0" smtClean="0">
                <a:solidFill>
                  <a:srgbClr val="002060"/>
                </a:solidFill>
              </a:rPr>
              <a:t>Гурьев – первая публичная библиотека и</a:t>
            </a:r>
          </a:p>
          <a:p>
            <a:pPr lvl="5">
              <a:buNone/>
            </a:pPr>
            <a:r>
              <a:rPr lang="kk-KZ" sz="2400" b="1" i="1" dirty="0" smtClean="0">
                <a:solidFill>
                  <a:srgbClr val="002060"/>
                </a:solidFill>
              </a:rPr>
              <a:t>   Акмолинск – библиотека статистического     комитета</a:t>
            </a:r>
          </a:p>
          <a:p>
            <a:r>
              <a:rPr lang="kk-KZ" sz="2400" b="1" dirty="0" smtClean="0">
                <a:solidFill>
                  <a:srgbClr val="7030A0"/>
                </a:solidFill>
              </a:rPr>
              <a:t>1883 г.</a:t>
            </a:r>
            <a:r>
              <a:rPr lang="kk-KZ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kk-KZ" sz="2400" dirty="0" smtClean="0">
                <a:solidFill>
                  <a:schemeClr val="accent4">
                    <a:lumMod val="75000"/>
                  </a:schemeClr>
                </a:solidFill>
              </a:rPr>
              <a:t>– </a:t>
            </a:r>
            <a:r>
              <a:rPr lang="kk-KZ" sz="2400" b="1" i="1" dirty="0" smtClean="0">
                <a:solidFill>
                  <a:srgbClr val="002060"/>
                </a:solidFill>
              </a:rPr>
              <a:t>Семипалатинск – общественная 		         библиотека</a:t>
            </a:r>
          </a:p>
          <a:p>
            <a:r>
              <a:rPr lang="kk-KZ" sz="2400" b="1" dirty="0" smtClean="0">
                <a:solidFill>
                  <a:srgbClr val="7030A0"/>
                </a:solidFill>
              </a:rPr>
              <a:t>1892 г. </a:t>
            </a:r>
            <a:r>
              <a:rPr lang="kk-KZ" sz="2400" dirty="0" smtClean="0">
                <a:solidFill>
                  <a:schemeClr val="accent4">
                    <a:lumMod val="75000"/>
                  </a:schemeClr>
                </a:solidFill>
              </a:rPr>
              <a:t>-  </a:t>
            </a:r>
            <a:r>
              <a:rPr lang="kk-KZ" sz="2400" b="1" i="1" dirty="0" smtClean="0">
                <a:solidFill>
                  <a:srgbClr val="002060"/>
                </a:solidFill>
              </a:rPr>
              <a:t>библиотеки в гг. Костанай, Павлодар и др.</a:t>
            </a:r>
          </a:p>
          <a:p>
            <a:pPr lvl="5">
              <a:buNone/>
            </a:pPr>
            <a:r>
              <a:rPr lang="kk-KZ" sz="2400" b="1" i="1" dirty="0" smtClean="0">
                <a:solidFill>
                  <a:schemeClr val="accent4">
                    <a:lumMod val="75000"/>
                  </a:schemeClr>
                </a:solidFill>
              </a:rPr>
              <a:t> 	</a:t>
            </a:r>
          </a:p>
          <a:p>
            <a:pPr lvl="5">
              <a:buNone/>
            </a:pPr>
            <a:r>
              <a:rPr lang="kk-KZ" sz="27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lvl="5">
              <a:buNone/>
            </a:pPr>
            <a:endParaRPr lang="kk-KZ" sz="28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+mn-lt"/>
              </a:rPr>
              <a:t>Из истории библиотек Казахстана</a:t>
            </a:r>
            <a:endParaRPr lang="ru-RU" sz="3600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xp236006000110\ОБМЕН\Слайд\20150505_142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2407363" cy="1944216"/>
          </a:xfrm>
          <a:prstGeom prst="rect">
            <a:avLst/>
          </a:prstGeom>
          <a:noFill/>
        </p:spPr>
      </p:pic>
      <p:pic>
        <p:nvPicPr>
          <p:cNvPr id="5" name="Picture 3" descr="\\srv2\ОБЩАЯ ПАПКА\Оқырмандарды тіркеу бөлімі\bilety\g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32656"/>
            <a:ext cx="1656184" cy="152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\\srv2\ОБЩАЯ ПАПКА\Оқырмандарды тіркеу бөлімі\1. Барманашева Жанат Әбілқасымқызы\bilety\silve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2060848"/>
            <a:ext cx="1584176" cy="153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\\srv2\ОБЩАЯ ПАПКА\Оқырмандарды тіркеу бөлімі\bilety\gold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3645024"/>
            <a:ext cx="146229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\\srv2\ОБЩАЯ ПАПКА\Оқырмандарды тіркеу бөлімі\bilety\Lico_DEPUTAT_Citatelskiy_Bilet_N 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5157192"/>
            <a:ext cx="1584176" cy="145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G:\Читатели НБ РК-2015-фото\SAM_32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908720"/>
            <a:ext cx="2419469" cy="194421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267744" y="188640"/>
            <a:ext cx="3776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2800" b="1" dirty="0" smtClean="0">
                <a:solidFill>
                  <a:srgbClr val="0070C0"/>
                </a:solidFill>
                <a:ea typeface="Times New Roman" pitchFamily="18" charset="0"/>
                <a:cs typeface="Arial" charset="0"/>
              </a:rPr>
              <a:t>Библиотечный сервис</a:t>
            </a:r>
            <a:endParaRPr lang="kk-KZ" sz="2800" b="1" dirty="0">
              <a:solidFill>
                <a:srgbClr val="0070C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483768" y="836712"/>
            <a:ext cx="468052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kk-KZ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Для привлечения читателей  </a:t>
            </a:r>
            <a:r>
              <a:rPr lang="kk-KZ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Национальной </a:t>
            </a:r>
            <a:r>
              <a:rPr lang="kk-KZ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библиотекой </a:t>
            </a:r>
            <a:r>
              <a:rPr lang="kk-KZ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проводится большая работа  </a:t>
            </a:r>
            <a:r>
              <a:rPr lang="kk-KZ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по у</a:t>
            </a:r>
            <a:r>
              <a:rPr lang="kk-KZ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Arial" charset="0"/>
              </a:rPr>
              <a:t>лучшению качества библиотечного и информационного обслуживания пользователей библиотек, </a:t>
            </a:r>
            <a:r>
              <a:rPr lang="kk-KZ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Arial" charset="0"/>
              </a:rPr>
              <a:t>по созданию </a:t>
            </a:r>
            <a:r>
              <a:rPr lang="kk-KZ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востребованного пользователями комфортного библиотечного пространства.</a:t>
            </a:r>
            <a:endParaRPr lang="kk-KZ" b="1" i="1" dirty="0">
              <a:solidFill>
                <a:schemeClr val="accent4">
                  <a:lumMod val="75000"/>
                </a:schemeClr>
              </a:solidFill>
              <a:latin typeface="Georgia" pitchFamily="18" charset="0"/>
              <a:ea typeface="Times New Roman" pitchFamily="18" charset="0"/>
              <a:cs typeface="Arial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kk-KZ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Возрастной ценз читателей снижен до 12 лет, </a:t>
            </a:r>
            <a:r>
              <a:rPr lang="kk-KZ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теперь школьники и учащиеся с 12 лет могут записаться в библиотеку. </a:t>
            </a:r>
          </a:p>
          <a:p>
            <a:pPr lvl="1">
              <a:buFont typeface="Wingdings" pitchFamily="2" charset="2"/>
              <a:buChar char="Ø"/>
            </a:pPr>
            <a:r>
              <a:rPr lang="kk-KZ" b="1" i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 Разработаны новые образцы  электронных читательских билетов.</a:t>
            </a:r>
            <a:endParaRPr lang="kk-KZ" b="1" i="1" dirty="0">
              <a:solidFill>
                <a:schemeClr val="accent4">
                  <a:lumMod val="75000"/>
                </a:schemeClr>
              </a:solidFill>
              <a:latin typeface="Georgia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C:\Users\abaidarova\Desktop\Фойе\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3716338"/>
            <a:ext cx="4427537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550" y="404813"/>
            <a:ext cx="7900988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«Зал культуры и литературы Китая»</a:t>
            </a:r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2" descr="https://nlrk.kz/admin/upload/images/8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628775"/>
            <a:ext cx="4114800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611188" y="476250"/>
            <a:ext cx="741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Книжный уголок Турции  </a:t>
            </a:r>
            <a:endParaRPr lang="ru-RU" sz="2400" b="1" dirty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26627" name="Picture 2" descr="C:\Users\grakhimzhanova\Desktop\гг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225" y="1628775"/>
            <a:ext cx="46386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 descr="C:\Users\bshaimerdenova\Desktop\Новая папка\ОТДЕЛ ФОТО\SAM_46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2825" y="2997200"/>
            <a:ext cx="432117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\\srv2\ОБЩАЯ ПАПКА\Әлем әдебиеті қызметі\фото з-ала\SAM_4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38" y="1916113"/>
            <a:ext cx="45085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1419225" y="585788"/>
            <a:ext cx="6997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Книжный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уголок Пакистана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2" descr="\\srv2\ОБЩАЯ ПАПКА\Ғылыми-әдістемелік қызметі\SAM_36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6813" y="3429000"/>
            <a:ext cx="4167187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193675"/>
            <a:ext cx="6708775" cy="5984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Книжный уголок </a:t>
            </a:r>
            <a:b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kk-KZ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Исламской республики Иран</a:t>
            </a:r>
            <a:endParaRPr lang="ru-RU" sz="2800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30723" name="Рисунок 10" descr="http://www.nlrk.kz/admin/upload/images/8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675" y="1266825"/>
            <a:ext cx="4430713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3" descr="\\srv2\ОБЩАЯ ПАПКА\Қалпына келтіру, консервация және түптеу қызметі\Бауыржан Жулдызович\фото(пос)\последний вариант\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0450" y="1230313"/>
            <a:ext cx="407987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2" descr="C:\Users\grakhimzhanova\Desktop\Т-Фото\с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4217988"/>
            <a:ext cx="4162425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1116013" y="620713"/>
            <a:ext cx="75930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Книжный уголок России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2" descr="C:\Users\grakhimzhanova\Desktop\Т-Фото\g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0488" y="2349500"/>
            <a:ext cx="3973512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 descr="C:\Users\grakhimzhanova\Desktop\Т-Фото\э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775" y="2346325"/>
            <a:ext cx="4137025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Участие Национальной библиотеки РК</a:t>
            </a:r>
            <a:br>
              <a:rPr lang="ru-RU" sz="2800" dirty="0" smtClean="0">
                <a:solidFill>
                  <a:srgbClr val="0070C0"/>
                </a:solidFill>
                <a:latin typeface="+mn-lt"/>
              </a:rPr>
            </a:br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в работе международных организаций</a:t>
            </a:r>
            <a:endParaRPr lang="ru-RU" sz="28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6792"/>
            <a:ext cx="7704856" cy="4450499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с 1992 г.  </a:t>
            </a:r>
            <a:r>
              <a:rPr lang="ru-RU" dirty="0" smtClean="0">
                <a:solidFill>
                  <a:srgbClr val="002060"/>
                </a:solidFill>
              </a:rPr>
              <a:t>-  является членом  Международной федерации библиотечных ассоциаций и учреждений (</a:t>
            </a:r>
            <a:r>
              <a:rPr lang="en-US" b="1" dirty="0" smtClean="0">
                <a:solidFill>
                  <a:srgbClr val="002060"/>
                </a:solidFill>
              </a:rPr>
              <a:t>IFLA</a:t>
            </a:r>
            <a:r>
              <a:rPr lang="ru-RU" dirty="0" smtClean="0">
                <a:solidFill>
                  <a:srgbClr val="002060"/>
                </a:solidFill>
              </a:rPr>
              <a:t>); Конференции директоров национальных библиотек (</a:t>
            </a:r>
            <a:r>
              <a:rPr lang="ru-RU" b="1" dirty="0" smtClean="0">
                <a:solidFill>
                  <a:srgbClr val="002060"/>
                </a:solidFill>
              </a:rPr>
              <a:t>CDNL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с 1993 г. </a:t>
            </a:r>
            <a:r>
              <a:rPr lang="ru-RU" dirty="0" smtClean="0">
                <a:solidFill>
                  <a:srgbClr val="002060"/>
                </a:solidFill>
              </a:rPr>
              <a:t>–  Некоммерческое партнерство в  "Библиотечной  ассоциации Евразии" (</a:t>
            </a:r>
            <a:r>
              <a:rPr lang="ru-RU" b="1" dirty="0" smtClean="0">
                <a:solidFill>
                  <a:srgbClr val="002060"/>
                </a:solidFill>
              </a:rPr>
              <a:t>БАЕ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  <a:endParaRPr lang="kk-KZ" dirty="0" smtClean="0">
              <a:solidFill>
                <a:srgbClr val="002060"/>
              </a:solidFill>
            </a:endParaRPr>
          </a:p>
          <a:p>
            <a:pPr algn="just"/>
            <a:r>
              <a:rPr lang="kk-KZ" b="1" dirty="0" smtClean="0">
                <a:solidFill>
                  <a:srgbClr val="002060"/>
                </a:solidFill>
              </a:rPr>
              <a:t>с </a:t>
            </a:r>
            <a:r>
              <a:rPr lang="ru-RU" b="1" dirty="0" smtClean="0">
                <a:solidFill>
                  <a:srgbClr val="002060"/>
                </a:solidFill>
              </a:rPr>
              <a:t>2008 г. </a:t>
            </a:r>
            <a:r>
              <a:rPr lang="ru-RU" dirty="0" smtClean="0">
                <a:solidFill>
                  <a:srgbClr val="002060"/>
                </a:solidFill>
              </a:rPr>
              <a:t>– является региональным центром Основной программы </a:t>
            </a:r>
            <a:r>
              <a:rPr lang="en-US" b="1" dirty="0" smtClean="0">
                <a:solidFill>
                  <a:srgbClr val="002060"/>
                </a:solidFill>
              </a:rPr>
              <a:t>IFLA</a:t>
            </a:r>
            <a:r>
              <a:rPr lang="ru-RU" b="1" dirty="0" smtClean="0">
                <a:solidFill>
                  <a:srgbClr val="002060"/>
                </a:solidFill>
              </a:rPr>
              <a:t>/PAC </a:t>
            </a:r>
            <a:r>
              <a:rPr lang="ru-RU" dirty="0" smtClean="0">
                <a:solidFill>
                  <a:srgbClr val="002060"/>
                </a:solidFill>
              </a:rPr>
              <a:t>(Сохранность и консервация).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cover dir="l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5123" y="281354"/>
            <a:ext cx="82911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800" dirty="0" smtClean="0">
                <a:solidFill>
                  <a:srgbClr val="002060"/>
                </a:solidFill>
                <a:cs typeface="Arial" pitchFamily="34" charset="0"/>
              </a:rPr>
              <a:t>В 2015 году Национальной библиотекой РК разработана и внедрена</a:t>
            </a:r>
          </a:p>
          <a:p>
            <a:pPr algn="ctr"/>
            <a:r>
              <a:rPr lang="kk-KZ" sz="2800" b="1" i="1" dirty="0" smtClean="0">
                <a:solidFill>
                  <a:srgbClr val="002060"/>
                </a:solidFill>
                <a:cs typeface="Arial" pitchFamily="34" charset="0"/>
              </a:rPr>
              <a:t>Республиканская автоматизированная библиотечно-информационная система Web-РАБИС</a:t>
            </a:r>
            <a:r>
              <a:rPr lang="kk-KZ" sz="2800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</a:p>
        </p:txBody>
      </p:sp>
      <p:pic>
        <p:nvPicPr>
          <p:cNvPr id="3" name="Рисунок 2" descr="C:\Users\kberdaliyeva\Desktop\suret\C360_2015-03-17-17-30-17-8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492896"/>
            <a:ext cx="3099684" cy="3428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5" descr="C:\Users\gauganbayeva\Desktop\Практиканттар 23.06.16\SAM_57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2983" y="2485292"/>
            <a:ext cx="3202321" cy="3463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53517"/>
            <a:ext cx="7992888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WEB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RABIS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является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WEB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-системой нового поколения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может использоваться как в традиционном, так и в облачном      вариантах.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 с любым модулем может быть реализована и в ИНТРАНЕТ,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и удаленно посредством ИНТЕРНЕТА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7985350" cy="482453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208912" cy="53285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47664" y="7029400"/>
            <a:ext cx="5904656" cy="72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59633" y="1700808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</a:rPr>
              <a:t>Перспективы и задачи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208912" cy="53285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47664" y="7029400"/>
            <a:ext cx="5904656" cy="72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59633" y="1700808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</a:rPr>
              <a:t>Статистика библиотечной отрасли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836712"/>
            <a:ext cx="8424936" cy="4813995"/>
          </a:xfrm>
        </p:spPr>
        <p:txBody>
          <a:bodyPr>
            <a:noAutofit/>
          </a:bodyPr>
          <a:lstStyle/>
          <a:p>
            <a:pPr lvl="0" algn="just" fontAlgn="base"/>
            <a:r>
              <a:rPr lang="ru-RU" sz="2000" dirty="0" smtClean="0">
                <a:solidFill>
                  <a:srgbClr val="002060"/>
                </a:solidFill>
              </a:rPr>
              <a:t>создание современной законодательной и нормативно-методической базы;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</a:rPr>
              <a:t>принятие долгосрочных программ по модернизации общедоступных библиотек (национальных, республиканских и областных библиотек – в многопрофильные, многофункциональные социально-культурные центры,  сельские библиотеки – в центры информации, культуры, просвещения и досуга);</a:t>
            </a:r>
          </a:p>
          <a:p>
            <a:pPr lvl="0" algn="just" fontAlgn="base"/>
            <a:r>
              <a:rPr lang="ru-RU" sz="2000" dirty="0" smtClean="0">
                <a:solidFill>
                  <a:srgbClr val="002060"/>
                </a:solidFill>
              </a:rPr>
              <a:t>государственная поддержка в вопросе образования и подготовки библиотечных кадров;</a:t>
            </a:r>
          </a:p>
          <a:p>
            <a:pPr lvl="0" algn="just" fontAlgn="base"/>
            <a:r>
              <a:rPr lang="ru-RU" sz="2000" dirty="0" smtClean="0">
                <a:solidFill>
                  <a:srgbClr val="002060"/>
                </a:solidFill>
              </a:rPr>
              <a:t>повышение качества профессионально-интеллектуального знания библиотечных специалистов;</a:t>
            </a:r>
          </a:p>
          <a:p>
            <a:pPr lvl="0" algn="just" fontAlgn="base"/>
            <a:r>
              <a:rPr lang="ru-RU" sz="2000" dirty="0" smtClean="0">
                <a:solidFill>
                  <a:srgbClr val="002060"/>
                </a:solidFill>
              </a:rPr>
              <a:t>модернизация подхода к формированию библиотечно-информационных ресурсов;</a:t>
            </a:r>
          </a:p>
          <a:p>
            <a:pPr lvl="0" algn="just" fontAlgn="base"/>
            <a:r>
              <a:rPr lang="ru-RU" sz="2000" dirty="0" smtClean="0">
                <a:solidFill>
                  <a:srgbClr val="002060"/>
                </a:solidFill>
              </a:rPr>
              <a:t>обеспечение сохранности и безопасности библиотек и библиотечных фондов (консервация, создание страхового фонда, обеспечение информационной безопасности</a:t>
            </a:r>
            <a:r>
              <a:rPr lang="kk-KZ" sz="2000" dirty="0" smtClean="0">
                <a:solidFill>
                  <a:srgbClr val="002060"/>
                </a:solidFill>
              </a:rPr>
              <a:t>)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0070C0"/>
                </a:solidFill>
                <a:latin typeface="+mn-lt"/>
              </a:rPr>
              <a:t>Стратегические направления модернизации деятельности библиотек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268760"/>
          <a:ext cx="814724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Библиотечная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сеть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РК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11 310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kk-KZ" sz="2600" b="1" dirty="0" smtClean="0">
                <a:solidFill>
                  <a:srgbClr val="002060"/>
                </a:solidFill>
              </a:rPr>
              <a:t>Количество читателей –</a:t>
            </a:r>
            <a:r>
              <a:rPr lang="kk-KZ" sz="2600" dirty="0" smtClean="0">
                <a:solidFill>
                  <a:srgbClr val="002060"/>
                </a:solidFill>
              </a:rPr>
              <a:t> </a:t>
            </a:r>
            <a:r>
              <a:rPr lang="kk-KZ" sz="2600" b="1" dirty="0" smtClean="0">
                <a:solidFill>
                  <a:srgbClr val="002060"/>
                </a:solidFill>
              </a:rPr>
              <a:t>5 млн. 044 тыс. 400</a:t>
            </a:r>
            <a:r>
              <a:rPr lang="kk-KZ" sz="2600" dirty="0" smtClean="0">
                <a:solidFill>
                  <a:srgbClr val="002060"/>
                </a:solidFill>
              </a:rPr>
              <a:t> человек</a:t>
            </a:r>
          </a:p>
          <a:p>
            <a:r>
              <a:rPr lang="kk-KZ" sz="2600" b="1" dirty="0" smtClean="0">
                <a:solidFill>
                  <a:srgbClr val="002060"/>
                </a:solidFill>
              </a:rPr>
              <a:t>Книговыдача –</a:t>
            </a:r>
            <a:r>
              <a:rPr lang="kk-KZ" sz="2600" dirty="0" smtClean="0">
                <a:solidFill>
                  <a:srgbClr val="002060"/>
                </a:solidFill>
              </a:rPr>
              <a:t> </a:t>
            </a:r>
            <a:r>
              <a:rPr lang="kk-KZ" sz="2600" b="1" dirty="0" smtClean="0">
                <a:solidFill>
                  <a:srgbClr val="002060"/>
                </a:solidFill>
              </a:rPr>
              <a:t>90 млн. 506 тыс. 600</a:t>
            </a:r>
            <a:r>
              <a:rPr lang="kk-KZ" sz="2600" dirty="0" smtClean="0">
                <a:solidFill>
                  <a:srgbClr val="002060"/>
                </a:solidFill>
              </a:rPr>
              <a:t> экземпляров, в т.ч. на каз. яз. -  49 млн. 161 тыс. 100 экземпляров (54,3 % );</a:t>
            </a:r>
          </a:p>
          <a:p>
            <a:pPr lvl="0"/>
            <a:r>
              <a:rPr lang="kk-KZ" sz="2600" b="1" dirty="0" smtClean="0">
                <a:solidFill>
                  <a:srgbClr val="002060"/>
                </a:solidFill>
              </a:rPr>
              <a:t>Книжный фонд –</a:t>
            </a:r>
            <a:r>
              <a:rPr lang="kk-KZ" sz="2600" dirty="0" smtClean="0">
                <a:solidFill>
                  <a:srgbClr val="002060"/>
                </a:solidFill>
              </a:rPr>
              <a:t> </a:t>
            </a:r>
            <a:r>
              <a:rPr lang="kk-KZ" sz="2600" b="1" dirty="0" smtClean="0">
                <a:solidFill>
                  <a:srgbClr val="002060"/>
                </a:solidFill>
              </a:rPr>
              <a:t>73 млн. 664 тыс. 300</a:t>
            </a:r>
            <a:r>
              <a:rPr lang="kk-KZ" sz="2600" dirty="0" smtClean="0">
                <a:solidFill>
                  <a:srgbClr val="002060"/>
                </a:solidFill>
              </a:rPr>
              <a:t> экз.,  в  т.ч.,   на каз.яз.  </a:t>
            </a:r>
            <a:r>
              <a:rPr lang="kk-KZ" sz="2600" b="1" dirty="0" smtClean="0">
                <a:solidFill>
                  <a:srgbClr val="002060"/>
                </a:solidFill>
              </a:rPr>
              <a:t>– 25 млн. 913 тыс. </a:t>
            </a:r>
            <a:r>
              <a:rPr lang="kk-KZ" sz="2600" dirty="0" smtClean="0">
                <a:solidFill>
                  <a:srgbClr val="002060"/>
                </a:solidFill>
              </a:rPr>
              <a:t>экз. (35,2 %) </a:t>
            </a:r>
          </a:p>
          <a:p>
            <a:pPr lvl="0"/>
            <a:r>
              <a:rPr lang="kk-KZ" sz="2600" b="1" dirty="0" smtClean="0">
                <a:solidFill>
                  <a:srgbClr val="002060"/>
                </a:solidFill>
              </a:rPr>
              <a:t>Количество посещений – 50 млн. 370 тыс. </a:t>
            </a:r>
            <a:endParaRPr lang="ru-RU" sz="2600" dirty="0" smtClean="0">
              <a:solidFill>
                <a:srgbClr val="002060"/>
              </a:solidFill>
            </a:endParaRPr>
          </a:p>
          <a:p>
            <a:r>
              <a:rPr lang="kk-KZ" sz="2600" b="1" dirty="0" smtClean="0">
                <a:solidFill>
                  <a:srgbClr val="002060"/>
                </a:solidFill>
              </a:rPr>
              <a:t>Читаемость – 17,9</a:t>
            </a:r>
            <a:r>
              <a:rPr lang="kk-KZ" sz="2600" dirty="0" smtClean="0">
                <a:solidFill>
                  <a:srgbClr val="002060"/>
                </a:solidFill>
              </a:rPr>
              <a:t> </a:t>
            </a:r>
          </a:p>
          <a:p>
            <a:pPr lvl="0" algn="just"/>
            <a:r>
              <a:rPr lang="ru-RU" sz="2600" b="1" dirty="0" smtClean="0">
                <a:solidFill>
                  <a:srgbClr val="002060"/>
                </a:solidFill>
              </a:rPr>
              <a:t>Обращаемость</a:t>
            </a:r>
            <a:r>
              <a:rPr lang="kk-KZ" sz="2600" dirty="0" smtClean="0">
                <a:solidFill>
                  <a:srgbClr val="002060"/>
                </a:solidFill>
              </a:rPr>
              <a:t> - </a:t>
            </a:r>
            <a:r>
              <a:rPr lang="kk-KZ" sz="2600" b="1" dirty="0" smtClean="0">
                <a:solidFill>
                  <a:srgbClr val="002060"/>
                </a:solidFill>
              </a:rPr>
              <a:t>1,2</a:t>
            </a:r>
            <a:endParaRPr lang="ru-RU" sz="2600" dirty="0" smtClean="0">
              <a:solidFill>
                <a:srgbClr val="002060"/>
              </a:solidFill>
            </a:endParaRPr>
          </a:p>
          <a:p>
            <a:pPr lvl="0"/>
            <a:r>
              <a:rPr lang="kk-KZ" sz="2600" b="1" dirty="0" smtClean="0">
                <a:solidFill>
                  <a:srgbClr val="002060"/>
                </a:solidFill>
              </a:rPr>
              <a:t>Книгообеспеченность</a:t>
            </a:r>
            <a:r>
              <a:rPr lang="kk-KZ" sz="2600" dirty="0" smtClean="0">
                <a:solidFill>
                  <a:srgbClr val="002060"/>
                </a:solidFill>
              </a:rPr>
              <a:t> – </a:t>
            </a:r>
            <a:r>
              <a:rPr lang="kk-KZ" sz="2600" b="1" dirty="0" smtClean="0">
                <a:solidFill>
                  <a:srgbClr val="002060"/>
                </a:solidFill>
              </a:rPr>
              <a:t>14,6</a:t>
            </a:r>
            <a:endParaRPr lang="ru-RU" sz="2600" dirty="0" smtClean="0">
              <a:solidFill>
                <a:srgbClr val="002060"/>
              </a:solidFill>
            </a:endParaRPr>
          </a:p>
          <a:p>
            <a:pPr lvl="0"/>
            <a:r>
              <a:rPr lang="kk-KZ" sz="2600" b="1" dirty="0" smtClean="0">
                <a:solidFill>
                  <a:srgbClr val="002060"/>
                </a:solidFill>
              </a:rPr>
              <a:t>Посещаемость –</a:t>
            </a:r>
            <a:r>
              <a:rPr lang="kk-KZ" sz="2600" dirty="0" smtClean="0">
                <a:solidFill>
                  <a:srgbClr val="002060"/>
                </a:solidFill>
              </a:rPr>
              <a:t> </a:t>
            </a:r>
            <a:r>
              <a:rPr lang="kk-KZ" sz="2600" b="1" dirty="0" smtClean="0">
                <a:solidFill>
                  <a:srgbClr val="002060"/>
                </a:solidFill>
              </a:rPr>
              <a:t>9,9</a:t>
            </a:r>
            <a:endParaRPr lang="ru-RU" sz="2600" dirty="0" smtClean="0">
              <a:solidFill>
                <a:srgbClr val="002060"/>
              </a:solidFill>
            </a:endParaRPr>
          </a:p>
          <a:p>
            <a:pPr lvl="0"/>
            <a:r>
              <a:rPr lang="kk-KZ" sz="2600" b="1" dirty="0" smtClean="0">
                <a:solidFill>
                  <a:srgbClr val="002060"/>
                </a:solidFill>
              </a:rPr>
              <a:t>Обновление фонда – 2 ,2</a:t>
            </a:r>
            <a:r>
              <a:rPr lang="ru-RU" sz="2600" b="1" dirty="0" smtClean="0">
                <a:solidFill>
                  <a:srgbClr val="002060"/>
                </a:solidFill>
              </a:rPr>
              <a:t>% </a:t>
            </a:r>
            <a:r>
              <a:rPr lang="kk-KZ" sz="2600" dirty="0" smtClean="0">
                <a:solidFill>
                  <a:srgbClr val="002060"/>
                </a:solidFill>
              </a:rPr>
              <a:t> (в т.ч. на каз.яз. -  </a:t>
            </a:r>
            <a:r>
              <a:rPr lang="kk-KZ" sz="2600" b="1" dirty="0" smtClean="0">
                <a:solidFill>
                  <a:srgbClr val="002060"/>
                </a:solidFill>
              </a:rPr>
              <a:t>4,5 </a:t>
            </a:r>
            <a:r>
              <a:rPr lang="ru-RU" sz="2600" b="1" dirty="0" smtClean="0">
                <a:solidFill>
                  <a:srgbClr val="002060"/>
                </a:solidFill>
              </a:rPr>
              <a:t>%</a:t>
            </a:r>
            <a:r>
              <a:rPr lang="kk-KZ" sz="2600" dirty="0" smtClean="0">
                <a:solidFill>
                  <a:srgbClr val="002060"/>
                </a:solidFill>
              </a:rPr>
              <a:t>)</a:t>
            </a:r>
            <a:endParaRPr lang="ru-RU" sz="26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КОНТРОЛЬНЫЕ ПОКАЗАТЕЛИ</a:t>
            </a:r>
            <a:endParaRPr lang="ru-RU" sz="2800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Библиотеки системы МОН РК</a:t>
            </a:r>
            <a:endParaRPr lang="ru-RU" sz="2800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196752"/>
          <a:ext cx="836327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908720"/>
            <a:ext cx="583264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kk-KZ" sz="2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 статистическим данным,  на 1 января 2018 года, население страны составляло </a:t>
            </a:r>
            <a:r>
              <a:rPr lang="kk-KZ" sz="2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 млн. 157 тыс. 818 человек</a:t>
            </a:r>
            <a:r>
              <a:rPr lang="kk-KZ" sz="2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из которых </a:t>
            </a:r>
            <a:r>
              <a:rPr lang="kk-KZ" sz="2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млн. 44 тыс. 400  </a:t>
            </a:r>
            <a:r>
              <a:rPr lang="kk-KZ" sz="2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(27, 8%), или каждый 4-й казахстанец, является читателем одной из общедоступных  библиотек Республики Казахстан.</a:t>
            </a:r>
            <a:endParaRPr lang="kk-KZ" sz="2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28803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ÐÐ°ÑÑÐ¸Ð½ÐºÐ¸ Ð¿Ð¾ Ð·Ð°Ð¿ÑÐ¾ÑÑ Ð¸Ð½ÑÐ¾Ð³ÑÐ°ÑÐ¸ÐºÐ° Ð·Ð´Ð°Ð½Ð¸Ñ Ð±Ð¸Ð±Ð»Ð¸Ð¾ÑÐµÐ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221088"/>
            <a:ext cx="3299073" cy="22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264696" cy="70609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+mn-lt"/>
              </a:rPr>
              <a:t>Библиотечные кадры</a:t>
            </a:r>
            <a:endParaRPr lang="ru-RU" sz="3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5040560" cy="5184576"/>
          </a:xfrm>
        </p:spPr>
        <p:txBody>
          <a:bodyPr>
            <a:normAutofit/>
          </a:bodyPr>
          <a:lstStyle/>
          <a:p>
            <a:r>
              <a:rPr lang="kk-KZ" sz="2400" dirty="0" smtClean="0">
                <a:solidFill>
                  <a:srgbClr val="002060"/>
                </a:solidFill>
              </a:rPr>
              <a:t>Всего в библиотеках страны работают </a:t>
            </a:r>
            <a:r>
              <a:rPr lang="kk-KZ" sz="2400" b="1" dirty="0" smtClean="0">
                <a:solidFill>
                  <a:srgbClr val="002060"/>
                </a:solidFill>
              </a:rPr>
              <a:t>20 242 </a:t>
            </a:r>
            <a:r>
              <a:rPr lang="kk-KZ" sz="2400" dirty="0" smtClean="0">
                <a:solidFill>
                  <a:srgbClr val="002060"/>
                </a:solidFill>
              </a:rPr>
              <a:t>библиотекаря;</a:t>
            </a:r>
          </a:p>
          <a:p>
            <a:r>
              <a:rPr lang="kk-KZ" sz="2400" dirty="0" smtClean="0">
                <a:solidFill>
                  <a:srgbClr val="002060"/>
                </a:solidFill>
              </a:rPr>
              <a:t> В общедоступных библиотеках трудится </a:t>
            </a:r>
            <a:r>
              <a:rPr lang="kk-KZ" sz="2400" b="1" dirty="0" smtClean="0">
                <a:solidFill>
                  <a:srgbClr val="002060"/>
                </a:solidFill>
              </a:rPr>
              <a:t>9441</a:t>
            </a:r>
            <a:r>
              <a:rPr lang="kk-KZ" sz="2400" dirty="0" smtClean="0">
                <a:solidFill>
                  <a:srgbClr val="002060"/>
                </a:solidFill>
              </a:rPr>
              <a:t> человек, из них:</a:t>
            </a:r>
          </a:p>
          <a:p>
            <a:r>
              <a:rPr lang="kk-KZ" sz="2400" dirty="0" smtClean="0">
                <a:solidFill>
                  <a:srgbClr val="002060"/>
                </a:solidFill>
              </a:rPr>
              <a:t> с высшим библиотечным образованием - </a:t>
            </a:r>
            <a:r>
              <a:rPr lang="kk-KZ" sz="2400" b="1" dirty="0" smtClean="0">
                <a:solidFill>
                  <a:srgbClr val="002060"/>
                </a:solidFill>
              </a:rPr>
              <a:t>3173 (33,6%) </a:t>
            </a:r>
            <a:r>
              <a:rPr lang="kk-KZ" sz="2400" dirty="0" smtClean="0">
                <a:solidFill>
                  <a:srgbClr val="002060"/>
                </a:solidFill>
              </a:rPr>
              <a:t>человека </a:t>
            </a:r>
          </a:p>
          <a:p>
            <a:r>
              <a:rPr lang="kk-KZ" sz="2400" dirty="0" smtClean="0">
                <a:solidFill>
                  <a:srgbClr val="002060"/>
                </a:solidFill>
              </a:rPr>
              <a:t>со среднеспециальным – </a:t>
            </a:r>
            <a:r>
              <a:rPr lang="kk-KZ" sz="2400" b="1" dirty="0" smtClean="0">
                <a:solidFill>
                  <a:srgbClr val="002060"/>
                </a:solidFill>
              </a:rPr>
              <a:t>3017 (32,0%) </a:t>
            </a:r>
            <a:r>
              <a:rPr lang="kk-KZ" sz="2400" dirty="0" smtClean="0">
                <a:solidFill>
                  <a:srgbClr val="002060"/>
                </a:solidFill>
              </a:rPr>
              <a:t>человека</a:t>
            </a:r>
          </a:p>
          <a:p>
            <a:r>
              <a:rPr lang="kk-KZ" sz="2400" dirty="0" smtClean="0">
                <a:solidFill>
                  <a:srgbClr val="002060"/>
                </a:solidFill>
              </a:rPr>
              <a:t>только </a:t>
            </a:r>
            <a:r>
              <a:rPr lang="kk-KZ" sz="2400" b="1" dirty="0" smtClean="0">
                <a:solidFill>
                  <a:srgbClr val="002060"/>
                </a:solidFill>
              </a:rPr>
              <a:t>65,6% </a:t>
            </a:r>
            <a:r>
              <a:rPr lang="kk-KZ" sz="2400" dirty="0" smtClean="0">
                <a:solidFill>
                  <a:srgbClr val="002060"/>
                </a:solidFill>
              </a:rPr>
              <a:t>библиотекарей имеют специальное образование.</a:t>
            </a:r>
          </a:p>
          <a:p>
            <a:endParaRPr lang="kk-KZ" dirty="0"/>
          </a:p>
        </p:txBody>
      </p:sp>
      <p:pic>
        <p:nvPicPr>
          <p:cNvPr id="5" name="Рисунок 4" descr="C:\Users\gauganbayeva\Downloads\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052736"/>
            <a:ext cx="340345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gauganbayeva\Desktop\13c297bf6f7063b0b6266572e4bce74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861048"/>
            <a:ext cx="34563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1975</TotalTime>
  <Words>646</Words>
  <Application>Microsoft Office PowerPoint</Application>
  <PresentationFormat>Экран (4:3)</PresentationFormat>
  <Paragraphs>123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Открытая</vt:lpstr>
      <vt:lpstr>ОБЩЕДОСТУПНЫЕ БИБЛИОТЕКИ КАЗАХСТАНА:  СОСТОЯНИЕ И ПЕРСПЕКТИВЫ </vt:lpstr>
      <vt:lpstr> </vt:lpstr>
      <vt:lpstr>Из истории библиотек Казахстана</vt:lpstr>
      <vt:lpstr> </vt:lpstr>
      <vt:lpstr> Библиотечная сеть РК 11 310  </vt:lpstr>
      <vt:lpstr>КОНТРОЛЬНЫЕ ПОКАЗАТЕЛИ</vt:lpstr>
      <vt:lpstr>Библиотеки системы МОН РК</vt:lpstr>
      <vt:lpstr>Слайд 8</vt:lpstr>
      <vt:lpstr>Библиотечные кадры</vt:lpstr>
      <vt:lpstr> </vt:lpstr>
      <vt:lpstr>Библиотечно-информационные ресурсы общедоступных библиотек</vt:lpstr>
      <vt:lpstr>Состав библиотечных  фондов по языкам</vt:lpstr>
      <vt:lpstr>Состав библиотечных фондов  в отраслевом разрезе</vt:lpstr>
      <vt:lpstr> </vt:lpstr>
      <vt:lpstr>Слайд 15</vt:lpstr>
      <vt:lpstr>Слайд 16</vt:lpstr>
      <vt:lpstr>Слайд 17</vt:lpstr>
      <vt:lpstr>50 + Web </vt:lpstr>
      <vt:lpstr> Национальная библиотека Республики Казахстан  </vt:lpstr>
      <vt:lpstr>Контрольные показатели</vt:lpstr>
      <vt:lpstr>Коллекция редких книг и рукописей Национальной библиотеки  Республики Казахстан</vt:lpstr>
      <vt:lpstr>Выставка редких книг и рукописей </vt:lpstr>
      <vt:lpstr>Слайд 23</vt:lpstr>
      <vt:lpstr>Слайд 24</vt:lpstr>
      <vt:lpstr>Слайд 25</vt:lpstr>
      <vt:lpstr>Слайд 26</vt:lpstr>
      <vt:lpstr>Научно-методическая работа  Национальной библиотеки  Республики Казахстан  </vt:lpstr>
      <vt:lpstr>Национальная библиотека  является  учебно-практическим центром обучения  по типу дуального образования</vt:lpstr>
      <vt:lpstr> Кафедра “Библиотековедения и библиографии”  при Национальной библиотеке Республики Казахстан</vt:lpstr>
      <vt:lpstr>Слайд 30</vt:lpstr>
      <vt:lpstr>Слайд 31</vt:lpstr>
      <vt:lpstr>Слайд 32</vt:lpstr>
      <vt:lpstr>Слайд 33</vt:lpstr>
      <vt:lpstr>Книжный уголок  Исламской республики Иран</vt:lpstr>
      <vt:lpstr>Слайд 35</vt:lpstr>
      <vt:lpstr>Участие Национальной библиотеки РК в работе международных организаций</vt:lpstr>
      <vt:lpstr>Слайд 37</vt:lpstr>
      <vt:lpstr>Слайд 38</vt:lpstr>
      <vt:lpstr> </vt:lpstr>
      <vt:lpstr>Стратегические направления модернизации деятельности библиотек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ОБЩЕДОСТУПНЫЕ БИБЛИОТЕКИ КАЗАХСТАНА:  СОСТОЯНИЕ И ПЕРСПЕКТИВЫ</dc:title>
  <dc:creator>Гульназ Т. Ауганбаева</dc:creator>
  <cp:lastModifiedBy>ayusupova</cp:lastModifiedBy>
  <cp:revision>215</cp:revision>
  <dcterms:created xsi:type="dcterms:W3CDTF">2018-05-11T05:21:24Z</dcterms:created>
  <dcterms:modified xsi:type="dcterms:W3CDTF">2018-05-21T12:22:23Z</dcterms:modified>
</cp:coreProperties>
</file>