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6" r:id="rId3"/>
    <p:sldId id="280" r:id="rId4"/>
    <p:sldId id="272" r:id="rId5"/>
    <p:sldId id="267" r:id="rId6"/>
    <p:sldId id="268" r:id="rId7"/>
    <p:sldId id="274" r:id="rId8"/>
    <p:sldId id="275" r:id="rId9"/>
    <p:sldId id="269" r:id="rId10"/>
    <p:sldId id="270" r:id="rId11"/>
    <p:sldId id="277" r:id="rId12"/>
    <p:sldId id="279" r:id="rId13"/>
    <p:sldId id="276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1D1CE-4A38-4C6A-B151-236789EE7BED}" type="datetimeFigureOut">
              <a:rPr lang="ru-RU" smtClean="0"/>
              <a:t>30.05.2018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2EB6A-C4BF-436A-B218-32AEF4591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80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2EB6A-C4BF-436A-B218-32AEF45917A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35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3CD1CB-AC47-4449-9B5F-42E29EED614B}" type="datetimeFigureOut">
              <a:rPr lang="ru-RU" smtClean="0"/>
              <a:pPr/>
              <a:t>30.05.2018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E52E7D-2CE0-4654-8CD5-9EC1C40DD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8458200" cy="21888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КАДРОВОГО ПОТЕНЦИАЛА ДЛЯ ИНФОРМАЦИОННО-БИБЛИОТЕЧНЫХ УЧРЕЖДЕНИЙ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ELFASO\Desktop\logo_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2"/>
            <a:ext cx="3810000" cy="95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77220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z-Cyrl-UZ" i="1" dirty="0" smtClean="0">
                <a:latin typeface="Times New Roman" pitchFamily="18" charset="0"/>
                <a:cs typeface="Times New Roman" pitchFamily="18" charset="0"/>
              </a:rPr>
              <a:t>Зав. кафедрой “Информационно-библиотечные системы” </a:t>
            </a:r>
            <a:endParaRPr lang="uz-Cyrl-UZ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z-Cyrl-UZ" i="1" dirty="0" smtClean="0">
                <a:latin typeface="Times New Roman" pitchFamily="18" charset="0"/>
                <a:cs typeface="Times New Roman" pitchFamily="18" charset="0"/>
              </a:rPr>
              <a:t>к.п.н</a:t>
            </a:r>
            <a:r>
              <a:rPr lang="uz-Cyrl-UZ" i="1" dirty="0">
                <a:latin typeface="Times New Roman" pitchFamily="18" charset="0"/>
                <a:cs typeface="Times New Roman" pitchFamily="18" charset="0"/>
              </a:rPr>
              <a:t>., доцент Б.И.Ганиева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95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3" y="785794"/>
            <a:ext cx="4143404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Специальности магистратуры:</a:t>
            </a:r>
            <a:r>
              <a:rPr lang="ru-RU" sz="4800" dirty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4800" dirty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1643050"/>
            <a:ext cx="7317432" cy="430623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Информатизация и библиотековедение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Электронные библиотеки и архивы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ДИСЦИПЛИНЫ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Мировые информационные ресурсы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Проектирование информационно –библиотечных систем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Электронные документы в архивах и автоматизация отрасли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Архивный менеджмент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и управление архивным делом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b="1" dirty="0" smtClean="0">
              <a:latin typeface="Times New Roman"/>
              <a:ea typeface="Times New Roman"/>
              <a:cs typeface="Times New Roman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endParaRPr lang="ru-RU" sz="24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" name="Picture 2" descr="C:\Users\ELFASO\Desktop\logo_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932"/>
            <a:ext cx="3810000" cy="95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6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Контенгент выпускников</a:t>
            </a:r>
            <a:b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-2015</a:t>
            </a:r>
            <a: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учебный год - 111   </a:t>
            </a:r>
          </a:p>
          <a:p>
            <a:pPr eaLnBrk="1" hangingPunct="1"/>
            <a:endParaRPr lang="uz-Cyrl-UZ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- 2016 </a:t>
            </a:r>
            <a:r>
              <a:rPr lang="uz-Cyrl-UZ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 -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   </a:t>
            </a:r>
            <a:endParaRPr lang="uz-Cyrl-UZ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uz-Cyrl-UZ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-2017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 - 59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7227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z-Cyrl-UZ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областям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227069"/>
              </p:ext>
            </p:extLst>
          </p:nvPr>
        </p:nvGraphicFramePr>
        <p:xfrm>
          <a:off x="35496" y="1556792"/>
          <a:ext cx="8712968" cy="4263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8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74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56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03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45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445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9213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8039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458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0740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6316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0740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7491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80398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39689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92138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2592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бакалавриата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Битирувчилар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сони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Қорақалпоғистон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Республикаси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Андижон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Бухоро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Жиззах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Навоий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Наманган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амарқанд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Сирдарё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Сурхандарё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Тошкент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вилояти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Тошкент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шахри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Фарғона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Қашқадарё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Хоразм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vert="vert27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3614">
                <a:tc grid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БАКАЛАВИРИАТ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828" marR="5682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8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Информатизация и бибилотековедение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91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Бакалавриатура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828" marR="56828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457200" y="3268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63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кредитную систему</a:t>
            </a:r>
          </a:p>
          <a:p>
            <a:pPr marL="109728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Переспективы кооперации с другими странами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83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524978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endParaRPr lang="uz-Cyrl-UZ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uz-Cyrl-UZ" sz="48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uz-Cyrl-UZ" sz="4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www.tuit.uz</a:t>
            </a:r>
          </a:p>
          <a:p>
            <a:pPr marL="45720" indent="0" algn="ctr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barno_1972@mail.ru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464" y="0"/>
            <a:ext cx="341987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00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Постановление Президента Республики от 20 июня 2006 г. «Об организации информационно-библиотечного обеспечения населения республики»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  «Об информационно-библиотечной деятельности»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2011 г.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Постановление Президента Республики Узбекистан от 23 февраля 2011 г. «О мерах по дальнейшему качественному развитию информационно-библиотечного и информационно-ресурсного обслуживания на базе информационно-коммуникационных технологий на 2011-2015 г.г.»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Программно-техническая совместимость информационно-библиотечных учреждений для реализации межбиблиотечного информационного обмена;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телекоммуникационной инфраструктуры республики в целях обеспечения населения оперативным доступом к национальным и зарубежным информационным ресурсам;  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в информационно-библиотечных учреждениях электронных библиотек научно-образовательной информации;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сети информационно-библиотечных учреждений для активного информационного обмена;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сводного электронного каталога информационно-библиотечных учреждений республики.   </a:t>
            </a:r>
          </a:p>
          <a:p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информационно-библиотечной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663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775" y="927820"/>
            <a:ext cx="8424936" cy="792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z-Cyrl-UZ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Изучение зарубежного опыта</a:t>
            </a:r>
            <a:r>
              <a:rPr lang="uz-Cyrl-UZ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1643050"/>
            <a:ext cx="8229600" cy="46815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uz-Cyrl-UZ" sz="2800" b="1" dirty="0" smtClean="0">
                <a:latin typeface="Times New Roman" pitchFamily="18" charset="0"/>
                <a:cs typeface="Times New Roman" pitchFamily="18" charset="0"/>
              </a:rPr>
              <a:t>Университет Гумбольда  (Германия)</a:t>
            </a:r>
          </a:p>
          <a:p>
            <a:r>
              <a:rPr lang="uz-Cyrl-UZ" sz="2800" b="1" dirty="0">
                <a:latin typeface="Times New Roman" pitchFamily="18" charset="0"/>
                <a:cs typeface="Times New Roman" pitchFamily="18" charset="0"/>
              </a:rPr>
              <a:t>Индианский университет в </a:t>
            </a:r>
            <a:r>
              <a:rPr lang="uz-Cyrl-UZ" sz="2800" b="1" dirty="0" smtClean="0">
                <a:latin typeface="Times New Roman" pitchFamily="18" charset="0"/>
                <a:cs typeface="Times New Roman" pitchFamily="18" charset="0"/>
              </a:rPr>
              <a:t>Блюмингтоне (США)</a:t>
            </a:r>
          </a:p>
          <a:p>
            <a:r>
              <a:rPr lang="uz-Cyrl-UZ" sz="2800" b="1" dirty="0" smtClean="0">
                <a:latin typeface="Times New Roman" pitchFamily="18" charset="0"/>
                <a:cs typeface="Times New Roman" pitchFamily="18" charset="0"/>
              </a:rPr>
              <a:t>Университет Инха (Южная Корея)</a:t>
            </a:r>
          </a:p>
          <a:p>
            <a:r>
              <a:rPr lang="uz-Cyrl-UZ" sz="2800" b="1" dirty="0" smtClean="0">
                <a:latin typeface="Times New Roman" pitchFamily="18" charset="0"/>
                <a:cs typeface="Times New Roman" pitchFamily="18" charset="0"/>
              </a:rPr>
              <a:t>Привлечение специалиста по ИКТ из Южной Кореи “Проректора-консультанта” профессора Чуль Су Ли</a:t>
            </a:r>
          </a:p>
          <a:p>
            <a:pPr algn="ctr"/>
            <a:r>
              <a:rPr lang="uz-Cyrl-UZ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 стандарты</a:t>
            </a:r>
          </a:p>
          <a:p>
            <a:pPr algn="ctr"/>
            <a:r>
              <a:rPr lang="uz-Cyrl-UZ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Учебные планы</a:t>
            </a:r>
          </a:p>
          <a:p>
            <a:pPr algn="ctr"/>
            <a:r>
              <a:rPr lang="uz-Cyrl-UZ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учебных дисциплин</a:t>
            </a:r>
          </a:p>
        </p:txBody>
      </p:sp>
      <p:pic>
        <p:nvPicPr>
          <p:cNvPr id="4" name="Picture 2" descr="C:\Users\ELFASO\Desktop\logo_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711" y="2882"/>
            <a:ext cx="3810000" cy="95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08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7950" y="955382"/>
            <a:ext cx="6119813" cy="247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400" b="1" dirty="0" smtClean="0">
                <a:latin typeface="Arial" charset="0"/>
              </a:rPr>
              <a:t>Project</a:t>
            </a:r>
            <a:r>
              <a:rPr lang="ru-RU" sz="2400" b="1" dirty="0" smtClean="0">
                <a:latin typeface="Arial" charset="0"/>
              </a:rPr>
              <a:t> </a:t>
            </a:r>
            <a:r>
              <a:rPr lang="ru-RU" sz="2400" b="1" dirty="0">
                <a:latin typeface="Arial" charset="0"/>
              </a:rPr>
              <a:t/>
            </a:r>
            <a:br>
              <a:rPr lang="ru-RU" sz="2400" b="1" dirty="0">
                <a:latin typeface="Arial" charset="0"/>
              </a:rPr>
            </a:br>
            <a:r>
              <a:rPr lang="ru-RU" sz="2400" b="1" dirty="0">
                <a:latin typeface="Arial" charset="0"/>
              </a:rPr>
              <a:t>45021-TEMPUS-2008-UK-JPCR</a:t>
            </a:r>
            <a:r>
              <a:rPr lang="ru-RU" sz="2400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chemeClr val="bg2"/>
                </a:solidFill>
                <a:latin typeface="Arial" charset="0"/>
              </a:rPr>
              <a:t/>
            </a:r>
            <a:br>
              <a:rPr lang="en-US" sz="2400" dirty="0">
                <a:solidFill>
                  <a:schemeClr val="bg2"/>
                </a:solidFill>
                <a:latin typeface="Arial" charset="0"/>
              </a:rPr>
            </a:b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NEW MASTERS </a:t>
            </a:r>
            <a:br>
              <a:rPr lang="en-GB" sz="2800" b="1" dirty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PROGRAMME </a:t>
            </a:r>
            <a:r>
              <a:rPr lang="en-US" sz="2800" b="1" dirty="0" smtClean="0">
                <a:solidFill>
                  <a:srgbClr val="0000FF"/>
                </a:solidFill>
                <a:latin typeface="Arial" charset="0"/>
              </a:rPr>
              <a:t>for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LIBRARY         </a:t>
            </a:r>
            <a:r>
              <a:rPr lang="en-GB" sz="2800" b="1" dirty="0" smtClean="0">
                <a:solidFill>
                  <a:srgbClr val="0000FF"/>
                </a:solidFill>
                <a:latin typeface="Arial" charset="0"/>
              </a:rPr>
              <a:t>AND </a:t>
            </a: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INFORMATION SCIENCE</a:t>
            </a:r>
            <a:r>
              <a: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</p:txBody>
      </p:sp>
      <p:pic>
        <p:nvPicPr>
          <p:cNvPr id="10243" name="Picture 3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16032"/>
            <a:ext cx="2814637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616" y="3538538"/>
            <a:ext cx="2717800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46" y="718870"/>
            <a:ext cx="2724150" cy="269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132138" y="6308725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z-Cyrl-UZ" b="1" dirty="0" smtClean="0">
                <a:latin typeface="Bookman Old Style" pitchFamily="18" charset="0"/>
              </a:rPr>
              <a:t>2009</a:t>
            </a:r>
            <a:r>
              <a:rPr lang="ru-RU" b="1" dirty="0" smtClean="0">
                <a:latin typeface="Bookman Old Style" pitchFamily="18" charset="0"/>
              </a:rPr>
              <a:t>-</a:t>
            </a:r>
            <a:r>
              <a:rPr lang="uz-Cyrl-UZ" b="1" dirty="0" smtClean="0">
                <a:latin typeface="Bookman Old Style" pitchFamily="18" charset="0"/>
              </a:rPr>
              <a:t>2013 </a:t>
            </a:r>
            <a:r>
              <a:rPr lang="ru-RU" b="1" dirty="0" smtClean="0">
                <a:latin typeface="Bookman Old Style" pitchFamily="18" charset="0"/>
              </a:rPr>
              <a:t>й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10248" name="Picture 8" descr="temp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2863"/>
            <a:ext cx="1152525" cy="122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2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49605" y="714356"/>
            <a:ext cx="8496300" cy="554595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Great </a:t>
            </a:r>
            <a:r>
              <a:rPr lang="en-US" b="1" dirty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Britain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Middlesex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University </a:t>
            </a:r>
            <a:r>
              <a:rPr lang="uz-Cyrl-UZ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Robert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Gordon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Latvia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Rezekne High School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z-Cyrl-UZ" b="1" dirty="0" smtClean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Italy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Parma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University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z-Cyrl-UZ" b="1" dirty="0" smtClean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Spain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Barcelona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University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z-Cyrl-UZ" b="1" dirty="0" smtClean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Georgia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Library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Association </a:t>
            </a:r>
            <a:r>
              <a:rPr lang="uz-Cyrl-UZ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effectLst/>
                <a:latin typeface="Times New Roman" pitchFamily="18" charset="0"/>
                <a:cs typeface="Times New Roman" pitchFamily="18" charset="0"/>
              </a:rPr>
              <a:t>Ilia </a:t>
            </a:r>
            <a:r>
              <a:rPr lang="en-GB" dirty="0">
                <a:effectLst/>
                <a:latin typeface="Times New Roman" pitchFamily="18" charset="0"/>
                <a:cs typeface="Times New Roman" pitchFamily="18" charset="0"/>
              </a:rPr>
              <a:t>State </a:t>
            </a:r>
            <a:endParaRPr lang="en-GB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GB" dirty="0" smtClean="0">
                <a:effectLst/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z-Cyrl-UZ" b="1" dirty="0" smtClean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Armenia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dirty="0" smtClean="0">
                <a:effectLst/>
                <a:latin typeface="Times New Roman" pitchFamily="18" charset="0"/>
                <a:cs typeface="Times New Roman" pitchFamily="18" charset="0"/>
              </a:rPr>
              <a:t>Fundamental </a:t>
            </a:r>
            <a:r>
              <a:rPr lang="en-GB" dirty="0">
                <a:effectLst/>
                <a:latin typeface="Times New Roman" pitchFamily="18" charset="0"/>
                <a:cs typeface="Times New Roman" pitchFamily="18" charset="0"/>
              </a:rPr>
              <a:t>Scientific Library 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z-Cyrl-UZ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GB" dirty="0" smtClean="0">
                <a:effectLst/>
                <a:latin typeface="Times New Roman" pitchFamily="18" charset="0"/>
                <a:cs typeface="Times New Roman" pitchFamily="18" charset="0"/>
              </a:rPr>
              <a:t>International </a:t>
            </a:r>
            <a:r>
              <a:rPr lang="en-GB" dirty="0">
                <a:effectLst/>
                <a:latin typeface="Times New Roman" pitchFamily="18" charset="0"/>
                <a:cs typeface="Times New Roman" pitchFamily="18" charset="0"/>
              </a:rPr>
              <a:t>Scientific Educational Centre 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Uzbekistan</a:t>
            </a:r>
            <a:r>
              <a:rPr lang="en-US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Tashkent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University of Information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z-Cyrl-UZ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Tashkent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State Institute of Culture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883"/>
            <a:ext cx="7772400" cy="1122656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Partners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11268" name="Picture 4" descr="ARME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968" y="1666195"/>
            <a:ext cx="963032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UNKG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143" y="926083"/>
            <a:ext cx="806450" cy="54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GEOR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6" y="3786190"/>
            <a:ext cx="857224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SPAN0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6" y="4572008"/>
            <a:ext cx="857224" cy="54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ITAL00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752" y="2357431"/>
            <a:ext cx="934248" cy="57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LATV0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238" y="3071811"/>
            <a:ext cx="902761" cy="57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UZBK000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550" y="5429264"/>
            <a:ext cx="806450" cy="54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77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1142984"/>
            <a:ext cx="8229600" cy="518161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uz-Cyrl-U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Изменен </a:t>
            </a:r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Классификатор направлений и специальностей высшего образования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5220200</a:t>
            </a:r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  200 000 Социальная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220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00 Журналистика и информация</a:t>
            </a:r>
            <a:endParaRPr lang="uz-Cyrl-UZ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5350600 -  300 000 Техническая</a:t>
            </a:r>
          </a:p>
          <a:p>
            <a:pPr>
              <a:buNone/>
            </a:pPr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                      350 000 Связи, информатизации и       </a:t>
            </a:r>
          </a:p>
          <a:p>
            <a:pPr>
              <a:buNone/>
            </a:pPr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                       телекоммуникационных технологий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ELFASO\Desktop\logo_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932"/>
            <a:ext cx="3810000" cy="95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58" y="1124744"/>
            <a:ext cx="8928992" cy="1214446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z-Cyrl-UZ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учебного плана направления бакалавриата 5350600-ИНФОРМАТИЗАЦИЯ И БИБЛИОТЕКОВЕДЕНИЕ</a:t>
            </a:r>
            <a:r>
              <a:rPr lang="uz-Cyrl-UZ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uz-Cyrl-UZ" b="1" dirty="0">
                <a:latin typeface="Times New Roman" pitchFamily="18" charset="0"/>
                <a:cs typeface="Times New Roman" pitchFamily="18" charset="0"/>
              </a:rPr>
              <a:t>Гуманитарные и социально-экономические науки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15%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Математика и естественные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науки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25%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z-Cyrl-UZ" b="1" dirty="0">
                <a:latin typeface="Times New Roman" pitchFamily="18" charset="0"/>
                <a:cs typeface="Times New Roman" pitchFamily="18" charset="0"/>
              </a:rPr>
              <a:t>Общественные науки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9%</a:t>
            </a:r>
            <a:endParaRPr lang="uz-Cyrl-UZ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Специализированные дисциплины 26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z-Cyrl-U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Специальные предметы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25%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 </a:t>
            </a:r>
            <a:endParaRPr lang="ru-RU" dirty="0"/>
          </a:p>
        </p:txBody>
      </p:sp>
      <p:pic>
        <p:nvPicPr>
          <p:cNvPr id="4" name="Picture 2" descr="C:\Users\ELFASO\Desktop\logo_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932"/>
            <a:ext cx="3810000" cy="95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52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857232"/>
            <a:ext cx="6512511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Спец. дисциплины</a:t>
            </a:r>
            <a:r>
              <a:rPr lang="ru-RU" sz="4800" dirty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4800" dirty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1268760"/>
            <a:ext cx="7317432" cy="468052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История книговедения, книжного дела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Библиотековедение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Библиография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Аналитические продукты и услуги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Информационно –библиотечные фонды и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каталог</a:t>
            </a:r>
            <a:r>
              <a:rPr lang="uz-Cyrl-UZ" sz="2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Сохранение ценных и рукописных изданий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Цифровое информационное обслуживание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Управление автоматизированными библиотеками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Технология создания электронных библиотек 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Корпоративные информационно-библиотечные системы и сети</a:t>
            </a:r>
            <a:endParaRPr lang="ru-RU" sz="2400" b="1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" name="Picture 2" descr="C:\Users\ELFASO\Desktop\logo_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932"/>
            <a:ext cx="3810000" cy="95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6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465</Words>
  <Application>Microsoft Office PowerPoint</Application>
  <PresentationFormat>On-screen Show (4:3)</PresentationFormat>
  <Paragraphs>167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Открытая</vt:lpstr>
      <vt:lpstr>РАЗВИТИЕ КАДРОВОГО ПОТЕНЦИАЛА ДЛЯ ИНФОРМАЦИОННО-БИБЛИОТЕЧНЫХ УЧРЕЖДЕНИЙ</vt:lpstr>
      <vt:lpstr>PowerPoint Presentation</vt:lpstr>
      <vt:lpstr>Развитие информационно-библиотечной инфраструктуры:</vt:lpstr>
      <vt:lpstr>Изучение зарубежного опыта:</vt:lpstr>
      <vt:lpstr>PowerPoint Presentation</vt:lpstr>
      <vt:lpstr>Partners </vt:lpstr>
      <vt:lpstr>PowerPoint Presentation</vt:lpstr>
      <vt:lpstr>Структура учебного плана направления бакалавриата 5350600-ИНФОРМАТИЗАЦИЯ И БИБЛИОТЕКОВЕДЕНИЕ  </vt:lpstr>
      <vt:lpstr>Спец. дисциплины </vt:lpstr>
      <vt:lpstr>Специальности магистратуры: </vt:lpstr>
      <vt:lpstr>Контенгент выпускников </vt:lpstr>
      <vt:lpstr>По областям</vt:lpstr>
      <vt:lpstr>Перспективы</vt:lpstr>
      <vt:lpstr>PowerPoint Presentation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КАДРОВ ВЫСШЕЙ КВАЛИФИКАЦИИ В УСЛОВИЯХ РЕФОРМИРОВАНИЯ ИНФОРМАЦИОННО-БИБЛИОТЕЧНОЙ ДЕЯТЕЛЬНОСТИ В УЗБЕКИСТАНЕ </dc:title>
  <dc:creator>User</dc:creator>
  <cp:lastModifiedBy>Akdana Bakirova</cp:lastModifiedBy>
  <cp:revision>34</cp:revision>
  <dcterms:created xsi:type="dcterms:W3CDTF">2014-09-29T14:14:51Z</dcterms:created>
  <dcterms:modified xsi:type="dcterms:W3CDTF">2018-05-30T05:31:34Z</dcterms:modified>
</cp:coreProperties>
</file>