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sldIdLst>
    <p:sldId id="257" r:id="rId3"/>
    <p:sldId id="260" r:id="rId4"/>
    <p:sldId id="261" r:id="rId5"/>
    <p:sldId id="268" r:id="rId6"/>
    <p:sldId id="263" r:id="rId7"/>
    <p:sldId id="264" r:id="rId8"/>
    <p:sldId id="259" r:id="rId9"/>
    <p:sldId id="265" r:id="rId10"/>
    <p:sldId id="267" r:id="rId11"/>
  </p:sldIdLst>
  <p:sldSz cx="12192000" cy="6858000"/>
  <p:notesSz cx="6858000" cy="9144000"/>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snapToObjects="1">
      <p:cViewPr varScale="1">
        <p:scale>
          <a:sx n="86" d="100"/>
          <a:sy n="86" d="100"/>
        </p:scale>
        <p:origin x="456" y="53"/>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AC16EE-294F-4AC3-9DB0-4E44BBF4C7DF}" type="doc">
      <dgm:prSet loTypeId="urn:microsoft.com/office/officeart/2005/8/layout/hierarchy1" loCatId="hierarchy" qsTypeId="urn:microsoft.com/office/officeart/2005/8/quickstyle/simple2" qsCatId="simple" csTypeId="urn:microsoft.com/office/officeart/2005/8/colors/colorful2" csCatId="colorful" phldr="1"/>
      <dgm:spPr/>
      <dgm:t>
        <a:bodyPr/>
        <a:lstStyle/>
        <a:p>
          <a:endParaRPr lang="en-US"/>
        </a:p>
      </dgm:t>
    </dgm:pt>
    <dgm:pt modelId="{D43AF53F-E6A6-495D-8A6C-98CEE1C27D0E}" type="parTrans" cxnId="{C0E023E4-4E17-4291-A928-A1552D822D60}">
      <dgm:prSet/>
      <dgm:spPr/>
      <dgm:t>
        <a:bodyPr/>
        <a:lstStyle/>
        <a:p>
          <a:endParaRPr lang="en-US"/>
        </a:p>
      </dgm:t>
    </dgm:pt>
    <dgm:pt modelId="{862EB2EA-BE7A-4F8F-91C4-5684F131C2EE}">
      <dgm:prSet custT="1"/>
      <dgm:spPr/>
      <dgm:t>
        <a:bodyPr anchor="t">
          <a:noAutofit/>
        </a:bodyPr>
        <a:lstStyle/>
        <a:p>
          <a:pPr rtl="0"/>
          <a:r>
            <a:rPr lang="kk-KZ" sz="1700" b="0" i="0" u="none" strike="noStrike" dirty="0" smtClean="0">
              <a:highlight>
                <a:srgbClr val="000000">
                  <a:alpha val="0"/>
                </a:srgbClr>
              </a:highlight>
            </a:rPr>
            <a:t>Медиа және ақпараттық сауаттылық (</a:t>
          </a:r>
          <a:r>
            <a:rPr lang="en-AU" sz="1700" b="0" i="0" u="none" strike="noStrike" dirty="0" smtClean="0">
              <a:highlight>
                <a:srgbClr val="000000">
                  <a:alpha val="0"/>
                </a:srgbClr>
              </a:highlight>
              <a:latin typeface="Rockwell" panose="02060603020205020403"/>
            </a:rPr>
            <a:t>MIL - Media and Information Literacy) </a:t>
          </a:r>
          <a:r>
            <a:rPr lang="kk-KZ" sz="1700" b="0" i="0" u="none" strike="noStrike" dirty="0" smtClean="0">
              <a:highlight>
                <a:srgbClr val="000000">
                  <a:alpha val="0"/>
                </a:srgbClr>
              </a:highlight>
            </a:rPr>
            <a:t>арқылы адамдардың құқықтары мен мүмкіндіктерін кеңейту ақпарат пен білімге тең қол жеткізуді қамтамасыз ету және еркін, тәуелсіз және плюралистік бұқаралық ақпарат құралдары мен ақпараттық жүйелерді ілгерілету үшін маңызды алғышарт болып табылады.</a:t>
          </a:r>
          <a:endParaRPr lang="ru-RU" sz="1700" b="0" i="0" u="none" strike="noStrike" dirty="0">
            <a:highlight>
              <a:srgbClr val="000000">
                <a:alpha val="0"/>
              </a:srgbClr>
            </a:highlight>
            <a:latin typeface="Rockwell" panose="02060603020205020403"/>
          </a:endParaRPr>
        </a:p>
      </dgm:t>
    </dgm:pt>
    <dgm:pt modelId="{CCA3DC50-7018-429F-8980-88E447A5D7AB}" type="sibTrans" cxnId="{C0E023E4-4E17-4291-A928-A1552D822D60}">
      <dgm:prSet/>
      <dgm:spPr/>
      <dgm:t>
        <a:bodyPr/>
        <a:lstStyle/>
        <a:p>
          <a:endParaRPr lang="en-US"/>
        </a:p>
      </dgm:t>
    </dgm:pt>
    <dgm:pt modelId="{16E8B198-1FD6-47DA-B013-69BCA06DF30C}" type="parTrans" cxnId="{3C65AA78-721E-4ABF-8DAE-11A62F795818}">
      <dgm:prSet/>
      <dgm:spPr/>
      <dgm:t>
        <a:bodyPr/>
        <a:lstStyle/>
        <a:p>
          <a:endParaRPr lang="en-US"/>
        </a:p>
      </dgm:t>
    </dgm:pt>
    <dgm:pt modelId="{2CAB9BC3-06BE-47D1-BEB8-2DC1CEE8B572}">
      <dgm:prSet custT="1"/>
      <dgm:spPr/>
      <dgm:t>
        <a:bodyPr anchor="t">
          <a:noAutofit/>
        </a:bodyPr>
        <a:lstStyle/>
        <a:p>
          <a:pPr rtl="0"/>
          <a:r>
            <a:rPr lang="kk-KZ" sz="1600" b="0" i="0" u="none" strike="noStrike" dirty="0" smtClean="0">
              <a:highlight>
                <a:srgbClr val="000000">
                  <a:alpha val="0"/>
                </a:srgbClr>
              </a:highlight>
            </a:rPr>
            <a:t>Медиа және ақпараттық сауаттылық біздің күнделікті өмірімізде ақпарат пен бұқаралық ақпарат құралдарының басты рөл атқаратынын көрсетеді.Бұл сөз бен ақпарат бостандығының негізі болып табылады, өйткені ол азаматтарға БАҚ пен басқа да ақпарат жеткізушілерінің қызметін түсінуге, олардың контентін сыни тұрғыдан бағалауға және ақпарат пен </a:t>
          </a:r>
          <a:r>
            <a:rPr lang="kk-KZ" sz="1600" b="0" i="0" u="none" strike="noStrike" dirty="0" err="1" smtClean="0">
              <a:highlight>
                <a:srgbClr val="000000">
                  <a:alpha val="0"/>
                </a:srgbClr>
              </a:highlight>
            </a:rPr>
            <a:t>медиа-</a:t>
          </a:r>
          <a:r>
            <a:rPr lang="kk-KZ" sz="1600" b="0" i="0" u="none" strike="noStrike" dirty="0" smtClean="0">
              <a:highlight>
                <a:srgbClr val="000000">
                  <a:alpha val="0"/>
                </a:srgbClr>
              </a:highlight>
            </a:rPr>
            <a:t> контентін пайдаланушылар мен өндірушілер ретінде негізделген шешімдер қабылдауға мүмкіндік береді.</a:t>
          </a:r>
          <a:endParaRPr lang="ru-RU" sz="1600" b="0" i="0" u="none" strike="noStrike" dirty="0">
            <a:highlight>
              <a:srgbClr val="000000">
                <a:alpha val="0"/>
              </a:srgbClr>
            </a:highlight>
            <a:latin typeface="Rockwell" panose="02060603020205020403"/>
          </a:endParaRPr>
        </a:p>
      </dgm:t>
    </dgm:pt>
    <dgm:pt modelId="{9352B97D-DFB7-4E35-A97A-F25B7647371C}" type="sibTrans" cxnId="{3C65AA78-721E-4ABF-8DAE-11A62F795818}">
      <dgm:prSet/>
      <dgm:spPr/>
      <dgm:t>
        <a:bodyPr/>
        <a:lstStyle/>
        <a:p>
          <a:endParaRPr lang="en-US"/>
        </a:p>
      </dgm:t>
    </dgm:pt>
    <dgm:pt modelId="{22774894-F23C-3D4F-8848-8AA5E5E32CDE}" type="pres">
      <dgm:prSet presAssocID="{85AC16EE-294F-4AC3-9DB0-4E44BBF4C7DF}" presName="hierChild1" presStyleCnt="0">
        <dgm:presLayoutVars>
          <dgm:chPref val="1"/>
          <dgm:dir/>
          <dgm:animOne val="branch"/>
          <dgm:animLvl val="lvl"/>
          <dgm:resizeHandles/>
        </dgm:presLayoutVars>
      </dgm:prSet>
      <dgm:spPr/>
      <dgm:t>
        <a:bodyPr/>
        <a:lstStyle/>
        <a:p>
          <a:endParaRPr/>
        </a:p>
      </dgm:t>
    </dgm:pt>
    <dgm:pt modelId="{49F67AED-F364-EB40-A6AB-382543A01630}" type="pres">
      <dgm:prSet presAssocID="{862EB2EA-BE7A-4F8F-91C4-5684F131C2EE}" presName="hierRoot1" presStyleCnt="0"/>
      <dgm:spPr/>
      <dgm:t>
        <a:bodyPr/>
        <a:lstStyle/>
        <a:p>
          <a:endParaRPr/>
        </a:p>
      </dgm:t>
    </dgm:pt>
    <dgm:pt modelId="{18F122CD-DB71-8C49-AF27-6395CC73C149}" type="pres">
      <dgm:prSet presAssocID="{862EB2EA-BE7A-4F8F-91C4-5684F131C2EE}" presName="composite" presStyleCnt="0"/>
      <dgm:spPr/>
      <dgm:t>
        <a:bodyPr/>
        <a:lstStyle/>
        <a:p>
          <a:endParaRPr/>
        </a:p>
      </dgm:t>
    </dgm:pt>
    <dgm:pt modelId="{2E0CE1BA-2DCA-624F-9D72-91113C99ACC4}" type="pres">
      <dgm:prSet presAssocID="{862EB2EA-BE7A-4F8F-91C4-5684F131C2EE}" presName="background" presStyleLbl="node0" presStyleIdx="0" presStyleCnt="2"/>
      <dgm:spPr/>
      <dgm:t>
        <a:bodyPr/>
        <a:lstStyle/>
        <a:p>
          <a:endParaRPr/>
        </a:p>
      </dgm:t>
    </dgm:pt>
    <dgm:pt modelId="{C0AC3FD1-C1E1-A64B-80D9-902277A6F599}" type="pres">
      <dgm:prSet presAssocID="{862EB2EA-BE7A-4F8F-91C4-5684F131C2EE}" presName="text" presStyleLbl="fgAcc0" presStyleIdx="0" presStyleCnt="2">
        <dgm:presLayoutVars>
          <dgm:chPref val="3"/>
        </dgm:presLayoutVars>
      </dgm:prSet>
      <dgm:spPr/>
      <dgm:t>
        <a:bodyPr/>
        <a:lstStyle/>
        <a:p>
          <a:endParaRPr/>
        </a:p>
      </dgm:t>
    </dgm:pt>
    <dgm:pt modelId="{E7E83B3E-A5DF-9D4B-84CC-F11A23BED990}" type="pres">
      <dgm:prSet presAssocID="{862EB2EA-BE7A-4F8F-91C4-5684F131C2EE}" presName="hierChild2" presStyleCnt="0"/>
      <dgm:spPr/>
      <dgm:t>
        <a:bodyPr/>
        <a:lstStyle/>
        <a:p>
          <a:endParaRPr/>
        </a:p>
      </dgm:t>
    </dgm:pt>
    <dgm:pt modelId="{4EC81515-6B77-6247-BB18-4C78445DF995}" type="pres">
      <dgm:prSet presAssocID="{2CAB9BC3-06BE-47D1-BEB8-2DC1CEE8B572}" presName="hierRoot1" presStyleCnt="0"/>
      <dgm:spPr/>
      <dgm:t>
        <a:bodyPr/>
        <a:lstStyle/>
        <a:p>
          <a:endParaRPr/>
        </a:p>
      </dgm:t>
    </dgm:pt>
    <dgm:pt modelId="{1C12092F-3488-154E-A2FA-C818762930E2}" type="pres">
      <dgm:prSet presAssocID="{2CAB9BC3-06BE-47D1-BEB8-2DC1CEE8B572}" presName="composite" presStyleCnt="0"/>
      <dgm:spPr/>
      <dgm:t>
        <a:bodyPr/>
        <a:lstStyle/>
        <a:p>
          <a:endParaRPr/>
        </a:p>
      </dgm:t>
    </dgm:pt>
    <dgm:pt modelId="{A3414E0C-FCB8-0A40-A07B-F2BD2E45BBB8}" type="pres">
      <dgm:prSet presAssocID="{2CAB9BC3-06BE-47D1-BEB8-2DC1CEE8B572}" presName="background" presStyleLbl="node0" presStyleIdx="1" presStyleCnt="2"/>
      <dgm:spPr/>
      <dgm:t>
        <a:bodyPr/>
        <a:lstStyle/>
        <a:p>
          <a:endParaRPr/>
        </a:p>
      </dgm:t>
    </dgm:pt>
    <dgm:pt modelId="{62383347-6CD4-D443-9B92-B295D94E4C37}" type="pres">
      <dgm:prSet presAssocID="{2CAB9BC3-06BE-47D1-BEB8-2DC1CEE8B572}" presName="text" presStyleLbl="fgAcc0" presStyleIdx="1" presStyleCnt="2">
        <dgm:presLayoutVars>
          <dgm:chPref val="3"/>
        </dgm:presLayoutVars>
      </dgm:prSet>
      <dgm:spPr/>
      <dgm:t>
        <a:bodyPr/>
        <a:lstStyle/>
        <a:p>
          <a:endParaRPr/>
        </a:p>
      </dgm:t>
    </dgm:pt>
    <dgm:pt modelId="{4E3FFE5D-4543-FC49-BBF0-7AF26C074A7D}" type="pres">
      <dgm:prSet presAssocID="{2CAB9BC3-06BE-47D1-BEB8-2DC1CEE8B572}" presName="hierChild2" presStyleCnt="0"/>
      <dgm:spPr/>
      <dgm:t>
        <a:bodyPr/>
        <a:lstStyle/>
        <a:p>
          <a:endParaRPr/>
        </a:p>
      </dgm:t>
    </dgm:pt>
  </dgm:ptLst>
  <dgm:cxnLst>
    <dgm:cxn modelId="{3C65AA78-721E-4ABF-8DAE-11A62F795818}" srcId="{85AC16EE-294F-4AC3-9DB0-4E44BBF4C7DF}" destId="{2CAB9BC3-06BE-47D1-BEB8-2DC1CEE8B572}" srcOrd="1" destOrd="0" parTransId="{16E8B198-1FD6-47DA-B013-69BCA06DF30C}" sibTransId="{9352B97D-DFB7-4E35-A97A-F25B7647371C}"/>
    <dgm:cxn modelId="{C0E023E4-4E17-4291-A928-A1552D822D60}" srcId="{85AC16EE-294F-4AC3-9DB0-4E44BBF4C7DF}" destId="{862EB2EA-BE7A-4F8F-91C4-5684F131C2EE}" srcOrd="0" destOrd="0" parTransId="{D43AF53F-E6A6-495D-8A6C-98CEE1C27D0E}" sibTransId="{CCA3DC50-7018-429F-8980-88E447A5D7AB}"/>
    <dgm:cxn modelId="{27695CAE-00EA-4E93-A9C3-E2EFE968072B}" type="presOf" srcId="{85AC16EE-294F-4AC3-9DB0-4E44BBF4C7DF}" destId="{22774894-F23C-3D4F-8848-8AA5E5E32CDE}" srcOrd="0" destOrd="0" presId="urn:microsoft.com/office/officeart/2005/8/layout/hierarchy1"/>
    <dgm:cxn modelId="{8571F159-028B-4A6A-946B-981C8E001531}" type="presOf" srcId="{862EB2EA-BE7A-4F8F-91C4-5684F131C2EE}" destId="{C0AC3FD1-C1E1-A64B-80D9-902277A6F599}" srcOrd="0" destOrd="0" presId="urn:microsoft.com/office/officeart/2005/8/layout/hierarchy1"/>
    <dgm:cxn modelId="{AE268C25-BF8B-4CF6-AF91-C97D7EFC2ECE}" type="presOf" srcId="{2CAB9BC3-06BE-47D1-BEB8-2DC1CEE8B572}" destId="{62383347-6CD4-D443-9B92-B295D94E4C37}" srcOrd="0" destOrd="0" presId="urn:microsoft.com/office/officeart/2005/8/layout/hierarchy1"/>
    <dgm:cxn modelId="{16B1C0B6-13E2-4FDA-AB2C-B621D85C0F37}" type="presParOf" srcId="{22774894-F23C-3D4F-8848-8AA5E5E32CDE}" destId="{49F67AED-F364-EB40-A6AB-382543A01630}" srcOrd="0" destOrd="0" presId="urn:microsoft.com/office/officeart/2005/8/layout/hierarchy1"/>
    <dgm:cxn modelId="{967604E5-DA76-4E30-A64A-D40E18F47065}" type="presParOf" srcId="{49F67AED-F364-EB40-A6AB-382543A01630}" destId="{18F122CD-DB71-8C49-AF27-6395CC73C149}" srcOrd="0" destOrd="0" presId="urn:microsoft.com/office/officeart/2005/8/layout/hierarchy1"/>
    <dgm:cxn modelId="{7CEA10B6-9529-4068-8896-4FD370836465}" type="presParOf" srcId="{18F122CD-DB71-8C49-AF27-6395CC73C149}" destId="{2E0CE1BA-2DCA-624F-9D72-91113C99ACC4}" srcOrd="0" destOrd="0" presId="urn:microsoft.com/office/officeart/2005/8/layout/hierarchy1"/>
    <dgm:cxn modelId="{24A8C119-9202-43E1-9B42-DC45387D0C7C}" type="presParOf" srcId="{18F122CD-DB71-8C49-AF27-6395CC73C149}" destId="{C0AC3FD1-C1E1-A64B-80D9-902277A6F599}" srcOrd="1" destOrd="0" presId="urn:microsoft.com/office/officeart/2005/8/layout/hierarchy1"/>
    <dgm:cxn modelId="{E508C97A-DBD6-43F6-8CB3-D510F126D380}" type="presParOf" srcId="{49F67AED-F364-EB40-A6AB-382543A01630}" destId="{E7E83B3E-A5DF-9D4B-84CC-F11A23BED990}" srcOrd="1" destOrd="0" presId="urn:microsoft.com/office/officeart/2005/8/layout/hierarchy1"/>
    <dgm:cxn modelId="{249D8437-B672-4A8D-96D4-5169062A74E5}" type="presParOf" srcId="{22774894-F23C-3D4F-8848-8AA5E5E32CDE}" destId="{4EC81515-6B77-6247-BB18-4C78445DF995}" srcOrd="1" destOrd="0" presId="urn:microsoft.com/office/officeart/2005/8/layout/hierarchy1"/>
    <dgm:cxn modelId="{C31CAF95-1FFB-4FE4-BD81-CDC3B6CC5188}" type="presParOf" srcId="{4EC81515-6B77-6247-BB18-4C78445DF995}" destId="{1C12092F-3488-154E-A2FA-C818762930E2}" srcOrd="0" destOrd="0" presId="urn:microsoft.com/office/officeart/2005/8/layout/hierarchy1"/>
    <dgm:cxn modelId="{415BCB25-2653-4380-BDEC-27688ABC776F}" type="presParOf" srcId="{1C12092F-3488-154E-A2FA-C818762930E2}" destId="{A3414E0C-FCB8-0A40-A07B-F2BD2E45BBB8}" srcOrd="0" destOrd="0" presId="urn:microsoft.com/office/officeart/2005/8/layout/hierarchy1"/>
    <dgm:cxn modelId="{5D8CBC6D-D20E-49F7-A4BF-5E14D9A766C4}" type="presParOf" srcId="{1C12092F-3488-154E-A2FA-C818762930E2}" destId="{62383347-6CD4-D443-9B92-B295D94E4C37}" srcOrd="1" destOrd="0" presId="urn:microsoft.com/office/officeart/2005/8/layout/hierarchy1"/>
    <dgm:cxn modelId="{590B5113-0C98-4AEC-9BD6-827555203F14}" type="presParOf" srcId="{4EC81515-6B77-6247-BB18-4C78445DF995}" destId="{4E3FFE5D-4543-FC49-BBF0-7AF26C074A7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5DFC2D-C0B7-4D40-AC71-EC424EA07E73}" type="doc">
      <dgm:prSet loTypeId="urn:microsoft.com/office/officeart/2005/8/layout/arrow5" loCatId="" qsTypeId="urn:microsoft.com/office/officeart/2005/8/quickstyle/simple2" qsCatId="simple" csTypeId="urn:microsoft.com/office/officeart/2005/8/colors/accent1_2" csCatId="accent1" phldr="1"/>
      <dgm:spPr/>
      <dgm:t>
        <a:bodyPr/>
        <a:lstStyle/>
        <a:p>
          <a:endParaRPr lang="en-US"/>
        </a:p>
      </dgm:t>
    </dgm:pt>
    <dgm:pt modelId="{AEC6084B-1263-0C4B-BB2B-791EB72BA099}" type="parTrans" cxnId="{DF04B7F8-CC3D-4C5D-9D51-9B909BF83804}">
      <dgm:prSet/>
      <dgm:spPr/>
      <dgm:t>
        <a:bodyPr/>
        <a:lstStyle/>
        <a:p>
          <a:endParaRPr lang="en-US"/>
        </a:p>
      </dgm:t>
    </dgm:pt>
    <dgm:pt modelId="{55F41437-E600-714C-9F08-2D7F8FEDFC9A}">
      <dgm:prSet phldrT="[Text]" custT="1"/>
      <dgm:spPr/>
      <dgm:t>
        <a:bodyPr vert="horz">
          <a:noAutofit/>
        </a:bodyPr>
        <a:lstStyle/>
        <a:p>
          <a:r>
            <a:rPr lang="en-US" sz="3600"/>
            <a:t> </a:t>
          </a:r>
        </a:p>
      </dgm:t>
    </dgm:pt>
    <dgm:pt modelId="{CD84B475-3E92-DD46-9B3B-7A6B09AC95A1}" type="sibTrans" cxnId="{DF04B7F8-CC3D-4C5D-9D51-9B909BF83804}">
      <dgm:prSet/>
      <dgm:spPr/>
      <dgm:t>
        <a:bodyPr/>
        <a:lstStyle/>
        <a:p>
          <a:endParaRPr lang="en-US"/>
        </a:p>
      </dgm:t>
    </dgm:pt>
    <dgm:pt modelId="{2A1B3C62-BF59-6C41-A80F-940B75352367}" type="parTrans" cxnId="{1F5E7E6C-0F53-4CC3-889F-3DB21568D9E2}">
      <dgm:prSet/>
      <dgm:spPr/>
      <dgm:t>
        <a:bodyPr/>
        <a:lstStyle/>
        <a:p>
          <a:endParaRPr lang="en-US"/>
        </a:p>
      </dgm:t>
    </dgm:pt>
    <dgm:pt modelId="{8D84634A-90FE-2E4B-AD32-B516A6733AE0}">
      <dgm:prSet phldrT="[Text]" custT="1"/>
      <dgm:spPr/>
      <dgm:t>
        <a:bodyPr vert="horz">
          <a:noAutofit/>
        </a:bodyPr>
        <a:lstStyle/>
        <a:p>
          <a:r>
            <a:rPr lang="en-US" sz="3600"/>
            <a:t>  </a:t>
          </a:r>
        </a:p>
      </dgm:t>
    </dgm:pt>
    <dgm:pt modelId="{99924C7C-516F-9248-B814-A0EA6D38EE5B}" type="sibTrans" cxnId="{1F5E7E6C-0F53-4CC3-889F-3DB21568D9E2}">
      <dgm:prSet/>
      <dgm:spPr/>
      <dgm:t>
        <a:bodyPr/>
        <a:lstStyle/>
        <a:p>
          <a:endParaRPr lang="en-US"/>
        </a:p>
      </dgm:t>
    </dgm:pt>
    <dgm:pt modelId="{CE21A9BA-2172-044D-92CA-807C52492C2B}" type="pres">
      <dgm:prSet presAssocID="{2E5DFC2D-C0B7-4D40-AC71-EC424EA07E73}" presName="diagram" presStyleCnt="0">
        <dgm:presLayoutVars>
          <dgm:dir/>
          <dgm:resizeHandles val="exact"/>
        </dgm:presLayoutVars>
      </dgm:prSet>
      <dgm:spPr/>
      <dgm:t>
        <a:bodyPr/>
        <a:lstStyle/>
        <a:p>
          <a:endParaRPr/>
        </a:p>
      </dgm:t>
    </dgm:pt>
    <dgm:pt modelId="{BCEA5619-E9D5-9540-BC74-F9CA2041C121}" type="pres">
      <dgm:prSet presAssocID="{55F41437-E600-714C-9F08-2D7F8FEDFC9A}" presName="arrow" presStyleLbl="node1" presStyleIdx="0" presStyleCnt="2" custAng="10800000">
        <dgm:presLayoutVars>
          <dgm:bulletEnabled val="1"/>
        </dgm:presLayoutVars>
      </dgm:prSet>
      <dgm:spPr/>
      <dgm:t>
        <a:bodyPr/>
        <a:lstStyle/>
        <a:p>
          <a:endParaRPr/>
        </a:p>
      </dgm:t>
    </dgm:pt>
    <dgm:pt modelId="{1EE7AFFC-4256-E642-A5BF-981769FE6987}" type="pres">
      <dgm:prSet presAssocID="{8D84634A-90FE-2E4B-AD32-B516A6733AE0}" presName="arrow" presStyleLbl="node1" presStyleIdx="1" presStyleCnt="2" custAng="10800000">
        <dgm:presLayoutVars>
          <dgm:bulletEnabled val="1"/>
        </dgm:presLayoutVars>
      </dgm:prSet>
      <dgm:spPr/>
      <dgm:t>
        <a:bodyPr/>
        <a:lstStyle/>
        <a:p>
          <a:endParaRPr/>
        </a:p>
      </dgm:t>
    </dgm:pt>
  </dgm:ptLst>
  <dgm:cxnLst>
    <dgm:cxn modelId="{DF04B7F8-CC3D-4C5D-9D51-9B909BF83804}" srcId="{2E5DFC2D-C0B7-4D40-AC71-EC424EA07E73}" destId="{55F41437-E600-714C-9F08-2D7F8FEDFC9A}" srcOrd="0" destOrd="0" parTransId="{AEC6084B-1263-0C4B-BB2B-791EB72BA099}" sibTransId="{CD84B475-3E92-DD46-9B3B-7A6B09AC95A1}"/>
    <dgm:cxn modelId="{6FCBCD65-684C-4E6F-90F7-F3E99041F94B}" type="presOf" srcId="{55F41437-E600-714C-9F08-2D7F8FEDFC9A}" destId="{BCEA5619-E9D5-9540-BC74-F9CA2041C121}" srcOrd="0" destOrd="0" presId="urn:microsoft.com/office/officeart/2005/8/layout/arrow5"/>
    <dgm:cxn modelId="{94D17A77-CA6D-40ED-972A-8D770803D04D}" type="presOf" srcId="{8D84634A-90FE-2E4B-AD32-B516A6733AE0}" destId="{1EE7AFFC-4256-E642-A5BF-981769FE6987}" srcOrd="0" destOrd="0" presId="urn:microsoft.com/office/officeart/2005/8/layout/arrow5"/>
    <dgm:cxn modelId="{1F5E7E6C-0F53-4CC3-889F-3DB21568D9E2}" srcId="{2E5DFC2D-C0B7-4D40-AC71-EC424EA07E73}" destId="{8D84634A-90FE-2E4B-AD32-B516A6733AE0}" srcOrd="1" destOrd="0" parTransId="{2A1B3C62-BF59-6C41-A80F-940B75352367}" sibTransId="{99924C7C-516F-9248-B814-A0EA6D38EE5B}"/>
    <dgm:cxn modelId="{E0E492E1-C474-4EB1-B562-A6EE464A9309}" type="presOf" srcId="{2E5DFC2D-C0B7-4D40-AC71-EC424EA07E73}" destId="{CE21A9BA-2172-044D-92CA-807C52492C2B}" srcOrd="0" destOrd="0" presId="urn:microsoft.com/office/officeart/2005/8/layout/arrow5"/>
    <dgm:cxn modelId="{73A25434-CCE4-4C54-B745-EBAD8D733153}" type="presParOf" srcId="{CE21A9BA-2172-044D-92CA-807C52492C2B}" destId="{BCEA5619-E9D5-9540-BC74-F9CA2041C121}" srcOrd="0" destOrd="0" presId="urn:microsoft.com/office/officeart/2005/8/layout/arrow5"/>
    <dgm:cxn modelId="{9CFAA092-7F02-4D33-9985-F97781127549}" type="presParOf" srcId="{CE21A9BA-2172-044D-92CA-807C52492C2B}" destId="{1EE7AFFC-4256-E642-A5BF-981769FE6987}"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a:t>30-Oct-20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F7AFFB9B-9FB8-469E-96F9-4D32314110B6}" type="datetimeFigureOut">
              <a:rPr lang="en-US" smtClean="0"/>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18856811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5BB1C6-BF8F-4481-8AB2-603A1C8A906A}" type="datetimeFigureOut">
              <a:rPr lang="en-US" smtClean="0"/>
              <a:t>30-Oct-20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94843506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0F7F47CF-67C9-420C-80A5-E2069FF0C2DF}" type="datetimeFigureOut">
              <a:rPr lang="en-US" smtClean="0"/>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26620546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0"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0"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8593405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2"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2"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73031536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097649AC-CB8F-4FF1-9A34-5861C74DD0A7}" type="datetimeFigureOut">
              <a:rPr lang="en-US" smtClean="0"/>
              <a:t>30-Oct-20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29374952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3EC5CECA-2D3A-4680-9B49-752200DE467C}" type="datetimeFigureOut">
              <a:rPr lang="en-US" smtClean="0"/>
              <a:t>30-Oct-20</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369599639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35BB1C6-BF8F-4481-8AB2-603A1C8A906A}" type="datetimeFigureOut">
              <a:rPr lang="en-US" smtClean="0"/>
              <a:t>30-Oct-20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07885639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a:t>30-Oct-20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12EF78E3-FDA3-4D28-AAA2-0B81F349A39D}" type="datetimeFigureOut">
              <a:rPr lang="en-US" smtClean="0"/>
              <a:t>30-Oct-20</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95827801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5BB1C6-BF8F-4481-8AB2-603A1C8A906A}" type="datetimeFigureOut">
              <a:rPr lang="en-US" smtClean="0"/>
              <a:t>30-Oct-20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419333299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04672" y="320040"/>
            <a:ext cx="3657600" cy="320040"/>
          </a:xfrm>
        </p:spPr>
        <p:txBody>
          <a:bodyPr/>
          <a:lstStyle/>
          <a:p>
            <a:fld id="{C35BB1C6-BF8F-4481-8AB2-603A1C8A906A}" type="datetimeFigureOut">
              <a:rPr lang="en-US" smtClean="0"/>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177303147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0"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0"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2"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2"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p>
        </p:txBody>
      </p:sp>
      <p:sp>
        <p:nvSpPr>
          <p:cNvPr id="3" name="Date Placeholder 2"/>
          <p:cNvSpPr>
            <a:spLocks noGrp="1"/>
          </p:cNvSpPr>
          <p:nvPr>
            <p:ph type="dt" sz="half" idx="10"/>
          </p:nvPr>
        </p:nvSpPr>
        <p:spPr/>
        <p:txBody>
          <a:bodyPr/>
          <a:lstStyle/>
          <a:p>
            <a:fld id="{48A87A34-81AB-432B-8DAE-1953F412C126}" type="datetimeFigureOut">
              <a:rPr lang="en-US"/>
              <a:t>30-Oct-20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7" name="Freeform 7"/>
            <p:cNvSpPr/>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7"/>
            <p:cNvSpPr/>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30-Oct-20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5" name="Freeform 9"/>
            <p:cNvSpPr/>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8" name="Freeform 12"/>
            <p:cNvSpPr/>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lstStyle/>
            <a:p>
              <a:endParaRPr/>
            </a:p>
          </p:txBody>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lstStyle/>
            <a:p>
              <a:endParaRPr/>
            </a:p>
          </p:txBody>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a:p>
          </p:txBody>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a:t>30-Oct-20</a:t>
            </a:fld>
            <a:endParaRPr lang="en-US"/>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a:t>30-Oct-20</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C35BB1C6-BF8F-4481-8AB2-603A1C8A906A}" type="datetimeFigureOut">
              <a:rPr lang="en-US" smtClean="0"/>
              <a:t>30-Oct-20</a:t>
            </a:fld>
            <a:endParaRPr lang="en-U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t>‹#›</a:t>
            </a:fld>
            <a:endParaRPr lang="en-US"/>
          </a:p>
        </p:txBody>
      </p:sp>
    </p:spTree>
    <p:extLst>
      <p:ext uri="{BB962C8B-B14F-4D97-AF65-F5344CB8AC3E}">
        <p14:creationId xmlns:p14="http://schemas.microsoft.com/office/powerpoint/2010/main" val="1291845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BDBA639-2A71-4A60-A71A-FF1836F546C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0" name="Group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E208A8B-5EBD-4532-BE72-26414FA7CFF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5D09196-B338-4AB5-A71B-CFD5FFCA62B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2"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50B4463-128A-4677-A285-C017E6C543E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dirty="0"/>
            </a:p>
          </p:txBody>
        </p:sp>
        <p:sp>
          <p:nvSpPr>
            <p:cNvPr id="13"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9B95CD-F023-4DFA-9678-1E02713F74B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4"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DF47A8-BE7B-43F3-A500-F5A4656D83B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5"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DD394DE-76FB-42F8-85F2-FD436F42326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6"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95F2EFB-87E6-4400-AAF3-7EB8B4F1561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7"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463476-2BC7-418C-9D6F-51444B11A72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8"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4011122-2495-478A-81BF-ABBDEA1DA80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9"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79E87C5-E5B3-476B-B539-FC9CF4A33B7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0"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56029CA-2B38-434D-9044-5FF3A1ECD17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1"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514CFB6-E8DB-43DC-B1CD-9CC2D4B2764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2"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D8C1FC8-E550-45BE-9F30-822BAB3781E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3"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1646B5D-A7B7-41EC-9591-0E0C0F4F949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4"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2118E93-481E-4843-987E-378187AA37E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5"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7038464-F4E2-47EC-A87F-18469191E3A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6"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B3BBEB1-E146-408F-95B7-EE2F269DE19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7"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765B285-56EC-47FC-B116-274EBBD61AD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8"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B4A6191-6913-42EA-905E-8A174AE2C99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9"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ADEEF92-F481-475A-845C-5E940F0D559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sp>
        <p:nvSpPr>
          <p:cNvPr id="31" name="Freeform: Shape 3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9C506D7-84CB-4057-A44A-465313E7853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rot="20931528">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3" name="Oval 3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842FC68-61FD-4700-8A22-BB8B071884D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2354579" y="691977"/>
            <a:ext cx="7761923" cy="5343064"/>
          </a:xfrm>
          <a:custGeom>
            <a:avLst/>
            <a:gdLst>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itle 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AA1A86C-8618-BE41-BAC4-AE0BBDB0F0B9}"/>
              </a:ext>
            </a:extLst>
          </p:cNvPr>
          <p:cNvSpPr>
            <a:spLocks noGrp="1"/>
          </p:cNvSpPr>
          <p:nvPr>
            <p:ph type="ctrTitle"/>
          </p:nvPr>
        </p:nvSpPr>
        <p:spPr>
          <a:xfrm>
            <a:off x="2616277" y="2061838"/>
            <a:ext cx="6959446" cy="1662475"/>
          </a:xfrm>
        </p:spPr>
        <p:txBody>
          <a:bodyPr>
            <a:noAutofit/>
          </a:bodyPr>
          <a:lstStyle/>
          <a:p>
            <a:r>
              <a:rPr lang="ru-RU" sz="3200" dirty="0">
                <a:highlight>
                  <a:srgbClr val="000000">
                    <a:alpha val="0"/>
                  </a:srgbClr>
                </a:highlight>
              </a:rPr>
              <a:t>Медиа </a:t>
            </a:r>
            <a:r>
              <a:rPr lang="ru-RU" sz="3200" dirty="0" err="1">
                <a:highlight>
                  <a:srgbClr val="000000">
                    <a:alpha val="0"/>
                  </a:srgbClr>
                </a:highlight>
              </a:rPr>
              <a:t>және</a:t>
            </a:r>
            <a:r>
              <a:rPr lang="ru-RU" sz="3200" dirty="0">
                <a:highlight>
                  <a:srgbClr val="000000">
                    <a:alpha val="0"/>
                  </a:srgbClr>
                </a:highlight>
              </a:rPr>
              <a:t> </a:t>
            </a:r>
            <a:r>
              <a:rPr lang="ru-RU" sz="3200" dirty="0" err="1">
                <a:highlight>
                  <a:srgbClr val="000000">
                    <a:alpha val="0"/>
                  </a:srgbClr>
                </a:highlight>
              </a:rPr>
              <a:t>ақпараттық</a:t>
            </a:r>
            <a:r>
              <a:rPr lang="ru-RU" sz="3200" dirty="0">
                <a:highlight>
                  <a:srgbClr val="000000">
                    <a:alpha val="0"/>
                  </a:srgbClr>
                </a:highlight>
              </a:rPr>
              <a:t> </a:t>
            </a:r>
            <a:r>
              <a:rPr lang="ru-RU" sz="3200" dirty="0" err="1">
                <a:highlight>
                  <a:srgbClr val="000000">
                    <a:alpha val="0"/>
                  </a:srgbClr>
                </a:highlight>
              </a:rPr>
              <a:t>сауаттылық</a:t>
            </a:r>
            <a:r>
              <a:rPr lang="ru-RU" sz="3200" dirty="0">
                <a:highlight>
                  <a:srgbClr val="000000">
                    <a:alpha val="0"/>
                  </a:srgbClr>
                </a:highlight>
              </a:rPr>
              <a:t> </a:t>
            </a:r>
            <a:r>
              <a:rPr lang="ru-RU" sz="3200" dirty="0" err="1">
                <a:highlight>
                  <a:srgbClr val="000000">
                    <a:alpha val="0"/>
                  </a:srgbClr>
                </a:highlight>
              </a:rPr>
              <a:t>саласындағы</a:t>
            </a:r>
            <a:r>
              <a:rPr lang="ru-RU" sz="3200" dirty="0">
                <a:highlight>
                  <a:srgbClr val="000000">
                    <a:alpha val="0"/>
                  </a:srgbClr>
                </a:highlight>
              </a:rPr>
              <a:t> </a:t>
            </a:r>
            <a:r>
              <a:rPr lang="ru-RU" sz="3200" dirty="0" err="1">
                <a:highlight>
                  <a:srgbClr val="000000">
                    <a:alpha val="0"/>
                  </a:srgbClr>
                </a:highlight>
              </a:rPr>
              <a:t>студенттердің</a:t>
            </a:r>
            <a:r>
              <a:rPr lang="ru-RU" sz="3200" dirty="0">
                <a:highlight>
                  <a:srgbClr val="000000">
                    <a:alpha val="0"/>
                  </a:srgbClr>
                </a:highlight>
              </a:rPr>
              <a:t> </a:t>
            </a:r>
            <a:r>
              <a:rPr lang="ru-RU" sz="3200" dirty="0" err="1" smtClean="0">
                <a:highlight>
                  <a:srgbClr val="000000">
                    <a:alpha val="0"/>
                  </a:srgbClr>
                </a:highlight>
              </a:rPr>
              <a:t>құзыреттері</a:t>
            </a:r>
            <a:r>
              <a:rPr lang="ru-RU" sz="3200" dirty="0" smtClean="0">
                <a:highlight>
                  <a:srgbClr val="000000">
                    <a:alpha val="0"/>
                  </a:srgbClr>
                </a:highlight>
              </a:rPr>
              <a:t>: </a:t>
            </a:r>
            <a:r>
              <a:rPr lang="ru-RU" sz="3200" b="0" i="0" u="none" strike="noStrike" dirty="0">
                <a:highlight>
                  <a:srgbClr val="000000">
                    <a:alpha val="0"/>
                  </a:srgbClr>
                </a:highlight>
                <a:latin typeface="Calibri Light"/>
              </a:rPr>
              <a:t/>
            </a:r>
            <a:br>
              <a:rPr lang="ru-RU" sz="3200" b="0" i="0" u="none" strike="noStrike" dirty="0">
                <a:highlight>
                  <a:srgbClr val="000000">
                    <a:alpha val="0"/>
                  </a:srgbClr>
                </a:highlight>
                <a:latin typeface="Calibri Light"/>
              </a:rPr>
            </a:br>
            <a:r>
              <a:rPr lang="ru-RU" sz="3200" dirty="0" err="1">
                <a:highlight>
                  <a:srgbClr val="000000">
                    <a:alpha val="0"/>
                  </a:srgbClr>
                </a:highlight>
              </a:rPr>
              <a:t>з</a:t>
            </a:r>
            <a:r>
              <a:rPr lang="ru-RU" sz="3200" dirty="0" err="1" smtClean="0">
                <a:highlight>
                  <a:srgbClr val="000000">
                    <a:alpha val="0"/>
                  </a:srgbClr>
                </a:highlight>
              </a:rPr>
              <a:t>аманауи</a:t>
            </a:r>
            <a:r>
              <a:rPr lang="ru-RU" sz="3200" dirty="0" smtClean="0">
                <a:highlight>
                  <a:srgbClr val="000000">
                    <a:alpha val="0"/>
                  </a:srgbClr>
                </a:highlight>
              </a:rPr>
              <a:t> </a:t>
            </a:r>
            <a:r>
              <a:rPr lang="ru-RU" sz="3200" dirty="0">
                <a:highlight>
                  <a:srgbClr val="000000">
                    <a:alpha val="0"/>
                  </a:srgbClr>
                </a:highlight>
              </a:rPr>
              <a:t>онлайн </a:t>
            </a:r>
            <a:r>
              <a:rPr lang="ru-RU" sz="3200" dirty="0" err="1">
                <a:highlight>
                  <a:srgbClr val="000000">
                    <a:alpha val="0"/>
                  </a:srgbClr>
                </a:highlight>
              </a:rPr>
              <a:t>тәуекелдерді</a:t>
            </a:r>
            <a:r>
              <a:rPr lang="ru-RU" sz="3200" dirty="0">
                <a:highlight>
                  <a:srgbClr val="000000">
                    <a:alpha val="0"/>
                  </a:srgbClr>
                </a:highlight>
              </a:rPr>
              <a:t> </a:t>
            </a:r>
            <a:r>
              <a:rPr lang="ru-RU" sz="3200" dirty="0" err="1">
                <a:highlight>
                  <a:srgbClr val="000000">
                    <a:alpha val="0"/>
                  </a:srgbClr>
                </a:highlight>
              </a:rPr>
              <a:t>жою</a:t>
            </a:r>
            <a:endParaRPr lang="ru-RU" sz="3200" b="0" i="0" u="none" strike="noStrike" dirty="0">
              <a:highlight>
                <a:srgbClr val="000000">
                  <a:alpha val="0"/>
                </a:srgbClr>
              </a:highlight>
              <a:latin typeface="Calibri Light"/>
            </a:endParaRPr>
          </a:p>
        </p:txBody>
      </p:sp>
      <p:sp>
        <p:nvSpPr>
          <p:cNvPr id="3" name="Subtitle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03F2790-8A76-DE47-9A53-3D6D1606C6DB}"/>
              </a:ext>
            </a:extLst>
          </p:cNvPr>
          <p:cNvSpPr>
            <a:spLocks noGrp="1"/>
          </p:cNvSpPr>
          <p:nvPr>
            <p:ph type="subTitle" idx="1"/>
          </p:nvPr>
        </p:nvSpPr>
        <p:spPr>
          <a:xfrm>
            <a:off x="3388938" y="3783690"/>
            <a:ext cx="5414125" cy="1784903"/>
          </a:xfrm>
        </p:spPr>
        <p:txBody>
          <a:bodyPr>
            <a:noAutofit/>
          </a:bodyPr>
          <a:lstStyle/>
          <a:p>
            <a:endParaRPr lang="en-US" dirty="0">
              <a:latin typeface="+mj-lt"/>
            </a:endParaRPr>
          </a:p>
          <a:p>
            <a:pPr>
              <a:spcBef>
                <a:spcPts val="400"/>
              </a:spcBef>
            </a:pPr>
            <a:endParaRPr lang="en-US" dirty="0">
              <a:latin typeface="+mj-lt"/>
            </a:endParaRPr>
          </a:p>
          <a:p>
            <a:pPr rtl="0">
              <a:spcBef>
                <a:spcPts val="400"/>
              </a:spcBef>
            </a:pPr>
            <a:r>
              <a:rPr lang="ru-RU" sz="1800" b="1" i="0" u="none" strike="noStrike" dirty="0">
                <a:highlight>
                  <a:srgbClr val="000000">
                    <a:alpha val="0"/>
                  </a:srgbClr>
                </a:highlight>
                <a:latin typeface="Calibri Light"/>
              </a:rPr>
              <a:t>Лиза </a:t>
            </a:r>
            <a:r>
              <a:rPr lang="ru-RU" sz="1800" b="1" i="0" u="none" strike="noStrike" dirty="0" err="1">
                <a:highlight>
                  <a:srgbClr val="000000">
                    <a:alpha val="0"/>
                  </a:srgbClr>
                </a:highlight>
                <a:latin typeface="Calibri Light"/>
              </a:rPr>
              <a:t>Яник</a:t>
            </a:r>
            <a:r>
              <a:rPr lang="ru-RU" sz="1800" b="1" i="0" u="none" strike="noStrike" dirty="0">
                <a:highlight>
                  <a:srgbClr val="000000">
                    <a:alpha val="0"/>
                  </a:srgbClr>
                </a:highlight>
                <a:latin typeface="Calibri Light"/>
              </a:rPr>
              <a:t> </a:t>
            </a:r>
            <a:r>
              <a:rPr lang="ru-RU" sz="1800" b="1" i="0" u="none" strike="noStrike" dirty="0" err="1">
                <a:highlight>
                  <a:srgbClr val="000000">
                    <a:alpha val="0"/>
                  </a:srgbClr>
                </a:highlight>
                <a:latin typeface="Calibri Light"/>
              </a:rPr>
              <a:t>Хинчлифф</a:t>
            </a:r>
            <a:endParaRPr lang="ru-RU" sz="1800" b="1" i="0" u="none" strike="noStrike" dirty="0">
              <a:highlight>
                <a:srgbClr val="000000">
                  <a:alpha val="0"/>
                </a:srgbClr>
              </a:highlight>
              <a:latin typeface="Calibri Light"/>
            </a:endParaRPr>
          </a:p>
          <a:p>
            <a:pPr>
              <a:spcBef>
                <a:spcPts val="400"/>
              </a:spcBef>
            </a:pPr>
            <a:r>
              <a:rPr lang="ru-RU" dirty="0">
                <a:highlight>
                  <a:srgbClr val="000000">
                    <a:alpha val="0"/>
                  </a:srgbClr>
                </a:highlight>
                <a:latin typeface="Calibri Light"/>
              </a:rPr>
              <a:t>Урбана-</a:t>
            </a:r>
            <a:r>
              <a:rPr lang="ru-RU" dirty="0" err="1">
                <a:highlight>
                  <a:srgbClr val="000000">
                    <a:alpha val="0"/>
                  </a:srgbClr>
                </a:highlight>
                <a:latin typeface="Calibri Light"/>
              </a:rPr>
              <a:t>Шампейндегі</a:t>
            </a:r>
            <a:r>
              <a:rPr lang="ru-RU" dirty="0">
                <a:highlight>
                  <a:srgbClr val="000000">
                    <a:alpha val="0"/>
                  </a:srgbClr>
                </a:highlight>
                <a:latin typeface="Calibri Light"/>
              </a:rPr>
              <a:t> Иллинойс </a:t>
            </a:r>
            <a:r>
              <a:rPr lang="ru-RU" dirty="0" err="1">
                <a:highlight>
                  <a:srgbClr val="000000">
                    <a:alpha val="0"/>
                  </a:srgbClr>
                </a:highlight>
                <a:latin typeface="Calibri Light"/>
              </a:rPr>
              <a:t>университетінің</a:t>
            </a:r>
            <a:r>
              <a:rPr lang="ru-RU" dirty="0">
                <a:highlight>
                  <a:srgbClr val="000000">
                    <a:alpha val="0"/>
                  </a:srgbClr>
                </a:highlight>
                <a:latin typeface="Calibri Light"/>
              </a:rPr>
              <a:t> </a:t>
            </a:r>
            <a:r>
              <a:rPr lang="ru-RU" dirty="0" smtClean="0">
                <a:highlight>
                  <a:srgbClr val="000000">
                    <a:alpha val="0"/>
                  </a:srgbClr>
                </a:highlight>
                <a:latin typeface="Calibri Light"/>
              </a:rPr>
              <a:t>профессоры</a:t>
            </a:r>
          </a:p>
          <a:p>
            <a:pPr>
              <a:spcBef>
                <a:spcPts val="400"/>
              </a:spcBef>
            </a:pPr>
            <a:r>
              <a:rPr lang="ru-RU" dirty="0" smtClean="0">
                <a:highlight>
                  <a:srgbClr val="000000">
                    <a:alpha val="0"/>
                  </a:srgbClr>
                </a:highlight>
                <a:latin typeface="Calibri Light"/>
              </a:rPr>
              <a:t>ljanicke@illinois.edu</a:t>
            </a:r>
            <a:endParaRPr lang="en-US" dirty="0">
              <a:latin typeface="+mj-lt"/>
            </a:endParaRPr>
          </a:p>
        </p:txBody>
      </p:sp>
      <p:sp>
        <p:nvSpPr>
          <p:cNvPr id="4" name="TextBox 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9A6DDEA-7677-0F4E-BC5A-BB366B63EC40}"/>
              </a:ext>
            </a:extLst>
          </p:cNvPr>
          <p:cNvSpPr txBox="1"/>
          <p:nvPr/>
        </p:nvSpPr>
        <p:spPr>
          <a:xfrm>
            <a:off x="2767665" y="6475956"/>
            <a:ext cx="6705745" cy="338554"/>
          </a:xfrm>
          <a:prstGeom prst="rect">
            <a:avLst/>
          </a:prstGeom>
          <a:noFill/>
        </p:spPr>
        <p:txBody>
          <a:bodyPr wrap="none" rtlCol="0">
            <a:noAutofit/>
          </a:bodyPr>
          <a:lstStyle/>
          <a:p>
            <a:pPr algn="ctr"/>
            <a:r>
              <a:rPr lang="ru-RU" sz="1600" dirty="0" smtClean="0">
                <a:highlight>
                  <a:srgbClr val="000000">
                    <a:alpha val="0"/>
                  </a:srgbClr>
                </a:highlight>
              </a:rPr>
              <a:t>Презентация Назарбаев </a:t>
            </a:r>
            <a:r>
              <a:rPr lang="ru-RU" sz="1600" dirty="0" err="1">
                <a:highlight>
                  <a:srgbClr val="000000">
                    <a:alpha val="0"/>
                  </a:srgbClr>
                </a:highlight>
              </a:rPr>
              <a:t>Университетінің</a:t>
            </a:r>
            <a:r>
              <a:rPr lang="ru-RU" sz="1600" dirty="0">
                <a:highlight>
                  <a:srgbClr val="000000">
                    <a:alpha val="0"/>
                  </a:srgbClr>
                </a:highlight>
              </a:rPr>
              <a:t> </a:t>
            </a:r>
            <a:r>
              <a:rPr lang="ru-RU" sz="1600" dirty="0" err="1">
                <a:highlight>
                  <a:srgbClr val="000000">
                    <a:alpha val="0"/>
                  </a:srgbClr>
                </a:highlight>
              </a:rPr>
              <a:t>кітапханасы</a:t>
            </a:r>
            <a:r>
              <a:rPr lang="ru-RU" sz="1600" dirty="0">
                <a:highlight>
                  <a:srgbClr val="000000">
                    <a:alpha val="0"/>
                  </a:srgbClr>
                </a:highlight>
              </a:rPr>
              <a:t> </a:t>
            </a:r>
            <a:r>
              <a:rPr lang="ru-RU" sz="1600" dirty="0" err="1">
                <a:highlight>
                  <a:srgbClr val="000000">
                    <a:alpha val="0"/>
                  </a:srgbClr>
                </a:highlight>
              </a:rPr>
              <a:t>ұйымдастырған</a:t>
            </a:r>
            <a:r>
              <a:rPr lang="ru-RU" sz="1600" dirty="0">
                <a:highlight>
                  <a:srgbClr val="000000">
                    <a:alpha val="0"/>
                  </a:srgbClr>
                </a:highlight>
              </a:rPr>
              <a:t> </a:t>
            </a:r>
            <a:r>
              <a:rPr lang="en-AU" sz="1600" dirty="0">
                <a:highlight>
                  <a:srgbClr val="000000">
                    <a:alpha val="0"/>
                  </a:srgbClr>
                </a:highlight>
              </a:rPr>
              <a:t>MIL Day </a:t>
            </a:r>
            <a:r>
              <a:rPr lang="ru-RU" sz="1600" dirty="0" err="1">
                <a:highlight>
                  <a:srgbClr val="000000">
                    <a:alpha val="0"/>
                  </a:srgbClr>
                </a:highlight>
              </a:rPr>
              <a:t>кезінде</a:t>
            </a:r>
            <a:r>
              <a:rPr lang="ru-RU" sz="1600" dirty="0">
                <a:highlight>
                  <a:srgbClr val="000000">
                    <a:alpha val="0"/>
                  </a:srgbClr>
                </a:highlight>
              </a:rPr>
              <a:t> </a:t>
            </a:r>
            <a:r>
              <a:rPr lang="ru-RU" sz="1600" dirty="0" err="1">
                <a:highlight>
                  <a:srgbClr val="000000">
                    <a:alpha val="0"/>
                  </a:srgbClr>
                </a:highlight>
              </a:rPr>
              <a:t>өтті</a:t>
            </a:r>
            <a:endParaRPr lang="ru-RU" sz="1600" b="0" i="0" u="none" strike="noStrike" dirty="0">
              <a:highlight>
                <a:srgbClr val="000000">
                  <a:alpha val="0"/>
                </a:srgbClr>
              </a:highlight>
              <a:latin typeface="Rockwell" panose="02060603020205020403"/>
            </a:endParaRPr>
          </a:p>
        </p:txBody>
      </p:sp>
    </p:spTree>
    <p:extLst>
      <p:ext uri="{BB962C8B-B14F-4D97-AF65-F5344CB8AC3E}">
        <p14:creationId xmlns:p14="http://schemas.microsoft.com/office/powerpoint/2010/main" val="113341490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82413CC-69E6-4BDA-A88D-E4EF8F95B27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nvGrpSpPr>
          <p:cNvPr id="13" name="Group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F1F7357-8633-4CE7-BF80-475EE8A2FAE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14"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402FE4E-C12D-497C-AF81-F08E4E02B45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5"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9247B10-170D-4E62-849A-38FCB43C6AF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6"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9A587A7-1BEF-45AA-9EFC-6558A8749CE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3" h="385">
                  <a:moveTo>
                    <a:pt x="0" y="385"/>
                  </a:moveTo>
                  <a:cubicBezTo>
                    <a:pt x="146" y="272"/>
                    <a:pt x="285" y="142"/>
                    <a:pt x="404"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7"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C25B5A1-6EF7-44EC-A2F0-1EDC96A79B0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8"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0B8582C-7E17-4115-9FF1-979C8405CB5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9"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6C4AB66-7A18-4E51-935B-237F4CA8272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0"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DF12911-A240-4580-8788-0C49DB1FEDB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1"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AE0F5DE-442D-4F6C-B02C-2568ED19585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2"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F24A002-AFDE-4034-85BE-CBF005AE923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3"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6F0721E-B4B0-4A6C-A92C-F8DE92D3AC0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4"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4D2DC98-69F8-4F2F-9D45-BDFFA5E2BBB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5"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A636E33-DC38-40B9-B941-037E5D8603F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6"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3D30690-68C2-4AEC-9789-1495D97E194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1">
                  <a:moveTo>
                    <a:pt x="0" y="242"/>
                  </a:moveTo>
                  <a:cubicBezTo>
                    <a:pt x="88" y="166"/>
                    <a:pt x="172" y="85"/>
                    <a:pt x="25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7"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020B1B9-821B-49FB-BDC9-57DA08CBC30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8"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20EDCE4-8B18-413F-989E-E79628E5AF1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29"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563351E-0DDD-4FC8-8D0C-1E446E3C1B5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0"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5E8B705-64E7-4513-B3CB-BF46C35732B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1"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0DAEE1C-EBB5-47F5-9E76-564FCFDBFC2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2"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DB255E9-A3E2-4098-99A1-FE38FAD15DA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3"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2507F2A-27AF-4833-8273-5FC9A988639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4"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DFB8904-0CB8-45AD-ABD2-F7A582365E8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grpSp>
      <p:sp>
        <p:nvSpPr>
          <p:cNvPr id="4" name="Title 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BC9EDDC-687B-5342-937F-AE0A659F921A}"/>
              </a:ext>
            </a:extLst>
          </p:cNvPr>
          <p:cNvSpPr>
            <a:spLocks noGrp="1"/>
          </p:cNvSpPr>
          <p:nvPr>
            <p:ph type="title"/>
          </p:nvPr>
        </p:nvSpPr>
        <p:spPr>
          <a:xfrm>
            <a:off x="1759287" y="798881"/>
            <a:ext cx="8673427" cy="1048945"/>
          </a:xfrm>
        </p:spPr>
        <p:txBody>
          <a:bodyPr>
            <a:noAutofit/>
          </a:bodyPr>
          <a:lstStyle/>
          <a:p>
            <a:r>
              <a:rPr lang="ru-RU" sz="4400" b="1" dirty="0">
                <a:solidFill>
                  <a:srgbClr val="000000"/>
                </a:solidFill>
                <a:highlight>
                  <a:srgbClr val="000000">
                    <a:alpha val="0"/>
                  </a:srgbClr>
                </a:highlight>
              </a:rPr>
              <a:t>Медиа </a:t>
            </a:r>
            <a:r>
              <a:rPr lang="ru-RU" sz="4400" b="1" dirty="0" err="1">
                <a:solidFill>
                  <a:srgbClr val="000000"/>
                </a:solidFill>
                <a:highlight>
                  <a:srgbClr val="000000">
                    <a:alpha val="0"/>
                  </a:srgbClr>
                </a:highlight>
              </a:rPr>
              <a:t>және</a:t>
            </a:r>
            <a:r>
              <a:rPr lang="ru-RU" sz="4400" b="1" dirty="0">
                <a:solidFill>
                  <a:srgbClr val="000000"/>
                </a:solidFill>
                <a:highlight>
                  <a:srgbClr val="000000">
                    <a:alpha val="0"/>
                  </a:srgbClr>
                </a:highlight>
              </a:rPr>
              <a:t> </a:t>
            </a:r>
            <a:r>
              <a:rPr lang="ru-RU" sz="4400" b="1" dirty="0" err="1">
                <a:solidFill>
                  <a:srgbClr val="000000"/>
                </a:solidFill>
                <a:highlight>
                  <a:srgbClr val="000000">
                    <a:alpha val="0"/>
                  </a:srgbClr>
                </a:highlight>
              </a:rPr>
              <a:t>ақпараттық</a:t>
            </a:r>
            <a:r>
              <a:rPr lang="ru-RU" sz="4400" b="1" dirty="0">
                <a:solidFill>
                  <a:srgbClr val="000000"/>
                </a:solidFill>
                <a:highlight>
                  <a:srgbClr val="000000">
                    <a:alpha val="0"/>
                  </a:srgbClr>
                </a:highlight>
              </a:rPr>
              <a:t> </a:t>
            </a:r>
            <a:r>
              <a:rPr lang="ru-RU" sz="4400" b="1" dirty="0" err="1">
                <a:solidFill>
                  <a:srgbClr val="000000"/>
                </a:solidFill>
                <a:highlight>
                  <a:srgbClr val="000000">
                    <a:alpha val="0"/>
                  </a:srgbClr>
                </a:highlight>
              </a:rPr>
              <a:t>сауаттылық</a:t>
            </a:r>
            <a:endParaRPr lang="ru-RU" sz="4400" b="1" i="0" u="none" strike="noStrike" dirty="0">
              <a:solidFill>
                <a:srgbClr val="000000"/>
              </a:solidFill>
              <a:highlight>
                <a:srgbClr val="000000">
                  <a:alpha val="0"/>
                </a:srgbClr>
              </a:highlight>
              <a:latin typeface="Calibri Light"/>
            </a:endParaRPr>
          </a:p>
        </p:txBody>
      </p:sp>
      <p:graphicFrame>
        <p:nvGraphicFramePr>
          <p:cNvPr id="7" name="Content Placeholder 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D5EBE76-29B3-47DD-A5EB-AC7D0EDAAA72}"/>
              </a:ext>
            </a:extLst>
          </p:cNvPr>
          <p:cNvGraphicFramePr>
            <a:graphicFrameLocks noGrp="1"/>
          </p:cNvGraphicFramePr>
          <p:nvPr>
            <p:ph idx="1"/>
            <p:extLst>
              <p:ext uri="{D42A27DB-BD31-4B8C-83A1-F6EECF244321}">
                <p14:modId xmlns:p14="http://schemas.microsoft.com/office/powerpoint/2010/main" val="1666467110"/>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3AEE2C3-EAAA-4F48-9148-BEE9993581DB}"/>
              </a:ext>
            </a:extLst>
          </p:cNvPr>
          <p:cNvSpPr txBox="1"/>
          <p:nvPr/>
        </p:nvSpPr>
        <p:spPr>
          <a:xfrm>
            <a:off x="1430684" y="6350696"/>
            <a:ext cx="9330631" cy="276999"/>
          </a:xfrm>
          <a:prstGeom prst="rect">
            <a:avLst/>
          </a:prstGeom>
          <a:noFill/>
        </p:spPr>
        <p:txBody>
          <a:bodyPr wrap="none" rtlCol="0">
            <a:noAutofit/>
          </a:bodyPr>
          <a:lstStyle/>
          <a:p>
            <a:pPr algn="ctr" rtl="0"/>
            <a:r>
              <a:rPr lang="ru-RU" sz="1200" b="0" i="0" u="none" strike="noStrike">
                <a:highlight>
                  <a:srgbClr val="000000">
                    <a:alpha val="0"/>
                  </a:srgbClr>
                </a:highlight>
                <a:latin typeface="Rockwell" panose="02060603020205020403"/>
              </a:rPr>
              <a:t>http://www.unesco.org/new/en/communication-and-information/media-development/media-literacy/mil-as-composite-concept/</a:t>
            </a:r>
          </a:p>
        </p:txBody>
      </p:sp>
    </p:spTree>
    <p:extLst>
      <p:ext uri="{BB962C8B-B14F-4D97-AF65-F5344CB8AC3E}">
        <p14:creationId xmlns:p14="http://schemas.microsoft.com/office/powerpoint/2010/main" val="409457109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75627FE-0AC5-4349-AC08-45A58BEC9B8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nvGrpSpPr>
          <p:cNvPr id="19" name="Group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87AAF7B-2090-475D-9C3E-FDC03DD87A8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20"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2DCEC33-4B31-44BC-99CB-9E4845DC4CD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lang="en-US"/>
            </a:p>
          </p:txBody>
        </p:sp>
        <p:sp>
          <p:nvSpPr>
            <p:cNvPr id="21"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04E0A10-D288-4B22-87A1-737B0A37D18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2"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A3E042E-4911-425A-84BB-04BF90D0770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3"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A49226D-3129-4C5A-9641-3D03BEEA793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4"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CC3C315-B515-4DD8-AC22-9D8417B37F2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5"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A961828-F78F-4D56-A98E-037806C637B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6"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39D4F9D-3728-42C1-8302-452D51321C5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7"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4D9647E-354D-4CA8-B4A7-39172E5EAC1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8"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3EC74E0-5222-4ACC-BCEC-1AA189D3BCF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9"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0AE72B4-084D-42E6-ABED-5FD4650D4B0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0"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9D1F5DD-8D50-4098-8D2B-10E28475275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1"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48F3941-C3C7-4589-AA46-067F6BB2D06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2"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16BBE9A-4BE3-4401-82C5-8041DB14E5B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3"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6180330-CCD3-4D14-A652-D60C28252D8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4"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16C90F6-4133-43A5-B47C-7750FE28190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5"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7C03F90-E828-4414-8A53-92069FFB686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6"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ADDE443-75AA-4F32-A2EE-272C4347CE0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7"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CD281C1-1D59-453F-A33A-D83E39EB063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8"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0217FAC-29FE-4D6B-9BB4-FF41AA75655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9"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D3CC33A-6E36-4A72-9965-8E20FB05D10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0"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128F04E-05CD-4035-A32B-6E9ABAB9314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sp>
        <p:nvSpPr>
          <p:cNvPr id="42" name="Rectangle 4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C2574CF-1D35-4994-87BD-5A3378E1AB3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 name="Title 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D93D828-19AC-4847-A26C-734E5FC80537}"/>
              </a:ext>
            </a:extLst>
          </p:cNvPr>
          <p:cNvSpPr>
            <a:spLocks noGrp="1"/>
          </p:cNvSpPr>
          <p:nvPr>
            <p:ph type="title"/>
          </p:nvPr>
        </p:nvSpPr>
        <p:spPr>
          <a:xfrm>
            <a:off x="645459" y="960120"/>
            <a:ext cx="3865695" cy="4171278"/>
          </a:xfrm>
        </p:spPr>
        <p:txBody>
          <a:bodyPr>
            <a:noAutofit/>
          </a:bodyPr>
          <a:lstStyle/>
          <a:p>
            <a:pPr algn="r" rtl="0"/>
            <a:r>
              <a:rPr lang="ru-RU" sz="4400" dirty="0" smtClean="0">
                <a:solidFill>
                  <a:srgbClr val="000000"/>
                </a:solidFill>
                <a:highlight>
                  <a:srgbClr val="000000">
                    <a:alpha val="0"/>
                  </a:srgbClr>
                </a:highlight>
                <a:latin typeface="Calibri Light"/>
              </a:rPr>
              <a:t>АНЫҚТАМА</a:t>
            </a:r>
            <a:endParaRPr lang="ru-RU" sz="4400" b="0" i="0" u="none" strike="noStrike" dirty="0">
              <a:solidFill>
                <a:srgbClr val="000000"/>
              </a:solidFill>
              <a:highlight>
                <a:srgbClr val="000000">
                  <a:alpha val="0"/>
                </a:srgbClr>
              </a:highlight>
              <a:latin typeface="Calibri Light"/>
            </a:endParaRPr>
          </a:p>
        </p:txBody>
      </p:sp>
      <p:cxnSp>
        <p:nvCxnSpPr>
          <p:cNvPr id="44" name="Straight Connector 4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8B6AB33-DFE6-4FE4-94FE-C9E25424AD1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CxnSpPr>
        <p:spPr>
          <a:xfrm flipH="1">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C82F9AC-A003-D84A-BD1D-61616A1F1C4D}"/>
              </a:ext>
            </a:extLst>
          </p:cNvPr>
          <p:cNvSpPr>
            <a:spLocks noGrp="1"/>
          </p:cNvSpPr>
          <p:nvPr>
            <p:ph idx="1"/>
          </p:nvPr>
        </p:nvSpPr>
        <p:spPr>
          <a:xfrm>
            <a:off x="4983164" y="960120"/>
            <a:ext cx="5511800" cy="4171278"/>
          </a:xfrm>
        </p:spPr>
        <p:txBody>
          <a:bodyPr>
            <a:noAutofit/>
          </a:bodyPr>
          <a:lstStyle/>
          <a:p>
            <a:pPr marL="0" indent="0">
              <a:buNone/>
            </a:pPr>
            <a:r>
              <a:rPr lang="en-AU" dirty="0">
                <a:highlight>
                  <a:srgbClr val="000000">
                    <a:alpha val="0"/>
                  </a:srgbClr>
                </a:highlight>
              </a:rPr>
              <a:t>MIL </a:t>
            </a:r>
            <a:r>
              <a:rPr lang="ru-RU" dirty="0" err="1">
                <a:highlight>
                  <a:srgbClr val="000000">
                    <a:alpha val="0"/>
                  </a:srgbClr>
                </a:highlight>
              </a:rPr>
              <a:t>азаматтарға</a:t>
            </a:r>
            <a:r>
              <a:rPr lang="ru-RU" dirty="0">
                <a:highlight>
                  <a:srgbClr val="000000">
                    <a:alpha val="0"/>
                  </a:srgbClr>
                </a:highlight>
              </a:rPr>
              <a:t> </a:t>
            </a:r>
            <a:r>
              <a:rPr lang="ru-RU" dirty="0" err="1">
                <a:highlight>
                  <a:srgbClr val="000000">
                    <a:alpha val="0"/>
                  </a:srgbClr>
                </a:highlight>
              </a:rPr>
              <a:t>жеке</a:t>
            </a:r>
            <a:r>
              <a:rPr lang="ru-RU" dirty="0">
                <a:highlight>
                  <a:srgbClr val="000000">
                    <a:alpha val="0"/>
                  </a:srgbClr>
                </a:highlight>
              </a:rPr>
              <a:t>, </a:t>
            </a:r>
            <a:r>
              <a:rPr lang="ru-RU" dirty="0" err="1">
                <a:highlight>
                  <a:srgbClr val="000000">
                    <a:alpha val="0"/>
                  </a:srgbClr>
                </a:highlight>
              </a:rPr>
              <a:t>кәсіби</a:t>
            </a:r>
            <a:r>
              <a:rPr lang="ru-RU" dirty="0">
                <a:highlight>
                  <a:srgbClr val="000000">
                    <a:alpha val="0"/>
                  </a:srgbClr>
                </a:highlight>
              </a:rPr>
              <a:t> </a:t>
            </a:r>
            <a:r>
              <a:rPr lang="ru-RU" dirty="0" err="1">
                <a:highlight>
                  <a:srgbClr val="000000">
                    <a:alpha val="0"/>
                  </a:srgbClr>
                </a:highlight>
              </a:rPr>
              <a:t>және</a:t>
            </a:r>
            <a:r>
              <a:rPr lang="ru-RU" dirty="0">
                <a:highlight>
                  <a:srgbClr val="000000">
                    <a:alpha val="0"/>
                  </a:srgbClr>
                </a:highlight>
              </a:rPr>
              <a:t> </a:t>
            </a:r>
            <a:r>
              <a:rPr lang="ru-RU" dirty="0" err="1">
                <a:highlight>
                  <a:srgbClr val="000000">
                    <a:alpha val="0"/>
                  </a:srgbClr>
                </a:highlight>
              </a:rPr>
              <a:t>қоғамдық</a:t>
            </a:r>
            <a:r>
              <a:rPr lang="ru-RU" dirty="0">
                <a:highlight>
                  <a:srgbClr val="000000">
                    <a:alpha val="0"/>
                  </a:srgbClr>
                </a:highlight>
              </a:rPr>
              <a:t> </a:t>
            </a:r>
            <a:r>
              <a:rPr lang="ru-RU" dirty="0" err="1">
                <a:highlight>
                  <a:srgbClr val="000000">
                    <a:alpha val="0"/>
                  </a:srgbClr>
                </a:highlight>
              </a:rPr>
              <a:t>іс-шараларға</a:t>
            </a:r>
            <a:r>
              <a:rPr lang="ru-RU" dirty="0">
                <a:highlight>
                  <a:srgbClr val="000000">
                    <a:alpha val="0"/>
                  </a:srgbClr>
                </a:highlight>
              </a:rPr>
              <a:t> </a:t>
            </a:r>
            <a:r>
              <a:rPr lang="ru-RU" dirty="0" err="1">
                <a:highlight>
                  <a:srgbClr val="000000">
                    <a:alpha val="0"/>
                  </a:srgbClr>
                </a:highlight>
              </a:rPr>
              <a:t>қатысу</a:t>
            </a:r>
            <a:r>
              <a:rPr lang="ru-RU" dirty="0">
                <a:highlight>
                  <a:srgbClr val="000000">
                    <a:alpha val="0"/>
                  </a:srgbClr>
                </a:highlight>
              </a:rPr>
              <a:t> </a:t>
            </a:r>
            <a:r>
              <a:rPr lang="ru-RU" dirty="0" err="1">
                <a:highlight>
                  <a:srgbClr val="000000">
                    <a:alpha val="0"/>
                  </a:srgbClr>
                </a:highlight>
              </a:rPr>
              <a:t>және</a:t>
            </a:r>
            <a:r>
              <a:rPr lang="ru-RU" dirty="0">
                <a:highlight>
                  <a:srgbClr val="000000">
                    <a:alpha val="0"/>
                  </a:srgbClr>
                </a:highlight>
              </a:rPr>
              <a:t> </a:t>
            </a:r>
            <a:r>
              <a:rPr lang="ru-RU" dirty="0" err="1">
                <a:highlight>
                  <a:srgbClr val="000000">
                    <a:alpha val="0"/>
                  </a:srgbClr>
                </a:highlight>
              </a:rPr>
              <a:t>тарту</a:t>
            </a:r>
            <a:r>
              <a:rPr lang="ru-RU" dirty="0">
                <a:highlight>
                  <a:srgbClr val="000000">
                    <a:alpha val="0"/>
                  </a:srgbClr>
                </a:highlight>
              </a:rPr>
              <a:t> </a:t>
            </a:r>
            <a:r>
              <a:rPr lang="ru-RU" dirty="0" err="1">
                <a:highlight>
                  <a:srgbClr val="000000">
                    <a:alpha val="0"/>
                  </a:srgbClr>
                </a:highlight>
              </a:rPr>
              <a:t>үшін</a:t>
            </a:r>
            <a:r>
              <a:rPr lang="ru-RU" dirty="0">
                <a:highlight>
                  <a:srgbClr val="000000">
                    <a:alpha val="0"/>
                  </a:srgbClr>
                </a:highlight>
              </a:rPr>
              <a:t> </a:t>
            </a:r>
            <a:r>
              <a:rPr lang="ru-RU" dirty="0" err="1">
                <a:highlight>
                  <a:srgbClr val="000000">
                    <a:alpha val="0"/>
                  </a:srgbClr>
                </a:highlight>
              </a:rPr>
              <a:t>сыни</a:t>
            </a:r>
            <a:r>
              <a:rPr lang="ru-RU" dirty="0">
                <a:highlight>
                  <a:srgbClr val="000000">
                    <a:alpha val="0"/>
                  </a:srgbClr>
                </a:highlight>
              </a:rPr>
              <a:t>, </a:t>
            </a:r>
            <a:r>
              <a:rPr lang="ru-RU" dirty="0" err="1">
                <a:highlight>
                  <a:srgbClr val="000000">
                    <a:alpha val="0"/>
                  </a:srgbClr>
                </a:highlight>
              </a:rPr>
              <a:t>этикалық</a:t>
            </a:r>
            <a:r>
              <a:rPr lang="ru-RU" dirty="0">
                <a:highlight>
                  <a:srgbClr val="000000">
                    <a:alpha val="0"/>
                  </a:srgbClr>
                </a:highlight>
              </a:rPr>
              <a:t> </a:t>
            </a:r>
            <a:r>
              <a:rPr lang="ru-RU" dirty="0" err="1">
                <a:highlight>
                  <a:srgbClr val="000000">
                    <a:alpha val="0"/>
                  </a:srgbClr>
                </a:highlight>
              </a:rPr>
              <a:t>және</a:t>
            </a:r>
            <a:r>
              <a:rPr lang="ru-RU" dirty="0">
                <a:highlight>
                  <a:srgbClr val="000000">
                    <a:alpha val="0"/>
                  </a:srgbClr>
                </a:highlight>
              </a:rPr>
              <a:t> </a:t>
            </a:r>
            <a:r>
              <a:rPr lang="ru-RU" dirty="0" err="1">
                <a:highlight>
                  <a:srgbClr val="000000">
                    <a:alpha val="0"/>
                  </a:srgbClr>
                </a:highlight>
              </a:rPr>
              <a:t>тиімді</a:t>
            </a:r>
            <a:r>
              <a:rPr lang="ru-RU" dirty="0">
                <a:highlight>
                  <a:srgbClr val="000000">
                    <a:alpha val="0"/>
                  </a:srgbClr>
                </a:highlight>
              </a:rPr>
              <a:t> </a:t>
            </a:r>
            <a:r>
              <a:rPr lang="ru-RU" dirty="0" err="1">
                <a:highlight>
                  <a:srgbClr val="000000">
                    <a:alpha val="0"/>
                  </a:srgbClr>
                </a:highlight>
              </a:rPr>
              <a:t>түрде</a:t>
            </a:r>
            <a:r>
              <a:rPr lang="ru-RU" dirty="0">
                <a:highlight>
                  <a:srgbClr val="000000">
                    <a:alpha val="0"/>
                  </a:srgbClr>
                </a:highlight>
              </a:rPr>
              <a:t> </a:t>
            </a:r>
            <a:r>
              <a:rPr lang="ru-RU" dirty="0" err="1" smtClean="0">
                <a:highlight>
                  <a:srgbClr val="000000">
                    <a:alpha val="0"/>
                  </a:srgbClr>
                </a:highlight>
              </a:rPr>
              <a:t>әртүрлі</a:t>
            </a:r>
            <a:r>
              <a:rPr lang="ru-RU" dirty="0" smtClean="0">
                <a:highlight>
                  <a:srgbClr val="000000">
                    <a:alpha val="0"/>
                  </a:srgbClr>
                </a:highlight>
              </a:rPr>
              <a:t> </a:t>
            </a:r>
            <a:r>
              <a:rPr lang="ru-RU" dirty="0" err="1">
                <a:highlight>
                  <a:srgbClr val="000000">
                    <a:alpha val="0"/>
                  </a:srgbClr>
                </a:highlight>
              </a:rPr>
              <a:t>құралдарды</a:t>
            </a:r>
            <a:r>
              <a:rPr lang="ru-RU" dirty="0">
                <a:highlight>
                  <a:srgbClr val="000000">
                    <a:alpha val="0"/>
                  </a:srgbClr>
                </a:highlight>
              </a:rPr>
              <a:t> </a:t>
            </a:r>
            <a:r>
              <a:rPr lang="ru-RU" dirty="0" err="1">
                <a:highlight>
                  <a:srgbClr val="000000">
                    <a:alpha val="0"/>
                  </a:srgbClr>
                </a:highlight>
              </a:rPr>
              <a:t>қолдана</a:t>
            </a:r>
            <a:r>
              <a:rPr lang="ru-RU" dirty="0">
                <a:highlight>
                  <a:srgbClr val="000000">
                    <a:alpha val="0"/>
                  </a:srgbClr>
                </a:highlight>
              </a:rPr>
              <a:t> </a:t>
            </a:r>
            <a:r>
              <a:rPr lang="ru-RU" dirty="0" err="1">
                <a:highlight>
                  <a:srgbClr val="000000">
                    <a:alpha val="0"/>
                  </a:srgbClr>
                </a:highlight>
              </a:rPr>
              <a:t>отырып</a:t>
            </a:r>
            <a:r>
              <a:rPr lang="ru-RU" dirty="0">
                <a:highlight>
                  <a:srgbClr val="000000">
                    <a:alpha val="0"/>
                  </a:srgbClr>
                </a:highlight>
              </a:rPr>
              <a:t>, </a:t>
            </a:r>
            <a:r>
              <a:rPr lang="ru-RU" dirty="0" err="1">
                <a:highlight>
                  <a:srgbClr val="000000">
                    <a:alpha val="0"/>
                  </a:srgbClr>
                </a:highlight>
              </a:rPr>
              <a:t>барлық</a:t>
            </a:r>
            <a:r>
              <a:rPr lang="ru-RU" dirty="0">
                <a:highlight>
                  <a:srgbClr val="000000">
                    <a:alpha val="0"/>
                  </a:srgbClr>
                </a:highlight>
              </a:rPr>
              <a:t> </a:t>
            </a:r>
            <a:r>
              <a:rPr lang="ru-RU" dirty="0" err="1">
                <a:highlight>
                  <a:srgbClr val="000000">
                    <a:alpha val="0"/>
                  </a:srgbClr>
                </a:highlight>
              </a:rPr>
              <a:t>форматтағы</a:t>
            </a:r>
            <a:r>
              <a:rPr lang="ru-RU" dirty="0">
                <a:highlight>
                  <a:srgbClr val="000000">
                    <a:alpha val="0"/>
                  </a:srgbClr>
                </a:highlight>
              </a:rPr>
              <a:t> </a:t>
            </a:r>
            <a:r>
              <a:rPr lang="ru-RU" dirty="0" err="1">
                <a:highlight>
                  <a:srgbClr val="000000">
                    <a:alpha val="0"/>
                  </a:srgbClr>
                </a:highlight>
              </a:rPr>
              <a:t>ақпарат</a:t>
            </a:r>
            <a:r>
              <a:rPr lang="ru-RU" dirty="0">
                <a:highlight>
                  <a:srgbClr val="000000">
                    <a:alpha val="0"/>
                  </a:srgbClr>
                </a:highlight>
              </a:rPr>
              <a:t> пен </a:t>
            </a:r>
            <a:r>
              <a:rPr lang="ru-RU" dirty="0" err="1">
                <a:highlight>
                  <a:srgbClr val="000000">
                    <a:alpha val="0"/>
                  </a:srgbClr>
                </a:highlight>
              </a:rPr>
              <a:t>медиаконтентті</a:t>
            </a:r>
            <a:r>
              <a:rPr lang="ru-RU" dirty="0">
                <a:highlight>
                  <a:srgbClr val="000000">
                    <a:alpha val="0"/>
                  </a:srgbClr>
                </a:highlight>
              </a:rPr>
              <a:t> </a:t>
            </a:r>
            <a:r>
              <a:rPr lang="ru-RU" dirty="0" err="1">
                <a:highlight>
                  <a:srgbClr val="000000">
                    <a:alpha val="0"/>
                  </a:srgbClr>
                </a:highlight>
              </a:rPr>
              <a:t>алуға</a:t>
            </a:r>
            <a:r>
              <a:rPr lang="ru-RU" dirty="0">
                <a:highlight>
                  <a:srgbClr val="000000">
                    <a:alpha val="0"/>
                  </a:srgbClr>
                </a:highlight>
              </a:rPr>
              <a:t>, </a:t>
            </a:r>
            <a:r>
              <a:rPr lang="ru-RU" dirty="0" err="1">
                <a:highlight>
                  <a:srgbClr val="000000">
                    <a:alpha val="0"/>
                  </a:srgbClr>
                </a:highlight>
              </a:rPr>
              <a:t>түсінуге</a:t>
            </a:r>
            <a:r>
              <a:rPr lang="ru-RU" dirty="0">
                <a:highlight>
                  <a:srgbClr val="000000">
                    <a:alpha val="0"/>
                  </a:srgbClr>
                </a:highlight>
              </a:rPr>
              <a:t>, </a:t>
            </a:r>
            <a:r>
              <a:rPr lang="ru-RU" dirty="0" err="1">
                <a:highlight>
                  <a:srgbClr val="000000">
                    <a:alpha val="0"/>
                  </a:srgbClr>
                </a:highlight>
              </a:rPr>
              <a:t>бағалауға</a:t>
            </a:r>
            <a:r>
              <a:rPr lang="ru-RU" dirty="0">
                <a:highlight>
                  <a:srgbClr val="000000">
                    <a:alpha val="0"/>
                  </a:srgbClr>
                </a:highlight>
              </a:rPr>
              <a:t> </a:t>
            </a:r>
            <a:r>
              <a:rPr lang="ru-RU" dirty="0" err="1">
                <a:highlight>
                  <a:srgbClr val="000000">
                    <a:alpha val="0"/>
                  </a:srgbClr>
                </a:highlight>
              </a:rPr>
              <a:t>және</a:t>
            </a:r>
            <a:r>
              <a:rPr lang="ru-RU" dirty="0">
                <a:highlight>
                  <a:srgbClr val="000000">
                    <a:alpha val="0"/>
                  </a:srgbClr>
                </a:highlight>
              </a:rPr>
              <a:t> </a:t>
            </a:r>
            <a:r>
              <a:rPr lang="ru-RU" dirty="0" err="1">
                <a:highlight>
                  <a:srgbClr val="000000">
                    <a:alpha val="0"/>
                  </a:srgbClr>
                </a:highlight>
              </a:rPr>
              <a:t>пайдалануға</a:t>
            </a:r>
            <a:r>
              <a:rPr lang="ru-RU" dirty="0">
                <a:highlight>
                  <a:srgbClr val="000000">
                    <a:alpha val="0"/>
                  </a:srgbClr>
                </a:highlight>
              </a:rPr>
              <a:t>, </a:t>
            </a:r>
            <a:r>
              <a:rPr lang="ru-RU" dirty="0" err="1">
                <a:highlight>
                  <a:srgbClr val="000000">
                    <a:alpha val="0"/>
                  </a:srgbClr>
                </a:highlight>
              </a:rPr>
              <a:t>құруға</a:t>
            </a:r>
            <a:r>
              <a:rPr lang="ru-RU" dirty="0">
                <a:highlight>
                  <a:srgbClr val="000000">
                    <a:alpha val="0"/>
                  </a:srgbClr>
                </a:highlight>
              </a:rPr>
              <a:t>, </a:t>
            </a:r>
            <a:r>
              <a:rPr lang="ru-RU" dirty="0" err="1">
                <a:highlight>
                  <a:srgbClr val="000000">
                    <a:alpha val="0"/>
                  </a:srgbClr>
                </a:highlight>
              </a:rPr>
              <a:t>сондай-ақ</a:t>
            </a:r>
            <a:r>
              <a:rPr lang="ru-RU" dirty="0">
                <a:highlight>
                  <a:srgbClr val="000000">
                    <a:alpha val="0"/>
                  </a:srgbClr>
                </a:highlight>
              </a:rPr>
              <a:t> </a:t>
            </a:r>
            <a:r>
              <a:rPr lang="ru-RU" dirty="0" err="1">
                <a:highlight>
                  <a:srgbClr val="000000">
                    <a:alpha val="0"/>
                  </a:srgbClr>
                </a:highlight>
              </a:rPr>
              <a:t>бөлісуге</a:t>
            </a:r>
            <a:r>
              <a:rPr lang="ru-RU" dirty="0">
                <a:highlight>
                  <a:srgbClr val="000000">
                    <a:alpha val="0"/>
                  </a:srgbClr>
                </a:highlight>
              </a:rPr>
              <a:t> </a:t>
            </a:r>
            <a:r>
              <a:rPr lang="ru-RU" dirty="0" err="1">
                <a:highlight>
                  <a:srgbClr val="000000">
                    <a:alpha val="0"/>
                  </a:srgbClr>
                </a:highlight>
              </a:rPr>
              <a:t>мүмкіндік</a:t>
            </a:r>
            <a:r>
              <a:rPr lang="ru-RU" dirty="0">
                <a:highlight>
                  <a:srgbClr val="000000">
                    <a:alpha val="0"/>
                  </a:srgbClr>
                </a:highlight>
              </a:rPr>
              <a:t> </a:t>
            </a:r>
            <a:r>
              <a:rPr lang="ru-RU" dirty="0" err="1">
                <a:highlight>
                  <a:srgbClr val="000000">
                    <a:alpha val="0"/>
                  </a:srgbClr>
                </a:highlight>
              </a:rPr>
              <a:t>беретін</a:t>
            </a:r>
            <a:r>
              <a:rPr lang="ru-RU" dirty="0">
                <a:highlight>
                  <a:srgbClr val="000000">
                    <a:alpha val="0"/>
                  </a:srgbClr>
                </a:highlight>
              </a:rPr>
              <a:t> </a:t>
            </a:r>
            <a:r>
              <a:rPr lang="ru-RU" dirty="0" err="1">
                <a:highlight>
                  <a:srgbClr val="000000">
                    <a:alpha val="0"/>
                  </a:srgbClr>
                </a:highlight>
              </a:rPr>
              <a:t>құзыреттер</a:t>
            </a:r>
            <a:r>
              <a:rPr lang="ru-RU" dirty="0">
                <a:highlight>
                  <a:srgbClr val="000000">
                    <a:alpha val="0"/>
                  </a:srgbClr>
                </a:highlight>
              </a:rPr>
              <a:t> </a:t>
            </a:r>
            <a:r>
              <a:rPr lang="ru-RU" dirty="0" err="1">
                <a:highlight>
                  <a:srgbClr val="000000">
                    <a:alpha val="0"/>
                  </a:srgbClr>
                </a:highlight>
              </a:rPr>
              <a:t>жиынтығы</a:t>
            </a:r>
            <a:r>
              <a:rPr lang="ru-RU" dirty="0">
                <a:highlight>
                  <a:srgbClr val="000000">
                    <a:alpha val="0"/>
                  </a:srgbClr>
                </a:highlight>
              </a:rPr>
              <a:t> </a:t>
            </a:r>
            <a:r>
              <a:rPr lang="ru-RU" dirty="0" err="1">
                <a:highlight>
                  <a:srgbClr val="000000">
                    <a:alpha val="0"/>
                  </a:srgbClr>
                </a:highlight>
              </a:rPr>
              <a:t>ретінде</a:t>
            </a:r>
            <a:r>
              <a:rPr lang="ru-RU" dirty="0">
                <a:highlight>
                  <a:srgbClr val="000000">
                    <a:alpha val="0"/>
                  </a:srgbClr>
                </a:highlight>
              </a:rPr>
              <a:t> </a:t>
            </a:r>
            <a:r>
              <a:rPr lang="ru-RU" dirty="0" err="1" smtClean="0">
                <a:highlight>
                  <a:srgbClr val="000000">
                    <a:alpha val="0"/>
                  </a:srgbClr>
                </a:highlight>
              </a:rPr>
              <a:t>анықталады</a:t>
            </a:r>
            <a:r>
              <a:rPr lang="ru-RU" dirty="0" smtClean="0">
                <a:highlight>
                  <a:srgbClr val="000000">
                    <a:alpha val="0"/>
                  </a:srgbClr>
                </a:highlight>
              </a:rPr>
              <a:t>.</a:t>
            </a:r>
            <a:endParaRPr lang="ru-RU" sz="1800" b="0" i="0" u="none" strike="noStrike" dirty="0">
              <a:highlight>
                <a:srgbClr val="000000">
                  <a:alpha val="0"/>
                </a:srgbClr>
              </a:highlight>
              <a:latin typeface="Rockwell" panose="02060603020205020403"/>
            </a:endParaRPr>
          </a:p>
        </p:txBody>
      </p:sp>
      <p:sp>
        <p:nvSpPr>
          <p:cNvPr id="5" name="TextBox 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082717E-03D3-F14E-A177-1DA169679F4E}"/>
              </a:ext>
            </a:extLst>
          </p:cNvPr>
          <p:cNvSpPr txBox="1"/>
          <p:nvPr/>
        </p:nvSpPr>
        <p:spPr>
          <a:xfrm>
            <a:off x="144501" y="6237962"/>
            <a:ext cx="11903002" cy="276999"/>
          </a:xfrm>
          <a:prstGeom prst="rect">
            <a:avLst/>
          </a:prstGeom>
          <a:noFill/>
        </p:spPr>
        <p:txBody>
          <a:bodyPr wrap="none" rtlCol="0">
            <a:noAutofit/>
          </a:bodyPr>
          <a:lstStyle/>
          <a:p>
            <a:pPr algn="ctr" rtl="0"/>
            <a:r>
              <a:rPr lang="ru-RU" sz="1200" b="0" i="0" u="none" strike="noStrike">
                <a:solidFill>
                  <a:srgbClr val="FFFFFF"/>
                </a:solidFill>
                <a:highlight>
                  <a:srgbClr val="000000">
                    <a:alpha val="0"/>
                  </a:srgbClr>
                </a:highlight>
                <a:latin typeface="Rockwell" panose="02060603020205020403"/>
              </a:rPr>
              <a:t>http://uis.unesco.org/sites/default/files/documents/global-media-and-information-literacy-assessment-framework-country-readiness-and-competencies-2013-en.pdf</a:t>
            </a:r>
          </a:p>
        </p:txBody>
      </p:sp>
    </p:spTree>
    <p:extLst>
      <p:ext uri="{BB962C8B-B14F-4D97-AF65-F5344CB8AC3E}">
        <p14:creationId xmlns:p14="http://schemas.microsoft.com/office/powerpoint/2010/main" val="3876737272"/>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1">
            <a:extLst>
              <a:ext uri="{FF2B5EF4-FFF2-40B4-BE49-F238E27FC236}">
                <a16:creationId xmlns="" xmlns:a16="http://schemas.microsoft.com/office/drawing/2014/main" id="{17C4610E-9C18-467B-BF10-BE6A974CC36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13" name="Freeform 5">
              <a:extLst>
                <a:ext uri="{FF2B5EF4-FFF2-40B4-BE49-F238E27FC236}">
                  <a16:creationId xmlns="" xmlns:a16="http://schemas.microsoft.com/office/drawing/2014/main" id="{296DF307-344E-4E9B-A7AA-8139E450D1BE}"/>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4" name="Freeform 6">
              <a:extLst>
                <a:ext uri="{FF2B5EF4-FFF2-40B4-BE49-F238E27FC236}">
                  <a16:creationId xmlns="" xmlns:a16="http://schemas.microsoft.com/office/drawing/2014/main" id="{E263CC2D-ACFB-4EB3-ADF9-CD82BC8422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5" name="Freeform 7">
              <a:extLst>
                <a:ext uri="{FF2B5EF4-FFF2-40B4-BE49-F238E27FC236}">
                  <a16:creationId xmlns="" xmlns:a16="http://schemas.microsoft.com/office/drawing/2014/main" id="{C5366E2F-9BA0-485A-B1CA-A5E6E2E379A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6" name="Freeform 8">
              <a:extLst>
                <a:ext uri="{FF2B5EF4-FFF2-40B4-BE49-F238E27FC236}">
                  <a16:creationId xmlns="" xmlns:a16="http://schemas.microsoft.com/office/drawing/2014/main" id="{1803051E-7C26-4F53-8293-B4EAED4212B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7" name="Freeform 9">
              <a:extLst>
                <a:ext uri="{FF2B5EF4-FFF2-40B4-BE49-F238E27FC236}">
                  <a16:creationId xmlns="" xmlns:a16="http://schemas.microsoft.com/office/drawing/2014/main" id="{D10888CD-E496-4116-9C45-CF4F17ADE644}"/>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8" name="Freeform 10">
              <a:extLst>
                <a:ext uri="{FF2B5EF4-FFF2-40B4-BE49-F238E27FC236}">
                  <a16:creationId xmlns="" xmlns:a16="http://schemas.microsoft.com/office/drawing/2014/main" id="{0A42DA8F-DA3D-43E9-A184-E0F6C133A1D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9" name="Freeform 11">
              <a:extLst>
                <a:ext uri="{FF2B5EF4-FFF2-40B4-BE49-F238E27FC236}">
                  <a16:creationId xmlns="" xmlns:a16="http://schemas.microsoft.com/office/drawing/2014/main" id="{473EAD31-7AA3-49B7-ADD6-C13FF0F141A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0" name="Freeform 12">
              <a:extLst>
                <a:ext uri="{FF2B5EF4-FFF2-40B4-BE49-F238E27FC236}">
                  <a16:creationId xmlns="" xmlns:a16="http://schemas.microsoft.com/office/drawing/2014/main" id="{2BBB7CDF-BA2E-451F-9201-CF2B6FEAEAE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1" name="Freeform 13">
              <a:extLst>
                <a:ext uri="{FF2B5EF4-FFF2-40B4-BE49-F238E27FC236}">
                  <a16:creationId xmlns="" xmlns:a16="http://schemas.microsoft.com/office/drawing/2014/main" id="{84809EF2-CD0D-4BC3-ABC7-E7E312A1D74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2" name="Freeform 14">
              <a:extLst>
                <a:ext uri="{FF2B5EF4-FFF2-40B4-BE49-F238E27FC236}">
                  <a16:creationId xmlns="" xmlns:a16="http://schemas.microsoft.com/office/drawing/2014/main" id="{11D2D6C5-637B-4AFE-97F4-D4E48A61348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3" name="Freeform 15">
              <a:extLst>
                <a:ext uri="{FF2B5EF4-FFF2-40B4-BE49-F238E27FC236}">
                  <a16:creationId xmlns="" xmlns:a16="http://schemas.microsoft.com/office/drawing/2014/main" id="{F841B2C5-57F5-4FE6-B4D4-EBB3F3088119}"/>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4" name="Freeform 16">
              <a:extLst>
                <a:ext uri="{FF2B5EF4-FFF2-40B4-BE49-F238E27FC236}">
                  <a16:creationId xmlns="" xmlns:a16="http://schemas.microsoft.com/office/drawing/2014/main" id="{B4822A39-2A52-4B2C-9319-BEFC526DB0A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5" name="Freeform 17">
              <a:extLst>
                <a:ext uri="{FF2B5EF4-FFF2-40B4-BE49-F238E27FC236}">
                  <a16:creationId xmlns="" xmlns:a16="http://schemas.microsoft.com/office/drawing/2014/main" id="{4E469692-E783-4950-8DEC-3A1FD3978B0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6" name="Freeform 18">
              <a:extLst>
                <a:ext uri="{FF2B5EF4-FFF2-40B4-BE49-F238E27FC236}">
                  <a16:creationId xmlns="" xmlns:a16="http://schemas.microsoft.com/office/drawing/2014/main" id="{012909CD-3254-41E5-B8BB-0F2D7CE0D89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7" name="Freeform 19">
              <a:extLst>
                <a:ext uri="{FF2B5EF4-FFF2-40B4-BE49-F238E27FC236}">
                  <a16:creationId xmlns="" xmlns:a16="http://schemas.microsoft.com/office/drawing/2014/main" id="{93E7648E-861E-4503-AEDC-56C4EC50729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8" name="Freeform 20">
              <a:extLst>
                <a:ext uri="{FF2B5EF4-FFF2-40B4-BE49-F238E27FC236}">
                  <a16:creationId xmlns="" xmlns:a16="http://schemas.microsoft.com/office/drawing/2014/main" id="{F9C72257-EBD0-4D1C-A32C-D846446872C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9" name="Freeform 21">
              <a:extLst>
                <a:ext uri="{FF2B5EF4-FFF2-40B4-BE49-F238E27FC236}">
                  <a16:creationId xmlns="" xmlns:a16="http://schemas.microsoft.com/office/drawing/2014/main" id="{87BB2CBB-9C22-4E28-AB86-DC92AEE2DBD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0" name="Freeform 22">
              <a:extLst>
                <a:ext uri="{FF2B5EF4-FFF2-40B4-BE49-F238E27FC236}">
                  <a16:creationId xmlns="" xmlns:a16="http://schemas.microsoft.com/office/drawing/2014/main" id="{F85B3053-8D9F-410A-80C2-7960DDEA6A6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31" name="Freeform 23">
              <a:extLst>
                <a:ext uri="{FF2B5EF4-FFF2-40B4-BE49-F238E27FC236}">
                  <a16:creationId xmlns="" xmlns:a16="http://schemas.microsoft.com/office/drawing/2014/main" id="{E8FF5DA7-6E72-41F1-A54C-EAF440A274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grpSp>
        <p:nvGrpSpPr>
          <p:cNvPr id="33" name="Group 32">
            <a:extLst>
              <a:ext uri="{FF2B5EF4-FFF2-40B4-BE49-F238E27FC236}">
                <a16:creationId xmlns="" xmlns:a16="http://schemas.microsoft.com/office/drawing/2014/main" id="{A899734C-500F-4274-9854-8BFA14A1D7EE}"/>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1669293" y="1186483"/>
            <a:ext cx="8848345" cy="4477933"/>
            <a:chOff x="1669293" y="1186483"/>
            <a:chExt cx="8848345" cy="4477933"/>
          </a:xfrm>
        </p:grpSpPr>
        <p:sp>
          <p:nvSpPr>
            <p:cNvPr id="34" name="Rectangle 33">
              <a:extLst>
                <a:ext uri="{FF2B5EF4-FFF2-40B4-BE49-F238E27FC236}">
                  <a16:creationId xmlns="" xmlns:a16="http://schemas.microsoft.com/office/drawing/2014/main" id="{FF07BF51-2934-47AD-A415-7400882F1477}"/>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sp>
          <p:nvSpPr>
            <p:cNvPr id="32" name="Isosceles Triangle 34">
              <a:extLst>
                <a:ext uri="{FF2B5EF4-FFF2-40B4-BE49-F238E27FC236}">
                  <a16:creationId xmlns="" xmlns:a16="http://schemas.microsoft.com/office/drawing/2014/main" id="{DD6E3DF0-EDC0-458B-9C5B-911814F0A681}"/>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sp>
          <p:nvSpPr>
            <p:cNvPr id="36" name="Rectangle 35">
              <a:extLst>
                <a:ext uri="{FF2B5EF4-FFF2-40B4-BE49-F238E27FC236}">
                  <a16:creationId xmlns="" xmlns:a16="http://schemas.microsoft.com/office/drawing/2014/main" id="{5D0824B1-47C9-4504-99FB-CB15051979C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grpSp>
      <p:sp useBgFill="1">
        <p:nvSpPr>
          <p:cNvPr id="38" name="Rectangle 37">
            <a:extLst>
              <a:ext uri="{FF2B5EF4-FFF2-40B4-BE49-F238E27FC236}">
                <a16:creationId xmlns="" xmlns:a16="http://schemas.microsoft.com/office/drawing/2014/main" id="{34DD805B-2A7B-4ADA-9C4D-E0C9F192DBB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nvGrpSpPr>
          <p:cNvPr id="37" name="Group 39">
            <a:extLst>
              <a:ext uri="{FF2B5EF4-FFF2-40B4-BE49-F238E27FC236}">
                <a16:creationId xmlns="" xmlns:a16="http://schemas.microsoft.com/office/drawing/2014/main" id="{C664A566-6D08-4E84-9708-4916A20016FF}"/>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329674" y="-59376"/>
            <a:ext cx="12515851" cy="6923798"/>
            <a:chOff x="-329674" y="-51881"/>
            <a:chExt cx="12515851" cy="6923798"/>
          </a:xfrm>
        </p:grpSpPr>
        <p:sp>
          <p:nvSpPr>
            <p:cNvPr id="41" name="Freeform 5">
              <a:extLst>
                <a:ext uri="{FF2B5EF4-FFF2-40B4-BE49-F238E27FC236}">
                  <a16:creationId xmlns="" xmlns:a16="http://schemas.microsoft.com/office/drawing/2014/main" id="{871B622B-6E58-4933-88EC-99F28705F76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39" name="Freeform 6">
              <a:extLst>
                <a:ext uri="{FF2B5EF4-FFF2-40B4-BE49-F238E27FC236}">
                  <a16:creationId xmlns="" xmlns:a16="http://schemas.microsoft.com/office/drawing/2014/main" id="{EE9A4681-AC1B-4ABC-9A1C-C7E7F08A003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3" name="Freeform 7">
              <a:extLst>
                <a:ext uri="{FF2B5EF4-FFF2-40B4-BE49-F238E27FC236}">
                  <a16:creationId xmlns="" xmlns:a16="http://schemas.microsoft.com/office/drawing/2014/main" id="{F1EEAF4B-DA1A-4CC9-9CE4-587A9E2E17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4" name="Freeform 8">
              <a:extLst>
                <a:ext uri="{FF2B5EF4-FFF2-40B4-BE49-F238E27FC236}">
                  <a16:creationId xmlns="" xmlns:a16="http://schemas.microsoft.com/office/drawing/2014/main" id="{4591EF24-12A6-499B-8074-7E3DFBE6E38F}"/>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5" name="Freeform 9">
              <a:extLst>
                <a:ext uri="{FF2B5EF4-FFF2-40B4-BE49-F238E27FC236}">
                  <a16:creationId xmlns="" xmlns:a16="http://schemas.microsoft.com/office/drawing/2014/main" id="{66866784-2E4F-4C28-BE67-875B71B7C13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6" name="Freeform 10">
              <a:extLst>
                <a:ext uri="{FF2B5EF4-FFF2-40B4-BE49-F238E27FC236}">
                  <a16:creationId xmlns="" xmlns:a16="http://schemas.microsoft.com/office/drawing/2014/main" id="{752279D8-59CC-4821-B591-79994164FFE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7" name="Freeform 11">
              <a:extLst>
                <a:ext uri="{FF2B5EF4-FFF2-40B4-BE49-F238E27FC236}">
                  <a16:creationId xmlns="" xmlns:a16="http://schemas.microsoft.com/office/drawing/2014/main" id="{FB4FBA9C-1D3E-4B35-8A79-25478153F55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8" name="Freeform 12">
              <a:extLst>
                <a:ext uri="{FF2B5EF4-FFF2-40B4-BE49-F238E27FC236}">
                  <a16:creationId xmlns="" xmlns:a16="http://schemas.microsoft.com/office/drawing/2014/main" id="{9428A193-740A-43D2-B875-80CB90AD911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49" name="Freeform 13">
              <a:extLst>
                <a:ext uri="{FF2B5EF4-FFF2-40B4-BE49-F238E27FC236}">
                  <a16:creationId xmlns="" xmlns:a16="http://schemas.microsoft.com/office/drawing/2014/main" id="{92B2EFF8-5790-427A-ABED-1680FD133D0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0" name="Freeform 14">
              <a:extLst>
                <a:ext uri="{FF2B5EF4-FFF2-40B4-BE49-F238E27FC236}">
                  <a16:creationId xmlns="" xmlns:a16="http://schemas.microsoft.com/office/drawing/2014/main" id="{782C5932-1596-43AA-BD7E-0F94FB8A96B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1" name="Freeform 15">
              <a:extLst>
                <a:ext uri="{FF2B5EF4-FFF2-40B4-BE49-F238E27FC236}">
                  <a16:creationId xmlns="" xmlns:a16="http://schemas.microsoft.com/office/drawing/2014/main" id="{EFC81310-1590-4DBE-BF0B-DADBCF9F88C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2" name="Freeform 16">
              <a:extLst>
                <a:ext uri="{FF2B5EF4-FFF2-40B4-BE49-F238E27FC236}">
                  <a16:creationId xmlns="" xmlns:a16="http://schemas.microsoft.com/office/drawing/2014/main" id="{968BA84E-DD0E-4FCD-8EDA-76DF8E09FB1D}"/>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3" name="Freeform 17">
              <a:extLst>
                <a:ext uri="{FF2B5EF4-FFF2-40B4-BE49-F238E27FC236}">
                  <a16:creationId xmlns="" xmlns:a16="http://schemas.microsoft.com/office/drawing/2014/main" id="{1D3D7541-A0D9-4993-B691-D2D5B8B3EF6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4" name="Freeform 18">
              <a:extLst>
                <a:ext uri="{FF2B5EF4-FFF2-40B4-BE49-F238E27FC236}">
                  <a16:creationId xmlns="" xmlns:a16="http://schemas.microsoft.com/office/drawing/2014/main" id="{9FB31D01-8168-4494-8C2F-727E555AAF3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5" name="Freeform 19">
              <a:extLst>
                <a:ext uri="{FF2B5EF4-FFF2-40B4-BE49-F238E27FC236}">
                  <a16:creationId xmlns="" xmlns:a16="http://schemas.microsoft.com/office/drawing/2014/main" id="{8C455EEB-FD40-414D-A542-FB35DEB73C1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6" name="Freeform 20">
              <a:extLst>
                <a:ext uri="{FF2B5EF4-FFF2-40B4-BE49-F238E27FC236}">
                  <a16:creationId xmlns="" xmlns:a16="http://schemas.microsoft.com/office/drawing/2014/main" id="{F08F1FC1-956F-4494-BAFD-D504E93070F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7" name="Freeform 21">
              <a:extLst>
                <a:ext uri="{FF2B5EF4-FFF2-40B4-BE49-F238E27FC236}">
                  <a16:creationId xmlns="" xmlns:a16="http://schemas.microsoft.com/office/drawing/2014/main" id="{BEEDE1AA-8DCD-43D3-BC15-574840314873}"/>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8" name="Freeform 22">
              <a:extLst>
                <a:ext uri="{FF2B5EF4-FFF2-40B4-BE49-F238E27FC236}">
                  <a16:creationId xmlns="" xmlns:a16="http://schemas.microsoft.com/office/drawing/2014/main" id="{E36CDA69-ED79-4DCF-9761-0B6134FA6382}"/>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59" name="Freeform 23">
              <a:extLst>
                <a:ext uri="{FF2B5EF4-FFF2-40B4-BE49-F238E27FC236}">
                  <a16:creationId xmlns="" xmlns:a16="http://schemas.microsoft.com/office/drawing/2014/main" id="{5F812C02-CFCB-47F4-B493-7753519FCAD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grpSp>
      <p:grpSp>
        <p:nvGrpSpPr>
          <p:cNvPr id="61" name="Group 60">
            <a:extLst>
              <a:ext uri="{FF2B5EF4-FFF2-40B4-BE49-F238E27FC236}">
                <a16:creationId xmlns="" xmlns:a16="http://schemas.microsoft.com/office/drawing/2014/main" id="{B83678BA-0A50-4D51-9E9E-08BB66F83C37}"/>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807084" y="1186483"/>
            <a:ext cx="3822597" cy="4477933"/>
            <a:chOff x="807084" y="1186483"/>
            <a:chExt cx="3822597" cy="4477933"/>
          </a:xfrm>
        </p:grpSpPr>
        <p:sp>
          <p:nvSpPr>
            <p:cNvPr id="62" name="Rectangle 61">
              <a:extLst>
                <a:ext uri="{FF2B5EF4-FFF2-40B4-BE49-F238E27FC236}">
                  <a16:creationId xmlns="" xmlns:a16="http://schemas.microsoft.com/office/drawing/2014/main" id="{F1A8F65D-5E8F-4CA5-9240-1357120F931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07531" y="1186483"/>
              <a:ext cx="3821702"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63" name="Isosceles Triangle 39">
              <a:extLst>
                <a:ext uri="{FF2B5EF4-FFF2-40B4-BE49-F238E27FC236}">
                  <a16:creationId xmlns="" xmlns:a16="http://schemas.microsoft.com/office/drawing/2014/main" id="{2A4731E5-DE5F-4215-9525-99426B3909A0}"/>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rot="10800000">
              <a:off x="2514766"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64" name="Rectangle 63">
              <a:extLst>
                <a:ext uri="{FF2B5EF4-FFF2-40B4-BE49-F238E27FC236}">
                  <a16:creationId xmlns="" xmlns:a16="http://schemas.microsoft.com/office/drawing/2014/main" id="{3478866D-C5E9-4968-BEF7-B1F03080895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807084" y="1991156"/>
              <a:ext cx="382259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sp>
        <p:nvSpPr>
          <p:cNvPr id="4" name="Title 3">
            <a:extLst>
              <a:ext uri="{FF2B5EF4-FFF2-40B4-BE49-F238E27FC236}">
                <a16:creationId xmlns="" xmlns:a16="http://schemas.microsoft.com/office/drawing/2014/main" id="{CEF67B76-CFF9-CB42-8094-4669EF824212}"/>
              </a:ext>
            </a:extLst>
          </p:cNvPr>
          <p:cNvSpPr>
            <a:spLocks noGrp="1"/>
          </p:cNvSpPr>
          <p:nvPr>
            <p:ph type="title"/>
          </p:nvPr>
        </p:nvSpPr>
        <p:spPr>
          <a:xfrm>
            <a:off x="895415" y="2075504"/>
            <a:ext cx="3654569" cy="2042725"/>
          </a:xfrm>
        </p:spPr>
        <p:txBody>
          <a:bodyPr vert="horz" lIns="228600" tIns="228600" rIns="228600" bIns="0" rtlCol="0" anchor="t">
            <a:noAutofit/>
          </a:bodyPr>
          <a:lstStyle/>
          <a:p>
            <a:pPr rtl="0">
              <a:lnSpc>
                <a:spcPct val="80000"/>
              </a:lnSpc>
            </a:pPr>
            <a:r>
              <a:rPr lang="kk-KZ" sz="4000" b="1" i="0" u="none" strike="noStrike">
                <a:highlight>
                  <a:srgbClr val="000000">
                    <a:alpha val="0"/>
                  </a:srgbClr>
                </a:highlight>
                <a:latin typeface="Calibri Light"/>
              </a:rPr>
              <a:t>Құзыреттер</a:t>
            </a:r>
            <a:endParaRPr lang="ru-RU" sz="4000" b="1" i="0" u="none" strike="noStrike">
              <a:highlight>
                <a:srgbClr val="000000">
                  <a:alpha val="0"/>
                </a:srgbClr>
              </a:highlight>
              <a:latin typeface="Calibri Light"/>
            </a:endParaRPr>
          </a:p>
        </p:txBody>
      </p:sp>
      <p:sp>
        <p:nvSpPr>
          <p:cNvPr id="66" name="Rectangle 65">
            <a:extLst>
              <a:ext uri="{FF2B5EF4-FFF2-40B4-BE49-F238E27FC236}">
                <a16:creationId xmlns="" xmlns:a16="http://schemas.microsoft.com/office/drawing/2014/main" id="{9BF6EDB4-B4ED-4900-9E38-A7AE0EEEEA1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440150" y="-6706"/>
            <a:ext cx="6751849" cy="6871125"/>
          </a:xfrm>
          <a:prstGeom prst="rect">
            <a:avLst/>
          </a:prstGeom>
          <a:solidFill>
            <a:schemeClr val="bg1"/>
          </a:solidFill>
          <a:ln w="9525">
            <a:solidFill>
              <a:schemeClr val="tx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81" name="TextBox 80">
            <a:extLst>
              <a:ext uri="{FF2B5EF4-FFF2-40B4-BE49-F238E27FC236}">
                <a16:creationId xmlns="" xmlns:a16="http://schemas.microsoft.com/office/drawing/2014/main" id="{452B4886-4996-A545-9A99-4CA007E878BD}"/>
              </a:ext>
            </a:extLst>
          </p:cNvPr>
          <p:cNvSpPr txBox="1"/>
          <p:nvPr/>
        </p:nvSpPr>
        <p:spPr>
          <a:xfrm>
            <a:off x="144501" y="6566731"/>
            <a:ext cx="11903002" cy="276999"/>
          </a:xfrm>
          <a:prstGeom prst="rect">
            <a:avLst/>
          </a:prstGeom>
          <a:noFill/>
        </p:spPr>
        <p:txBody>
          <a:bodyPr wrap="none" rtlCol="0">
            <a:noAutofit/>
          </a:bodyPr>
          <a:lstStyle/>
          <a:p>
            <a:pPr algn="ctr" rtl="0"/>
            <a:r>
              <a:rPr lang="kk-KZ" sz="1200" b="0" i="0" u="none" strike="noStrike">
                <a:solidFill>
                  <a:srgbClr val="A6A6A6"/>
                </a:solidFill>
                <a:highlight>
                  <a:srgbClr val="000000">
                    <a:alpha val="0"/>
                  </a:srgbClr>
                </a:highlight>
                <a:latin typeface="Rockwell"/>
              </a:rPr>
              <a:t>http://uis.unesco.org/sites/default/files/documents/global-media-and-information-literacy-assessment-framework-country-readiness-and-competencies-2013-en.pdf</a:t>
            </a:r>
          </a:p>
        </p:txBody>
      </p:sp>
      <p:graphicFrame>
        <p:nvGraphicFramePr>
          <p:cNvPr id="5" name="Таблица 4"/>
          <p:cNvGraphicFramePr>
            <a:graphicFrameLocks noGrp="1"/>
          </p:cNvGraphicFramePr>
          <p:nvPr>
            <p:extLst>
              <p:ext uri="{D42A27DB-BD31-4B8C-83A1-F6EECF244321}">
                <p14:modId xmlns:p14="http://schemas.microsoft.com/office/powerpoint/2010/main" val="622093737"/>
              </p:ext>
            </p:extLst>
          </p:nvPr>
        </p:nvGraphicFramePr>
        <p:xfrm>
          <a:off x="6210826" y="691207"/>
          <a:ext cx="5003799" cy="5201592"/>
        </p:xfrm>
        <a:graphic>
          <a:graphicData uri="http://schemas.openxmlformats.org/drawingml/2006/table">
            <a:tbl>
              <a:tblPr firstRow="1" firstCol="1" bandRow="1">
                <a:tableStyleId>{5C22544A-7EE6-4342-B048-85BDC9FD1C3A}</a:tableStyleId>
              </a:tblPr>
              <a:tblGrid>
                <a:gridCol w="1667933">
                  <a:extLst>
                    <a:ext uri="{9D8B030D-6E8A-4147-A177-3AD203B41FA5}">
                      <a16:colId xmlns="" xmlns:a16="http://schemas.microsoft.com/office/drawing/2014/main" val="20000"/>
                    </a:ext>
                  </a:extLst>
                </a:gridCol>
                <a:gridCol w="1667933">
                  <a:extLst>
                    <a:ext uri="{9D8B030D-6E8A-4147-A177-3AD203B41FA5}">
                      <a16:colId xmlns="" xmlns:a16="http://schemas.microsoft.com/office/drawing/2014/main" val="20001"/>
                    </a:ext>
                  </a:extLst>
                </a:gridCol>
                <a:gridCol w="1667933">
                  <a:extLst>
                    <a:ext uri="{9D8B030D-6E8A-4147-A177-3AD203B41FA5}">
                      <a16:colId xmlns="" xmlns:a16="http://schemas.microsoft.com/office/drawing/2014/main" val="20002"/>
                    </a:ext>
                  </a:extLst>
                </a:gridCol>
              </a:tblGrid>
              <a:tr h="245800">
                <a:tc rowSpan="2">
                  <a:txBody>
                    <a:bodyPr/>
                    <a:lstStyle/>
                    <a:p>
                      <a:pPr indent="449580" algn="l" rtl="0">
                        <a:spcAft>
                          <a:spcPct val="0"/>
                        </a:spcAft>
                      </a:pPr>
                      <a:r>
                        <a:rPr lang="kk-KZ" sz="600" b="1" i="0" u="none" strike="noStrike" dirty="0">
                          <a:highlight>
                            <a:srgbClr val="000000">
                              <a:alpha val="0"/>
                            </a:srgbClr>
                          </a:highlight>
                          <a:latin typeface="Calibri"/>
                        </a:rPr>
                        <a:t>MIL компоненті</a:t>
                      </a:r>
                      <a:endParaRPr lang="ru-RU" sz="600" dirty="0">
                        <a:effectLst/>
                        <a:latin typeface="Calibri"/>
                        <a:cs typeface="Times New Roman"/>
                      </a:endParaRPr>
                    </a:p>
                  </a:txBody>
                  <a:tcPr marL="41350" marR="41350" marT="0" marB="0"/>
                </a:tc>
                <a:tc rowSpan="2">
                  <a:txBody>
                    <a:bodyPr/>
                    <a:lstStyle/>
                    <a:p>
                      <a:pPr algn="l" rtl="0">
                        <a:spcAft>
                          <a:spcPct val="0"/>
                        </a:spcAft>
                      </a:pPr>
                      <a:r>
                        <a:rPr lang="kk-KZ" sz="600" b="1" i="0" u="none" strike="noStrike">
                          <a:highlight>
                            <a:srgbClr val="000000">
                              <a:alpha val="0"/>
                            </a:srgbClr>
                          </a:highlight>
                          <a:latin typeface="Calibri"/>
                        </a:rPr>
                        <a:t>MIL зерттеу пәндері</a:t>
                      </a:r>
                      <a:endParaRPr lang="ru-RU" sz="600">
                        <a:effectLst/>
                        <a:latin typeface="Calibri"/>
                        <a:cs typeface="Times New Roman"/>
                      </a:endParaRPr>
                    </a:p>
                  </a:txBody>
                  <a:tcPr marL="41350" marR="41350" marT="0" marB="0"/>
                </a:tc>
                <a:tc>
                  <a:txBody>
                    <a:bodyPr/>
                    <a:lstStyle/>
                    <a:p>
                      <a:pPr algn="l" rtl="0">
                        <a:spcAft>
                          <a:spcPct val="0"/>
                        </a:spcAft>
                      </a:pPr>
                      <a:r>
                        <a:rPr lang="kk-KZ" sz="600" b="1" i="0" u="none" strike="noStrike" dirty="0">
                          <a:highlight>
                            <a:srgbClr val="000000">
                              <a:alpha val="0"/>
                            </a:srgbClr>
                          </a:highlight>
                          <a:latin typeface="Calibri"/>
                        </a:rPr>
                        <a:t>MIL құзыреті</a:t>
                      </a:r>
                      <a:endParaRPr lang="ru-RU" sz="600" dirty="0">
                        <a:effectLst/>
                        <a:latin typeface="Calibri"/>
                        <a:cs typeface="Times New Roman"/>
                      </a:endParaRPr>
                    </a:p>
                  </a:txBody>
                  <a:tcPr marL="41350" marR="41350" marT="0" marB="0"/>
                </a:tc>
                <a:extLst>
                  <a:ext uri="{0D108BD9-81ED-4DB2-BD59-A6C34878D82A}">
                    <a16:rowId xmlns="" xmlns:a16="http://schemas.microsoft.com/office/drawing/2014/main" val="10000"/>
                  </a:ext>
                </a:extLst>
              </a:tr>
              <a:tr h="226961">
                <a:tc vMerge="1">
                  <a:txBody>
                    <a:bodyPr/>
                    <a:lstStyle/>
                    <a:p>
                      <a:endParaRPr lang="ru-RU"/>
                    </a:p>
                  </a:txBody>
                  <a:tcPr/>
                </a:tc>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Медиа және ақпараттық сауатты адам:</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1"/>
                  </a:ext>
                </a:extLst>
              </a:tr>
              <a:tr h="357077">
                <a:tc rowSpan="4">
                  <a:txBody>
                    <a:bodyPr/>
                    <a:lstStyle/>
                    <a:p>
                      <a:pPr algn="l" rtl="0">
                        <a:spcAft>
                          <a:spcPct val="0"/>
                        </a:spcAft>
                      </a:pPr>
                      <a:r>
                        <a:rPr lang="kk-KZ" sz="500" b="1" i="0" u="none" strike="noStrike">
                          <a:highlight>
                            <a:srgbClr val="000000">
                              <a:alpha val="0"/>
                            </a:srgbClr>
                          </a:highlight>
                          <a:latin typeface="Calibri"/>
                        </a:rPr>
                        <a:t>1. Ақпарат пен медиаконтентке сұранысты тану, оларды іздеу және оларға қолжетімділік мүмкіндігі.</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dirty="0">
                          <a:highlight>
                            <a:srgbClr val="000000">
                              <a:alpha val="0"/>
                            </a:srgbClr>
                          </a:highlight>
                          <a:latin typeface="Calibri"/>
                        </a:rPr>
                        <a:t>1.1. Ақпаратқа қажеттілікті айқындау және тұжырымдау</a:t>
                      </a:r>
                      <a:endParaRPr lang="ru-RU" sz="600" dirty="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1. Әр түрлі ресурстардың көмегімен ақпарат пен бұқаралық ақпарат құралдарының (контенттің) сипатын, рөлі мен көлемін анықтау және тұжырымдау.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2"/>
                  </a:ext>
                </a:extLst>
              </a:tr>
              <a:tr h="238175">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1.2. Ақпарат пен медиа-контентті іздеу және орналастыру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2. Ақпарат пен медиа-контентті іздеу және орналастыру.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3"/>
                  </a:ext>
                </a:extLst>
              </a:tr>
              <a:tr h="357077">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1.3. Ақпаратқа, медиа-контентке және БАҚ-провайдерлерге қолжетімділік</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3. Қажетті ақпарат пен медиа-контентке, сондай-ақ ақпараттық және БАҚ-провайдерлерге тиімді, нәтижелі және этикалық қолжетімділік </a:t>
                      </a:r>
                      <a:endParaRPr lang="ru-RU" sz="600">
                        <a:effectLst/>
                      </a:endParaRPr>
                    </a:p>
                    <a:p>
                      <a:pPr algn="l" rtl="0">
                        <a:spcAft>
                          <a:spcPct val="0"/>
                        </a:spcAft>
                      </a:pPr>
                      <a:r>
                        <a:rPr lang="kk-KZ" sz="500" b="0" i="0" u="none" strike="noStrike">
                          <a:highlight>
                            <a:srgbClr val="000000">
                              <a:alpha val="0"/>
                            </a:srgbClr>
                          </a:highlight>
                          <a:latin typeface="Calibri"/>
                        </a:rPr>
                        <a:t>.</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4"/>
                  </a:ext>
                </a:extLst>
              </a:tr>
              <a:tr h="370493">
                <a:tc vMerge="1">
                  <a:txBody>
                    <a:bodyPr/>
                    <a:lstStyle/>
                    <a:p>
                      <a:endParaRPr lang="ru-RU"/>
                    </a:p>
                  </a:txBody>
                  <a:tcPr/>
                </a:tc>
                <a:tc>
                  <a:txBody>
                    <a:bodyPr/>
                    <a:lstStyle/>
                    <a:p>
                      <a:pPr algn="l" rtl="0">
                        <a:spcAft>
                          <a:spcPct val="0"/>
                        </a:spcAft>
                      </a:pPr>
                      <a:r>
                        <a:rPr lang="kk-KZ" sz="500" b="0" i="0" u="none" strike="noStrike" dirty="0">
                          <a:highlight>
                            <a:srgbClr val="000000">
                              <a:alpha val="0"/>
                            </a:srgbClr>
                          </a:highlight>
                          <a:latin typeface="Calibri"/>
                        </a:rPr>
                        <a:t>1.4. Ақпаратты және медиаконтентті іздеу және сақтау/ұстау/сақтау</a:t>
                      </a:r>
                      <a:endParaRPr lang="ru-RU" sz="600" dirty="0">
                        <a:effectLst/>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4. Әр түрлі әдістер мен құралдарды қолдана отырып, ақпарат пен медиаконтентті іздеу және уақытша сақтау.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5"/>
                  </a:ext>
                </a:extLst>
              </a:tr>
              <a:tr h="344479">
                <a:tc rowSpan="4">
                  <a:txBody>
                    <a:bodyPr/>
                    <a:lstStyle/>
                    <a:p>
                      <a:pPr algn="l" rtl="0">
                        <a:spcAft>
                          <a:spcPct val="0"/>
                        </a:spcAft>
                      </a:pPr>
                      <a:r>
                        <a:rPr lang="kk-KZ" sz="500" b="1" i="0" u="none" strike="noStrike" dirty="0">
                          <a:highlight>
                            <a:srgbClr val="000000">
                              <a:alpha val="0"/>
                            </a:srgbClr>
                          </a:highlight>
                          <a:latin typeface="Calibri"/>
                        </a:rPr>
                        <a:t>2. Ақпарат пен БАҚ-ты түсіну, бақылау және бағалау</a:t>
                      </a:r>
                      <a:endParaRPr lang="ru-RU" sz="600" dirty="0">
                        <a:effectLst/>
                      </a:endParaRPr>
                    </a:p>
                    <a:p>
                      <a:pPr algn="l" rtl="0">
                        <a:spcAft>
                          <a:spcPct val="0"/>
                        </a:spcAft>
                      </a:pPr>
                      <a:endParaRPr lang="ru-RU" sz="600" dirty="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2.1. Ақпарат пен БАҚ-ты түсіну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5. Қоғамдағы бұқаралық ақпарат құралдары мен ақпараттық провайдерлердің қажеттілігін түсіну.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6"/>
                  </a:ext>
                </a:extLst>
              </a:tr>
              <a:tr h="602837">
                <a:tc vMerge="1">
                  <a:txBody>
                    <a:bodyPr/>
                    <a:lstStyle/>
                    <a:p>
                      <a:endParaRPr lang="ru-RU"/>
                    </a:p>
                  </a:txBody>
                  <a:tcPr/>
                </a:tc>
                <a:tc>
                  <a:txBody>
                    <a:bodyPr/>
                    <a:lstStyle/>
                    <a:p>
                      <a:pPr algn="l" rtl="0">
                        <a:spcAft>
                          <a:spcPct val="0"/>
                        </a:spcAft>
                      </a:pPr>
                      <a:r>
                        <a:rPr lang="kk-KZ" sz="500" b="0" i="0" u="none" strike="noStrike" dirty="0">
                          <a:highlight>
                            <a:srgbClr val="000000">
                              <a:alpha val="0"/>
                            </a:srgbClr>
                          </a:highlight>
                          <a:latin typeface="Calibri"/>
                        </a:rPr>
                        <a:t>2.2 Ақпарат пен медиа-контентті, бұқаралық ақпарат құралдары мен ақпараттық провайдерлерді бағалау</a:t>
                      </a:r>
                      <a:endParaRPr lang="ru-RU" sz="600" dirty="0">
                        <a:effectLst/>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6. Алынған ақпаратты және ол алынған көздерді бағалаудың бастапқы өлшемшарттарын бағалау, талдау, салыстыру, тұжырымдау және қолдану, сондай-ақ қоғамдағы бұқаралық ақпарат құралдары мен ақпараттық провайдерлерді бағалау.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7"/>
                  </a:ext>
                </a:extLst>
              </a:tr>
              <a:tr h="357077">
                <a:tc vMerge="1">
                  <a:txBody>
                    <a:bodyPr/>
                    <a:lstStyle/>
                    <a:p>
                      <a:endParaRPr lang="ru-RU"/>
                    </a:p>
                  </a:txBody>
                  <a:tcPr/>
                </a:tc>
                <a:tc>
                  <a:txBody>
                    <a:bodyPr/>
                    <a:lstStyle/>
                    <a:p>
                      <a:pPr algn="l" rtl="0">
                        <a:spcAft>
                          <a:spcPct val="0"/>
                        </a:spcAft>
                      </a:pPr>
                      <a:r>
                        <a:rPr lang="kk-KZ" sz="500" b="0" i="0" u="none" strike="noStrike" dirty="0">
                          <a:highlight>
                            <a:srgbClr val="000000">
                              <a:alpha val="0"/>
                            </a:srgbClr>
                          </a:highlight>
                          <a:latin typeface="Calibri"/>
                        </a:rPr>
                        <a:t>2.3. Ақпарат пен медиа-контентті, бұқаралық ақпарат құралдары мен ақпараттық </a:t>
                      </a:r>
                      <a:r>
                        <a:rPr lang="kk-KZ" sz="500" b="0" i="0" u="none" strike="noStrike">
                          <a:highlight>
                            <a:srgbClr val="000000">
                              <a:alpha val="0"/>
                            </a:srgbClr>
                          </a:highlight>
                          <a:latin typeface="Calibri"/>
                        </a:rPr>
                        <a:t>провайдерлерді бағалау</a:t>
                      </a:r>
                      <a:endParaRPr lang="ru-RU" sz="600" dirty="0">
                        <a:effectLst/>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7. Жиналған ақпарат пен медиа-контентті, сондай-ақ оның көздерін, қоғамдағы ақпараттық және медиа провайдерлерді бағалау және аутентификациялау.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8"/>
                  </a:ext>
                </a:extLst>
              </a:tr>
              <a:tr h="226961">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2.4. Ақпараттық және медиаконтентті ұйымдастыру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8. Жиналған ақпарат пен медиаконтентті синтездеу және ұйымдастыру.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09"/>
                  </a:ext>
                </a:extLst>
              </a:tr>
              <a:tr h="357077">
                <a:tc rowSpan="4">
                  <a:txBody>
                    <a:bodyPr/>
                    <a:lstStyle/>
                    <a:p>
                      <a:pPr algn="l" rtl="0">
                        <a:spcAft>
                          <a:spcPct val="0"/>
                        </a:spcAft>
                      </a:pPr>
                      <a:r>
                        <a:rPr lang="kk-KZ" sz="500" b="1" i="0" u="none" strike="noStrike" dirty="0">
                          <a:highlight>
                            <a:srgbClr val="000000">
                              <a:alpha val="0"/>
                            </a:srgbClr>
                          </a:highlight>
                          <a:latin typeface="Calibri"/>
                        </a:rPr>
                        <a:t>3. Ақпараттық және </a:t>
                      </a:r>
                      <a:r>
                        <a:rPr lang="kk-KZ" sz="500" b="1" i="0" u="none" strike="noStrike" dirty="0" err="1">
                          <a:highlight>
                            <a:srgbClr val="000000">
                              <a:alpha val="0"/>
                            </a:srgbClr>
                          </a:highlight>
                          <a:latin typeface="Calibri"/>
                        </a:rPr>
                        <a:t>медиа-контентті</a:t>
                      </a:r>
                      <a:r>
                        <a:rPr lang="kk-KZ" sz="500" b="1" i="0" u="none" strike="noStrike" dirty="0">
                          <a:highlight>
                            <a:srgbClr val="000000">
                              <a:alpha val="0"/>
                            </a:srgbClr>
                          </a:highlight>
                          <a:latin typeface="Calibri"/>
                        </a:rPr>
                        <a:t> құру, пайдалану және мониторингі</a:t>
                      </a:r>
                      <a:endParaRPr lang="ru-RU" sz="600" dirty="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3.1. Білім құру және шығармашылық өзін-өзі көрсету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9. Инновациялық, этикалық және шығармашылық нақты мақсат үшін жаңа ақпарат, медиаконтент немесе білім жасау және шығару.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10"/>
                  </a:ext>
                </a:extLst>
              </a:tr>
              <a:tr h="357077">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3.2. Ақпаратты, медиа-контентті және білімді </a:t>
                      </a:r>
                      <a:endParaRPr lang="ru-RU" sz="600">
                        <a:effectLst/>
                      </a:endParaRPr>
                    </a:p>
                    <a:p>
                      <a:pPr algn="l" rtl="0">
                        <a:spcAft>
                          <a:spcPct val="0"/>
                        </a:spcAft>
                      </a:pPr>
                      <a:r>
                        <a:rPr lang="kk-KZ" sz="500" b="0" i="0" u="none" strike="noStrike">
                          <a:highlight>
                            <a:srgbClr val="000000">
                              <a:alpha val="0"/>
                            </a:srgbClr>
                          </a:highlight>
                          <a:latin typeface="Calibri"/>
                        </a:rPr>
                        <a:t>этикалық және тиімді беру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10. Тиісті арналар мен құралдарды қолдана отырып, ақпаратты, медиаконтентті және білімді этикалық, заңды және тиімді түрде беру.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11"/>
                  </a:ext>
                </a:extLst>
              </a:tr>
              <a:tr h="624885">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3.3. Белсенді азамат ретінде қоғамдық қызметке қатысу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a:highlight>
                            <a:srgbClr val="000000">
                              <a:alpha val="0"/>
                            </a:srgbClr>
                          </a:highlight>
                          <a:latin typeface="Calibri"/>
                        </a:rPr>
                        <a:t>11. Өзін-өзі көрсету, мәдениетаралық диалог және демократиялық қатысу мақсатында түрлі құралдардың көмегімен этикалық, тиімді және нәтижеліі түрде бұқаралық ақпарат құралдарымен және ақпараттық провайдерлермен өзара іс-қимыл жасау.</a:t>
                      </a:r>
                      <a:endParaRPr lang="ru-RU" sz="600">
                        <a:effectLst/>
                        <a:latin typeface="Calibri"/>
                        <a:cs typeface="Times New Roman"/>
                      </a:endParaRPr>
                    </a:p>
                  </a:txBody>
                  <a:tcPr marL="41350" marR="41350" marT="0" marB="0"/>
                </a:tc>
                <a:extLst>
                  <a:ext uri="{0D108BD9-81ED-4DB2-BD59-A6C34878D82A}">
                    <a16:rowId xmlns="" xmlns:a16="http://schemas.microsoft.com/office/drawing/2014/main" val="10012"/>
                  </a:ext>
                </a:extLst>
              </a:tr>
              <a:tr h="535616">
                <a:tc vMerge="1">
                  <a:txBody>
                    <a:bodyPr/>
                    <a:lstStyle/>
                    <a:p>
                      <a:endParaRPr lang="ru-RU"/>
                    </a:p>
                  </a:txBody>
                  <a:tcPr/>
                </a:tc>
                <a:tc>
                  <a:txBody>
                    <a:bodyPr/>
                    <a:lstStyle/>
                    <a:p>
                      <a:pPr algn="l" rtl="0">
                        <a:spcAft>
                          <a:spcPct val="0"/>
                        </a:spcAft>
                      </a:pPr>
                      <a:r>
                        <a:rPr lang="kk-KZ" sz="500" b="0" i="0" u="none" strike="noStrike">
                          <a:highlight>
                            <a:srgbClr val="000000">
                              <a:alpha val="0"/>
                            </a:srgbClr>
                          </a:highlight>
                          <a:latin typeface="Calibri"/>
                        </a:rPr>
                        <a:t>3.4. Ақпараттың, медиаконтенттің әсері мониторингі, білім сондай-ақ ақпараттық және БАҚ-провайдерлерді шығару мен пайдалану</a:t>
                      </a:r>
                      <a:endParaRPr lang="ru-RU" sz="600">
                        <a:effectLst/>
                        <a:latin typeface="Calibri"/>
                        <a:cs typeface="Times New Roman"/>
                      </a:endParaRPr>
                    </a:p>
                  </a:txBody>
                  <a:tcPr marL="41350" marR="41350" marT="0" marB="0"/>
                </a:tc>
                <a:tc>
                  <a:txBody>
                    <a:bodyPr/>
                    <a:lstStyle/>
                    <a:p>
                      <a:pPr algn="l" rtl="0">
                        <a:spcAft>
                          <a:spcPct val="0"/>
                        </a:spcAft>
                      </a:pPr>
                      <a:r>
                        <a:rPr lang="kk-KZ" sz="500" b="0" i="0" u="none" strike="noStrike" dirty="0">
                          <a:highlight>
                            <a:srgbClr val="000000">
                              <a:alpha val="0"/>
                            </a:srgbClr>
                          </a:highlight>
                          <a:latin typeface="Calibri"/>
                        </a:rPr>
                        <a:t>12. Құрылған және таратылған ақпараттың, медиа-контенттің тиімділігін мониторингілеу,</a:t>
                      </a:r>
                      <a:endParaRPr lang="ru-RU" sz="600" dirty="0">
                        <a:effectLst/>
                      </a:endParaRPr>
                    </a:p>
                    <a:p>
                      <a:pPr algn="l" rtl="0">
                        <a:spcAft>
                          <a:spcPct val="0"/>
                        </a:spcAft>
                      </a:pPr>
                      <a:r>
                        <a:rPr lang="kk-KZ" sz="500" b="0" i="0" u="none" strike="noStrike" dirty="0">
                          <a:highlight>
                            <a:srgbClr val="000000">
                              <a:alpha val="0"/>
                            </a:srgbClr>
                          </a:highlight>
                          <a:latin typeface="Calibri"/>
                        </a:rPr>
                        <a:t>сондай-ақ қолданыстағы бұқаралық ақпарат құралдары мен басқа да ақпараттық провайдерлерді пайдалану.</a:t>
                      </a:r>
                      <a:endParaRPr lang="ru-RU" sz="600" dirty="0">
                        <a:effectLst/>
                        <a:latin typeface="Calibri"/>
                        <a:cs typeface="Times New Roman"/>
                      </a:endParaRPr>
                    </a:p>
                  </a:txBody>
                  <a:tcPr marL="41350" marR="41350" marT="0" marB="0"/>
                </a:tc>
                <a:extLst>
                  <a:ext uri="{0D108BD9-81ED-4DB2-BD59-A6C34878D82A}">
                    <a16:rowId xmlns="" xmlns:a16="http://schemas.microsoft.com/office/drawing/2014/main" val="10013"/>
                  </a:ext>
                </a:extLst>
              </a:tr>
            </a:tbl>
          </a:graphicData>
        </a:graphic>
      </p:graphicFrame>
    </p:spTree>
    <p:extLst>
      <p:ext uri="{BB962C8B-B14F-4D97-AF65-F5344CB8AC3E}">
        <p14:creationId xmlns:p14="http://schemas.microsoft.com/office/powerpoint/2010/main" val="1749226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5E1AC81-83F2-45A8-9054-15570F4E255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9"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15AA7C5-9BFE-4B90-A119-467AFACE9EB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0"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44AB87D-35AF-4719-9940-5822E770235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1"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8B33BE3-7890-4628-9322-7EFBA3375BB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2"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1AD3ECF-519E-45E2-99DA-F5C1B507158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3"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050E700-0FF1-4D25-B54C-84BA04FCDC4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4"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20D9C11-F5C9-41B0-B2F2-EE20BC3D0CE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5"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23A9DA0-857E-4CDE-80EA-F30F1CE55C3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6"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48B8F4C-2C83-46F6-AFCD-58166AEB188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7"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34C3795-C44D-41A7-A8F6-891387A668C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8"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1CC36F4-5DFA-4954-B354-97B180E98F6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9"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087A08E-C024-457D-8F99-1F340CED61D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0"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1CFBC61-7F57-45D7-860E-BF51B0EDA5B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1"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591C3DB-4880-431E-BC3D-37F1378AC5E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2"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9557EFE-4199-4E24-8A13-1B9CC1715AE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3"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B965615-6052-4907-A136-9CAD14604CA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4"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788FFC4-205D-47C1-91E7-DD1A52E0AFF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5"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62FADD6-C927-46ED-A6E6-273B35C2F15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6"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F64005E-134D-4444-9425-FB1C188985C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7"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2565CA7-A8CB-463D-8D25-4F41235BC19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8"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1ABBFC0-4EEA-4634-A73B-945729D6BA0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9"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422F11F-726A-4A93-9D1B-B1400B06111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grpSp>
        <p:nvGrpSpPr>
          <p:cNvPr id="31" name="Group 3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BF129BC-EA9E-4D20-898B-399F7727DFB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800144" y="1699589"/>
            <a:ext cx="3674476" cy="3470421"/>
            <a:chOff x="697883" y="1816768"/>
            <a:chExt cx="3674476" cy="3470421"/>
          </a:xfrm>
        </p:grpSpPr>
        <p:sp>
          <p:nvSpPr>
            <p:cNvPr id="32" name="Rectangle 3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FF42BAE-3249-46C8-9108-A83C87206BC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lang="en-US"/>
            </a:p>
          </p:txBody>
        </p:sp>
        <p:sp>
          <p:nvSpPr>
            <p:cNvPr id="33" name="Isosceles Triangle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DDE2BA8-4174-4A99-BB09-0BA28F26857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sp>
          <p:nvSpPr>
            <p:cNvPr id="34" name="Rectangle 3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A893933-F7DD-4DA6-85C7-4CFF58741E0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grpSp>
      <p:sp useBgFill="1">
        <p:nvSpPr>
          <p:cNvPr id="36" name="Rectangle 3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0CE3618-1D7A-4256-B2AF-9DB692996C6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nvGrpSpPr>
          <p:cNvPr id="38" name="Group 3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984687B-789E-453B-921F-7804CCA6BA0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39"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495A546-1866-442A-8EF9-B683FCB39CD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accent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lang="en-US"/>
            </a:p>
          </p:txBody>
        </p:sp>
        <p:sp>
          <p:nvSpPr>
            <p:cNvPr id="40"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0FC9B1F-EB6E-40D2-8261-0142E7326FC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accent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1"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8DB0E74-FB47-4298-AF40-FAC8939F921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accent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2"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8813488-5B66-4FB7-A177-9B9B4658D66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accent1">
                  <a:alpha val="18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3"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35E4BF3-25DA-41E9-B880-A0DC6C1EF91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accent1">
                  <a:alpha val="18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4"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13C1F92-ED6B-4F19-9415-BFB5B5B5A11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accent1">
                  <a:alpha val="18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5"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E40EF46-D7B9-447E-ACB4-D7897219940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accent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6"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23CAE24-12FF-43D7-A6C0-6AA792E3AB6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accent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7"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372F5DB-BF3F-4325-85B0-CDCE7A6A684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accent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8"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25A9653-2959-449B-BA93-64D5656B1A7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accent1">
                  <a:alpha val="13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9"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83D52E0-024E-49EA-B58E-AFCB54B9304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accent1">
                  <a:alpha val="12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0"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42DB067-C8BB-4763-B3AC-A1AFC1F94C1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accent1">
                  <a:alpha val="13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1"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BFADE60-883C-490B-8717-29178631E0F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accent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2"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76CDC4A-1010-43AB-BD13-E9BC487D68D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accent1">
                  <a:alpha val="12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3"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6DA892F-7AE7-4A83-9BFB-D5FDBA16D9A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accent1">
                  <a:alpha val="8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4"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079130B-2394-449B-80DB-0B9946C7B61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accent1">
                  <a:alpha val="12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5"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F852A68-5FD2-4BD4-902A-37D580B7980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accent1">
                  <a:alpha val="12000"/>
                </a:schemeClr>
              </a:solidFill>
              <a:prstDash val="lg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6"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CD48066-FF17-425E-9EEC-795CD0CA408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accent1">
                  <a:alpha val="11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7"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74D862B-A8E1-4CB9-8529-077C6DBA5CB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accent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8"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A3B1A83-9C72-4407-A5BF-A9EAA5C4D1D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accent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59"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73AF399-B36E-419F-92C0-533EFBD9359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accent1">
                  <a:alpha val="8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sp>
        <p:nvSpPr>
          <p:cNvPr id="2" name="Title 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CE60D9B-FD31-A247-97F6-C26E3D7651D2}"/>
              </a:ext>
            </a:extLst>
          </p:cNvPr>
          <p:cNvSpPr>
            <a:spLocks noGrp="1"/>
          </p:cNvSpPr>
          <p:nvPr>
            <p:ph type="title"/>
          </p:nvPr>
        </p:nvSpPr>
        <p:spPr>
          <a:xfrm>
            <a:off x="888631" y="1477651"/>
            <a:ext cx="10546506" cy="4575659"/>
          </a:xfrm>
        </p:spPr>
        <p:txBody>
          <a:bodyPr vert="horz" lIns="228600" tIns="228600" rIns="228600" bIns="228600" rtlCol="0" anchor="t">
            <a:noAutofit/>
          </a:bodyPr>
          <a:lstStyle/>
          <a:p>
            <a:pPr algn="r"/>
            <a:r>
              <a:rPr lang="ru-RU" sz="5400" dirty="0" err="1" smtClean="0">
                <a:solidFill>
                  <a:srgbClr val="F81B02"/>
                </a:solidFill>
                <a:highlight>
                  <a:srgbClr val="000000">
                    <a:alpha val="0"/>
                  </a:srgbClr>
                </a:highlight>
              </a:rPr>
              <a:t>Ізеттілік</a:t>
            </a:r>
            <a:r>
              <a:rPr lang="ru-RU" sz="5400" dirty="0" smtClean="0">
                <a:solidFill>
                  <a:srgbClr val="F81B02"/>
                </a:solidFill>
                <a:highlight>
                  <a:srgbClr val="000000">
                    <a:alpha val="0"/>
                  </a:srgbClr>
                </a:highlight>
              </a:rPr>
              <a:t> - </a:t>
            </a:r>
            <a:r>
              <a:rPr lang="ru-RU" sz="5400" dirty="0" err="1" smtClean="0">
                <a:solidFill>
                  <a:srgbClr val="F81B02"/>
                </a:solidFill>
                <a:highlight>
                  <a:srgbClr val="000000">
                    <a:alpha val="0"/>
                  </a:srgbClr>
                </a:highlight>
              </a:rPr>
              <a:t>бұл</a:t>
            </a:r>
            <a:r>
              <a:rPr lang="ru-RU" sz="5400" dirty="0" smtClean="0">
                <a:solidFill>
                  <a:srgbClr val="F81B02"/>
                </a:solidFill>
                <a:highlight>
                  <a:srgbClr val="000000">
                    <a:alpha val="0"/>
                  </a:srgbClr>
                </a:highlight>
              </a:rPr>
              <a:t> </a:t>
            </a:r>
            <a:r>
              <a:rPr lang="ru-RU" sz="5400" dirty="0" err="1">
                <a:solidFill>
                  <a:srgbClr val="F81B02"/>
                </a:solidFill>
                <a:highlight>
                  <a:srgbClr val="000000">
                    <a:alpha val="0"/>
                  </a:srgbClr>
                </a:highlight>
              </a:rPr>
              <a:t>екі</a:t>
            </a:r>
            <a:r>
              <a:rPr lang="ru-RU" sz="5400" dirty="0">
                <a:solidFill>
                  <a:srgbClr val="F81B02"/>
                </a:solidFill>
                <a:highlight>
                  <a:srgbClr val="000000">
                    <a:alpha val="0"/>
                  </a:srgbClr>
                </a:highlight>
              </a:rPr>
              <a:t> </a:t>
            </a:r>
            <a:r>
              <a:rPr lang="ru-RU" sz="5400" dirty="0" err="1" smtClean="0">
                <a:solidFill>
                  <a:srgbClr val="F81B02"/>
                </a:solidFill>
                <a:highlight>
                  <a:srgbClr val="000000">
                    <a:alpha val="0"/>
                  </a:srgbClr>
                </a:highlight>
              </a:rPr>
              <a:t>шектің</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белгілі</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бір</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қасиеттің</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жетіспеушілігі</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endeia</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және</a:t>
            </a:r>
            <a:r>
              <a:rPr lang="ru-RU" sz="5400" dirty="0">
                <a:solidFill>
                  <a:srgbClr val="F81B02"/>
                </a:solidFill>
                <a:highlight>
                  <a:srgbClr val="000000">
                    <a:alpha val="0"/>
                  </a:srgbClr>
                </a:highlight>
              </a:rPr>
              <a:t> </a:t>
            </a:r>
            <a:r>
              <a:rPr lang="ru-RU" sz="5400" dirty="0" err="1">
                <a:solidFill>
                  <a:srgbClr val="F81B02"/>
                </a:solidFill>
                <a:highlight>
                  <a:srgbClr val="000000">
                    <a:alpha val="0"/>
                  </a:srgbClr>
                </a:highlight>
              </a:rPr>
              <a:t>оның</a:t>
            </a:r>
            <a:r>
              <a:rPr lang="ru-RU" sz="5400" dirty="0">
                <a:solidFill>
                  <a:srgbClr val="F81B02"/>
                </a:solidFill>
                <a:highlight>
                  <a:srgbClr val="000000">
                    <a:alpha val="0"/>
                  </a:srgbClr>
                </a:highlight>
              </a:rPr>
              <a:t> </a:t>
            </a:r>
            <a:r>
              <a:rPr lang="ru-RU" sz="5400" dirty="0" err="1" smtClean="0">
                <a:solidFill>
                  <a:srgbClr val="F81B02"/>
                </a:solidFill>
                <a:highlight>
                  <a:srgbClr val="000000">
                    <a:alpha val="0"/>
                  </a:srgbClr>
                </a:highlight>
              </a:rPr>
              <a:t>артықшылығының</a:t>
            </a:r>
            <a:r>
              <a:rPr lang="ru-RU" sz="5400" dirty="0" smtClean="0">
                <a:solidFill>
                  <a:srgbClr val="F81B02"/>
                </a:solidFill>
                <a:highlight>
                  <a:srgbClr val="000000">
                    <a:alpha val="0"/>
                  </a:srgbClr>
                </a:highlight>
              </a:rPr>
              <a:t> </a:t>
            </a:r>
            <a:r>
              <a:rPr lang="ru-RU" sz="5400" dirty="0">
                <a:solidFill>
                  <a:srgbClr val="F81B02"/>
                </a:solidFill>
                <a:highlight>
                  <a:srgbClr val="000000">
                    <a:alpha val="0"/>
                  </a:srgbClr>
                </a:highlight>
              </a:rPr>
              <a:t>(</a:t>
            </a:r>
            <a:r>
              <a:rPr lang="ru-RU" sz="5400" dirty="0" err="1">
                <a:solidFill>
                  <a:srgbClr val="F81B02"/>
                </a:solidFill>
                <a:highlight>
                  <a:srgbClr val="000000">
                    <a:alpha val="0"/>
                  </a:srgbClr>
                </a:highlight>
              </a:rPr>
              <a:t>hyperbole</a:t>
            </a:r>
            <a:r>
              <a:rPr lang="ru-RU" sz="5400" dirty="0" smtClean="0">
                <a:solidFill>
                  <a:srgbClr val="F81B02"/>
                </a:solidFill>
                <a:highlight>
                  <a:srgbClr val="000000">
                    <a:alpha val="0"/>
                  </a:srgbClr>
                </a:highlight>
              </a:rPr>
              <a:t>) </a:t>
            </a:r>
            <a:r>
              <a:rPr lang="ru-RU" sz="5400" dirty="0" err="1">
                <a:solidFill>
                  <a:srgbClr val="F81B02"/>
                </a:solidFill>
                <a:highlight>
                  <a:srgbClr val="000000">
                    <a:alpha val="0"/>
                  </a:srgbClr>
                </a:highlight>
              </a:rPr>
              <a:t>ортасын</a:t>
            </a:r>
            <a:r>
              <a:rPr lang="ru-RU" sz="5400" dirty="0">
                <a:solidFill>
                  <a:srgbClr val="F81B02"/>
                </a:solidFill>
                <a:highlight>
                  <a:srgbClr val="000000">
                    <a:alpha val="0"/>
                  </a:srgbClr>
                </a:highlight>
              </a:rPr>
              <a:t> табу </a:t>
            </a:r>
            <a:r>
              <a:rPr lang="ru-RU" sz="5400" dirty="0" err="1">
                <a:solidFill>
                  <a:srgbClr val="F81B02"/>
                </a:solidFill>
                <a:highlight>
                  <a:srgbClr val="000000">
                    <a:alpha val="0"/>
                  </a:srgbClr>
                </a:highlight>
              </a:rPr>
              <a:t>қабілеті</a:t>
            </a:r>
            <a:r>
              <a:rPr lang="ru-RU" sz="5400" dirty="0">
                <a:solidFill>
                  <a:srgbClr val="F81B02"/>
                </a:solidFill>
                <a:highlight>
                  <a:srgbClr val="000000">
                    <a:alpha val="0"/>
                  </a:srgbClr>
                </a:highlight>
              </a:rPr>
              <a:t> мен </a:t>
            </a:r>
            <a:r>
              <a:rPr lang="ru-RU" sz="5400" dirty="0" err="1" smtClean="0">
                <a:solidFill>
                  <a:srgbClr val="F81B02"/>
                </a:solidFill>
                <a:highlight>
                  <a:srgbClr val="000000">
                    <a:alpha val="0"/>
                  </a:srgbClr>
                </a:highlight>
              </a:rPr>
              <a:t>қалауы</a:t>
            </a:r>
            <a:r>
              <a:rPr lang="ru-RU" sz="5400" b="0" i="0" u="none" strike="noStrike" dirty="0">
                <a:solidFill>
                  <a:srgbClr val="F81B02"/>
                </a:solidFill>
                <a:highlight>
                  <a:srgbClr val="000000">
                    <a:alpha val="0"/>
                  </a:srgbClr>
                </a:highlight>
                <a:latin typeface="Calibri Light"/>
              </a:rPr>
              <a:t> </a:t>
            </a:r>
            <a:r>
              <a:rPr lang="ru-RU" sz="5400" b="0" i="0" u="none" strike="noStrike" dirty="0" smtClean="0">
                <a:solidFill>
                  <a:srgbClr val="F81B02"/>
                </a:solidFill>
                <a:highlight>
                  <a:srgbClr val="000000">
                    <a:alpha val="0"/>
                  </a:srgbClr>
                </a:highlight>
                <a:latin typeface="Calibri Light"/>
              </a:rPr>
              <a:t> </a:t>
            </a:r>
            <a:r>
              <a:rPr lang="ru-RU" sz="5400" b="0" i="0" u="none" strike="noStrike" dirty="0">
                <a:solidFill>
                  <a:srgbClr val="F81B02"/>
                </a:solidFill>
                <a:highlight>
                  <a:srgbClr val="000000">
                    <a:alpha val="0"/>
                  </a:srgbClr>
                </a:highlight>
                <a:latin typeface="Calibri Light"/>
              </a:rPr>
              <a:t/>
            </a:r>
            <a:br>
              <a:rPr lang="ru-RU" sz="5400" b="0" i="0" u="none" strike="noStrike" dirty="0">
                <a:solidFill>
                  <a:srgbClr val="F81B02"/>
                </a:solidFill>
                <a:highlight>
                  <a:srgbClr val="000000">
                    <a:alpha val="0"/>
                  </a:srgbClr>
                </a:highlight>
                <a:latin typeface="Calibri Light"/>
              </a:rPr>
            </a:br>
            <a:r>
              <a:rPr lang="ru-RU" sz="5400" b="0" i="0" u="none" strike="noStrike" dirty="0">
                <a:solidFill>
                  <a:srgbClr val="F81B02"/>
                </a:solidFill>
                <a:highlight>
                  <a:srgbClr val="000000">
                    <a:alpha val="0"/>
                  </a:srgbClr>
                </a:highlight>
                <a:latin typeface="Calibri Light"/>
              </a:rPr>
              <a:t/>
            </a:r>
            <a:br>
              <a:rPr lang="ru-RU" sz="5400" b="0" i="0" u="none" strike="noStrike" dirty="0">
                <a:solidFill>
                  <a:srgbClr val="F81B02"/>
                </a:solidFill>
                <a:highlight>
                  <a:srgbClr val="000000">
                    <a:alpha val="0"/>
                  </a:srgbClr>
                </a:highlight>
                <a:latin typeface="Calibri Light"/>
              </a:rPr>
            </a:br>
            <a:r>
              <a:rPr lang="ru-RU" sz="3600" b="0" i="0" u="none" strike="noStrike" dirty="0">
                <a:solidFill>
                  <a:srgbClr val="F81B02"/>
                </a:solidFill>
                <a:highlight>
                  <a:srgbClr val="000000">
                    <a:alpha val="0"/>
                  </a:srgbClr>
                </a:highlight>
                <a:latin typeface="Calibri Light"/>
              </a:rPr>
              <a:t>Аристотель </a:t>
            </a:r>
            <a:br>
              <a:rPr lang="ru-RU" sz="3600" b="0" i="0" u="none" strike="noStrike" dirty="0">
                <a:solidFill>
                  <a:srgbClr val="F81B02"/>
                </a:solidFill>
                <a:highlight>
                  <a:srgbClr val="000000">
                    <a:alpha val="0"/>
                  </a:srgbClr>
                </a:highlight>
                <a:latin typeface="Calibri Light"/>
              </a:rPr>
            </a:br>
            <a:endParaRPr lang="en-US" sz="5400" dirty="0">
              <a:solidFill>
                <a:schemeClr val="accent1"/>
              </a:solidFill>
            </a:endParaRPr>
          </a:p>
        </p:txBody>
      </p:sp>
      <p:sp>
        <p:nvSpPr>
          <p:cNvPr id="61" name="Isosceles Triangle 6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F39476B-1A6D-47CB-AC7A-FB87EF00332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rot="10800000">
            <a:off x="627553" y="1375241"/>
            <a:ext cx="175681" cy="1665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lang="en-US" sz="1600"/>
          </a:p>
        </p:txBody>
      </p:sp>
      <p:sp>
        <p:nvSpPr>
          <p:cNvPr id="3" name="Rectangle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6AAA296-3B2E-1643-B4CA-9A7CF72F1657}"/>
              </a:ext>
            </a:extLst>
          </p:cNvPr>
          <p:cNvSpPr/>
          <p:nvPr/>
        </p:nvSpPr>
        <p:spPr>
          <a:xfrm>
            <a:off x="5239764" y="1477651"/>
            <a:ext cx="6160555" cy="4575660"/>
          </a:xfrm>
          <a:prstGeom prst="rect">
            <a:avLst/>
          </a:prstGeom>
        </p:spPr>
        <p:txBody>
          <a:bodyPr vert="horz" lIns="91440" tIns="45720" rIns="91440" bIns="45720" rtlCol="0" anchor="t">
            <a:noAutofit/>
          </a:bodyPr>
          <a:lstStyle/>
          <a:p>
            <a:pPr indent="-228600" defTabSz="914400">
              <a:lnSpc>
                <a:spcPct val="120000"/>
              </a:lnSpc>
              <a:spcAft>
                <a:spcPts val="600"/>
              </a:spcAft>
              <a:buClr>
                <a:schemeClr val="accent1"/>
              </a:buClr>
              <a:buSzPct val="110000"/>
              <a:buFont typeface="Wingdings" panose="05000000000000000000" pitchFamily="2" charset="2"/>
              <a:buChar char="§"/>
            </a:pPr>
            <a:endParaRPr lang="en-US"/>
          </a:p>
        </p:txBody>
      </p:sp>
    </p:spTree>
    <p:extLst>
      <p:ext uri="{BB962C8B-B14F-4D97-AF65-F5344CB8AC3E}">
        <p14:creationId xmlns:p14="http://schemas.microsoft.com/office/powerpoint/2010/main" val="40127673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6" name="Group 7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B5504F5-A44D-4727-B62D-D306EE4C0C9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77"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2E83A18-C907-44D5-83DF-CFB1812545F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8"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845C857-E334-431F-9264-4BEF012286D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9"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26C9BD9-ECC0-4C60-87C1-D07F8F075AC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0"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FBDFA8E-61C4-4F76-819E-308A16DEE2C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1"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61F1C21-70B1-4D4E-831C-75DB8E7EA96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2"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D6B914E-6122-42BE-91C5-72FA400D02D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3"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5950DE0-F9E4-4487-93B8-F6FDB00B247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4"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19D2307-45E1-4592-8192-9C9102D4EA5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5"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A93A333-9537-4DEC-A527-7733E10968F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6"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6DEF779-F072-40FD-A3BF-84E3B8C6D10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7"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861570E-EBF4-48B8-AB90-2A40B522872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8"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8EF8EC2-E3C0-4C22-B1B8-6E30AC24457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9"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C3BE00B-705F-42C6-94CE-E89B1FA4EE6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0"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23249F0-6642-4CDD-B89B-7EC0C254A7C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1"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E5173CD-2C19-40D0-B444-CF38FF2207A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2"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46A9203-B0FB-426A-9F90-6953A96AEFA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3"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0B66C88-C270-4AE6-B12C-71CFC5F1ED8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4"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113790B-9AB2-45C0-85DD-4E730389477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5"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6488705-890C-4BDD-AC3C-9807F6A6E5F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6"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CF65277-1D63-4A4A-957E-9F12111D915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7"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D6DFDD0-50F6-498B-A4E6-DC6D9A7952D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grpSp>
        <p:nvGrpSpPr>
          <p:cNvPr id="99" name="Group 9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2A5D777-C3C4-4D83-B4A3-0C83DBE1CB1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800144" y="1699589"/>
            <a:ext cx="3674476" cy="3470421"/>
            <a:chOff x="697883" y="1816768"/>
            <a:chExt cx="3674476" cy="3470421"/>
          </a:xfrm>
        </p:grpSpPr>
        <p:sp>
          <p:nvSpPr>
            <p:cNvPr id="100" name="Rectangle 9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80A9110-3349-42C1-8186-CB70C1FD44E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sp>
          <p:nvSpPr>
            <p:cNvPr id="101" name="Isosceles Triangle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F5EDCDF-C218-4482-A13E-8CFB87D0D06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sp>
          <p:nvSpPr>
            <p:cNvPr id="102" name="Rectangle 10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EB8EB4B-9F73-4DB2-B849-B88E0435D83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endParaRPr/>
            </a:p>
          </p:txBody>
        </p:sp>
      </p:grpSp>
      <p:sp useBgFill="1">
        <p:nvSpPr>
          <p:cNvPr id="104" name="Rectangle 10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82413CC-69E6-4BDA-A88D-E4EF8F95B27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nvGrpSpPr>
          <p:cNvPr id="106" name="Group 10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F1F7357-8633-4CE7-BF80-475EE8A2FAE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107"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402FE4E-C12D-497C-AF81-F08E4E02B45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08"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9247B10-170D-4E62-849A-38FCB43C6AF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09"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9A587A7-1BEF-45AA-9EFC-6558A8749CE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3" h="385">
                  <a:moveTo>
                    <a:pt x="0" y="385"/>
                  </a:moveTo>
                  <a:cubicBezTo>
                    <a:pt x="146" y="272"/>
                    <a:pt x="285" y="142"/>
                    <a:pt x="404"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0"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C25B5A1-6EF7-44EC-A2F0-1EDC96A79B0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1"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0B8582C-7E17-4115-9FF1-979C8405CB5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2"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6C4AB66-7A18-4E51-935B-237F4CA8272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3"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DF12911-A240-4580-8788-0C49DB1FEDB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4"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AE0F5DE-442D-4F6C-B02C-2568ED19585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5"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F24A002-AFDE-4034-85BE-CBF005AE923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6"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6F0721E-B4B0-4A6C-A92C-F8DE92D3AC0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7"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4D2DC98-69F8-4F2F-9D45-BDFFA5E2BBB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8"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A636E33-DC38-40B9-B941-037E5D8603F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19"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3D30690-68C2-4AEC-9789-1495D97E194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1">
                  <a:moveTo>
                    <a:pt x="0" y="242"/>
                  </a:moveTo>
                  <a:cubicBezTo>
                    <a:pt x="88" y="166"/>
                    <a:pt x="172" y="85"/>
                    <a:pt x="250"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0"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020B1B9-821B-49FB-BDC9-57DA08CBC30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1"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20EDCE4-8B18-413F-989E-E79628E5AF1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2"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563351E-0DDD-4FC8-8D0C-1E446E3C1B5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3"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5E8B705-64E7-4513-B3CB-BF46C35732B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4"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0DAEE1C-EBB5-47F5-9E76-564FCFDBFC2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5"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DB255E9-A3E2-4098-99A1-FE38FAD15DA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6"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2507F2A-27AF-4833-8273-5FC9A988639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sp>
          <p:nvSpPr>
            <p:cNvPr id="127"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DFB8904-0CB8-45AD-ABD2-F7A582365E8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endParaRPr lang="en-US"/>
            </a:p>
          </p:txBody>
        </p:sp>
      </p:grpSp>
      <p:sp>
        <p:nvSpPr>
          <p:cNvPr id="3" name="Title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E141793-2959-284E-B1AE-9A94A84450D1}"/>
              </a:ext>
            </a:extLst>
          </p:cNvPr>
          <p:cNvSpPr>
            <a:spLocks noGrp="1"/>
          </p:cNvSpPr>
          <p:nvPr>
            <p:ph type="title"/>
          </p:nvPr>
        </p:nvSpPr>
        <p:spPr>
          <a:xfrm>
            <a:off x="1759287" y="798881"/>
            <a:ext cx="8673427" cy="1048945"/>
          </a:xfrm>
        </p:spPr>
        <p:txBody>
          <a:bodyPr vert="horz" lIns="228600" tIns="228600" rIns="228600" bIns="228600" rtlCol="0" anchor="ctr">
            <a:noAutofit/>
          </a:bodyPr>
          <a:lstStyle/>
          <a:p>
            <a:pPr rtl="0"/>
            <a:r>
              <a:rPr lang="ru-RU" sz="4800" b="1" i="0" u="none" strike="noStrike" dirty="0">
                <a:solidFill>
                  <a:srgbClr val="000000"/>
                </a:solidFill>
                <a:highlight>
                  <a:srgbClr val="000000">
                    <a:alpha val="0"/>
                  </a:srgbClr>
                </a:highlight>
                <a:latin typeface="Calibri Light"/>
              </a:rPr>
              <a:t>MIL </a:t>
            </a:r>
            <a:r>
              <a:rPr lang="ru-RU" sz="4800" b="1" i="0" u="none" strike="noStrike" dirty="0" smtClean="0">
                <a:solidFill>
                  <a:srgbClr val="000000"/>
                </a:solidFill>
                <a:highlight>
                  <a:srgbClr val="000000">
                    <a:alpha val="0"/>
                  </a:srgbClr>
                </a:highlight>
                <a:latin typeface="Calibri Light"/>
              </a:rPr>
              <a:t>– </a:t>
            </a:r>
            <a:r>
              <a:rPr lang="ru-RU" sz="4800" b="1" i="0" u="none" strike="noStrike" dirty="0" err="1" smtClean="0">
                <a:solidFill>
                  <a:srgbClr val="000000"/>
                </a:solidFill>
                <a:highlight>
                  <a:srgbClr val="000000">
                    <a:alpha val="0"/>
                  </a:srgbClr>
                </a:highlight>
                <a:latin typeface="Calibri Light"/>
              </a:rPr>
              <a:t>Ізеттілік</a:t>
            </a:r>
            <a:endParaRPr lang="en-US" sz="4800" b="1" i="0" kern="1200" cap="none" spc="-150" dirty="0">
              <a:solidFill>
                <a:schemeClr val="tx1"/>
              </a:solidFill>
              <a:effectLst/>
              <a:latin typeface="+mj-lt"/>
              <a:ea typeface="+mj-ea"/>
              <a:cs typeface="+mj-cs"/>
            </a:endParaRPr>
          </a:p>
        </p:txBody>
      </p:sp>
      <p:graphicFrame>
        <p:nvGraphicFramePr>
          <p:cNvPr id="6" name="Diagra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AEC57CA-CC09-3940-AFF5-E3B896C4BE06}"/>
              </a:ext>
            </a:extLst>
          </p:cNvPr>
          <p:cNvGraphicFramePr/>
          <p:nvPr>
            <p:extLst>
              <p:ext uri="{D42A27DB-BD31-4B8C-83A1-F6EECF244321}">
                <p14:modId xmlns:p14="http://schemas.microsoft.com/office/powerpoint/2010/main" val="2243580804"/>
              </p:ext>
            </p:extLst>
          </p:nvPr>
        </p:nvGraphicFramePr>
        <p:xfrm>
          <a:off x="441789" y="2693778"/>
          <a:ext cx="11260476" cy="2628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ounded Rectangle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F3F8A2E-478B-5240-BA47-F54108F4B5DA}"/>
              </a:ext>
            </a:extLst>
          </p:cNvPr>
          <p:cNvSpPr/>
          <p:nvPr/>
        </p:nvSpPr>
        <p:spPr>
          <a:xfrm>
            <a:off x="3945276" y="2246239"/>
            <a:ext cx="4315146" cy="35282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r>
              <a:rPr lang="ru-RU" sz="3200" b="0" i="0" u="none" strike="noStrike" dirty="0" err="1" smtClean="0">
                <a:highlight>
                  <a:srgbClr val="000000">
                    <a:alpha val="0"/>
                  </a:srgbClr>
                </a:highlight>
                <a:latin typeface="Rockwell" panose="02060603020205020403"/>
              </a:rPr>
              <a:t>Көрегендік</a:t>
            </a:r>
            <a:r>
              <a:rPr lang="ru-RU" sz="3200" b="0" i="0" u="none" strike="noStrike" dirty="0" smtClean="0">
                <a:highlight>
                  <a:srgbClr val="000000">
                    <a:alpha val="0"/>
                  </a:srgbClr>
                </a:highlight>
                <a:latin typeface="Rockwell" panose="02060603020205020403"/>
              </a:rPr>
              <a:t> </a:t>
            </a:r>
            <a:r>
              <a:rPr lang="ru-RU" sz="3200" b="0" i="0" u="none" strike="noStrike" dirty="0" err="1" smtClean="0">
                <a:highlight>
                  <a:srgbClr val="000000">
                    <a:alpha val="0"/>
                  </a:srgbClr>
                </a:highlight>
                <a:latin typeface="Rockwell" panose="02060603020205020403"/>
              </a:rPr>
              <a:t>және</a:t>
            </a:r>
            <a:r>
              <a:rPr lang="ru-RU" sz="3200" b="0" i="0" u="none" strike="noStrike" dirty="0" smtClean="0">
                <a:highlight>
                  <a:srgbClr val="000000">
                    <a:alpha val="0"/>
                  </a:srgbClr>
                </a:highlight>
                <a:latin typeface="Rockwell" panose="02060603020205020403"/>
              </a:rPr>
              <a:t> </a:t>
            </a:r>
            <a:r>
              <a:rPr lang="ru-RU" sz="3200" b="0" i="0" u="none" strike="noStrike" dirty="0" err="1" smtClean="0">
                <a:highlight>
                  <a:srgbClr val="000000">
                    <a:alpha val="0"/>
                  </a:srgbClr>
                </a:highlight>
                <a:latin typeface="Rockwell" panose="02060603020205020403"/>
              </a:rPr>
              <a:t>терең</a:t>
            </a:r>
            <a:r>
              <a:rPr lang="ru-RU" sz="3200" b="0" i="0" u="none" strike="noStrike" dirty="0" smtClean="0">
                <a:highlight>
                  <a:srgbClr val="000000">
                    <a:alpha val="0"/>
                  </a:srgbClr>
                </a:highlight>
                <a:latin typeface="Rockwell" panose="02060603020205020403"/>
              </a:rPr>
              <a:t> </a:t>
            </a:r>
            <a:r>
              <a:rPr lang="ru-RU" sz="3200" b="0" i="0" u="none" strike="noStrike" dirty="0" err="1" smtClean="0">
                <a:highlight>
                  <a:srgbClr val="000000">
                    <a:alpha val="0"/>
                  </a:srgbClr>
                </a:highlight>
                <a:latin typeface="Rockwell" panose="02060603020205020403"/>
              </a:rPr>
              <a:t>ойлы</a:t>
            </a:r>
            <a:endParaRPr lang="ru-RU" sz="3200" b="0" i="0" u="none" strike="noStrike" dirty="0">
              <a:highlight>
                <a:srgbClr val="000000">
                  <a:alpha val="0"/>
                </a:srgbClr>
              </a:highlight>
              <a:latin typeface="Rockwell" panose="02060603020205020403"/>
            </a:endParaRPr>
          </a:p>
        </p:txBody>
      </p:sp>
      <p:sp>
        <p:nvSpPr>
          <p:cNvPr id="8" name="TextBox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10BA6CD-20F2-1E42-8E64-2E448E2982EA}"/>
              </a:ext>
            </a:extLst>
          </p:cNvPr>
          <p:cNvSpPr txBox="1"/>
          <p:nvPr/>
        </p:nvSpPr>
        <p:spPr>
          <a:xfrm>
            <a:off x="1402914" y="3707705"/>
            <a:ext cx="1515649" cy="523220"/>
          </a:xfrm>
          <a:prstGeom prst="rect">
            <a:avLst/>
          </a:prstGeom>
          <a:noFill/>
        </p:spPr>
        <p:txBody>
          <a:bodyPr wrap="square" rtlCol="0">
            <a:noAutofit/>
          </a:bodyPr>
          <a:lstStyle/>
          <a:p>
            <a:pPr algn="r" rtl="0"/>
            <a:r>
              <a:rPr lang="ru-RU" sz="2400" b="0" i="0" u="none" strike="noStrike" dirty="0" err="1" smtClean="0">
                <a:solidFill>
                  <a:srgbClr val="FFFFFF"/>
                </a:solidFill>
                <a:highlight>
                  <a:srgbClr val="000000">
                    <a:alpha val="0"/>
                  </a:srgbClr>
                </a:highlight>
                <a:latin typeface="Rockwell" panose="02060603020205020403"/>
              </a:rPr>
              <a:t>Аңғал</a:t>
            </a:r>
            <a:endParaRPr lang="ru-RU" sz="2400" b="0" i="0" u="none" strike="noStrike" dirty="0">
              <a:solidFill>
                <a:srgbClr val="FFFFFF"/>
              </a:solidFill>
              <a:highlight>
                <a:srgbClr val="000000">
                  <a:alpha val="0"/>
                </a:srgbClr>
              </a:highlight>
              <a:latin typeface="Rockwell" panose="02060603020205020403"/>
            </a:endParaRPr>
          </a:p>
        </p:txBody>
      </p:sp>
      <p:sp>
        <p:nvSpPr>
          <p:cNvPr id="128" name="TextBox 12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3E5CE61-5A7C-CF44-9E50-BF60CC1E6CBC}"/>
              </a:ext>
            </a:extLst>
          </p:cNvPr>
          <p:cNvSpPr txBox="1"/>
          <p:nvPr/>
        </p:nvSpPr>
        <p:spPr>
          <a:xfrm>
            <a:off x="9231684" y="3712464"/>
            <a:ext cx="1515649" cy="523220"/>
          </a:xfrm>
          <a:prstGeom prst="rect">
            <a:avLst/>
          </a:prstGeom>
          <a:noFill/>
        </p:spPr>
        <p:txBody>
          <a:bodyPr wrap="square" rtlCol="0">
            <a:noAutofit/>
          </a:bodyPr>
          <a:lstStyle/>
          <a:p>
            <a:pPr algn="r" rtl="0"/>
            <a:r>
              <a:rPr lang="ru-RU" sz="2000" b="0" i="0" u="none" strike="noStrike" dirty="0" err="1" smtClean="0">
                <a:solidFill>
                  <a:srgbClr val="FFFFFF"/>
                </a:solidFill>
                <a:highlight>
                  <a:srgbClr val="000000">
                    <a:alpha val="0"/>
                  </a:srgbClr>
                </a:highlight>
                <a:latin typeface="Rockwell" panose="02060603020205020403"/>
              </a:rPr>
              <a:t>Арсыз</a:t>
            </a:r>
            <a:endParaRPr lang="ru-RU" sz="2000" b="0" i="0" u="none" strike="noStrike" dirty="0">
              <a:solidFill>
                <a:srgbClr val="FFFFFF"/>
              </a:solidFill>
              <a:highlight>
                <a:srgbClr val="000000">
                  <a:alpha val="0"/>
                </a:srgbClr>
              </a:highlight>
              <a:latin typeface="Rockwell" panose="02060603020205020403"/>
            </a:endParaRPr>
          </a:p>
        </p:txBody>
      </p:sp>
    </p:spTree>
    <p:extLst>
      <p:ext uri="{BB962C8B-B14F-4D97-AF65-F5344CB8AC3E}">
        <p14:creationId xmlns:p14="http://schemas.microsoft.com/office/powerpoint/2010/main" val="650861491"/>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28" name="Group 7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EA06921-3C0C-4126-AF75-9499D48390C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417513" y="0"/>
            <a:ext cx="12584114" cy="6853238"/>
            <a:chOff x="-417513" y="0"/>
            <a:chExt cx="12584114" cy="6853238"/>
          </a:xfrm>
        </p:grpSpPr>
        <p:sp>
          <p:nvSpPr>
            <p:cNvPr id="72"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8087084-CC7C-4D37-B821-F12CD3D29FD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029"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27EF3C6-8AF8-41C0-B4DF-664F2408727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4"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6AD5CB4-13ED-4F2B-BA75-CA731F668A2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247313" y="5013325"/>
              <a:ext cx="1919288" cy="1830388"/>
            </a:xfrm>
            <a:custGeom>
              <a:avLst/>
              <a:gdLst/>
              <a:ahLst/>
              <a:cxnLst/>
              <a:rect l="0" t="0" r="r" b="b"/>
              <a:pathLst>
                <a:path w="403" h="385">
                  <a:moveTo>
                    <a:pt x="0" y="385"/>
                  </a:moveTo>
                  <a:cubicBezTo>
                    <a:pt x="146" y="272"/>
                    <a:pt x="285" y="142"/>
                    <a:pt x="404"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5"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C2FD3B8-D702-4F83-BA99-D239212113F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6"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AF0D977-DBC6-44B7-93FB-3F76406CF0A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7"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3ED27DF-D17E-4922-8394-821ED92539F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8"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00084EB-3C31-445C-8B2E-F43BA7ED36F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79"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EE7F4D6-BE2E-41A9-A417-BA1AE4583DB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0"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805A789-4E10-46CF-A22B-8841C1CDFA3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1"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BD0D630-7987-48B7-A636-0ED234E22EC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2"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4E7D46D-851A-4DA9-B24D-19DAE1FCF2C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3"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A38A754-A53E-469C-B89B-6C7FF960798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4"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AC17457-E557-440A-B5E0-40DFEEC8992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979150" y="5694363"/>
              <a:ext cx="1187450" cy="1149350"/>
            </a:xfrm>
            <a:custGeom>
              <a:avLst/>
              <a:gdLst/>
              <a:ahLst/>
              <a:cxnLst/>
              <a:rect l="0" t="0" r="r" b="b"/>
              <a:pathLst>
                <a:path w="250" h="241">
                  <a:moveTo>
                    <a:pt x="0" y="242"/>
                  </a:moveTo>
                  <a:cubicBezTo>
                    <a:pt x="88" y="166"/>
                    <a:pt x="172" y="85"/>
                    <a:pt x="25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5"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D697814-F310-40D2-8E79-93C1881074D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6"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CA691A3-EEBB-46A7-A973-B1E2DD112C8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7"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7361B78-110B-4437-8058-4E05A423434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8"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7B9FFE1-BC8C-4C55-AE5D-8FDD7800184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89"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F87417E-9520-42E0-84D2-0C0225481A45}"/>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0"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235F6B6-5324-426D-84BE-EF96FD4303D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1" name="Freeform 2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93C61D3-C80D-4599-8280-763868B24201}"/>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92" name="Freeform 2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6D942F2-89B9-4755-89D9-4365831760B9}"/>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sp>
        <p:nvSpPr>
          <p:cNvPr id="94" name="Rectangle 9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40B6375-7479-45C4-8B99-EA1CF75F31E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477012" y="480060"/>
            <a:ext cx="11237976" cy="5897880"/>
          </a:xfrm>
          <a:prstGeom prst="rect">
            <a:avLst/>
          </a:prstGeom>
          <a:solidFill>
            <a:srgbClr val="FFFFFF"/>
          </a:solidFill>
          <a:ln w="22225">
            <a:solidFill>
              <a:srgbClr val="FEC010"/>
            </a:solidFill>
          </a:ln>
          <a:effectLst>
            <a:outerShdw blurRad="762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pic>
        <p:nvPicPr>
          <p:cNvPr id="1026" name="Picture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71D1A13-630B-0342-906F-ECF7806446D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43467" y="2413661"/>
            <a:ext cx="10905066" cy="3759265"/>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0FA832A-7441-1742-80BD-BF0576563B5C}"/>
              </a:ext>
            </a:extLst>
          </p:cNvPr>
          <p:cNvSpPr txBox="1"/>
          <p:nvPr/>
        </p:nvSpPr>
        <p:spPr>
          <a:xfrm>
            <a:off x="1898652" y="1215025"/>
            <a:ext cx="8596312" cy="646331"/>
          </a:xfrm>
          <a:prstGeom prst="rect">
            <a:avLst/>
          </a:prstGeom>
          <a:noFill/>
        </p:spPr>
        <p:txBody>
          <a:bodyPr wrap="square" rtlCol="0">
            <a:noAutofit/>
          </a:bodyPr>
          <a:lstStyle/>
          <a:p>
            <a:pPr algn="ctr"/>
            <a:r>
              <a:rPr lang="ru-RU" sz="2400" b="0" i="0" u="none" strike="noStrike" dirty="0" smtClean="0">
                <a:highlight>
                  <a:srgbClr val="000000">
                    <a:alpha val="0"/>
                  </a:srgbClr>
                </a:highlight>
                <a:latin typeface="Rockwell" panose="02060603020205020403"/>
              </a:rPr>
              <a:t>Майк </a:t>
            </a:r>
            <a:r>
              <a:rPr lang="ru-RU" sz="2400" b="0" i="0" u="none" strike="noStrike" dirty="0" err="1" smtClean="0">
                <a:highlight>
                  <a:srgbClr val="000000">
                    <a:alpha val="0"/>
                  </a:srgbClr>
                </a:highlight>
                <a:latin typeface="Rockwell" panose="02060603020205020403"/>
              </a:rPr>
              <a:t>Колфилдің</a:t>
            </a:r>
            <a:r>
              <a:rPr lang="ru-RU" sz="2400" dirty="0">
                <a:highlight>
                  <a:srgbClr val="000000">
                    <a:alpha val="0"/>
                  </a:srgbClr>
                </a:highlight>
              </a:rPr>
              <a:t> </a:t>
            </a:r>
            <a:r>
              <a:rPr lang="ru-RU" sz="2400" dirty="0" smtClean="0">
                <a:highlight>
                  <a:srgbClr val="000000">
                    <a:alpha val="0"/>
                  </a:srgbClr>
                </a:highlight>
              </a:rPr>
              <a:t>SIFT </a:t>
            </a:r>
            <a:r>
              <a:rPr lang="ru-RU" sz="2400" dirty="0" err="1" smtClean="0">
                <a:highlight>
                  <a:srgbClr val="000000">
                    <a:alpha val="0"/>
                  </a:srgbClr>
                </a:highlight>
              </a:rPr>
              <a:t>әдісі</a:t>
            </a:r>
            <a:endParaRPr lang="ru-RU" sz="2400" b="0" i="0" u="none" strike="noStrike" dirty="0">
              <a:highlight>
                <a:srgbClr val="000000">
                  <a:alpha val="0"/>
                </a:srgbClr>
              </a:highlight>
              <a:latin typeface="Rockwell" panose="02060603020205020403"/>
            </a:endParaRPr>
          </a:p>
        </p:txBody>
      </p:sp>
      <p:sp>
        <p:nvSpPr>
          <p:cNvPr id="36" name="Rectangle 3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432A7ED0-AF37-3D4F-86CE-8503A6F9A76F}"/>
              </a:ext>
            </a:extLst>
          </p:cNvPr>
          <p:cNvSpPr/>
          <p:nvPr/>
        </p:nvSpPr>
        <p:spPr>
          <a:xfrm>
            <a:off x="4882294" y="6463516"/>
            <a:ext cx="2417650" cy="338554"/>
          </a:xfrm>
          <a:prstGeom prst="rect">
            <a:avLst/>
          </a:prstGeom>
        </p:spPr>
        <p:txBody>
          <a:bodyPr wrap="none">
            <a:noAutofit/>
          </a:bodyPr>
          <a:lstStyle/>
          <a:p>
            <a:pPr algn="ctr" rtl="0"/>
            <a:r>
              <a:rPr lang="ru-RU" sz="1600" b="0" i="0" u="none" strike="noStrike">
                <a:highlight>
                  <a:srgbClr val="000000">
                    <a:alpha val="0"/>
                  </a:srgbClr>
                </a:highlight>
                <a:latin typeface="Rockwell" panose="02060603020205020403"/>
              </a:rPr>
              <a:t>https://infodemic.blog/</a:t>
            </a:r>
          </a:p>
        </p:txBody>
      </p:sp>
    </p:spTree>
    <p:extLst>
      <p:ext uri="{BB962C8B-B14F-4D97-AF65-F5344CB8AC3E}">
        <p14:creationId xmlns:p14="http://schemas.microsoft.com/office/powerpoint/2010/main" val="235479772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3C5918A-1DC5-4CF3-AA27-00AA3088AA9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42" name="Freeform: Shape 4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786683A-6FD6-4BF7-B3B0-DC397677391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5"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4" name="Freeform: Shape 4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05169E50-59FB-4AEE-B61D-44A882A4CD2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6" name="Freeform: Shape 4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17C30F0-5A38-4B60-B632-3AF7C278082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3"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48" name="Freeform: Shape 4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A200CBA5-3F2B-4AAC-9F86-99AFECC19C1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5">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83292C5-ED1E-A346-B94E-5ED91BAD7ACC}"/>
              </a:ext>
            </a:extLst>
          </p:cNvPr>
          <p:cNvSpPr>
            <a:spLocks noGrp="1"/>
          </p:cNvSpPr>
          <p:nvPr>
            <p:ph type="title"/>
          </p:nvPr>
        </p:nvSpPr>
        <p:spPr>
          <a:xfrm>
            <a:off x="7279551" y="1124998"/>
            <a:ext cx="4775074" cy="4589717"/>
          </a:xfrm>
        </p:spPr>
        <p:txBody>
          <a:bodyPr>
            <a:noAutofit/>
          </a:bodyPr>
          <a:lstStyle/>
          <a:p>
            <a:pPr algn="l"/>
            <a:r>
              <a:rPr lang="ru-RU" sz="4800" dirty="0" err="1">
                <a:highlight>
                  <a:srgbClr val="000000">
                    <a:alpha val="0"/>
                  </a:srgbClr>
                </a:highlight>
              </a:rPr>
              <a:t>Қорытынды</a:t>
            </a:r>
            <a:r>
              <a:rPr lang="ru-RU" sz="4800" dirty="0">
                <a:highlight>
                  <a:srgbClr val="000000">
                    <a:alpha val="0"/>
                  </a:srgbClr>
                </a:highlight>
              </a:rPr>
              <a:t> </a:t>
            </a:r>
            <a:r>
              <a:rPr lang="ru-RU" sz="4800" dirty="0" err="1">
                <a:highlight>
                  <a:srgbClr val="000000">
                    <a:alpha val="0"/>
                  </a:srgbClr>
                </a:highlight>
              </a:rPr>
              <a:t>о</a:t>
            </a:r>
            <a:r>
              <a:rPr lang="ru-RU" sz="4800" dirty="0" err="1" smtClean="0">
                <a:highlight>
                  <a:srgbClr val="000000">
                    <a:alpha val="0"/>
                  </a:srgbClr>
                </a:highlight>
              </a:rPr>
              <a:t>йлар</a:t>
            </a:r>
            <a:endParaRPr lang="ru-RU" sz="4800" b="0" i="0" u="none" strike="noStrike" dirty="0">
              <a:highlight>
                <a:srgbClr val="000000">
                  <a:alpha val="0"/>
                </a:srgbClr>
              </a:highlight>
              <a:latin typeface="Calibri Light"/>
            </a:endParaRPr>
          </a:p>
        </p:txBody>
      </p:sp>
      <p:sp>
        <p:nvSpPr>
          <p:cNvPr id="7" name="Content Placeholder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0BB6E28-B66B-7B4F-909A-D30D78306538}"/>
              </a:ext>
            </a:extLst>
          </p:cNvPr>
          <p:cNvSpPr>
            <a:spLocks noGrp="1"/>
          </p:cNvSpPr>
          <p:nvPr>
            <p:ph idx="1"/>
          </p:nvPr>
        </p:nvSpPr>
        <p:spPr>
          <a:xfrm>
            <a:off x="798577" y="794042"/>
            <a:ext cx="6154559" cy="5248622"/>
          </a:xfrm>
        </p:spPr>
        <p:txBody>
          <a:bodyPr>
            <a:noAutofit/>
          </a:bodyPr>
          <a:lstStyle/>
          <a:p>
            <a:pPr rtl="0"/>
            <a:r>
              <a:rPr lang="ru-RU" sz="2400" b="0" i="0" u="none" strike="noStrike" dirty="0" err="1" smtClean="0">
                <a:highlight>
                  <a:srgbClr val="000000">
                    <a:alpha val="0"/>
                  </a:srgbClr>
                </a:highlight>
                <a:latin typeface="Rockwell" panose="02060603020205020403"/>
              </a:rPr>
              <a:t>Оқыту</a:t>
            </a:r>
            <a:r>
              <a:rPr lang="ru-RU" sz="2400" b="0" i="0" u="none" strike="noStrike" dirty="0" smtClean="0">
                <a:highlight>
                  <a:srgbClr val="000000">
                    <a:alpha val="0"/>
                  </a:srgbClr>
                </a:highlight>
                <a:latin typeface="Rockwell" panose="02060603020205020403"/>
              </a:rPr>
              <a:t> </a:t>
            </a:r>
            <a:r>
              <a:rPr lang="ru-RU" sz="2400" b="0" i="0" u="none" strike="noStrike" dirty="0">
                <a:highlight>
                  <a:srgbClr val="000000">
                    <a:alpha val="0"/>
                  </a:srgbClr>
                </a:highlight>
                <a:latin typeface="Rockwell" panose="02060603020205020403"/>
              </a:rPr>
              <a:t>- </a:t>
            </a:r>
            <a:r>
              <a:rPr lang="ru-RU" sz="2400" dirty="0" err="1" smtClean="0">
                <a:highlight>
                  <a:srgbClr val="000000">
                    <a:alpha val="0"/>
                  </a:srgbClr>
                </a:highlight>
                <a:latin typeface="Rockwell" panose="02060603020205020403"/>
              </a:rPr>
              <a:t>бұл</a:t>
            </a:r>
            <a:r>
              <a:rPr lang="ru-RU" sz="2400" b="0" i="0" u="none" strike="noStrike" dirty="0" smtClean="0">
                <a:highlight>
                  <a:srgbClr val="000000">
                    <a:alpha val="0"/>
                  </a:srgbClr>
                </a:highlight>
                <a:latin typeface="Rockwell" panose="02060603020205020403"/>
              </a:rPr>
              <a:t> </a:t>
            </a:r>
            <a:r>
              <a:rPr lang="ru-RU" sz="2400" b="0" i="0" u="none" strike="noStrike" dirty="0" err="1" smtClean="0">
                <a:highlight>
                  <a:srgbClr val="000000">
                    <a:alpha val="0"/>
                  </a:srgbClr>
                </a:highlight>
                <a:latin typeface="Rockwell" panose="02060603020205020403"/>
              </a:rPr>
              <a:t>итеративтік</a:t>
            </a:r>
            <a:r>
              <a:rPr lang="ru-RU" sz="2400" b="0" i="0" u="none" strike="noStrike" dirty="0" smtClean="0">
                <a:highlight>
                  <a:srgbClr val="000000">
                    <a:alpha val="0"/>
                  </a:srgbClr>
                </a:highlight>
                <a:latin typeface="Rockwell" panose="02060603020205020403"/>
              </a:rPr>
              <a:t> процесс</a:t>
            </a:r>
            <a:endParaRPr lang="ru-RU" sz="2400" b="0" i="0" u="none" strike="noStrike" dirty="0">
              <a:highlight>
                <a:srgbClr val="000000">
                  <a:alpha val="0"/>
                </a:srgbClr>
              </a:highlight>
              <a:latin typeface="Rockwell" panose="02060603020205020403"/>
            </a:endParaRPr>
          </a:p>
          <a:p>
            <a:r>
              <a:rPr lang="ru-RU" sz="2400" dirty="0" err="1" smtClean="0">
                <a:highlight>
                  <a:srgbClr val="000000">
                    <a:alpha val="0"/>
                  </a:srgbClr>
                </a:highlight>
              </a:rPr>
              <a:t>Педагогикалық</a:t>
            </a:r>
            <a:r>
              <a:rPr lang="ru-RU" sz="2400" dirty="0" smtClean="0">
                <a:highlight>
                  <a:srgbClr val="000000">
                    <a:alpha val="0"/>
                  </a:srgbClr>
                </a:highlight>
              </a:rPr>
              <a:t> </a:t>
            </a:r>
            <a:r>
              <a:rPr lang="ru-RU" sz="2400" dirty="0" err="1" smtClean="0">
                <a:highlight>
                  <a:srgbClr val="000000">
                    <a:alpha val="0"/>
                  </a:srgbClr>
                </a:highlight>
              </a:rPr>
              <a:t>негіздердің</a:t>
            </a:r>
            <a:r>
              <a:rPr lang="ru-RU" sz="2400" dirty="0" smtClean="0">
                <a:highlight>
                  <a:srgbClr val="000000">
                    <a:alpha val="0"/>
                  </a:srgbClr>
                </a:highlight>
              </a:rPr>
              <a:t> </a:t>
            </a:r>
            <a:r>
              <a:rPr lang="ru-RU" sz="2400" dirty="0" err="1" smtClean="0">
                <a:highlight>
                  <a:srgbClr val="000000">
                    <a:alpha val="0"/>
                  </a:srgbClr>
                </a:highlight>
              </a:rPr>
              <a:t>қажеттілігі</a:t>
            </a:r>
            <a:endParaRPr lang="ru-RU" sz="2400" b="0" i="0" u="none" strike="noStrike" dirty="0">
              <a:highlight>
                <a:srgbClr val="000000">
                  <a:alpha val="0"/>
                </a:srgbClr>
              </a:highlight>
              <a:latin typeface="Rockwell" panose="02060603020205020403"/>
            </a:endParaRPr>
          </a:p>
          <a:p>
            <a:r>
              <a:rPr lang="ru-RU" sz="2400" dirty="0" err="1" smtClean="0">
                <a:highlight>
                  <a:srgbClr val="000000">
                    <a:alpha val="0"/>
                  </a:srgbClr>
                </a:highlight>
              </a:rPr>
              <a:t>Аңғалдықты</a:t>
            </a:r>
            <a:r>
              <a:rPr lang="ru-RU" sz="2400" dirty="0" smtClean="0">
                <a:highlight>
                  <a:srgbClr val="000000">
                    <a:alpha val="0"/>
                  </a:srgbClr>
                </a:highlight>
              </a:rPr>
              <a:t> </a:t>
            </a:r>
            <a:r>
              <a:rPr lang="ru-RU" sz="2400" dirty="0" err="1" smtClean="0">
                <a:highlight>
                  <a:srgbClr val="000000">
                    <a:alpha val="0"/>
                  </a:srgbClr>
                </a:highlight>
              </a:rPr>
              <a:t>арсыздыққа</a:t>
            </a:r>
            <a:r>
              <a:rPr lang="ru-RU" sz="2400" dirty="0" smtClean="0">
                <a:highlight>
                  <a:srgbClr val="000000">
                    <a:alpha val="0"/>
                  </a:srgbClr>
                </a:highlight>
              </a:rPr>
              <a:t> </a:t>
            </a:r>
            <a:r>
              <a:rPr lang="ru-RU" sz="2400" dirty="0" err="1" smtClean="0">
                <a:highlight>
                  <a:srgbClr val="000000">
                    <a:alpha val="0"/>
                  </a:srgbClr>
                </a:highlight>
              </a:rPr>
              <a:t>айырбастамаңыз</a:t>
            </a:r>
            <a:endParaRPr lang="ru-RU" sz="2400" b="0" i="0" u="none" strike="noStrike" dirty="0">
              <a:highlight>
                <a:srgbClr val="000000">
                  <a:alpha val="0"/>
                </a:srgbClr>
              </a:highlight>
              <a:latin typeface="Rockwell" panose="02060603020205020403"/>
            </a:endParaRPr>
          </a:p>
          <a:p>
            <a:pPr rtl="0"/>
            <a:r>
              <a:rPr lang="ru-RU" sz="2400" b="0" i="0" u="none" strike="noStrike" dirty="0" err="1" smtClean="0">
                <a:highlight>
                  <a:srgbClr val="000000">
                    <a:alpha val="0"/>
                  </a:srgbClr>
                </a:highlight>
                <a:latin typeface="Rockwell" panose="02060603020205020403"/>
              </a:rPr>
              <a:t>Бір</a:t>
            </a:r>
            <a:r>
              <a:rPr lang="ru-RU" sz="2400" b="0" i="0" u="none" strike="noStrike" dirty="0" smtClean="0">
                <a:highlight>
                  <a:srgbClr val="000000">
                    <a:alpha val="0"/>
                  </a:srgbClr>
                </a:highlight>
                <a:latin typeface="Rockwell" panose="02060603020205020403"/>
              </a:rPr>
              <a:t> </a:t>
            </a:r>
            <a:r>
              <a:rPr lang="ru-RU" sz="2400" b="0" i="0" u="none" strike="noStrike" dirty="0">
                <a:highlight>
                  <a:srgbClr val="000000">
                    <a:alpha val="0"/>
                  </a:srgbClr>
                </a:highlight>
                <a:latin typeface="Rockwell" panose="02060603020205020403"/>
              </a:rPr>
              <a:t>MIL </a:t>
            </a:r>
            <a:r>
              <a:rPr lang="ru-RU" sz="2400" b="0" i="0" u="none" strike="noStrike" dirty="0" err="1" smtClean="0">
                <a:highlight>
                  <a:srgbClr val="000000">
                    <a:alpha val="0"/>
                  </a:srgbClr>
                </a:highlight>
                <a:latin typeface="Rockwell" panose="02060603020205020403"/>
              </a:rPr>
              <a:t>жеткіліксіз</a:t>
            </a:r>
            <a:endParaRPr lang="ru-RU" sz="2400" b="0" i="0" u="none" strike="noStrike" dirty="0">
              <a:highlight>
                <a:srgbClr val="000000">
                  <a:alpha val="0"/>
                </a:srgbClr>
              </a:highlight>
              <a:latin typeface="Rockwell" panose="02060603020205020403"/>
            </a:endParaRPr>
          </a:p>
        </p:txBody>
      </p:sp>
    </p:spTree>
    <p:extLst>
      <p:ext uri="{BB962C8B-B14F-4D97-AF65-F5344CB8AC3E}">
        <p14:creationId xmlns:p14="http://schemas.microsoft.com/office/powerpoint/2010/main" val="128644430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6BDBA639-2A71-4A60-A71A-FF1836F546C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grpSp>
        <p:nvGrpSpPr>
          <p:cNvPr id="10" name="Group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5E208A8B-5EBD-4532-BE72-26414FA7CFF6}"/>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GrpSpPr>
            <a:grpSpLocks noGrp="1" noUngrp="1" noRot="1" noChangeAspect="1" noMove="1" noResize="1"/>
          </p:cNvGrp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5D09196-B338-4AB5-A71B-CFD5FFCA62BA}"/>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2" name="Freeform 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50B4463-128A-4677-A285-C017E6C543E0}"/>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3" name="Freeform 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9B95CD-F023-4DFA-9678-1E02713F74B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4" name="Freeform 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DF47A8-BE7B-43F3-A500-F5A4656D83B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5" name="Freeform 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DD394DE-76FB-42F8-85F2-FD436F42326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701" y="6186246"/>
              <a:ext cx="504825" cy="681527"/>
            </a:xfrm>
            <a:custGeom>
              <a:avLst/>
              <a:gdLst/>
              <a:ahLst/>
              <a:cxnLst/>
              <a:rect l="0" t="0" r="r" b="b"/>
              <a:pathLst>
                <a:path w="105" h="143">
                  <a:moveTo>
                    <a:pt x="0" y="0"/>
                  </a:moveTo>
                  <a:cubicBezTo>
                    <a:pt x="35" y="54"/>
                    <a:pt x="70" y="101"/>
                    <a:pt x="106" y="143"/>
                  </a:cubicBezTo>
                </a:path>
              </a:pathLst>
            </a:custGeom>
            <a:noFill/>
            <a:ln w="4763"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6" name="Freeform 1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95F2EFB-87E6-4400-AAF3-7EB8B4F1561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7" name="Freeform 1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1D463476-2BC7-418C-9D6F-51444B11A72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8" name="Freeform 1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4011122-2495-478A-81BF-ABBDEA1DA803}"/>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579"/>
              <a:ext cx="1057275" cy="614491"/>
            </a:xfrm>
            <a:custGeom>
              <a:avLst/>
              <a:gdLst/>
              <a:ahLst/>
              <a:cxnLst/>
              <a:rect l="0" t="0" r="r" b="b"/>
              <a:pathLst>
                <a:path w="221" h="129">
                  <a:moveTo>
                    <a:pt x="222" y="0"/>
                  </a:moveTo>
                  <a:cubicBezTo>
                    <a:pt x="152" y="35"/>
                    <a:pt x="76" y="78"/>
                    <a:pt x="0" y="129"/>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19" name="Freeform 1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79E87C5-E5B3-476B-B539-FC9CF4A33B72}"/>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0" name="Freeform 14">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56029CA-2B38-434D-9044-5FF3A1ECD17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1" name="Freeform 15">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9514CFB6-E8DB-43DC-B1CD-9CC2D4B27647}"/>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2" name="Freeform 16">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BD8C1FC8-E550-45BE-9F30-822BAB3781E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3" name="Freeform 17">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1646B5D-A7B7-41EC-9591-0E0C0F4F949D}"/>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4" name="Freeform 18">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E2118E93-481E-4843-987E-378187AA37EF}"/>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5" name="Freeform 19">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7038464-F4E2-47EC-A87F-18469191E3A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6" name="Freeform 2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FB3BBEB1-E146-408F-95B7-EE2F269DE19E}"/>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7" name="Freeform 2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765B285-56EC-47FC-B116-274EBBD61ADC}"/>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8" name="Freeform 2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CB4A6191-6913-42EA-905E-8A174AE2C99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sp>
          <p:nvSpPr>
            <p:cNvPr id="29" name="Freeform 2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8ADEEF92-F481-475A-845C-5E940F0D5594}"/>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ln>
            <a:extLst>
              <a:ext uri="{909E8E84-426E-40DD-AFC4-6F175D3DCCD1}">
                <a14:hiddenFill xmlns:a14="http://schemas.microsoft.com/office/drawing/2010/main">
                  <a:solidFill>
                    <a:srgbClr val="FFFFFF"/>
                  </a:solidFill>
                </a14:hiddenFill>
              </a:ext>
            </a:extLst>
          </p:spPr>
          <p:txBody>
            <a:bodyPr>
              <a:noAutofit/>
            </a:bodyPr>
            <a:lstStyle/>
            <a:p>
              <a:endParaRPr/>
            </a:p>
          </p:txBody>
        </p:sp>
      </p:grpSp>
      <p:sp>
        <p:nvSpPr>
          <p:cNvPr id="31" name="Freeform: Shape 30">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9C506D7-84CB-4057-A44A-465313E78538}"/>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rot="20931528">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3" name="Oval 3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7842FC68-61FD-4700-8A22-BB8B071884DB}"/>
              </a:ext>
              <a:ext uri="{C183D7F6-B498-43B3-948B-1728B52AA6E4}">
                <adec:decorative xmlns="" xmlns:p14="http://schemas.microsoft.com/office/powerpoint/2010/main" xmlns:a14="http://schemas.microsoft.com/office/drawing/2010/main" xmlns:p15="http://schemas.microsoft.com/office/powerpoint/2012/main" xmlns:p159="http://schemas.microsoft.com/office/powerpoint/2015/09/main"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4="http://schemas.microsoft.com/office/powerpoint/2010/main" xmlns:a14="http://schemas.microsoft.com/office/drawing/2010/main" xmlns:p15="http://schemas.microsoft.com/office/powerpoint/2012/main" xmlns:p159="http://schemas.microsoft.com/office/powerpoint/2015/09/main" xmlns:p16="http://schemas.microsoft.com/office/powerpoint/2015/main" val="1"/>
              </p:ext>
            </p:extLst>
          </p:nvPr>
        </p:nvSpPr>
        <p:spPr>
          <a:xfrm>
            <a:off x="2354579" y="691977"/>
            <a:ext cx="7761923" cy="5343064"/>
          </a:xfrm>
          <a:custGeom>
            <a:avLst/>
            <a:gdLst>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4572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itle 1">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3AA1A86C-8618-BE41-BAC4-AE0BBDB0F0B9}"/>
              </a:ext>
            </a:extLst>
          </p:cNvPr>
          <p:cNvSpPr>
            <a:spLocks noGrp="1"/>
          </p:cNvSpPr>
          <p:nvPr>
            <p:ph type="ctrTitle"/>
          </p:nvPr>
        </p:nvSpPr>
        <p:spPr>
          <a:xfrm>
            <a:off x="2616277" y="2061838"/>
            <a:ext cx="6959446" cy="1662475"/>
          </a:xfrm>
        </p:spPr>
        <p:txBody>
          <a:bodyPr>
            <a:noAutofit/>
          </a:bodyPr>
          <a:lstStyle/>
          <a:p>
            <a:pPr rtl="0"/>
            <a:r>
              <a:rPr lang="ru-RU" sz="4800" b="1" i="0" u="none" strike="noStrike" dirty="0" smtClean="0">
                <a:highlight>
                  <a:srgbClr val="000000">
                    <a:alpha val="0"/>
                  </a:srgbClr>
                </a:highlight>
                <a:latin typeface="Calibri Light"/>
              </a:rPr>
              <a:t>РАҚ МЕТ!</a:t>
            </a:r>
            <a:endParaRPr lang="ru-RU" sz="4800" b="1" i="0" u="none" strike="noStrike" dirty="0">
              <a:highlight>
                <a:srgbClr val="000000">
                  <a:alpha val="0"/>
                </a:srgbClr>
              </a:highlight>
              <a:latin typeface="Calibri Light"/>
            </a:endParaRPr>
          </a:p>
        </p:txBody>
      </p:sp>
      <p:sp>
        <p:nvSpPr>
          <p:cNvPr id="3" name="Subtitle 2">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D03F2790-8A76-DE47-9A53-3D6D1606C6DB}"/>
              </a:ext>
            </a:extLst>
          </p:cNvPr>
          <p:cNvSpPr>
            <a:spLocks noGrp="1"/>
          </p:cNvSpPr>
          <p:nvPr>
            <p:ph type="subTitle" idx="1"/>
          </p:nvPr>
        </p:nvSpPr>
        <p:spPr>
          <a:xfrm>
            <a:off x="3388938" y="3783690"/>
            <a:ext cx="5414125" cy="1784903"/>
          </a:xfrm>
        </p:spPr>
        <p:txBody>
          <a:bodyPr>
            <a:noAutofit/>
          </a:bodyPr>
          <a:lstStyle/>
          <a:p>
            <a:endParaRPr lang="en-US" dirty="0">
              <a:latin typeface="+mj-lt"/>
            </a:endParaRPr>
          </a:p>
          <a:p>
            <a:pPr>
              <a:spcBef>
                <a:spcPts val="400"/>
              </a:spcBef>
            </a:pPr>
            <a:endParaRPr lang="en-US" dirty="0">
              <a:latin typeface="+mj-lt"/>
            </a:endParaRPr>
          </a:p>
          <a:p>
            <a:pPr rtl="0">
              <a:spcBef>
                <a:spcPts val="400"/>
              </a:spcBef>
            </a:pPr>
            <a:r>
              <a:rPr lang="ru-RU" sz="1800" b="1" i="0" u="none" strike="noStrike" dirty="0">
                <a:highlight>
                  <a:srgbClr val="000000">
                    <a:alpha val="0"/>
                  </a:srgbClr>
                </a:highlight>
                <a:latin typeface="Calibri Light"/>
              </a:rPr>
              <a:t>Лиза </a:t>
            </a:r>
            <a:r>
              <a:rPr lang="ru-RU" sz="1800" b="1" i="0" u="none" strike="noStrike" dirty="0" err="1">
                <a:highlight>
                  <a:srgbClr val="000000">
                    <a:alpha val="0"/>
                  </a:srgbClr>
                </a:highlight>
                <a:latin typeface="Calibri Light"/>
              </a:rPr>
              <a:t>Яник</a:t>
            </a:r>
            <a:r>
              <a:rPr lang="ru-RU" sz="1800" b="1" i="0" u="none" strike="noStrike" dirty="0">
                <a:highlight>
                  <a:srgbClr val="000000">
                    <a:alpha val="0"/>
                  </a:srgbClr>
                </a:highlight>
                <a:latin typeface="Calibri Light"/>
              </a:rPr>
              <a:t> </a:t>
            </a:r>
            <a:r>
              <a:rPr lang="ru-RU" sz="1800" b="1" i="0" u="none" strike="noStrike" dirty="0" err="1">
                <a:highlight>
                  <a:srgbClr val="000000">
                    <a:alpha val="0"/>
                  </a:srgbClr>
                </a:highlight>
                <a:latin typeface="Calibri Light"/>
              </a:rPr>
              <a:t>Хинчлифф</a:t>
            </a:r>
            <a:endParaRPr lang="ru-RU" sz="1800" b="1" i="0" u="none" strike="noStrike" dirty="0">
              <a:highlight>
                <a:srgbClr val="000000">
                  <a:alpha val="0"/>
                </a:srgbClr>
              </a:highlight>
              <a:latin typeface="Calibri Light"/>
            </a:endParaRPr>
          </a:p>
          <a:p>
            <a:pPr>
              <a:spcBef>
                <a:spcPts val="400"/>
              </a:spcBef>
            </a:pPr>
            <a:r>
              <a:rPr lang="ru-RU" dirty="0">
                <a:highlight>
                  <a:srgbClr val="000000">
                    <a:alpha val="0"/>
                  </a:srgbClr>
                </a:highlight>
                <a:latin typeface="Calibri Light"/>
              </a:rPr>
              <a:t>Урбана-</a:t>
            </a:r>
            <a:r>
              <a:rPr lang="ru-RU" dirty="0" err="1">
                <a:highlight>
                  <a:srgbClr val="000000">
                    <a:alpha val="0"/>
                  </a:srgbClr>
                </a:highlight>
                <a:latin typeface="Calibri Light"/>
              </a:rPr>
              <a:t>Шампейндегі</a:t>
            </a:r>
            <a:r>
              <a:rPr lang="ru-RU" dirty="0">
                <a:highlight>
                  <a:srgbClr val="000000">
                    <a:alpha val="0"/>
                  </a:srgbClr>
                </a:highlight>
                <a:latin typeface="Calibri Light"/>
              </a:rPr>
              <a:t> Иллинойс </a:t>
            </a:r>
            <a:r>
              <a:rPr lang="ru-RU" dirty="0" err="1">
                <a:highlight>
                  <a:srgbClr val="000000">
                    <a:alpha val="0"/>
                  </a:srgbClr>
                </a:highlight>
                <a:latin typeface="Calibri Light"/>
              </a:rPr>
              <a:t>университетінің</a:t>
            </a:r>
            <a:r>
              <a:rPr lang="ru-RU" dirty="0">
                <a:highlight>
                  <a:srgbClr val="000000">
                    <a:alpha val="0"/>
                  </a:srgbClr>
                </a:highlight>
                <a:latin typeface="Calibri Light"/>
              </a:rPr>
              <a:t> профессоры</a:t>
            </a:r>
          </a:p>
          <a:p>
            <a:pPr rtl="0">
              <a:spcBef>
                <a:spcPts val="400"/>
              </a:spcBef>
            </a:pPr>
            <a:r>
              <a:rPr lang="ru-RU" sz="1800" b="0" i="0" u="none" strike="noStrike" dirty="0" smtClean="0">
                <a:highlight>
                  <a:srgbClr val="000000">
                    <a:alpha val="0"/>
                  </a:srgbClr>
                </a:highlight>
                <a:latin typeface="Calibri Light"/>
              </a:rPr>
              <a:t>ljanicke@illinois.edu</a:t>
            </a:r>
            <a:endParaRPr lang="en-US" dirty="0">
              <a:latin typeface="+mj-lt"/>
            </a:endParaRPr>
          </a:p>
        </p:txBody>
      </p:sp>
      <p:sp>
        <p:nvSpPr>
          <p:cNvPr id="4" name="TextBox 3">
            <a:extLst>
              <a:ext uri="{FF2B5EF4-FFF2-40B4-BE49-F238E27FC236}">
                <a16:creationId xmlns="" xmlns:p14="http://schemas.microsoft.com/office/powerpoint/2010/main" xmlns:a14="http://schemas.microsoft.com/office/drawing/2010/main" xmlns:p15="http://schemas.microsoft.com/office/powerpoint/2012/main" xmlns:p159="http://schemas.microsoft.com/office/powerpoint/2015/09/main" xmlns:a16="http://schemas.microsoft.com/office/drawing/2014/main" id="{29A6DDEA-7677-0F4E-BC5A-BB366B63EC40}"/>
              </a:ext>
            </a:extLst>
          </p:cNvPr>
          <p:cNvSpPr txBox="1"/>
          <p:nvPr/>
        </p:nvSpPr>
        <p:spPr>
          <a:xfrm>
            <a:off x="2767665" y="6475956"/>
            <a:ext cx="6705745" cy="338554"/>
          </a:xfrm>
          <a:prstGeom prst="rect">
            <a:avLst/>
          </a:prstGeom>
          <a:noFill/>
        </p:spPr>
        <p:txBody>
          <a:bodyPr wrap="none" rtlCol="0">
            <a:noAutofit/>
          </a:bodyPr>
          <a:lstStyle/>
          <a:p>
            <a:pPr algn="ctr"/>
            <a:r>
              <a:rPr lang="ru-RU" sz="1600" dirty="0">
                <a:highlight>
                  <a:srgbClr val="000000">
                    <a:alpha val="0"/>
                  </a:srgbClr>
                </a:highlight>
              </a:rPr>
              <a:t>Презентация Назарбаев </a:t>
            </a:r>
            <a:r>
              <a:rPr lang="ru-RU" sz="1600" dirty="0" err="1">
                <a:highlight>
                  <a:srgbClr val="000000">
                    <a:alpha val="0"/>
                  </a:srgbClr>
                </a:highlight>
              </a:rPr>
              <a:t>Университетінің</a:t>
            </a:r>
            <a:r>
              <a:rPr lang="ru-RU" sz="1600" dirty="0">
                <a:highlight>
                  <a:srgbClr val="000000">
                    <a:alpha val="0"/>
                  </a:srgbClr>
                </a:highlight>
              </a:rPr>
              <a:t> </a:t>
            </a:r>
            <a:r>
              <a:rPr lang="ru-RU" sz="1600" dirty="0" err="1">
                <a:highlight>
                  <a:srgbClr val="000000">
                    <a:alpha val="0"/>
                  </a:srgbClr>
                </a:highlight>
              </a:rPr>
              <a:t>кітапханасы</a:t>
            </a:r>
            <a:r>
              <a:rPr lang="ru-RU" sz="1600" dirty="0">
                <a:highlight>
                  <a:srgbClr val="000000">
                    <a:alpha val="0"/>
                  </a:srgbClr>
                </a:highlight>
              </a:rPr>
              <a:t> </a:t>
            </a:r>
            <a:r>
              <a:rPr lang="ru-RU" sz="1600" dirty="0" err="1">
                <a:highlight>
                  <a:srgbClr val="000000">
                    <a:alpha val="0"/>
                  </a:srgbClr>
                </a:highlight>
              </a:rPr>
              <a:t>ұйымдастырған</a:t>
            </a:r>
            <a:r>
              <a:rPr lang="ru-RU" sz="1600" dirty="0">
                <a:highlight>
                  <a:srgbClr val="000000">
                    <a:alpha val="0"/>
                  </a:srgbClr>
                </a:highlight>
              </a:rPr>
              <a:t> </a:t>
            </a:r>
            <a:r>
              <a:rPr lang="en-AU" sz="1600" dirty="0">
                <a:highlight>
                  <a:srgbClr val="000000">
                    <a:alpha val="0"/>
                  </a:srgbClr>
                </a:highlight>
              </a:rPr>
              <a:t>MIL Day </a:t>
            </a:r>
            <a:r>
              <a:rPr lang="ru-RU" sz="1600" dirty="0" err="1">
                <a:highlight>
                  <a:srgbClr val="000000">
                    <a:alpha val="0"/>
                  </a:srgbClr>
                </a:highlight>
              </a:rPr>
              <a:t>кезінде</a:t>
            </a:r>
            <a:r>
              <a:rPr lang="ru-RU" sz="1600" dirty="0">
                <a:highlight>
                  <a:srgbClr val="000000">
                    <a:alpha val="0"/>
                  </a:srgbClr>
                </a:highlight>
              </a:rPr>
              <a:t> </a:t>
            </a:r>
            <a:r>
              <a:rPr lang="ru-RU" sz="1600">
                <a:highlight>
                  <a:srgbClr val="000000">
                    <a:alpha val="0"/>
                  </a:srgbClr>
                </a:highlight>
              </a:rPr>
              <a:t>өтті</a:t>
            </a:r>
            <a:endParaRPr lang="ru-RU" sz="1600" dirty="0">
              <a:highlight>
                <a:srgbClr val="000000">
                  <a:alpha val="0"/>
                </a:srgbClr>
              </a:highlight>
            </a:endParaRPr>
          </a:p>
        </p:txBody>
      </p:sp>
    </p:spTree>
    <p:extLst>
      <p:ext uri="{BB962C8B-B14F-4D97-AF65-F5344CB8AC3E}">
        <p14:creationId xmlns:p14="http://schemas.microsoft.com/office/powerpoint/2010/main" val="17617727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9.12.14"/>
  <p:tag name="AS_TITLE" val="Aspose.Slides for .NET 4.0 Client Profile"/>
  <p:tag name="AS_VERSION" val="19.12"/>
</p:tagLst>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1_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otalTime>546</TotalTime>
  <Words>663</Words>
  <Application>Microsoft Office PowerPoint</Application>
  <PresentationFormat>Widescreen</PresentationFormat>
  <Paragraphs>71</Paragraphs>
  <Slides>9</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Calibri</vt:lpstr>
      <vt:lpstr>Calibri Light</vt:lpstr>
      <vt:lpstr>Rockwell</vt:lpstr>
      <vt:lpstr>Times New Roman</vt:lpstr>
      <vt:lpstr>Wingdings</vt:lpstr>
      <vt:lpstr>Atlas</vt:lpstr>
      <vt:lpstr>1_Atlas</vt:lpstr>
      <vt:lpstr>Медиа және ақпараттық сауаттылық саласындағы студенттердің құзыреттері:  заманауи онлайн тәуекелдерді жою</vt:lpstr>
      <vt:lpstr>Медиа және ақпараттық сауаттылық</vt:lpstr>
      <vt:lpstr>АНЫҚТАМА</vt:lpstr>
      <vt:lpstr>Құзыреттер</vt:lpstr>
      <vt:lpstr>Ізеттілік - бұл екі шектің: белгілі бір қасиеттің жетіспеушілігі (endeia) және оның артықшылығының (hyperbole) ортасын табу қабілеті мен қалауы    Аристотель  </vt:lpstr>
      <vt:lpstr>MIL – Ізеттілік</vt:lpstr>
      <vt:lpstr>PowerPoint Presentation</vt:lpstr>
      <vt:lpstr>Қорытынды ойлар</vt:lpstr>
      <vt:lpstr>РАҚ МЕТ!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Media and Information Literacy Competencies:  Addressing Today’s Online Risks</dc:title>
  <dc:creator>Hinchliffe, Lisa W</dc:creator>
  <cp:lastModifiedBy>User</cp:lastModifiedBy>
  <cp:revision>22</cp:revision>
  <dcterms:created xsi:type="dcterms:W3CDTF">2020-10-29T15:17:07Z</dcterms:created>
  <dcterms:modified xsi:type="dcterms:W3CDTF">2020-10-30T08:45:12Z</dcterms:modified>
</cp:coreProperties>
</file>