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 name="Google Shape;3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d524811b6f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7" name="Google Shape;107;gd524811b6f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d524811b6f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15" name="Google Shape;115;gd524811b6f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d4855cb4cb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US"/>
              <a:t>why embedding</a:t>
            </a:r>
            <a:endParaRPr/>
          </a:p>
        </p:txBody>
      </p:sp>
      <p:sp>
        <p:nvSpPr>
          <p:cNvPr id="124" name="Google Shape;124;gd4855cb4cb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d4855cb4cb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15 min</a:t>
            </a:r>
            <a:endParaRPr/>
          </a:p>
          <a:p>
            <a:pPr indent="0" lvl="0" marL="0" rtl="0" algn="l">
              <a:spcBef>
                <a:spcPts val="0"/>
              </a:spcBef>
              <a:spcAft>
                <a:spcPts val="0"/>
              </a:spcAft>
              <a:buNone/>
            </a:pPr>
            <a:r>
              <a:t/>
            </a:r>
            <a:endParaRPr/>
          </a:p>
        </p:txBody>
      </p:sp>
      <p:sp>
        <p:nvSpPr>
          <p:cNvPr id="132" name="Google Shape;132;gd4855cb4cb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d543e55e9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d543e55e9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d524811b6f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9" name="Google Shape;149;gd524811b6f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d4855cb4c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6" name="Google Shape;156;gd4855cb4cb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d4855cb4cb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64" name="Google Shape;164;gd4855cb4cb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d4855cb4cb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2" name="Google Shape;172;gd4855cb4cb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d4855cb4cb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80" name="Google Shape;180;gd4855cb4cb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d543e55e9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 name="Google Shape;45;gd543e55e9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d4855cb4cb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89" name="Google Shape;189;gd4855cb4cb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0" name="Google Shape;50;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d4855cb4cb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7" name="Google Shape;57;gd4855cb4cb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d4855cb4c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10 min</a:t>
            </a:r>
            <a:endParaRPr/>
          </a:p>
          <a:p>
            <a:pPr indent="0" lvl="0" marL="0" rtl="0" algn="l">
              <a:spcBef>
                <a:spcPts val="0"/>
              </a:spcBef>
              <a:spcAft>
                <a:spcPts val="0"/>
              </a:spcAft>
              <a:buNone/>
            </a:pPr>
            <a:r>
              <a:t/>
            </a:r>
            <a:endParaRPr/>
          </a:p>
        </p:txBody>
      </p:sp>
      <p:sp>
        <p:nvSpPr>
          <p:cNvPr id="70" name="Google Shape;70;gd4855cb4c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d543e55e9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d543e55e9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d4855cb4c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2" name="Google Shape;82;gd4855cb4c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d524811b6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1" name="Google Shape;91;gd524811b6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d4855cb4cb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9" name="Google Shape;99;gd4855cb4cb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 name="Shape 9"/>
        <p:cNvGrpSpPr/>
        <p:nvPr/>
      </p:nvGrpSpPr>
      <p:grpSpPr>
        <a:xfrm>
          <a:off x="0" y="0"/>
          <a:ext cx="0" cy="0"/>
          <a:chOff x="0" y="0"/>
          <a:chExt cx="0" cy="0"/>
        </a:xfrm>
      </p:grpSpPr>
      <p:sp>
        <p:nvSpPr>
          <p:cNvPr id="10" name="Google Shape;10;p2"/>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1" name="Google Shape;11;p2"/>
          <p:cNvPicPr preferRelativeResize="0"/>
          <p:nvPr/>
        </p:nvPicPr>
        <p:blipFill rotWithShape="1">
          <a:blip r:embed="rId2">
            <a:alphaModFix/>
          </a:blip>
          <a:srcRect b="0" l="0" r="0" t="0"/>
          <a:stretch/>
        </p:blipFill>
        <p:spPr>
          <a:xfrm>
            <a:off x="3845645" y="268711"/>
            <a:ext cx="1452698" cy="1025434"/>
          </a:xfrm>
          <a:prstGeom prst="rect">
            <a:avLst/>
          </a:prstGeom>
          <a:noFill/>
          <a:ln>
            <a:noFill/>
          </a:ln>
        </p:spPr>
      </p:pic>
      <p:sp>
        <p:nvSpPr>
          <p:cNvPr id="12" name="Google Shape;12;p2"/>
          <p:cNvSpPr txBox="1"/>
          <p:nvPr>
            <p:ph type="title"/>
          </p:nvPr>
        </p:nvSpPr>
        <p:spPr>
          <a:xfrm>
            <a:off x="311694" y="173686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pic>
        <p:nvPicPr>
          <p:cNvPr id="13" name="Google Shape;13;p2"/>
          <p:cNvPicPr preferRelativeResize="0"/>
          <p:nvPr/>
        </p:nvPicPr>
        <p:blipFill rotWithShape="1">
          <a:blip r:embed="rId3">
            <a:alphaModFix/>
          </a:blip>
          <a:srcRect b="28319" l="3246" r="3711" t="25591"/>
          <a:stretch/>
        </p:blipFill>
        <p:spPr>
          <a:xfrm>
            <a:off x="-549130" y="1928988"/>
            <a:ext cx="10242247" cy="358837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4" name="Shape 14"/>
        <p:cNvGrpSpPr/>
        <p:nvPr/>
      </p:nvGrpSpPr>
      <p:grpSpPr>
        <a:xfrm>
          <a:off x="0" y="0"/>
          <a:ext cx="0" cy="0"/>
          <a:chOff x="0" y="0"/>
          <a:chExt cx="0" cy="0"/>
        </a:xfrm>
      </p:grpSpPr>
      <p:sp>
        <p:nvSpPr>
          <p:cNvPr id="15" name="Google Shape;15;p3"/>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6" name="Google Shape;16;p3"/>
          <p:cNvSpPr txBox="1"/>
          <p:nvPr>
            <p:ph type="title"/>
          </p:nvPr>
        </p:nvSpPr>
        <p:spPr>
          <a:xfrm>
            <a:off x="311700" y="1007587"/>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 name="Google Shape;17;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8" name="Google Shape;18;p3"/>
          <p:cNvSpPr txBox="1"/>
          <p:nvPr>
            <p:ph idx="1" type="body"/>
          </p:nvPr>
        </p:nvSpPr>
        <p:spPr>
          <a:xfrm>
            <a:off x="311700" y="1803575"/>
            <a:ext cx="3999900" cy="2765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3"/>
          <p:cNvSpPr txBox="1"/>
          <p:nvPr>
            <p:ph idx="2" type="body"/>
          </p:nvPr>
        </p:nvSpPr>
        <p:spPr>
          <a:xfrm>
            <a:off x="4832400" y="1803475"/>
            <a:ext cx="3999900" cy="2765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pic>
        <p:nvPicPr>
          <p:cNvPr id="20" name="Google Shape;20;p3"/>
          <p:cNvPicPr preferRelativeResize="0"/>
          <p:nvPr/>
        </p:nvPicPr>
        <p:blipFill rotWithShape="1">
          <a:blip r:embed="rId2">
            <a:alphaModFix/>
          </a:blip>
          <a:srcRect b="0" l="0" r="0" t="0"/>
          <a:stretch/>
        </p:blipFill>
        <p:spPr>
          <a:xfrm>
            <a:off x="7142679" y="2122885"/>
            <a:ext cx="2522121" cy="3307927"/>
          </a:xfrm>
          <a:prstGeom prst="rect">
            <a:avLst/>
          </a:prstGeom>
          <a:noFill/>
          <a:ln>
            <a:noFill/>
          </a:ln>
        </p:spPr>
      </p:pic>
      <p:pic>
        <p:nvPicPr>
          <p:cNvPr id="21" name="Google Shape;21;p3"/>
          <p:cNvPicPr preferRelativeResize="0"/>
          <p:nvPr/>
        </p:nvPicPr>
        <p:blipFill rotWithShape="1">
          <a:blip r:embed="rId3">
            <a:alphaModFix/>
          </a:blip>
          <a:srcRect b="0" l="0" r="0" t="0"/>
          <a:stretch/>
        </p:blipFill>
        <p:spPr>
          <a:xfrm>
            <a:off x="483792" y="-246816"/>
            <a:ext cx="1926320" cy="135975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Final slide">
    <p:spTree>
      <p:nvGrpSpPr>
        <p:cNvPr id="22" name="Shape 22"/>
        <p:cNvGrpSpPr/>
        <p:nvPr/>
      </p:nvGrpSpPr>
      <p:grpSpPr>
        <a:xfrm>
          <a:off x="0" y="0"/>
          <a:ext cx="0" cy="0"/>
          <a:chOff x="0" y="0"/>
          <a:chExt cx="0" cy="0"/>
        </a:xfrm>
      </p:grpSpPr>
      <p:sp>
        <p:nvSpPr>
          <p:cNvPr id="23" name="Google Shape;23;p4"/>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24" name="Google Shape;24;p4"/>
          <p:cNvPicPr preferRelativeResize="0"/>
          <p:nvPr/>
        </p:nvPicPr>
        <p:blipFill rotWithShape="1">
          <a:blip r:embed="rId2">
            <a:alphaModFix/>
          </a:blip>
          <a:srcRect b="0" l="0" r="0" t="0"/>
          <a:stretch/>
        </p:blipFill>
        <p:spPr>
          <a:xfrm>
            <a:off x="3845645" y="268711"/>
            <a:ext cx="1452698" cy="1025434"/>
          </a:xfrm>
          <a:prstGeom prst="rect">
            <a:avLst/>
          </a:prstGeom>
          <a:noFill/>
          <a:ln>
            <a:noFill/>
          </a:ln>
        </p:spPr>
      </p:pic>
      <p:sp>
        <p:nvSpPr>
          <p:cNvPr id="25" name="Google Shape;25;p4"/>
          <p:cNvSpPr txBox="1"/>
          <p:nvPr>
            <p:ph type="title"/>
          </p:nvPr>
        </p:nvSpPr>
        <p:spPr>
          <a:xfrm>
            <a:off x="311694" y="173686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2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pic>
        <p:nvPicPr>
          <p:cNvPr id="26" name="Google Shape;26;p4"/>
          <p:cNvPicPr preferRelativeResize="0"/>
          <p:nvPr/>
        </p:nvPicPr>
        <p:blipFill rotWithShape="1">
          <a:blip r:embed="rId3">
            <a:alphaModFix/>
          </a:blip>
          <a:srcRect b="28319" l="3246" r="3711" t="25591"/>
          <a:stretch/>
        </p:blipFill>
        <p:spPr>
          <a:xfrm>
            <a:off x="-549132" y="1997838"/>
            <a:ext cx="10242247" cy="3588377"/>
          </a:xfrm>
          <a:prstGeom prst="rect">
            <a:avLst/>
          </a:prstGeom>
          <a:noFill/>
          <a:ln>
            <a:noFill/>
          </a:ln>
        </p:spPr>
      </p:pic>
      <p:sp>
        <p:nvSpPr>
          <p:cNvPr id="27" name="Google Shape;27;p4"/>
          <p:cNvSpPr txBox="1"/>
          <p:nvPr/>
        </p:nvSpPr>
        <p:spPr>
          <a:xfrm>
            <a:off x="3684684" y="4881890"/>
            <a:ext cx="1774613" cy="26161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US" sz="1100" u="none" cap="none" strike="noStrike">
                <a:solidFill>
                  <a:srgbClr val="575757"/>
                </a:solidFill>
                <a:latin typeface="Arial"/>
                <a:ea typeface="Arial"/>
                <a:cs typeface="Arial"/>
                <a:sym typeface="Arial"/>
              </a:rPr>
              <a:t>www.nu.edu.kz</a:t>
            </a:r>
            <a:endParaRPr b="0" i="0" sz="1100" u="none" cap="none" strike="noStrike">
              <a:solidFill>
                <a:srgbClr val="575757"/>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1_Title and two columns">
    <p:spTree>
      <p:nvGrpSpPr>
        <p:cNvPr id="28" name="Shape 28"/>
        <p:cNvGrpSpPr/>
        <p:nvPr/>
      </p:nvGrpSpPr>
      <p:grpSpPr>
        <a:xfrm>
          <a:off x="0" y="0"/>
          <a:ext cx="0" cy="0"/>
          <a:chOff x="0" y="0"/>
          <a:chExt cx="0" cy="0"/>
        </a:xfrm>
      </p:grpSpPr>
      <p:sp>
        <p:nvSpPr>
          <p:cNvPr id="29" name="Google Shape;29;p5"/>
          <p:cNvSpPr/>
          <p:nvPr/>
        </p:nvSpPr>
        <p:spPr>
          <a:xfrm>
            <a:off x="0" y="0"/>
            <a:ext cx="9144000" cy="5143500"/>
          </a:xfrm>
          <a:prstGeom prst="rect">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0" name="Google Shape;30;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1" name="Google Shape;31;p5"/>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2" name="Google Shape;32;p5"/>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3" name="Google Shape;33;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34" name="Google Shape;34;p5"/>
          <p:cNvPicPr preferRelativeResize="0"/>
          <p:nvPr/>
        </p:nvPicPr>
        <p:blipFill rotWithShape="1">
          <a:blip r:embed="rId2">
            <a:alphaModFix/>
          </a:blip>
          <a:srcRect b="0" l="0" r="0" t="0"/>
          <a:stretch/>
        </p:blipFill>
        <p:spPr>
          <a:xfrm>
            <a:off x="7142679" y="2122885"/>
            <a:ext cx="2522121" cy="330792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1pPr>
            <a:lvl2pPr indent="-317500" lvl="1" marL="914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2pPr>
            <a:lvl3pPr indent="-317500" lvl="2" marL="1371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3pPr>
            <a:lvl4pPr indent="-317500" lvl="3" marL="18288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4pPr>
            <a:lvl5pPr indent="-317500" lvl="4" marL="22860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5pPr>
            <a:lvl6pPr indent="-317500" lvl="5" marL="27432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6pPr>
            <a:lvl7pPr indent="-317500" lvl="6" marL="3200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7pPr>
            <a:lvl8pPr indent="-317500" lvl="7" marL="3657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8pPr>
            <a:lvl9pPr indent="-317500" lvl="8" marL="4114800" marR="0" rtl="0" algn="l">
              <a:lnSpc>
                <a:spcPct val="115000"/>
              </a:lnSpc>
              <a:spcBef>
                <a:spcPts val="1600"/>
              </a:spcBef>
              <a:spcAft>
                <a:spcPts val="1600"/>
              </a:spcAft>
              <a:buClr>
                <a:schemeClr val="lt2"/>
              </a:buClr>
              <a:buSzPts val="1400"/>
              <a:buFont typeface="Arial"/>
              <a:buChar char="■"/>
              <a:defRPr b="0" i="0" sz="1400" u="none" cap="none" strike="noStrike">
                <a:solidFill>
                  <a:schemeClr val="lt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7.png"/><Relationship Id="rId6" Type="http://schemas.openxmlformats.org/officeDocument/2006/relationships/image" Target="../media/image10.png"/><Relationship Id="rId7"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8" name="Shape 38"/>
        <p:cNvGrpSpPr/>
        <p:nvPr/>
      </p:nvGrpSpPr>
      <p:grpSpPr>
        <a:xfrm>
          <a:off x="0" y="0"/>
          <a:ext cx="0" cy="0"/>
          <a:chOff x="0" y="0"/>
          <a:chExt cx="0" cy="0"/>
        </a:xfrm>
      </p:grpSpPr>
      <p:sp>
        <p:nvSpPr>
          <p:cNvPr id="39" name="Google Shape;39;p6"/>
          <p:cNvSpPr txBox="1"/>
          <p:nvPr>
            <p:ph type="title"/>
          </p:nvPr>
        </p:nvSpPr>
        <p:spPr>
          <a:xfrm>
            <a:off x="526650" y="1306650"/>
            <a:ext cx="8090700" cy="12651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b="1" lang="en-US" sz="2600">
                <a:solidFill>
                  <a:schemeClr val="lt1"/>
                </a:solidFill>
              </a:rPr>
              <a:t>A Deep Learning Approach for </a:t>
            </a:r>
            <a:endParaRPr b="1" sz="2600">
              <a:solidFill>
                <a:schemeClr val="lt1"/>
              </a:solidFill>
            </a:endParaRPr>
          </a:p>
          <a:p>
            <a:pPr indent="0" lvl="0" marL="0" rtl="0" algn="ctr">
              <a:lnSpc>
                <a:spcPct val="100000"/>
              </a:lnSpc>
              <a:spcBef>
                <a:spcPts val="0"/>
              </a:spcBef>
              <a:spcAft>
                <a:spcPts val="0"/>
              </a:spcAft>
              <a:buSzPts val="3600"/>
              <a:buNone/>
            </a:pPr>
            <a:r>
              <a:rPr b="1" lang="en-US" sz="2600">
                <a:solidFill>
                  <a:schemeClr val="lt1"/>
                </a:solidFill>
              </a:rPr>
              <a:t>Drug-Target Affinity Prediction</a:t>
            </a:r>
            <a:endParaRPr b="1" sz="2600">
              <a:solidFill>
                <a:schemeClr val="lt1"/>
              </a:solidFill>
            </a:endParaRPr>
          </a:p>
          <a:p>
            <a:pPr indent="0" lvl="0" marL="0" rtl="0" algn="l">
              <a:lnSpc>
                <a:spcPct val="100000"/>
              </a:lnSpc>
              <a:spcBef>
                <a:spcPts val="0"/>
              </a:spcBef>
              <a:spcAft>
                <a:spcPts val="0"/>
              </a:spcAft>
              <a:buSzPts val="3600"/>
              <a:buNone/>
            </a:pPr>
            <a:r>
              <a:t/>
            </a:r>
            <a:endParaRPr b="1" sz="1800">
              <a:solidFill>
                <a:schemeClr val="lt1"/>
              </a:solidFill>
            </a:endParaRPr>
          </a:p>
        </p:txBody>
      </p:sp>
      <p:grpSp>
        <p:nvGrpSpPr>
          <p:cNvPr id="40" name="Google Shape;40;p6"/>
          <p:cNvGrpSpPr/>
          <p:nvPr/>
        </p:nvGrpSpPr>
        <p:grpSpPr>
          <a:xfrm>
            <a:off x="1474950" y="3959950"/>
            <a:ext cx="6194100" cy="1015800"/>
            <a:chOff x="1521000" y="3968850"/>
            <a:chExt cx="6194100" cy="1015800"/>
          </a:xfrm>
        </p:grpSpPr>
        <p:sp>
          <p:nvSpPr>
            <p:cNvPr id="41" name="Google Shape;41;p6"/>
            <p:cNvSpPr txBox="1"/>
            <p:nvPr/>
          </p:nvSpPr>
          <p:spPr>
            <a:xfrm>
              <a:off x="4572000" y="3968850"/>
              <a:ext cx="31431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800">
                  <a:solidFill>
                    <a:schemeClr val="lt1"/>
                  </a:solidFill>
                </a:rPr>
                <a:t>Albina Li</a:t>
              </a:r>
              <a:endParaRPr sz="1800">
                <a:solidFill>
                  <a:schemeClr val="lt1"/>
                </a:solidFill>
              </a:endParaRPr>
            </a:p>
            <a:p>
              <a:pPr indent="0" lvl="0" marL="0" rtl="0" algn="l">
                <a:spcBef>
                  <a:spcPts val="0"/>
                </a:spcBef>
                <a:spcAft>
                  <a:spcPts val="0"/>
                </a:spcAft>
                <a:buNone/>
              </a:pPr>
              <a:r>
                <a:rPr lang="en-US" sz="1800">
                  <a:solidFill>
                    <a:schemeClr val="lt1"/>
                  </a:solidFill>
                </a:rPr>
                <a:t>Prof. Siamac Fazli </a:t>
              </a:r>
              <a:endParaRPr sz="1800">
                <a:solidFill>
                  <a:schemeClr val="lt1"/>
                </a:solidFill>
              </a:endParaRPr>
            </a:p>
            <a:p>
              <a:pPr indent="0" lvl="0" marL="0" rtl="0" algn="l">
                <a:spcBef>
                  <a:spcPts val="0"/>
                </a:spcBef>
                <a:spcAft>
                  <a:spcPts val="0"/>
                </a:spcAft>
                <a:buNone/>
              </a:pPr>
              <a:r>
                <a:rPr lang="en-US" sz="1800">
                  <a:solidFill>
                    <a:schemeClr val="lt1"/>
                  </a:solidFill>
                </a:rPr>
                <a:t>Prof. Ferdinand </a:t>
              </a:r>
              <a:r>
                <a:rPr lang="en-US" sz="1800"/>
                <a:t>Molnár</a:t>
              </a:r>
              <a:endParaRPr sz="1800">
                <a:solidFill>
                  <a:schemeClr val="lt1"/>
                </a:solidFill>
              </a:endParaRPr>
            </a:p>
          </p:txBody>
        </p:sp>
        <p:sp>
          <p:nvSpPr>
            <p:cNvPr id="42" name="Google Shape;42;p6"/>
            <p:cNvSpPr txBox="1"/>
            <p:nvPr/>
          </p:nvSpPr>
          <p:spPr>
            <a:xfrm>
              <a:off x="1521000" y="3968850"/>
              <a:ext cx="30510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800">
                  <a:solidFill>
                    <a:schemeClr val="lt1"/>
                  </a:solidFill>
                </a:rPr>
                <a:t>Presenter: </a:t>
              </a:r>
              <a:endParaRPr sz="1800">
                <a:solidFill>
                  <a:schemeClr val="lt1"/>
                </a:solidFill>
              </a:endParaRPr>
            </a:p>
            <a:p>
              <a:pPr indent="0" lvl="0" marL="0" rtl="0" algn="r">
                <a:spcBef>
                  <a:spcPts val="0"/>
                </a:spcBef>
                <a:spcAft>
                  <a:spcPts val="0"/>
                </a:spcAft>
                <a:buNone/>
              </a:pPr>
              <a:r>
                <a:rPr lang="en-US" sz="1800">
                  <a:solidFill>
                    <a:schemeClr val="lt1"/>
                  </a:solidFill>
                </a:rPr>
                <a:t>Thesis Supervisors: </a:t>
              </a:r>
              <a:endParaRPr sz="1800">
                <a:solidFill>
                  <a:schemeClr val="lt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5"/>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5"/>
          <p:cNvSpPr txBox="1"/>
          <p:nvPr/>
        </p:nvSpPr>
        <p:spPr>
          <a:xfrm>
            <a:off x="329250" y="189075"/>
            <a:ext cx="6878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Molecule Representation</a:t>
            </a:r>
            <a:endParaRPr b="1" sz="2000"/>
          </a:p>
        </p:txBody>
      </p:sp>
      <p:sp>
        <p:nvSpPr>
          <p:cNvPr id="111" name="Google Shape;111;p15"/>
          <p:cNvSpPr txBox="1"/>
          <p:nvPr/>
        </p:nvSpPr>
        <p:spPr>
          <a:xfrm>
            <a:off x="498450" y="795875"/>
            <a:ext cx="8147100" cy="38697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Molecular graph</a:t>
            </a:r>
            <a:endParaRPr/>
          </a:p>
          <a:p>
            <a:pPr indent="-317500" lvl="1" marL="914400" rtl="0" algn="l">
              <a:lnSpc>
                <a:spcPct val="115000"/>
              </a:lnSpc>
              <a:spcBef>
                <a:spcPts val="0"/>
              </a:spcBef>
              <a:spcAft>
                <a:spcPts val="0"/>
              </a:spcAft>
              <a:buSzPts val="1400"/>
              <a:buChar char="○"/>
            </a:pPr>
            <a:r>
              <a:rPr lang="en-US"/>
              <a:t>each node is</a:t>
            </a:r>
            <a:r>
              <a:rPr lang="en-US"/>
              <a:t> described by five atomic properties: atom symbol, atom degree, total number of Hydrogen atoms, implicit value of atom, and aromaticity of atom </a:t>
            </a:r>
            <a:endParaRPr/>
          </a:p>
          <a:p>
            <a:pPr indent="-317500" lvl="1" marL="914400" rtl="0" algn="l">
              <a:lnSpc>
                <a:spcPct val="115000"/>
              </a:lnSpc>
              <a:spcBef>
                <a:spcPts val="0"/>
              </a:spcBef>
              <a:spcAft>
                <a:spcPts val="0"/>
              </a:spcAft>
              <a:buSzPts val="1400"/>
              <a:buChar char="○"/>
            </a:pPr>
            <a:r>
              <a:rPr lang="en-US"/>
              <a:t>edges are added between any pair of atoms if there exists a bond between them</a:t>
            </a:r>
            <a:endParaRPr/>
          </a:p>
          <a:p>
            <a:pPr indent="0" lvl="0" marL="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Coulomb matrix</a:t>
            </a:r>
            <a:endParaRPr/>
          </a:p>
          <a:p>
            <a:pPr indent="-317500" lvl="1" marL="914400" rtl="0" algn="l">
              <a:lnSpc>
                <a:spcPct val="115000"/>
              </a:lnSpc>
              <a:spcBef>
                <a:spcPts val="0"/>
              </a:spcBef>
              <a:spcAft>
                <a:spcPts val="0"/>
              </a:spcAft>
              <a:buSzPts val="1400"/>
              <a:buChar char="○"/>
            </a:pPr>
            <a:r>
              <a:rPr lang="en-US"/>
              <a:t>mimics the electrostatic interaction between nuclei</a:t>
            </a:r>
            <a:endParaRPr/>
          </a:p>
          <a:p>
            <a:pPr indent="-317500" lvl="1" marL="914400" rtl="0" algn="l">
              <a:lnSpc>
                <a:spcPct val="115000"/>
              </a:lnSpc>
              <a:spcBef>
                <a:spcPts val="0"/>
              </a:spcBef>
              <a:spcAft>
                <a:spcPts val="0"/>
              </a:spcAft>
              <a:buSzPts val="1400"/>
              <a:buChar char="○"/>
            </a:pPr>
            <a:r>
              <a:rPr lang="en-US"/>
              <a:t>requires a set of nuclear charges </a:t>
            </a:r>
            <a:r>
              <a:rPr i="1" lang="en-US"/>
              <a:t>Z</a:t>
            </a:r>
            <a:r>
              <a:rPr baseline="-25000" i="1" lang="en-US"/>
              <a:t>i  </a:t>
            </a:r>
            <a:r>
              <a:rPr lang="en-US"/>
              <a:t>and corresponding Cartesian coordinates </a:t>
            </a:r>
            <a:r>
              <a:rPr i="1" lang="en-US"/>
              <a:t>R</a:t>
            </a:r>
            <a:r>
              <a:rPr baseline="-25000" i="1" lang="en-US"/>
              <a:t>i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Other molecular descriptors</a:t>
            </a:r>
            <a:endParaRPr/>
          </a:p>
          <a:p>
            <a:pPr indent="-317500" lvl="1" marL="914400" rtl="0" algn="l">
              <a:lnSpc>
                <a:spcPct val="115000"/>
              </a:lnSpc>
              <a:spcBef>
                <a:spcPts val="0"/>
              </a:spcBef>
              <a:spcAft>
                <a:spcPts val="0"/>
              </a:spcAft>
              <a:buSzPts val="1400"/>
              <a:buChar char="○"/>
            </a:pPr>
            <a:r>
              <a:rPr lang="en-US"/>
              <a:t>33 various descriptors such as exact molecular weight, number of aromatic rings, number of rotatable bonds are calculated </a:t>
            </a:r>
            <a:endParaRPr/>
          </a:p>
        </p:txBody>
      </p:sp>
      <p:pic>
        <p:nvPicPr>
          <p:cNvPr id="112" name="Google Shape;112;p15"/>
          <p:cNvPicPr preferRelativeResize="0"/>
          <p:nvPr/>
        </p:nvPicPr>
        <p:blipFill>
          <a:blip r:embed="rId3">
            <a:alphaModFix/>
          </a:blip>
          <a:stretch>
            <a:fillRect/>
          </a:stretch>
        </p:blipFill>
        <p:spPr>
          <a:xfrm>
            <a:off x="3545975" y="2919225"/>
            <a:ext cx="2052050" cy="822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6"/>
          <p:cNvSpPr txBox="1"/>
          <p:nvPr/>
        </p:nvSpPr>
        <p:spPr>
          <a:xfrm>
            <a:off x="329250" y="189075"/>
            <a:ext cx="6878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Protein Representation</a:t>
            </a:r>
            <a:endParaRPr b="1" sz="2000"/>
          </a:p>
        </p:txBody>
      </p:sp>
      <p:sp>
        <p:nvSpPr>
          <p:cNvPr id="119" name="Google Shape;119;p16"/>
          <p:cNvSpPr txBox="1"/>
          <p:nvPr/>
        </p:nvSpPr>
        <p:spPr>
          <a:xfrm>
            <a:off x="498450" y="795875"/>
            <a:ext cx="8147100" cy="33741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Integer/label encoding</a:t>
            </a:r>
            <a:endParaRPr/>
          </a:p>
          <a:p>
            <a:pPr indent="-317500" lvl="1" marL="914400" rtl="0" algn="l">
              <a:lnSpc>
                <a:spcPct val="115000"/>
              </a:lnSpc>
              <a:spcBef>
                <a:spcPts val="0"/>
              </a:spcBef>
              <a:spcAft>
                <a:spcPts val="0"/>
              </a:spcAft>
              <a:buSzPts val="1400"/>
              <a:buChar char="○"/>
            </a:pPr>
            <a:r>
              <a:rPr lang="en-US"/>
              <a:t>each amino acid in a protein sequence is encoded with a distinct integer</a:t>
            </a:r>
            <a:endParaRPr/>
          </a:p>
          <a:p>
            <a:pPr indent="0" lvl="0" marL="914400" rtl="0" algn="l">
              <a:lnSpc>
                <a:spcPct val="115000"/>
              </a:lnSpc>
              <a:spcBef>
                <a:spcPts val="0"/>
              </a:spcBef>
              <a:spcAft>
                <a:spcPts val="0"/>
              </a:spcAft>
              <a:buNone/>
            </a:pPr>
            <a:r>
              <a:t/>
            </a:r>
            <a:endParaRPr/>
          </a:p>
          <a:p>
            <a:pPr indent="0" lvl="0" marL="914400" rtl="0" algn="l">
              <a:lnSpc>
                <a:spcPct val="115000"/>
              </a:lnSpc>
              <a:spcBef>
                <a:spcPts val="0"/>
              </a:spcBef>
              <a:spcAft>
                <a:spcPts val="0"/>
              </a:spcAft>
              <a:buNone/>
            </a:pPr>
            <a:r>
              <a:rPr lang="en-US"/>
              <a:t> </a:t>
            </a:r>
            <a:endParaRPr/>
          </a:p>
          <a:p>
            <a:pPr indent="-203200" lvl="0" marL="285750" rtl="0" algn="l">
              <a:lnSpc>
                <a:spcPct val="115000"/>
              </a:lnSpc>
              <a:spcBef>
                <a:spcPts val="0"/>
              </a:spcBef>
              <a:spcAft>
                <a:spcPts val="0"/>
              </a:spcAft>
              <a:buSzPts val="1400"/>
              <a:buChar char="●"/>
            </a:pPr>
            <a:r>
              <a:rPr lang="en-US"/>
              <a:t>Amino acid scales encoding</a:t>
            </a:r>
            <a:endParaRPr/>
          </a:p>
          <a:p>
            <a:pPr indent="-317500" lvl="1" marL="914400" rtl="0" algn="l">
              <a:lnSpc>
                <a:spcPct val="115000"/>
              </a:lnSpc>
              <a:spcBef>
                <a:spcPts val="0"/>
              </a:spcBef>
              <a:spcAft>
                <a:spcPts val="0"/>
              </a:spcAft>
              <a:buSzPts val="1400"/>
              <a:buChar char="○"/>
            </a:pPr>
            <a:r>
              <a:rPr lang="en-US"/>
              <a:t>defined by a numerical value assigned to each type of amino acid</a:t>
            </a:r>
            <a:endParaRPr/>
          </a:p>
          <a:p>
            <a:pPr indent="-317500" lvl="1" marL="914400" rtl="0" algn="l">
              <a:lnSpc>
                <a:spcPct val="115000"/>
              </a:lnSpc>
              <a:spcBef>
                <a:spcPts val="0"/>
              </a:spcBef>
              <a:spcAft>
                <a:spcPts val="0"/>
              </a:spcAft>
              <a:buSzPts val="1400"/>
              <a:buChar char="○"/>
            </a:pPr>
            <a:r>
              <a:rPr lang="en-US"/>
              <a:t>based on different chemico-physical properties of the amino acids</a:t>
            </a:r>
            <a:endParaRPr/>
          </a:p>
          <a:p>
            <a:pPr indent="-317500" lvl="1" marL="914400" rtl="0" algn="l">
              <a:lnSpc>
                <a:spcPct val="115000"/>
              </a:lnSpc>
              <a:spcBef>
                <a:spcPts val="0"/>
              </a:spcBef>
              <a:spcAft>
                <a:spcPts val="0"/>
              </a:spcAft>
              <a:buSzPts val="1400"/>
              <a:buChar char="○"/>
            </a:pPr>
            <a:r>
              <a:rPr lang="en-US"/>
              <a:t>11 amino acid scales are used</a:t>
            </a:r>
            <a:endParaRPr/>
          </a:p>
          <a:p>
            <a:pPr indent="0" lvl="0" marL="9144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Motifs and domains</a:t>
            </a:r>
            <a:endParaRPr/>
          </a:p>
          <a:p>
            <a:pPr indent="-317500" lvl="1" marL="914400" rtl="0" algn="l">
              <a:lnSpc>
                <a:spcPct val="115000"/>
              </a:lnSpc>
              <a:spcBef>
                <a:spcPts val="0"/>
              </a:spcBef>
              <a:spcAft>
                <a:spcPts val="0"/>
              </a:spcAft>
              <a:buSzPts val="1400"/>
              <a:buChar char="○"/>
            </a:pPr>
            <a:r>
              <a:rPr lang="en-US"/>
              <a:t>specific regions within the protein sequence, which may be important for folding, binding, catalytic activity and thermodynamics</a:t>
            </a:r>
            <a:endParaRPr/>
          </a:p>
          <a:p>
            <a:pPr indent="-317500" lvl="1" marL="914400" rtl="0" algn="l">
              <a:lnSpc>
                <a:spcPct val="115000"/>
              </a:lnSpc>
              <a:spcBef>
                <a:spcPts val="0"/>
              </a:spcBef>
              <a:spcAft>
                <a:spcPts val="0"/>
              </a:spcAft>
              <a:buSzPts val="1400"/>
              <a:buChar char="○"/>
            </a:pPr>
            <a:r>
              <a:rPr lang="en-US"/>
              <a:t>three-residue “words” are extracted and encoded with distinct integers </a:t>
            </a:r>
            <a:endParaRPr/>
          </a:p>
        </p:txBody>
      </p:sp>
      <p:pic>
        <p:nvPicPr>
          <p:cNvPr id="120" name="Google Shape;120;p16"/>
          <p:cNvPicPr preferRelativeResize="0"/>
          <p:nvPr/>
        </p:nvPicPr>
        <p:blipFill>
          <a:blip r:embed="rId3">
            <a:alphaModFix/>
          </a:blip>
          <a:stretch>
            <a:fillRect/>
          </a:stretch>
        </p:blipFill>
        <p:spPr>
          <a:xfrm>
            <a:off x="2968213" y="1368325"/>
            <a:ext cx="3207576" cy="322150"/>
          </a:xfrm>
          <a:prstGeom prst="rect">
            <a:avLst/>
          </a:prstGeom>
          <a:noFill/>
          <a:ln>
            <a:noFill/>
          </a:ln>
        </p:spPr>
      </p:pic>
      <p:pic>
        <p:nvPicPr>
          <p:cNvPr id="121" name="Google Shape;121;p16"/>
          <p:cNvPicPr preferRelativeResize="0"/>
          <p:nvPr/>
        </p:nvPicPr>
        <p:blipFill>
          <a:blip r:embed="rId4">
            <a:alphaModFix/>
          </a:blip>
          <a:stretch>
            <a:fillRect/>
          </a:stretch>
        </p:blipFill>
        <p:spPr>
          <a:xfrm>
            <a:off x="1946238" y="4233400"/>
            <a:ext cx="5251501" cy="358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7"/>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Proposed Model</a:t>
            </a:r>
            <a:endParaRPr b="1" sz="2000"/>
          </a:p>
        </p:txBody>
      </p:sp>
      <p:pic>
        <p:nvPicPr>
          <p:cNvPr id="128" name="Google Shape;128;p17"/>
          <p:cNvPicPr preferRelativeResize="0"/>
          <p:nvPr/>
        </p:nvPicPr>
        <p:blipFill>
          <a:blip r:embed="rId3">
            <a:alphaModFix/>
          </a:blip>
          <a:stretch>
            <a:fillRect/>
          </a:stretch>
        </p:blipFill>
        <p:spPr>
          <a:xfrm>
            <a:off x="1299250" y="630900"/>
            <a:ext cx="6545476" cy="3881701"/>
          </a:xfrm>
          <a:prstGeom prst="rect">
            <a:avLst/>
          </a:prstGeom>
          <a:noFill/>
          <a:ln>
            <a:noFill/>
          </a:ln>
        </p:spPr>
      </p:pic>
      <p:sp>
        <p:nvSpPr>
          <p:cNvPr id="129" name="Google Shape;129;p17"/>
          <p:cNvSpPr txBox="1"/>
          <p:nvPr/>
        </p:nvSpPr>
        <p:spPr>
          <a:xfrm>
            <a:off x="1245163" y="4563375"/>
            <a:ext cx="6653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3. Proposed model architecture</a:t>
            </a:r>
            <a:endParaRPr sz="13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8"/>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8"/>
          <p:cNvSpPr txBox="1"/>
          <p:nvPr/>
        </p:nvSpPr>
        <p:spPr>
          <a:xfrm>
            <a:off x="329250" y="189075"/>
            <a:ext cx="6825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Performance Evaluation Metrics</a:t>
            </a:r>
            <a:endParaRPr b="1" sz="2000"/>
          </a:p>
        </p:txBody>
      </p:sp>
      <p:sp>
        <p:nvSpPr>
          <p:cNvPr id="136" name="Google Shape;136;p18"/>
          <p:cNvSpPr txBox="1"/>
          <p:nvPr/>
        </p:nvSpPr>
        <p:spPr>
          <a:xfrm>
            <a:off x="621000" y="987750"/>
            <a:ext cx="7902000" cy="3879000"/>
          </a:xfrm>
          <a:prstGeom prst="rect">
            <a:avLst/>
          </a:prstGeom>
          <a:noFill/>
          <a:ln>
            <a:noFill/>
          </a:ln>
        </p:spPr>
        <p:txBody>
          <a:bodyPr anchorCtr="0" anchor="t" bIns="91425" lIns="91425" spcFirstLastPara="1" rIns="91425" wrap="square" tIns="91425">
            <a:spAutoFit/>
          </a:bodyPr>
          <a:lstStyle/>
          <a:p>
            <a:pPr indent="-215900" lvl="0" marL="285750" rtl="0" algn="l">
              <a:spcBef>
                <a:spcPts val="0"/>
              </a:spcBef>
              <a:spcAft>
                <a:spcPts val="0"/>
              </a:spcAft>
              <a:buSzPts val="1600"/>
              <a:buChar char="●"/>
            </a:pPr>
            <a:r>
              <a:rPr lang="en-US" sz="1600"/>
              <a:t>Mean Squared Error:</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215900" lvl="0" marL="285750" rtl="0" algn="l">
              <a:spcBef>
                <a:spcPts val="0"/>
              </a:spcBef>
              <a:spcAft>
                <a:spcPts val="0"/>
              </a:spcAft>
              <a:buSzPts val="1600"/>
              <a:buChar char="●"/>
            </a:pPr>
            <a:r>
              <a:rPr lang="en-US" sz="1600"/>
              <a:t>Concordance Index:                                   ;</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215900" lvl="0" marL="285750" rtl="0" algn="l">
              <a:spcBef>
                <a:spcPts val="0"/>
              </a:spcBef>
              <a:spcAft>
                <a:spcPts val="0"/>
              </a:spcAft>
              <a:buSzPts val="1600"/>
              <a:buChar char="●"/>
            </a:pPr>
            <a:r>
              <a:rPr lang="en-US" sz="1600"/>
              <a:t>Pearson Correlation Coefficient:</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114300" lvl="0" marL="285750" rtl="0" algn="l">
              <a:spcBef>
                <a:spcPts val="0"/>
              </a:spcBef>
              <a:spcAft>
                <a:spcPts val="0"/>
              </a:spcAft>
              <a:buNone/>
            </a:pPr>
            <a:r>
              <a:t/>
            </a:r>
            <a:endParaRPr sz="1600"/>
          </a:p>
          <a:p>
            <a:pPr indent="-215900" lvl="0" marL="285750" rtl="0" algn="l">
              <a:spcBef>
                <a:spcPts val="0"/>
              </a:spcBef>
              <a:spcAft>
                <a:spcPts val="0"/>
              </a:spcAft>
              <a:buSzPts val="1600"/>
              <a:buChar char="●"/>
            </a:pPr>
            <a:r>
              <a:rPr lang="en-US" sz="1600"/>
              <a:t>Squared Correlation Coefficient:</a:t>
            </a:r>
            <a:endParaRPr sz="1600"/>
          </a:p>
          <a:p>
            <a:pPr indent="0" lvl="0" marL="457200" rtl="0" algn="l">
              <a:spcBef>
                <a:spcPts val="0"/>
              </a:spcBef>
              <a:spcAft>
                <a:spcPts val="0"/>
              </a:spcAft>
              <a:buNone/>
            </a:pPr>
            <a:r>
              <a:t/>
            </a:r>
            <a:endParaRPr sz="1600"/>
          </a:p>
          <a:p>
            <a:pPr indent="0" lvl="0" marL="457200" rtl="0" algn="l">
              <a:spcBef>
                <a:spcPts val="0"/>
              </a:spcBef>
              <a:spcAft>
                <a:spcPts val="0"/>
              </a:spcAft>
              <a:buNone/>
            </a:pPr>
            <a:r>
              <a:t/>
            </a:r>
            <a:endParaRPr sz="1600"/>
          </a:p>
        </p:txBody>
      </p:sp>
      <p:pic>
        <p:nvPicPr>
          <p:cNvPr id="137" name="Google Shape;137;p18"/>
          <p:cNvPicPr preferRelativeResize="0"/>
          <p:nvPr/>
        </p:nvPicPr>
        <p:blipFill>
          <a:blip r:embed="rId3">
            <a:alphaModFix/>
          </a:blip>
          <a:stretch>
            <a:fillRect/>
          </a:stretch>
        </p:blipFill>
        <p:spPr>
          <a:xfrm>
            <a:off x="3174949" y="952150"/>
            <a:ext cx="1866000" cy="634603"/>
          </a:xfrm>
          <a:prstGeom prst="rect">
            <a:avLst/>
          </a:prstGeom>
          <a:noFill/>
          <a:ln>
            <a:noFill/>
          </a:ln>
        </p:spPr>
      </p:pic>
      <p:pic>
        <p:nvPicPr>
          <p:cNvPr id="138" name="Google Shape;138;p18"/>
          <p:cNvPicPr preferRelativeResize="0"/>
          <p:nvPr/>
        </p:nvPicPr>
        <p:blipFill>
          <a:blip r:embed="rId4">
            <a:alphaModFix/>
          </a:blip>
          <a:stretch>
            <a:fillRect/>
          </a:stretch>
        </p:blipFill>
        <p:spPr>
          <a:xfrm>
            <a:off x="3068150" y="1936413"/>
            <a:ext cx="1670825" cy="581975"/>
          </a:xfrm>
          <a:prstGeom prst="rect">
            <a:avLst/>
          </a:prstGeom>
          <a:noFill/>
          <a:ln>
            <a:noFill/>
          </a:ln>
        </p:spPr>
      </p:pic>
      <p:pic>
        <p:nvPicPr>
          <p:cNvPr id="139" name="Google Shape;139;p18"/>
          <p:cNvPicPr preferRelativeResize="0"/>
          <p:nvPr/>
        </p:nvPicPr>
        <p:blipFill>
          <a:blip r:embed="rId5">
            <a:alphaModFix/>
          </a:blip>
          <a:stretch>
            <a:fillRect/>
          </a:stretch>
        </p:blipFill>
        <p:spPr>
          <a:xfrm>
            <a:off x="4996425" y="1642750"/>
            <a:ext cx="1502300" cy="1080300"/>
          </a:xfrm>
          <a:prstGeom prst="rect">
            <a:avLst/>
          </a:prstGeom>
          <a:noFill/>
          <a:ln>
            <a:noFill/>
          </a:ln>
        </p:spPr>
      </p:pic>
      <p:pic>
        <p:nvPicPr>
          <p:cNvPr id="140" name="Google Shape;140;p18"/>
          <p:cNvPicPr preferRelativeResize="0"/>
          <p:nvPr/>
        </p:nvPicPr>
        <p:blipFill>
          <a:blip r:embed="rId6">
            <a:alphaModFix/>
          </a:blip>
          <a:stretch>
            <a:fillRect/>
          </a:stretch>
        </p:blipFill>
        <p:spPr>
          <a:xfrm>
            <a:off x="4073700" y="3881125"/>
            <a:ext cx="2056045" cy="492600"/>
          </a:xfrm>
          <a:prstGeom prst="rect">
            <a:avLst/>
          </a:prstGeom>
          <a:noFill/>
          <a:ln>
            <a:noFill/>
          </a:ln>
        </p:spPr>
      </p:pic>
      <p:pic>
        <p:nvPicPr>
          <p:cNvPr id="141" name="Google Shape;141;p18"/>
          <p:cNvPicPr preferRelativeResize="0"/>
          <p:nvPr/>
        </p:nvPicPr>
        <p:blipFill>
          <a:blip r:embed="rId7">
            <a:alphaModFix/>
          </a:blip>
          <a:stretch>
            <a:fillRect/>
          </a:stretch>
        </p:blipFill>
        <p:spPr>
          <a:xfrm>
            <a:off x="4073700" y="2868038"/>
            <a:ext cx="1474285" cy="5819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9"/>
          <p:cNvSpPr txBox="1"/>
          <p:nvPr>
            <p:ph type="title"/>
          </p:nvPr>
        </p:nvSpPr>
        <p:spPr>
          <a:xfrm>
            <a:off x="311694" y="146101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solidFill>
                  <a:srgbClr val="000000"/>
                </a:solidFill>
              </a:rPr>
              <a:t>Experiments and Results</a:t>
            </a:r>
            <a:endParaRPr>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0"/>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0"/>
          <p:cNvSpPr txBox="1"/>
          <p:nvPr/>
        </p:nvSpPr>
        <p:spPr>
          <a:xfrm>
            <a:off x="498450" y="1294200"/>
            <a:ext cx="8147100" cy="2555100"/>
          </a:xfrm>
          <a:prstGeom prst="rect">
            <a:avLst/>
          </a:prstGeom>
          <a:noFill/>
          <a:ln>
            <a:noFill/>
          </a:ln>
        </p:spPr>
        <p:txBody>
          <a:bodyPr anchorCtr="0" anchor="t" bIns="91425" lIns="91425" spcFirstLastPara="1" rIns="91425" wrap="square" tIns="91425">
            <a:spAutoFit/>
          </a:bodyPr>
          <a:lstStyle/>
          <a:p>
            <a:pPr indent="-203200" lvl="0" marL="285750" rtl="0" algn="l">
              <a:spcBef>
                <a:spcPts val="0"/>
              </a:spcBef>
              <a:spcAft>
                <a:spcPts val="0"/>
              </a:spcAft>
              <a:buSzPts val="1400"/>
              <a:buChar char="●"/>
            </a:pPr>
            <a:r>
              <a:rPr lang="en-US"/>
              <a:t>68%-16%-16% split into training, validation and holdout test sets</a:t>
            </a:r>
            <a:endParaRPr/>
          </a:p>
          <a:p>
            <a:pPr indent="-114300" lvl="0" marL="285750" rtl="0" algn="l">
              <a:spcBef>
                <a:spcPts val="0"/>
              </a:spcBef>
              <a:spcAft>
                <a:spcPts val="0"/>
              </a:spcAft>
              <a:buNone/>
            </a:pPr>
            <a:r>
              <a:t/>
            </a:r>
            <a:endParaRPr/>
          </a:p>
          <a:p>
            <a:pPr indent="-203200" lvl="0" marL="285750" rtl="0" algn="l">
              <a:spcBef>
                <a:spcPts val="0"/>
              </a:spcBef>
              <a:spcAft>
                <a:spcPts val="0"/>
              </a:spcAft>
              <a:buSzPts val="1400"/>
              <a:buChar char="●"/>
            </a:pPr>
            <a:r>
              <a:rPr lang="en-US"/>
              <a:t>Adam optimization with constant learning rate 0.0005</a:t>
            </a:r>
            <a:endParaRPr/>
          </a:p>
          <a:p>
            <a:pPr indent="-114300" lvl="0" marL="285750" rtl="0" algn="l">
              <a:spcBef>
                <a:spcPts val="0"/>
              </a:spcBef>
              <a:spcAft>
                <a:spcPts val="0"/>
              </a:spcAft>
              <a:buNone/>
            </a:pPr>
            <a:r>
              <a:t/>
            </a:r>
            <a:endParaRPr/>
          </a:p>
          <a:p>
            <a:pPr indent="-203200" lvl="0" marL="285750" rtl="0" algn="l">
              <a:spcBef>
                <a:spcPts val="0"/>
              </a:spcBef>
              <a:spcAft>
                <a:spcPts val="0"/>
              </a:spcAft>
              <a:buSzPts val="1400"/>
              <a:buChar char="●"/>
            </a:pPr>
            <a:r>
              <a:rPr lang="en-US"/>
              <a:t>Trained for 100 epochs </a:t>
            </a:r>
            <a:r>
              <a:rPr lang="en-US"/>
              <a:t>with a batch size 512 for the weight update</a:t>
            </a:r>
            <a:endParaRPr/>
          </a:p>
          <a:p>
            <a:pPr indent="0" lvl="0" marL="0" rtl="0" algn="l">
              <a:spcBef>
                <a:spcPts val="0"/>
              </a:spcBef>
              <a:spcAft>
                <a:spcPts val="0"/>
              </a:spcAft>
              <a:buNone/>
            </a:pPr>
            <a:r>
              <a:t/>
            </a:r>
            <a:endParaRPr/>
          </a:p>
          <a:p>
            <a:pPr indent="-203200" lvl="0" marL="285750" rtl="0" algn="l">
              <a:spcBef>
                <a:spcPts val="0"/>
              </a:spcBef>
              <a:spcAft>
                <a:spcPts val="0"/>
              </a:spcAft>
              <a:buSzPts val="1400"/>
              <a:buChar char="●"/>
            </a:pPr>
            <a:r>
              <a:rPr lang="en-US"/>
              <a:t>E</a:t>
            </a:r>
            <a:r>
              <a:rPr lang="en-US"/>
              <a:t>arly stopping with patience 15 </a:t>
            </a:r>
            <a:endParaRPr/>
          </a:p>
          <a:p>
            <a:pPr indent="0" lvl="0" marL="0" rtl="0" algn="l">
              <a:spcBef>
                <a:spcPts val="0"/>
              </a:spcBef>
              <a:spcAft>
                <a:spcPts val="0"/>
              </a:spcAft>
              <a:buNone/>
            </a:pPr>
            <a:r>
              <a:t/>
            </a:r>
            <a:endParaRPr/>
          </a:p>
          <a:p>
            <a:pPr indent="-203200" lvl="0" marL="285750" rtl="0" algn="l">
              <a:spcBef>
                <a:spcPts val="0"/>
              </a:spcBef>
              <a:spcAft>
                <a:spcPts val="0"/>
              </a:spcAft>
              <a:buSzPts val="1400"/>
              <a:buChar char="●"/>
            </a:pPr>
            <a:r>
              <a:rPr lang="en-US"/>
              <a:t>Overall 7 experiments with different input combinations were tested out: </a:t>
            </a:r>
            <a:r>
              <a:rPr i="1" lang="en-US"/>
              <a:t>graph-based</a:t>
            </a:r>
            <a:r>
              <a:rPr lang="en-US"/>
              <a:t>, </a:t>
            </a:r>
            <a:r>
              <a:rPr i="1" lang="en-US"/>
              <a:t>Coulomb matrix</a:t>
            </a:r>
            <a:r>
              <a:rPr lang="en-US"/>
              <a:t> and </a:t>
            </a:r>
            <a:r>
              <a:rPr i="1" lang="en-US"/>
              <a:t>molecular descriptor </a:t>
            </a:r>
            <a:r>
              <a:rPr lang="en-US"/>
              <a:t>representation for compounds, </a:t>
            </a:r>
            <a:r>
              <a:rPr i="1" lang="en-US"/>
              <a:t>integer/label encoding</a:t>
            </a:r>
            <a:r>
              <a:rPr lang="en-US"/>
              <a:t>, </a:t>
            </a:r>
            <a:r>
              <a:rPr i="1" lang="en-US"/>
              <a:t>amino acid scale encoding</a:t>
            </a:r>
            <a:r>
              <a:rPr lang="en-US"/>
              <a:t>, </a:t>
            </a:r>
            <a:r>
              <a:rPr i="1" lang="en-US"/>
              <a:t>motifs/domains</a:t>
            </a:r>
            <a:r>
              <a:rPr lang="en-US"/>
              <a:t> representation for proteins</a:t>
            </a:r>
            <a:endParaRPr/>
          </a:p>
        </p:txBody>
      </p:sp>
      <p:sp>
        <p:nvSpPr>
          <p:cNvPr id="153" name="Google Shape;153;p20"/>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Experimental Setup</a:t>
            </a:r>
            <a:endParaRPr b="1" sz="2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1"/>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9" name="Google Shape;159;p21"/>
          <p:cNvPicPr preferRelativeResize="0"/>
          <p:nvPr/>
        </p:nvPicPr>
        <p:blipFill rotWithShape="1">
          <a:blip r:embed="rId3">
            <a:alphaModFix/>
          </a:blip>
          <a:srcRect b="13499" l="1649" r="1348" t="2126"/>
          <a:stretch/>
        </p:blipFill>
        <p:spPr>
          <a:xfrm>
            <a:off x="1245188" y="800888"/>
            <a:ext cx="6653625" cy="3541726"/>
          </a:xfrm>
          <a:prstGeom prst="rect">
            <a:avLst/>
          </a:prstGeom>
          <a:noFill/>
          <a:ln>
            <a:noFill/>
          </a:ln>
        </p:spPr>
      </p:pic>
      <p:sp>
        <p:nvSpPr>
          <p:cNvPr id="160" name="Google Shape;160;p21"/>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Results</a:t>
            </a:r>
            <a:endParaRPr b="1" sz="2000"/>
          </a:p>
        </p:txBody>
      </p:sp>
      <p:sp>
        <p:nvSpPr>
          <p:cNvPr id="161" name="Google Shape;161;p21"/>
          <p:cNvSpPr txBox="1"/>
          <p:nvPr/>
        </p:nvSpPr>
        <p:spPr>
          <a:xfrm>
            <a:off x="1245150" y="4342625"/>
            <a:ext cx="6653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Table 2. </a:t>
            </a:r>
            <a:r>
              <a:rPr lang="en-US" sz="1300"/>
              <a:t>MSE, CI, Pearson correlation coefficient, and r</a:t>
            </a:r>
            <a:r>
              <a:rPr baseline="-25000" lang="en-US" sz="1300"/>
              <a:t>m</a:t>
            </a:r>
            <a:r>
              <a:rPr baseline="30000" lang="en-US" sz="1300"/>
              <a:t>2</a:t>
            </a:r>
            <a:r>
              <a:rPr lang="en-US" sz="1300"/>
              <a:t> scores </a:t>
            </a:r>
            <a:endParaRPr sz="1300"/>
          </a:p>
          <a:p>
            <a:pPr indent="0" lvl="0" marL="0" rtl="0" algn="ctr">
              <a:spcBef>
                <a:spcPts val="0"/>
              </a:spcBef>
              <a:spcAft>
                <a:spcPts val="0"/>
              </a:spcAft>
              <a:buNone/>
            </a:pPr>
            <a:r>
              <a:rPr lang="en-US" sz="1300"/>
              <a:t>of the test set of Davis dataset</a:t>
            </a:r>
            <a:endParaRPr sz="13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2"/>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2"/>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Results</a:t>
            </a:r>
            <a:endParaRPr b="1" sz="2000"/>
          </a:p>
        </p:txBody>
      </p:sp>
      <p:pic>
        <p:nvPicPr>
          <p:cNvPr id="168" name="Google Shape;168;p22"/>
          <p:cNvPicPr preferRelativeResize="0"/>
          <p:nvPr/>
        </p:nvPicPr>
        <p:blipFill rotWithShape="1">
          <a:blip r:embed="rId3">
            <a:alphaModFix/>
          </a:blip>
          <a:srcRect b="14000" l="1812" r="1755" t="1611"/>
          <a:stretch/>
        </p:blipFill>
        <p:spPr>
          <a:xfrm>
            <a:off x="1245200" y="800900"/>
            <a:ext cx="6612573" cy="3541726"/>
          </a:xfrm>
          <a:prstGeom prst="rect">
            <a:avLst/>
          </a:prstGeom>
          <a:noFill/>
          <a:ln>
            <a:noFill/>
          </a:ln>
        </p:spPr>
      </p:pic>
      <p:sp>
        <p:nvSpPr>
          <p:cNvPr id="169" name="Google Shape;169;p22"/>
          <p:cNvSpPr txBox="1"/>
          <p:nvPr/>
        </p:nvSpPr>
        <p:spPr>
          <a:xfrm>
            <a:off x="1245150" y="4342625"/>
            <a:ext cx="6653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Table 3. MSE, CI, Pearson correlation coefficient, and r</a:t>
            </a:r>
            <a:r>
              <a:rPr baseline="-25000" lang="en-US" sz="1300"/>
              <a:t>m</a:t>
            </a:r>
            <a:r>
              <a:rPr baseline="30000" lang="en-US" sz="1300"/>
              <a:t>2</a:t>
            </a:r>
            <a:r>
              <a:rPr lang="en-US" sz="1300"/>
              <a:t> scores </a:t>
            </a:r>
            <a:endParaRPr sz="1300"/>
          </a:p>
          <a:p>
            <a:pPr indent="0" lvl="0" marL="0" rtl="0" algn="ctr">
              <a:spcBef>
                <a:spcPts val="0"/>
              </a:spcBef>
              <a:spcAft>
                <a:spcPts val="0"/>
              </a:spcAft>
              <a:buNone/>
            </a:pPr>
            <a:r>
              <a:rPr lang="en-US" sz="1300"/>
              <a:t>of the test set of KIBA dataset</a:t>
            </a:r>
            <a:endParaRPr sz="13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3"/>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5" name="Google Shape;175;p23"/>
          <p:cNvPicPr preferRelativeResize="0"/>
          <p:nvPr/>
        </p:nvPicPr>
        <p:blipFill rotWithShape="1">
          <a:blip r:embed="rId3">
            <a:alphaModFix/>
          </a:blip>
          <a:srcRect b="28719" l="0" r="9016" t="6291"/>
          <a:stretch/>
        </p:blipFill>
        <p:spPr>
          <a:xfrm>
            <a:off x="701575" y="782000"/>
            <a:ext cx="7740848" cy="3384226"/>
          </a:xfrm>
          <a:prstGeom prst="rect">
            <a:avLst/>
          </a:prstGeom>
          <a:noFill/>
          <a:ln>
            <a:noFill/>
          </a:ln>
        </p:spPr>
      </p:pic>
      <p:sp>
        <p:nvSpPr>
          <p:cNvPr id="176" name="Google Shape;176;p23"/>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Results</a:t>
            </a:r>
            <a:endParaRPr b="1" sz="2000"/>
          </a:p>
        </p:txBody>
      </p:sp>
      <p:sp>
        <p:nvSpPr>
          <p:cNvPr id="177" name="Google Shape;177;p23"/>
          <p:cNvSpPr txBox="1"/>
          <p:nvPr/>
        </p:nvSpPr>
        <p:spPr>
          <a:xfrm>
            <a:off x="1245150" y="4190225"/>
            <a:ext cx="6653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4</a:t>
            </a:r>
            <a:r>
              <a:rPr lang="en-US" sz="1300"/>
              <a:t>. </a:t>
            </a:r>
            <a:r>
              <a:rPr lang="en-US" sz="1300"/>
              <a:t>Predicted against ground truth values for Davis (left panel) and </a:t>
            </a:r>
            <a:endParaRPr sz="1300"/>
          </a:p>
          <a:p>
            <a:pPr indent="0" lvl="0" marL="0" rtl="0" algn="ctr">
              <a:spcBef>
                <a:spcPts val="0"/>
              </a:spcBef>
              <a:spcAft>
                <a:spcPts val="0"/>
              </a:spcAft>
              <a:buNone/>
            </a:pPr>
            <a:r>
              <a:rPr lang="en-US" sz="1300"/>
              <a:t>KIBA (right panel) datasets</a:t>
            </a:r>
            <a:endParaRPr sz="13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3" name="Google Shape;183;p24"/>
          <p:cNvPicPr preferRelativeResize="0"/>
          <p:nvPr/>
        </p:nvPicPr>
        <p:blipFill rotWithShape="1">
          <a:blip r:embed="rId3">
            <a:alphaModFix/>
          </a:blip>
          <a:srcRect b="12980" l="3673" r="14143" t="4127"/>
          <a:stretch/>
        </p:blipFill>
        <p:spPr>
          <a:xfrm>
            <a:off x="3417150" y="446600"/>
            <a:ext cx="5535051" cy="3865600"/>
          </a:xfrm>
          <a:prstGeom prst="rect">
            <a:avLst/>
          </a:prstGeom>
          <a:noFill/>
          <a:ln>
            <a:noFill/>
          </a:ln>
        </p:spPr>
      </p:pic>
      <p:sp>
        <p:nvSpPr>
          <p:cNvPr id="184" name="Google Shape;184;p24"/>
          <p:cNvSpPr txBox="1"/>
          <p:nvPr/>
        </p:nvSpPr>
        <p:spPr>
          <a:xfrm>
            <a:off x="329250" y="767800"/>
            <a:ext cx="3034500" cy="3869700"/>
          </a:xfrm>
          <a:prstGeom prst="rect">
            <a:avLst/>
          </a:prstGeom>
          <a:noFill/>
          <a:ln>
            <a:noFill/>
          </a:ln>
        </p:spPr>
        <p:txBody>
          <a:bodyPr anchorCtr="0" anchor="t" bIns="91425" lIns="91425" spcFirstLastPara="1" rIns="91425" wrap="square" tIns="91425">
            <a:spAutoFit/>
          </a:bodyPr>
          <a:lstStyle/>
          <a:p>
            <a:pPr indent="-203200" lvl="0" marL="228600" rtl="0" algn="l">
              <a:lnSpc>
                <a:spcPct val="115000"/>
              </a:lnSpc>
              <a:spcBef>
                <a:spcPts val="0"/>
              </a:spcBef>
              <a:spcAft>
                <a:spcPts val="0"/>
              </a:spcAft>
              <a:buSzPts val="1400"/>
              <a:buChar char="●"/>
            </a:pPr>
            <a:r>
              <a:rPr lang="en-US"/>
              <a:t>Models based on </a:t>
            </a:r>
            <a:r>
              <a:rPr lang="en-US"/>
              <a:t>molecular descriptors </a:t>
            </a:r>
            <a:r>
              <a:rPr lang="en-US"/>
              <a:t>compound representation </a:t>
            </a:r>
            <a:r>
              <a:rPr lang="en-US"/>
              <a:t>and amino acid scale protein representation performed poorly</a:t>
            </a:r>
            <a:endParaRPr/>
          </a:p>
          <a:p>
            <a:pPr indent="-114300" lvl="0" marL="228600" rtl="0" algn="l">
              <a:lnSpc>
                <a:spcPct val="115000"/>
              </a:lnSpc>
              <a:spcBef>
                <a:spcPts val="0"/>
              </a:spcBef>
              <a:spcAft>
                <a:spcPts val="0"/>
              </a:spcAft>
              <a:buNone/>
            </a:pPr>
            <a:r>
              <a:t/>
            </a:r>
            <a:endParaRPr/>
          </a:p>
          <a:p>
            <a:pPr indent="-203200" lvl="0" marL="228600" rtl="0" algn="l">
              <a:lnSpc>
                <a:spcPct val="115000"/>
              </a:lnSpc>
              <a:spcBef>
                <a:spcPts val="0"/>
              </a:spcBef>
              <a:spcAft>
                <a:spcPts val="0"/>
              </a:spcAft>
              <a:buSzPts val="1400"/>
              <a:buChar char="●"/>
            </a:pPr>
            <a:r>
              <a:rPr lang="en-US"/>
              <a:t>Towards the end of training the MSE and CI </a:t>
            </a:r>
            <a:r>
              <a:rPr lang="en-US"/>
              <a:t>values for proposed and baseline models seem to converge - the proposed model starts to overfit</a:t>
            </a:r>
            <a:endParaRPr/>
          </a:p>
          <a:p>
            <a:pPr indent="0" lvl="0" marL="0" rtl="0" algn="l">
              <a:lnSpc>
                <a:spcPct val="115000"/>
              </a:lnSpc>
              <a:spcBef>
                <a:spcPts val="0"/>
              </a:spcBef>
              <a:spcAft>
                <a:spcPts val="0"/>
              </a:spcAft>
              <a:buNone/>
            </a:pPr>
            <a:r>
              <a:t/>
            </a:r>
            <a:endParaRPr/>
          </a:p>
          <a:p>
            <a:pPr indent="-203200" lvl="0" marL="228600" rtl="0" algn="l">
              <a:lnSpc>
                <a:spcPct val="115000"/>
              </a:lnSpc>
              <a:spcBef>
                <a:spcPts val="0"/>
              </a:spcBef>
              <a:spcAft>
                <a:spcPts val="0"/>
              </a:spcAft>
              <a:buSzPts val="1400"/>
              <a:buChar char="●"/>
            </a:pPr>
            <a:r>
              <a:rPr lang="en-US"/>
              <a:t>Both limitations are due to the sub-optimal underlying architecture</a:t>
            </a:r>
            <a:endParaRPr/>
          </a:p>
        </p:txBody>
      </p:sp>
      <p:sp>
        <p:nvSpPr>
          <p:cNvPr id="185" name="Google Shape;185;p24"/>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Limitations</a:t>
            </a:r>
            <a:endParaRPr b="1" sz="2000"/>
          </a:p>
        </p:txBody>
      </p:sp>
      <p:sp>
        <p:nvSpPr>
          <p:cNvPr id="186" name="Google Shape;186;p24"/>
          <p:cNvSpPr txBox="1"/>
          <p:nvPr/>
        </p:nvSpPr>
        <p:spPr>
          <a:xfrm>
            <a:off x="3461625" y="4312200"/>
            <a:ext cx="55791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5. </a:t>
            </a:r>
            <a:r>
              <a:rPr lang="en-US" sz="1300"/>
              <a:t>MSE (first row) and CI (second row) trends over 100 epochs for Davis (left panel) and KIBA (right panel) datasets</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7"/>
          <p:cNvSpPr txBox="1"/>
          <p:nvPr>
            <p:ph type="title"/>
          </p:nvPr>
        </p:nvSpPr>
        <p:spPr>
          <a:xfrm>
            <a:off x="311694" y="146101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solidFill>
                  <a:srgbClr val="000000"/>
                </a:solidFill>
              </a:rPr>
              <a:t>Introduction</a:t>
            </a:r>
            <a:endParaRPr>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5"/>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25"/>
          <p:cNvSpPr txBox="1"/>
          <p:nvPr/>
        </p:nvSpPr>
        <p:spPr>
          <a:xfrm>
            <a:off x="329250" y="189075"/>
            <a:ext cx="45741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Conclusion</a:t>
            </a:r>
            <a:endParaRPr b="1" sz="2000"/>
          </a:p>
        </p:txBody>
      </p:sp>
      <p:sp>
        <p:nvSpPr>
          <p:cNvPr id="193" name="Google Shape;193;p25"/>
          <p:cNvSpPr txBox="1"/>
          <p:nvPr/>
        </p:nvSpPr>
        <p:spPr>
          <a:xfrm>
            <a:off x="502400" y="1194925"/>
            <a:ext cx="8031600" cy="28782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The proposed model superseded the performance of state-of-the art baseline method on four evaluation metrics  </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R</a:t>
            </a:r>
            <a:r>
              <a:rPr lang="en-US"/>
              <a:t>esults confirm the practical advantage of integrating additional chemical and functional information into the development of drug-target affinity prediction models</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Closer look into the performance reveals the limitation of the current architecture</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Optimization of the architecture will be addressed in the future work </a:t>
            </a:r>
            <a:r>
              <a:rPr lang="en-US"/>
              <a:t>alongside with other possible feature representation improvements</a:t>
            </a:r>
            <a:endParaRPr/>
          </a:p>
          <a:p>
            <a:pPr indent="0" lvl="0" marL="0" rtl="0" algn="l">
              <a:lnSpc>
                <a:spcPct val="115000"/>
              </a:lnSpc>
              <a:spcBef>
                <a:spcPts val="0"/>
              </a:spcBef>
              <a:spcAft>
                <a:spcPts val="0"/>
              </a:spcAft>
              <a:buNone/>
            </a:pPr>
            <a:r>
              <a:rPr lang="en-US"/>
              <a: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8"/>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txBox="1"/>
          <p:nvPr/>
        </p:nvSpPr>
        <p:spPr>
          <a:xfrm>
            <a:off x="329250" y="189075"/>
            <a:ext cx="178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Introduction</a:t>
            </a:r>
            <a:endParaRPr b="1" sz="2000"/>
          </a:p>
        </p:txBody>
      </p:sp>
      <p:sp>
        <p:nvSpPr>
          <p:cNvPr id="54" name="Google Shape;54;p8"/>
          <p:cNvSpPr txBox="1"/>
          <p:nvPr/>
        </p:nvSpPr>
        <p:spPr>
          <a:xfrm>
            <a:off x="502400" y="1256550"/>
            <a:ext cx="8022600" cy="26304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D</a:t>
            </a:r>
            <a:r>
              <a:rPr lang="en-US"/>
              <a:t>evelopment of a </a:t>
            </a:r>
            <a:r>
              <a:rPr i="1" lang="en-US"/>
              <a:t>de novo</a:t>
            </a:r>
            <a:r>
              <a:rPr lang="en-US"/>
              <a:t> drugs can cost up to 2.6 billion dollars and it takes 10-17 years for it to develop a marketable drug that is approved by the FDA</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b="1" lang="en-US"/>
              <a:t>Drug repurposing </a:t>
            </a:r>
            <a:r>
              <a:rPr lang="en-US"/>
              <a:t>where approved drugs with established safety and efficacy are used for purposes they were not originally developed for</a:t>
            </a:r>
            <a:r>
              <a:rPr b="1" lang="en-US"/>
              <a:t> </a:t>
            </a:r>
            <a:r>
              <a:rPr lang="en-US"/>
              <a:t>becomes a great alternative</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The crucial part is to identify how already established drugs may work on the target of interest</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Traditional screening methods either </a:t>
            </a:r>
            <a:r>
              <a:rPr i="1" lang="en-US"/>
              <a:t>in vivo </a:t>
            </a:r>
            <a:r>
              <a:rPr lang="en-US"/>
              <a:t>or </a:t>
            </a:r>
            <a:r>
              <a:rPr i="1" lang="en-US"/>
              <a:t>in vitro </a:t>
            </a:r>
            <a:r>
              <a:rPr lang="en-US"/>
              <a:t>are expensive and time consuming, so there is a demand in the development of </a:t>
            </a:r>
            <a:r>
              <a:rPr i="1" lang="en-US"/>
              <a:t>in silico </a:t>
            </a:r>
            <a:r>
              <a:rPr lang="en-US"/>
              <a:t>computational methods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9"/>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9"/>
          <p:cNvSpPr txBox="1"/>
          <p:nvPr/>
        </p:nvSpPr>
        <p:spPr>
          <a:xfrm>
            <a:off x="329250" y="189075"/>
            <a:ext cx="178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Related work</a:t>
            </a:r>
            <a:endParaRPr b="1" sz="2000"/>
          </a:p>
        </p:txBody>
      </p:sp>
      <p:sp>
        <p:nvSpPr>
          <p:cNvPr id="61" name="Google Shape;61;p9"/>
          <p:cNvSpPr txBox="1"/>
          <p:nvPr/>
        </p:nvSpPr>
        <p:spPr>
          <a:xfrm>
            <a:off x="502400" y="1060775"/>
            <a:ext cx="7951500" cy="16392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Initially methods in literature approached the problem as a binary classification - information on how strong the interaction between compound and target is neglected</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b="1" lang="en-US"/>
              <a:t>Binding affinity </a:t>
            </a:r>
            <a:r>
              <a:rPr lang="en-US"/>
              <a:t>descriptor is the strength of the binding interaction, it can be expressed by various means such as a dissociation constant (𝐾𝑑), inhibition constant (𝐾𝑖) or half maximal inhibitory concentration (IC50)</a:t>
            </a:r>
            <a:endParaRPr/>
          </a:p>
        </p:txBody>
      </p:sp>
      <p:sp>
        <p:nvSpPr>
          <p:cNvPr id="62" name="Google Shape;62;p9"/>
          <p:cNvSpPr txBox="1"/>
          <p:nvPr/>
        </p:nvSpPr>
        <p:spPr>
          <a:xfrm>
            <a:off x="329250" y="3136225"/>
            <a:ext cx="2107800" cy="83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a:t>KronRLS</a:t>
            </a:r>
            <a:r>
              <a:rPr lang="en-US"/>
              <a:t> and </a:t>
            </a:r>
            <a:r>
              <a:rPr i="1" lang="en-US"/>
              <a:t>SimBoost</a:t>
            </a:r>
            <a:endParaRPr i="1"/>
          </a:p>
          <a:p>
            <a:pPr indent="0" lvl="0" marL="0" rtl="0" algn="ctr">
              <a:spcBef>
                <a:spcPts val="0"/>
              </a:spcBef>
              <a:spcAft>
                <a:spcPts val="0"/>
              </a:spcAft>
              <a:buNone/>
            </a:pPr>
            <a:r>
              <a:rPr lang="en-US"/>
              <a:t>(similarity based methods)</a:t>
            </a:r>
            <a:endParaRPr/>
          </a:p>
        </p:txBody>
      </p:sp>
      <p:sp>
        <p:nvSpPr>
          <p:cNvPr id="63" name="Google Shape;63;p9"/>
          <p:cNvSpPr txBox="1"/>
          <p:nvPr/>
        </p:nvSpPr>
        <p:spPr>
          <a:xfrm>
            <a:off x="2661375" y="3136225"/>
            <a:ext cx="2107800" cy="83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a:t>DeepDTA</a:t>
            </a:r>
            <a:endParaRPr i="1"/>
          </a:p>
          <a:p>
            <a:pPr indent="0" lvl="0" marL="0" rtl="0" algn="ctr">
              <a:spcBef>
                <a:spcPts val="0"/>
              </a:spcBef>
              <a:spcAft>
                <a:spcPts val="0"/>
              </a:spcAft>
              <a:buNone/>
            </a:pPr>
            <a:r>
              <a:rPr lang="en-US"/>
              <a:t>(deep learning based method)</a:t>
            </a:r>
            <a:endParaRPr/>
          </a:p>
        </p:txBody>
      </p:sp>
      <p:sp>
        <p:nvSpPr>
          <p:cNvPr id="64" name="Google Shape;64;p9"/>
          <p:cNvSpPr txBox="1"/>
          <p:nvPr/>
        </p:nvSpPr>
        <p:spPr>
          <a:xfrm>
            <a:off x="1245150" y="4110100"/>
            <a:ext cx="6653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1. Development of drug-target affinity prediction methodologies</a:t>
            </a:r>
            <a:endParaRPr sz="1300"/>
          </a:p>
        </p:txBody>
      </p:sp>
      <p:cxnSp>
        <p:nvCxnSpPr>
          <p:cNvPr id="65" name="Google Shape;65;p9"/>
          <p:cNvCxnSpPr>
            <a:stCxn id="62" idx="3"/>
            <a:endCxn id="63" idx="1"/>
          </p:cNvCxnSpPr>
          <p:nvPr/>
        </p:nvCxnSpPr>
        <p:spPr>
          <a:xfrm>
            <a:off x="2437050" y="3551875"/>
            <a:ext cx="224400" cy="0"/>
          </a:xfrm>
          <a:prstGeom prst="straightConnector1">
            <a:avLst/>
          </a:prstGeom>
          <a:noFill/>
          <a:ln cap="flat" cmpd="sng" w="9525">
            <a:solidFill>
              <a:schemeClr val="dk2"/>
            </a:solidFill>
            <a:prstDash val="solid"/>
            <a:round/>
            <a:headEnd len="med" w="med" type="none"/>
            <a:tailEnd len="med" w="med" type="triangle"/>
          </a:ln>
        </p:spPr>
      </p:cxnSp>
      <p:sp>
        <p:nvSpPr>
          <p:cNvPr id="66" name="Google Shape;66;p9"/>
          <p:cNvSpPr txBox="1"/>
          <p:nvPr/>
        </p:nvSpPr>
        <p:spPr>
          <a:xfrm>
            <a:off x="4993500" y="3136225"/>
            <a:ext cx="3896400" cy="831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i="1" lang="en-US"/>
              <a:t>WideDTA, MT-DTI, PADME </a:t>
            </a:r>
            <a:r>
              <a:rPr lang="en-US"/>
              <a:t>(CNN based)</a:t>
            </a:r>
            <a:endParaRPr/>
          </a:p>
          <a:p>
            <a:pPr indent="0" lvl="0" marL="0" rtl="0" algn="ctr">
              <a:spcBef>
                <a:spcPts val="0"/>
              </a:spcBef>
              <a:spcAft>
                <a:spcPts val="0"/>
              </a:spcAft>
              <a:buNone/>
            </a:pPr>
            <a:r>
              <a:rPr i="1" lang="en-US"/>
              <a:t>GANsDTA, DeepCDA </a:t>
            </a:r>
            <a:r>
              <a:rPr lang="en-US"/>
              <a:t>(GAN/LSTM based)</a:t>
            </a:r>
            <a:endParaRPr/>
          </a:p>
          <a:p>
            <a:pPr indent="0" lvl="0" marL="0" rtl="0" algn="ctr">
              <a:spcBef>
                <a:spcPts val="0"/>
              </a:spcBef>
              <a:spcAft>
                <a:spcPts val="0"/>
              </a:spcAft>
              <a:buNone/>
            </a:pPr>
            <a:r>
              <a:rPr i="1" lang="en-US"/>
              <a:t>GraphDTA, DGraphDTA </a:t>
            </a:r>
            <a:r>
              <a:rPr lang="en-US"/>
              <a:t>(GNN based)</a:t>
            </a:r>
            <a:endParaRPr/>
          </a:p>
        </p:txBody>
      </p:sp>
      <p:cxnSp>
        <p:nvCxnSpPr>
          <p:cNvPr id="67" name="Google Shape;67;p9"/>
          <p:cNvCxnSpPr>
            <a:stCxn id="63" idx="3"/>
            <a:endCxn id="66" idx="1"/>
          </p:cNvCxnSpPr>
          <p:nvPr/>
        </p:nvCxnSpPr>
        <p:spPr>
          <a:xfrm>
            <a:off x="4769175" y="3551875"/>
            <a:ext cx="2244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0"/>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0"/>
          <p:cNvSpPr txBox="1"/>
          <p:nvPr/>
        </p:nvSpPr>
        <p:spPr>
          <a:xfrm>
            <a:off x="329250" y="189075"/>
            <a:ext cx="178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Motivation</a:t>
            </a:r>
            <a:endParaRPr b="1" sz="2000"/>
          </a:p>
        </p:txBody>
      </p:sp>
      <p:sp>
        <p:nvSpPr>
          <p:cNvPr id="74" name="Google Shape;74;p10"/>
          <p:cNvSpPr txBox="1"/>
          <p:nvPr/>
        </p:nvSpPr>
        <p:spPr>
          <a:xfrm>
            <a:off x="502400" y="1380450"/>
            <a:ext cx="8031600" cy="23826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lang="en-US"/>
              <a:t>Although the topic of drug-target affinity prediction is relatively new, it attracts a lot of attention</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Most of the methods do not </a:t>
            </a:r>
            <a:r>
              <a:rPr lang="en-US"/>
              <a:t>exploit </a:t>
            </a:r>
            <a:r>
              <a:rPr lang="en-US"/>
              <a:t>available chemical properties enough </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There is a trend of integrating </a:t>
            </a:r>
            <a:r>
              <a:rPr lang="en-US"/>
              <a:t>additional qualitative chemical descriptors into the models, which results in the enhanced predictive performance</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There are more directions to explore, in terms of experimenting with chemical or functional descriptors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1"/>
          <p:cNvSpPr txBox="1"/>
          <p:nvPr>
            <p:ph type="title"/>
          </p:nvPr>
        </p:nvSpPr>
        <p:spPr>
          <a:xfrm>
            <a:off x="311694" y="146101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solidFill>
                  <a:srgbClr val="000000"/>
                </a:solidFill>
              </a:rPr>
              <a:t>Methodology</a:t>
            </a: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2"/>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 name="Google Shape;85;p12"/>
          <p:cNvPicPr preferRelativeResize="0"/>
          <p:nvPr/>
        </p:nvPicPr>
        <p:blipFill rotWithShape="1">
          <a:blip r:embed="rId3">
            <a:alphaModFix/>
          </a:blip>
          <a:srcRect b="27230" l="0" r="0" t="0"/>
          <a:stretch/>
        </p:blipFill>
        <p:spPr>
          <a:xfrm>
            <a:off x="791700" y="3297825"/>
            <a:ext cx="7560576" cy="1139050"/>
          </a:xfrm>
          <a:prstGeom prst="rect">
            <a:avLst/>
          </a:prstGeom>
          <a:noFill/>
          <a:ln>
            <a:noFill/>
          </a:ln>
        </p:spPr>
      </p:pic>
      <p:sp>
        <p:nvSpPr>
          <p:cNvPr id="86" name="Google Shape;86;p12"/>
          <p:cNvSpPr txBox="1"/>
          <p:nvPr/>
        </p:nvSpPr>
        <p:spPr>
          <a:xfrm>
            <a:off x="329250" y="189075"/>
            <a:ext cx="409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Datasets</a:t>
            </a:r>
            <a:endParaRPr b="1" sz="2000"/>
          </a:p>
        </p:txBody>
      </p:sp>
      <p:sp>
        <p:nvSpPr>
          <p:cNvPr id="87" name="Google Shape;87;p12"/>
          <p:cNvSpPr txBox="1"/>
          <p:nvPr/>
        </p:nvSpPr>
        <p:spPr>
          <a:xfrm>
            <a:off x="1245125" y="4487575"/>
            <a:ext cx="6653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Table 1. Summary of Davis and KIBA datasets</a:t>
            </a:r>
            <a:endParaRPr sz="1300"/>
          </a:p>
        </p:txBody>
      </p:sp>
      <p:sp>
        <p:nvSpPr>
          <p:cNvPr id="88" name="Google Shape;88;p12"/>
          <p:cNvSpPr txBox="1"/>
          <p:nvPr/>
        </p:nvSpPr>
        <p:spPr>
          <a:xfrm>
            <a:off x="502400" y="915225"/>
            <a:ext cx="7951500" cy="2382600"/>
          </a:xfrm>
          <a:prstGeom prst="rect">
            <a:avLst/>
          </a:prstGeom>
          <a:noFill/>
          <a:ln>
            <a:noFill/>
          </a:ln>
        </p:spPr>
        <p:txBody>
          <a:bodyPr anchorCtr="0" anchor="t" bIns="91425" lIns="91425" spcFirstLastPara="1" rIns="91425" wrap="square" tIns="91425">
            <a:spAutoFit/>
          </a:bodyPr>
          <a:lstStyle/>
          <a:p>
            <a:pPr indent="-203200" lvl="0" marL="285750" rtl="0" algn="l">
              <a:lnSpc>
                <a:spcPct val="115000"/>
              </a:lnSpc>
              <a:spcBef>
                <a:spcPts val="0"/>
              </a:spcBef>
              <a:spcAft>
                <a:spcPts val="0"/>
              </a:spcAft>
              <a:buSzPts val="1400"/>
              <a:buChar char="●"/>
            </a:pPr>
            <a:r>
              <a:rPr i="1" lang="en-US"/>
              <a:t>Davis</a:t>
            </a:r>
            <a:r>
              <a:rPr lang="en-US"/>
              <a:t> and </a:t>
            </a:r>
            <a:r>
              <a:rPr i="1" lang="en-US"/>
              <a:t>KIBA</a:t>
            </a:r>
            <a:r>
              <a:rPr lang="en-US"/>
              <a:t> datasets, </a:t>
            </a:r>
            <a:r>
              <a:rPr lang="en-US"/>
              <a:t>large-scale biochemical selectivity assays of kinase inhibitors, benchmark datasets in the field of drug-target affinity prediction </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D</a:t>
            </a:r>
            <a:r>
              <a:rPr lang="en-US"/>
              <a:t>rug-target interactions in Davis are expressed by </a:t>
            </a:r>
            <a:r>
              <a:rPr lang="en-US"/>
              <a:t>dissociation constant (𝐾𝑑), transformed to logarithmic space (</a:t>
            </a:r>
            <a:r>
              <a:rPr i="1" lang="en-US"/>
              <a:t>p</a:t>
            </a:r>
            <a:r>
              <a:rPr lang="en-US"/>
              <a:t>𝐾𝑑</a:t>
            </a:r>
            <a:r>
              <a:rPr i="1" lang="en-US"/>
              <a:t>)</a:t>
            </a:r>
            <a:r>
              <a:rPr lang="en-US"/>
              <a:t> for numerical stability</a:t>
            </a:r>
            <a:endParaRPr/>
          </a:p>
          <a:p>
            <a:pPr indent="0" lvl="0" marL="457200" rtl="0" algn="l">
              <a:lnSpc>
                <a:spcPct val="115000"/>
              </a:lnSpc>
              <a:spcBef>
                <a:spcPts val="0"/>
              </a:spcBef>
              <a:spcAft>
                <a:spcPts val="0"/>
              </a:spcAft>
              <a:buNone/>
            </a:pPr>
            <a:r>
              <a:t/>
            </a:r>
            <a:endParaRPr/>
          </a:p>
          <a:p>
            <a:pPr indent="-203200" lvl="0" marL="285750" rtl="0" algn="l">
              <a:lnSpc>
                <a:spcPct val="115000"/>
              </a:lnSpc>
              <a:spcBef>
                <a:spcPts val="0"/>
              </a:spcBef>
              <a:spcAft>
                <a:spcPts val="0"/>
              </a:spcAft>
              <a:buSzPts val="1400"/>
              <a:buChar char="●"/>
            </a:pPr>
            <a:r>
              <a:rPr lang="en-US"/>
              <a:t>KIBA uses a novel bioactivity score called KIBA score that statistically combines all known values in terms of dissociation constant (𝐾𝑑), inhibition constant (𝐾𝑖) or half maximal inhibitory concentration (IC50) values to normalize the mutual consistency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3"/>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4" name="Google Shape;94;p13"/>
          <p:cNvPicPr preferRelativeResize="0"/>
          <p:nvPr/>
        </p:nvPicPr>
        <p:blipFill>
          <a:blip r:embed="rId3">
            <a:alphaModFix/>
          </a:blip>
          <a:stretch>
            <a:fillRect/>
          </a:stretch>
        </p:blipFill>
        <p:spPr>
          <a:xfrm>
            <a:off x="505813" y="1068725"/>
            <a:ext cx="8132375" cy="2774701"/>
          </a:xfrm>
          <a:prstGeom prst="rect">
            <a:avLst/>
          </a:prstGeom>
          <a:noFill/>
          <a:ln>
            <a:noFill/>
          </a:ln>
        </p:spPr>
      </p:pic>
      <p:sp>
        <p:nvSpPr>
          <p:cNvPr id="95" name="Google Shape;95;p13"/>
          <p:cNvSpPr txBox="1"/>
          <p:nvPr/>
        </p:nvSpPr>
        <p:spPr>
          <a:xfrm>
            <a:off x="329250" y="189075"/>
            <a:ext cx="409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Datasets</a:t>
            </a:r>
            <a:endParaRPr b="1" sz="2000"/>
          </a:p>
        </p:txBody>
      </p:sp>
      <p:sp>
        <p:nvSpPr>
          <p:cNvPr id="96" name="Google Shape;96;p13"/>
          <p:cNvSpPr txBox="1"/>
          <p:nvPr/>
        </p:nvSpPr>
        <p:spPr>
          <a:xfrm>
            <a:off x="1245150" y="3914350"/>
            <a:ext cx="6653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2. The distribution of binding affinity values dor Davis (left panel) and </a:t>
            </a:r>
            <a:endParaRPr sz="1300"/>
          </a:p>
          <a:p>
            <a:pPr indent="0" lvl="0" marL="0" rtl="0" algn="ctr">
              <a:spcBef>
                <a:spcPts val="0"/>
              </a:spcBef>
              <a:spcAft>
                <a:spcPts val="0"/>
              </a:spcAft>
              <a:buNone/>
            </a:pPr>
            <a:r>
              <a:rPr lang="en-US" sz="1300"/>
              <a:t>KIBA (right panel) datasets</a:t>
            </a:r>
            <a:endParaRPr sz="13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4"/>
          <p:cNvSpPr/>
          <p:nvPr/>
        </p:nvSpPr>
        <p:spPr>
          <a:xfrm>
            <a:off x="502400" y="167475"/>
            <a:ext cx="1866000" cy="51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 name="Google Shape;102;p14"/>
          <p:cNvPicPr preferRelativeResize="0"/>
          <p:nvPr/>
        </p:nvPicPr>
        <p:blipFill rotWithShape="1">
          <a:blip r:embed="rId3">
            <a:alphaModFix/>
          </a:blip>
          <a:srcRect b="19520" l="2843" r="9918" t="8423"/>
          <a:stretch/>
        </p:blipFill>
        <p:spPr>
          <a:xfrm>
            <a:off x="833775" y="1361525"/>
            <a:ext cx="7476451" cy="1984425"/>
          </a:xfrm>
          <a:prstGeom prst="rect">
            <a:avLst/>
          </a:prstGeom>
          <a:noFill/>
          <a:ln>
            <a:noFill/>
          </a:ln>
        </p:spPr>
      </p:pic>
      <p:sp>
        <p:nvSpPr>
          <p:cNvPr id="103" name="Google Shape;103;p14"/>
          <p:cNvSpPr txBox="1"/>
          <p:nvPr/>
        </p:nvSpPr>
        <p:spPr>
          <a:xfrm>
            <a:off x="329250" y="189075"/>
            <a:ext cx="4098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
              <a:t>Methodology: Baseline Model</a:t>
            </a:r>
            <a:endParaRPr b="1" sz="2000"/>
          </a:p>
        </p:txBody>
      </p:sp>
      <p:sp>
        <p:nvSpPr>
          <p:cNvPr id="104" name="Google Shape;104;p14"/>
          <p:cNvSpPr txBox="1"/>
          <p:nvPr/>
        </p:nvSpPr>
        <p:spPr>
          <a:xfrm>
            <a:off x="1245150" y="3691900"/>
            <a:ext cx="66537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300"/>
              <a:t>Figure 3. Baseline model (GraphDTA)</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NU white  theme">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