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403" r:id="rId3"/>
    <p:sldId id="393" r:id="rId4"/>
    <p:sldId id="394" r:id="rId5"/>
    <p:sldId id="370" r:id="rId6"/>
    <p:sldId id="276" r:id="rId7"/>
    <p:sldId id="361" r:id="rId8"/>
    <p:sldId id="362" r:id="rId9"/>
    <p:sldId id="363" r:id="rId10"/>
    <p:sldId id="277" r:id="rId11"/>
    <p:sldId id="281" r:id="rId12"/>
    <p:sldId id="372" r:id="rId13"/>
    <p:sldId id="405" r:id="rId14"/>
    <p:sldId id="404" r:id="rId15"/>
    <p:sldId id="401" r:id="rId16"/>
    <p:sldId id="399" r:id="rId17"/>
    <p:sldId id="395" r:id="rId18"/>
    <p:sldId id="336" r:id="rId19"/>
    <p:sldId id="397" r:id="rId20"/>
    <p:sldId id="396" r:id="rId21"/>
    <p:sldId id="400" r:id="rId22"/>
    <p:sldId id="337" r:id="rId23"/>
    <p:sldId id="398" r:id="rId24"/>
    <p:sldId id="40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9D43"/>
    <a:srgbClr val="3AAA35"/>
    <a:srgbClr val="009999"/>
    <a:srgbClr val="FF6600"/>
    <a:srgbClr val="1EB24C"/>
    <a:srgbClr val="3B3B3B"/>
    <a:srgbClr val="88494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7" autoAdjust="0"/>
    <p:restoredTop sz="96374" autoAdjust="0"/>
  </p:normalViewPr>
  <p:slideViewPr>
    <p:cSldViewPr snapToGrid="0">
      <p:cViewPr varScale="1">
        <p:scale>
          <a:sx n="56" d="100"/>
          <a:sy n="56" d="100"/>
        </p:scale>
        <p:origin x="-90" y="-11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Распределние по виду доступа</c:v>
                </c:pt>
              </c:strCache>
            </c:strRef>
          </c:tx>
          <c:explosion val="1"/>
          <c:cat>
            <c:strRef>
              <c:f>Лист1!$A$2:$A$5</c:f>
              <c:strCache>
                <c:ptCount val="4"/>
                <c:pt idx="0">
                  <c:v>Доступ по паролю</c:v>
                </c:pt>
                <c:pt idx="1">
                  <c:v>Доступ из Интернет</c:v>
                </c:pt>
                <c:pt idx="2">
                  <c:v>Локальный доступ</c:v>
                </c:pt>
                <c:pt idx="3">
                  <c:v>Нет доступа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48449</c:v>
                </c:pt>
                <c:pt idx="1">
                  <c:v>24621</c:v>
                </c:pt>
                <c:pt idx="2">
                  <c:v>1379</c:v>
                </c:pt>
                <c:pt idx="3">
                  <c:v>909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 поступления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Политех</c:v>
                </c:pt>
                <c:pt idx="1">
                  <c:v>Внешний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68047</c:v>
                </c:pt>
                <c:pt idx="1">
                  <c:v>4641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1128362825310294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Политех: форма появления в цифре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Оцифрованные</c:v>
                </c:pt>
                <c:pt idx="1">
                  <c:v>Созданные в цифре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4090</c:v>
                </c:pt>
                <c:pt idx="1">
                  <c:v>49600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42F9D-E8E6-4C7A-B2B4-95D4F672A19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C3B1413-6ADC-419B-A97A-4AF663FE17F6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Открытый доступ</a:t>
          </a:r>
          <a:endParaRPr lang="ru-RU" dirty="0"/>
        </a:p>
      </dgm:t>
    </dgm:pt>
    <dgm:pt modelId="{6629808D-176D-46B0-A09A-ACC375B1FB95}" type="parTrans" cxnId="{0E77C146-802F-4291-8CD9-3BCF49DA450B}">
      <dgm:prSet/>
      <dgm:spPr/>
      <dgm:t>
        <a:bodyPr/>
        <a:lstStyle/>
        <a:p>
          <a:endParaRPr lang="ru-RU"/>
        </a:p>
      </dgm:t>
    </dgm:pt>
    <dgm:pt modelId="{2CD18CA0-3E85-4249-B7B9-8198B5C516EA}" type="sibTrans" cxnId="{0E77C146-802F-4291-8CD9-3BCF49DA450B}">
      <dgm:prSet/>
      <dgm:spPr/>
      <dgm:t>
        <a:bodyPr/>
        <a:lstStyle/>
        <a:p>
          <a:endParaRPr lang="ru-RU"/>
        </a:p>
      </dgm:t>
    </dgm:pt>
    <dgm:pt modelId="{D4948522-341D-4252-846B-6C36CAE31ED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Открытые данные</a:t>
          </a:r>
          <a:endParaRPr lang="ru-RU" dirty="0"/>
        </a:p>
      </dgm:t>
    </dgm:pt>
    <dgm:pt modelId="{AF3C2C55-8FB1-44C0-B26C-2F61A679F6A9}" type="parTrans" cxnId="{9B27C6A6-C4D0-4790-B4B9-C357A6CC0BBD}">
      <dgm:prSet/>
      <dgm:spPr/>
      <dgm:t>
        <a:bodyPr/>
        <a:lstStyle/>
        <a:p>
          <a:endParaRPr lang="ru-RU"/>
        </a:p>
      </dgm:t>
    </dgm:pt>
    <dgm:pt modelId="{52D95A48-0411-49C1-BF89-1B155A6755CE}" type="sibTrans" cxnId="{9B27C6A6-C4D0-4790-B4B9-C357A6CC0BBD}">
      <dgm:prSet/>
      <dgm:spPr/>
      <dgm:t>
        <a:bodyPr/>
        <a:lstStyle/>
        <a:p>
          <a:endParaRPr lang="ru-RU"/>
        </a:p>
      </dgm:t>
    </dgm:pt>
    <dgm:pt modelId="{9C4AA631-5E1B-41AD-9609-A9A1C78830E9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Открытая наука</a:t>
          </a:r>
          <a:endParaRPr lang="ru-RU" dirty="0"/>
        </a:p>
      </dgm:t>
    </dgm:pt>
    <dgm:pt modelId="{35D29BE5-48B3-4D1B-8F6A-EE3287809A11}" type="parTrans" cxnId="{69CBD84B-8BFD-4B39-8658-62DEE0175CDB}">
      <dgm:prSet/>
      <dgm:spPr/>
      <dgm:t>
        <a:bodyPr/>
        <a:lstStyle/>
        <a:p>
          <a:endParaRPr lang="ru-RU"/>
        </a:p>
      </dgm:t>
    </dgm:pt>
    <dgm:pt modelId="{8022B832-B326-409B-A35D-717BE5E5D964}" type="sibTrans" cxnId="{69CBD84B-8BFD-4B39-8658-62DEE0175CDB}">
      <dgm:prSet/>
      <dgm:spPr/>
      <dgm:t>
        <a:bodyPr/>
        <a:lstStyle/>
        <a:p>
          <a:endParaRPr lang="ru-RU"/>
        </a:p>
      </dgm:t>
    </dgm:pt>
    <dgm:pt modelId="{9211F458-F051-4E7A-AC63-AA91FC6C813F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Графы знаний</a:t>
          </a:r>
          <a:endParaRPr lang="ru-RU" dirty="0"/>
        </a:p>
      </dgm:t>
    </dgm:pt>
    <dgm:pt modelId="{B718A7F6-56CE-4A3B-8A9A-54D8F8E72684}" type="parTrans" cxnId="{41886633-A706-4022-9A26-B6A916F5F45B}">
      <dgm:prSet/>
      <dgm:spPr/>
      <dgm:t>
        <a:bodyPr/>
        <a:lstStyle/>
        <a:p>
          <a:endParaRPr lang="ru-RU"/>
        </a:p>
      </dgm:t>
    </dgm:pt>
    <dgm:pt modelId="{A39C3091-03B9-4FC3-93B8-29A86F8C7D8F}" type="sibTrans" cxnId="{41886633-A706-4022-9A26-B6A916F5F45B}">
      <dgm:prSet/>
      <dgm:spPr/>
      <dgm:t>
        <a:bodyPr/>
        <a:lstStyle/>
        <a:p>
          <a:endParaRPr lang="ru-RU"/>
        </a:p>
      </dgm:t>
    </dgm:pt>
    <dgm:pt modelId="{B44BE281-C833-463B-B052-DFEC4857319C}" type="pres">
      <dgm:prSet presAssocID="{09E42F9D-E8E6-4C7A-B2B4-95D4F672A197}" presName="CompostProcess" presStyleCnt="0">
        <dgm:presLayoutVars>
          <dgm:dir/>
          <dgm:resizeHandles val="exact"/>
        </dgm:presLayoutVars>
      </dgm:prSet>
      <dgm:spPr/>
    </dgm:pt>
    <dgm:pt modelId="{D85292F4-F71A-4C77-B07F-504B3315547E}" type="pres">
      <dgm:prSet presAssocID="{09E42F9D-E8E6-4C7A-B2B4-95D4F672A197}" presName="arrow" presStyleLbl="bgShp" presStyleIdx="0" presStyleCnt="1"/>
      <dgm:spPr/>
    </dgm:pt>
    <dgm:pt modelId="{7172E976-5E01-4AD5-8747-E81B7093795E}" type="pres">
      <dgm:prSet presAssocID="{09E42F9D-E8E6-4C7A-B2B4-95D4F672A197}" presName="linearProcess" presStyleCnt="0"/>
      <dgm:spPr/>
    </dgm:pt>
    <dgm:pt modelId="{D9B6B187-EDF3-4251-AD6F-BEF3D2696853}" type="pres">
      <dgm:prSet presAssocID="{4C3B1413-6ADC-419B-A97A-4AF663FE17F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A4547-A890-4D8D-8AC5-A026E728BEA7}" type="pres">
      <dgm:prSet presAssocID="{2CD18CA0-3E85-4249-B7B9-8198B5C516EA}" presName="sibTrans" presStyleCnt="0"/>
      <dgm:spPr/>
    </dgm:pt>
    <dgm:pt modelId="{3D3C1C7B-03F4-4C95-B9E9-A67FE8867FFB}" type="pres">
      <dgm:prSet presAssocID="{D4948522-341D-4252-846B-6C36CAE31ED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CA976-0930-487F-B533-44AC2F062835}" type="pres">
      <dgm:prSet presAssocID="{52D95A48-0411-49C1-BF89-1B155A6755CE}" presName="sibTrans" presStyleCnt="0"/>
      <dgm:spPr/>
    </dgm:pt>
    <dgm:pt modelId="{4D38D8D7-7DD0-41BE-81A0-1AF82C5FB573}" type="pres">
      <dgm:prSet presAssocID="{9C4AA631-5E1B-41AD-9609-A9A1C78830E9}" presName="textNode" presStyleLbl="node1" presStyleIdx="2" presStyleCnt="4" custScaleX="90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FEEFB-C91F-4722-ADC3-C43091C5EF18}" type="pres">
      <dgm:prSet presAssocID="{8022B832-B326-409B-A35D-717BE5E5D964}" presName="sibTrans" presStyleCnt="0"/>
      <dgm:spPr/>
    </dgm:pt>
    <dgm:pt modelId="{01EA20EA-43A6-472D-B37D-B218B09380C3}" type="pres">
      <dgm:prSet presAssocID="{9211F458-F051-4E7A-AC63-AA91FC6C813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886633-A706-4022-9A26-B6A916F5F45B}" srcId="{09E42F9D-E8E6-4C7A-B2B4-95D4F672A197}" destId="{9211F458-F051-4E7A-AC63-AA91FC6C813F}" srcOrd="3" destOrd="0" parTransId="{B718A7F6-56CE-4A3B-8A9A-54D8F8E72684}" sibTransId="{A39C3091-03B9-4FC3-93B8-29A86F8C7D8F}"/>
    <dgm:cxn modelId="{69CBD84B-8BFD-4B39-8658-62DEE0175CDB}" srcId="{09E42F9D-E8E6-4C7A-B2B4-95D4F672A197}" destId="{9C4AA631-5E1B-41AD-9609-A9A1C78830E9}" srcOrd="2" destOrd="0" parTransId="{35D29BE5-48B3-4D1B-8F6A-EE3287809A11}" sibTransId="{8022B832-B326-409B-A35D-717BE5E5D964}"/>
    <dgm:cxn modelId="{0E77C146-802F-4291-8CD9-3BCF49DA450B}" srcId="{09E42F9D-E8E6-4C7A-B2B4-95D4F672A197}" destId="{4C3B1413-6ADC-419B-A97A-4AF663FE17F6}" srcOrd="0" destOrd="0" parTransId="{6629808D-176D-46B0-A09A-ACC375B1FB95}" sibTransId="{2CD18CA0-3E85-4249-B7B9-8198B5C516EA}"/>
    <dgm:cxn modelId="{9B27C6A6-C4D0-4790-B4B9-C357A6CC0BBD}" srcId="{09E42F9D-E8E6-4C7A-B2B4-95D4F672A197}" destId="{D4948522-341D-4252-846B-6C36CAE31ED1}" srcOrd="1" destOrd="0" parTransId="{AF3C2C55-8FB1-44C0-B26C-2F61A679F6A9}" sibTransId="{52D95A48-0411-49C1-BF89-1B155A6755CE}"/>
    <dgm:cxn modelId="{CA16851E-E550-4631-A6B6-CACD8D5528A4}" type="presOf" srcId="{D4948522-341D-4252-846B-6C36CAE31ED1}" destId="{3D3C1C7B-03F4-4C95-B9E9-A67FE8867FFB}" srcOrd="0" destOrd="0" presId="urn:microsoft.com/office/officeart/2005/8/layout/hProcess9"/>
    <dgm:cxn modelId="{C205CEFA-9BAC-483F-9B9B-AFBCD0C6AF13}" type="presOf" srcId="{9211F458-F051-4E7A-AC63-AA91FC6C813F}" destId="{01EA20EA-43A6-472D-B37D-B218B09380C3}" srcOrd="0" destOrd="0" presId="urn:microsoft.com/office/officeart/2005/8/layout/hProcess9"/>
    <dgm:cxn modelId="{C84361E3-2681-4AB6-A914-AF5CEEEEAFAD}" type="presOf" srcId="{4C3B1413-6ADC-419B-A97A-4AF663FE17F6}" destId="{D9B6B187-EDF3-4251-AD6F-BEF3D2696853}" srcOrd="0" destOrd="0" presId="urn:microsoft.com/office/officeart/2005/8/layout/hProcess9"/>
    <dgm:cxn modelId="{B8DE49BF-1F18-4D90-BDDD-7384F2D4F2B2}" type="presOf" srcId="{09E42F9D-E8E6-4C7A-B2B4-95D4F672A197}" destId="{B44BE281-C833-463B-B052-DFEC4857319C}" srcOrd="0" destOrd="0" presId="urn:microsoft.com/office/officeart/2005/8/layout/hProcess9"/>
    <dgm:cxn modelId="{BDA63F9B-178F-461A-8349-E159659E105E}" type="presOf" srcId="{9C4AA631-5E1B-41AD-9609-A9A1C78830E9}" destId="{4D38D8D7-7DD0-41BE-81A0-1AF82C5FB573}" srcOrd="0" destOrd="0" presId="urn:microsoft.com/office/officeart/2005/8/layout/hProcess9"/>
    <dgm:cxn modelId="{76AFEC47-195B-44AF-B6DE-7F45BEDA7E02}" type="presParOf" srcId="{B44BE281-C833-463B-B052-DFEC4857319C}" destId="{D85292F4-F71A-4C77-B07F-504B3315547E}" srcOrd="0" destOrd="0" presId="urn:microsoft.com/office/officeart/2005/8/layout/hProcess9"/>
    <dgm:cxn modelId="{FB61C40C-2CF2-4C98-B724-2EEDAA338F7B}" type="presParOf" srcId="{B44BE281-C833-463B-B052-DFEC4857319C}" destId="{7172E976-5E01-4AD5-8747-E81B7093795E}" srcOrd="1" destOrd="0" presId="urn:microsoft.com/office/officeart/2005/8/layout/hProcess9"/>
    <dgm:cxn modelId="{EA95AAB2-01AC-464F-8C6C-2258B5A8EB56}" type="presParOf" srcId="{7172E976-5E01-4AD5-8747-E81B7093795E}" destId="{D9B6B187-EDF3-4251-AD6F-BEF3D2696853}" srcOrd="0" destOrd="0" presId="urn:microsoft.com/office/officeart/2005/8/layout/hProcess9"/>
    <dgm:cxn modelId="{B805FD9A-F084-4AD6-9F5B-8D666721F509}" type="presParOf" srcId="{7172E976-5E01-4AD5-8747-E81B7093795E}" destId="{1E0A4547-A890-4D8D-8AC5-A026E728BEA7}" srcOrd="1" destOrd="0" presId="urn:microsoft.com/office/officeart/2005/8/layout/hProcess9"/>
    <dgm:cxn modelId="{570A06D6-E76E-41C7-8759-DDA60D04761F}" type="presParOf" srcId="{7172E976-5E01-4AD5-8747-E81B7093795E}" destId="{3D3C1C7B-03F4-4C95-B9E9-A67FE8867FFB}" srcOrd="2" destOrd="0" presId="urn:microsoft.com/office/officeart/2005/8/layout/hProcess9"/>
    <dgm:cxn modelId="{DBCFBA5E-82A3-42BA-A1B5-8F29079203EB}" type="presParOf" srcId="{7172E976-5E01-4AD5-8747-E81B7093795E}" destId="{047CA976-0930-487F-B533-44AC2F062835}" srcOrd="3" destOrd="0" presId="urn:microsoft.com/office/officeart/2005/8/layout/hProcess9"/>
    <dgm:cxn modelId="{04071603-F09C-4E5F-BEF9-6FD5E339EDA1}" type="presParOf" srcId="{7172E976-5E01-4AD5-8747-E81B7093795E}" destId="{4D38D8D7-7DD0-41BE-81A0-1AF82C5FB573}" srcOrd="4" destOrd="0" presId="urn:microsoft.com/office/officeart/2005/8/layout/hProcess9"/>
    <dgm:cxn modelId="{BC24C4A5-AE55-4F88-A36B-23D3666126D4}" type="presParOf" srcId="{7172E976-5E01-4AD5-8747-E81B7093795E}" destId="{4C5FEEFB-C91F-4722-ADC3-C43091C5EF18}" srcOrd="5" destOrd="0" presId="urn:microsoft.com/office/officeart/2005/8/layout/hProcess9"/>
    <dgm:cxn modelId="{BB3A1C7B-99C1-4EBF-94B0-B7EA8D2ABECE}" type="presParOf" srcId="{7172E976-5E01-4AD5-8747-E81B7093795E}" destId="{01EA20EA-43A6-472D-B37D-B218B09380C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A3F51A-A1A0-44CE-9ADD-B05CAB9396F9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2149D842-E145-490A-8AB9-7B549D9914C7}">
      <dgm:prSet phldrT="[Tekst]" custT="1"/>
      <dgm:spPr/>
      <dgm:t>
        <a:bodyPr/>
        <a:lstStyle/>
        <a:p>
          <a:pPr>
            <a:spcBef>
              <a:spcPct val="0"/>
            </a:spcBef>
            <a:spcAft>
              <a:spcPts val="0"/>
            </a:spcAft>
          </a:pPr>
          <a:endParaRPr lang="ru-RU" sz="2400" dirty="0" smtClean="0"/>
        </a:p>
        <a:p>
          <a:pPr>
            <a:spcBef>
              <a:spcPts val="600"/>
            </a:spcBef>
            <a:spcAft>
              <a:spcPts val="0"/>
            </a:spcAft>
          </a:pPr>
          <a:r>
            <a:rPr lang="ru-RU" sz="1800" dirty="0" smtClean="0"/>
            <a:t>Данные </a:t>
          </a:r>
        </a:p>
        <a:p>
          <a:pPr>
            <a:spcBef>
              <a:spcPct val="0"/>
            </a:spcBef>
            <a:spcAft>
              <a:spcPts val="0"/>
            </a:spcAft>
          </a:pPr>
          <a:r>
            <a:rPr lang="ru-RU" sz="1800" dirty="0" smtClean="0"/>
            <a:t>в статье</a:t>
          </a:r>
          <a:endParaRPr lang="nl-NL" sz="1800" dirty="0"/>
        </a:p>
      </dgm:t>
    </dgm:pt>
    <dgm:pt modelId="{206647D4-FD5C-4D09-BD24-C1CD48A46F7C}" type="parTrans" cxnId="{F5FF0675-E5DE-43DB-B37D-82A7585FC0AE}">
      <dgm:prSet/>
      <dgm:spPr/>
      <dgm:t>
        <a:bodyPr/>
        <a:lstStyle/>
        <a:p>
          <a:endParaRPr lang="nl-NL"/>
        </a:p>
      </dgm:t>
    </dgm:pt>
    <dgm:pt modelId="{7503109F-0509-4EE6-B51C-B44228E502AF}" type="sibTrans" cxnId="{F5FF0675-E5DE-43DB-B37D-82A7585FC0AE}">
      <dgm:prSet/>
      <dgm:spPr/>
      <dgm:t>
        <a:bodyPr/>
        <a:lstStyle/>
        <a:p>
          <a:endParaRPr lang="nl-NL"/>
        </a:p>
      </dgm:t>
    </dgm:pt>
    <dgm:pt modelId="{35C274AA-0F16-4EBD-8032-E17F9377B499}">
      <dgm:prSet phldrT="[Tekst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/>
            <a:t>Обработанные данные</a:t>
          </a:r>
          <a:endParaRPr lang="nl-NL" sz="1800" dirty="0" smtClean="0"/>
        </a:p>
      </dgm:t>
    </dgm:pt>
    <dgm:pt modelId="{10D6A7A1-56E2-42D1-904C-6FD9629A82DC}" type="parTrans" cxnId="{B80CD7C5-B4FC-44AE-AE1B-F0583D2EB81A}">
      <dgm:prSet/>
      <dgm:spPr/>
      <dgm:t>
        <a:bodyPr/>
        <a:lstStyle/>
        <a:p>
          <a:endParaRPr lang="nl-NL"/>
        </a:p>
      </dgm:t>
    </dgm:pt>
    <dgm:pt modelId="{42233751-DA11-404C-8710-9A42E1376FCE}" type="sibTrans" cxnId="{B80CD7C5-B4FC-44AE-AE1B-F0583D2EB81A}">
      <dgm:prSet/>
      <dgm:spPr/>
      <dgm:t>
        <a:bodyPr/>
        <a:lstStyle/>
        <a:p>
          <a:endParaRPr lang="nl-NL"/>
        </a:p>
      </dgm:t>
    </dgm:pt>
    <dgm:pt modelId="{8FC0BC92-9A0E-4D11-B07E-7B3F898A65D6}">
      <dgm:prSet phldrT="[Tekst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Коллекции данных и структурированные данные</a:t>
          </a:r>
          <a:endParaRPr lang="nl-NL" sz="2000" dirty="0">
            <a:solidFill>
              <a:schemeClr val="bg1"/>
            </a:solidFill>
          </a:endParaRPr>
        </a:p>
      </dgm:t>
    </dgm:pt>
    <dgm:pt modelId="{35D1B61E-D898-4827-830E-702EF95AB84D}" type="parTrans" cxnId="{5BFA5E1F-481B-4E0E-8525-4D3764BB1D07}">
      <dgm:prSet/>
      <dgm:spPr/>
      <dgm:t>
        <a:bodyPr/>
        <a:lstStyle/>
        <a:p>
          <a:endParaRPr lang="nl-NL"/>
        </a:p>
      </dgm:t>
    </dgm:pt>
    <dgm:pt modelId="{7EBCB246-6D49-4D47-A881-DC8D57D1019D}" type="sibTrans" cxnId="{5BFA5E1F-481B-4E0E-8525-4D3764BB1D07}">
      <dgm:prSet/>
      <dgm:spPr/>
      <dgm:t>
        <a:bodyPr/>
        <a:lstStyle/>
        <a:p>
          <a:endParaRPr lang="nl-NL"/>
        </a:p>
      </dgm:t>
    </dgm:pt>
    <dgm:pt modelId="{12298390-DA58-4132-A9EC-F6FA571E793E}">
      <dgm:prSet phldrT="[Tekst]" custT="1"/>
      <dgm:spPr/>
      <dgm:t>
        <a:bodyPr/>
        <a:lstStyle/>
        <a:p>
          <a:r>
            <a:rPr lang="ru-RU" sz="2400" dirty="0" smtClean="0">
              <a:solidFill>
                <a:schemeClr val="bg1"/>
              </a:solidFill>
            </a:rPr>
            <a:t>«Сырые» данные и наборы данных</a:t>
          </a:r>
          <a:endParaRPr lang="nl-NL" sz="2400" dirty="0">
            <a:solidFill>
              <a:schemeClr val="bg1"/>
            </a:solidFill>
          </a:endParaRPr>
        </a:p>
      </dgm:t>
    </dgm:pt>
    <dgm:pt modelId="{CF6DBD2E-C690-444D-8DD6-4D764C7C4B38}" type="parTrans" cxnId="{43B10B48-04E9-4DF9-94C6-F1B680ABC7F3}">
      <dgm:prSet/>
      <dgm:spPr/>
      <dgm:t>
        <a:bodyPr/>
        <a:lstStyle/>
        <a:p>
          <a:endParaRPr lang="nl-NL"/>
        </a:p>
      </dgm:t>
    </dgm:pt>
    <dgm:pt modelId="{7C0F63A4-559F-439D-B5FF-427A4E4D13E6}" type="sibTrans" cxnId="{43B10B48-04E9-4DF9-94C6-F1B680ABC7F3}">
      <dgm:prSet/>
      <dgm:spPr/>
      <dgm:t>
        <a:bodyPr/>
        <a:lstStyle/>
        <a:p>
          <a:endParaRPr lang="nl-NL"/>
        </a:p>
      </dgm:t>
    </dgm:pt>
    <dgm:pt modelId="{153D4A0C-8166-49A9-B695-A60144A6B6D2}" type="pres">
      <dgm:prSet presAssocID="{26A3F51A-A1A0-44CE-9ADD-B05CAB9396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1DD9551-66D8-4597-962F-1930F34467AF}" type="pres">
      <dgm:prSet presAssocID="{2149D842-E145-490A-8AB9-7B549D9914C7}" presName="Name8" presStyleCnt="0"/>
      <dgm:spPr/>
      <dgm:t>
        <a:bodyPr/>
        <a:lstStyle/>
        <a:p>
          <a:endParaRPr lang="nl-NL"/>
        </a:p>
      </dgm:t>
    </dgm:pt>
    <dgm:pt modelId="{D6082C02-5DF3-42FC-AADB-72B5FF262EC5}" type="pres">
      <dgm:prSet presAssocID="{2149D842-E145-490A-8AB9-7B549D9914C7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3E1CAFF-76F7-4C2A-BDDF-93D4137071CD}" type="pres">
      <dgm:prSet presAssocID="{2149D842-E145-490A-8AB9-7B549D9914C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9F1FF1B-B759-4D62-A0A9-2EE9C76BBA3C}" type="pres">
      <dgm:prSet presAssocID="{35C274AA-0F16-4EBD-8032-E17F9377B499}" presName="Name8" presStyleCnt="0"/>
      <dgm:spPr/>
      <dgm:t>
        <a:bodyPr/>
        <a:lstStyle/>
        <a:p>
          <a:endParaRPr lang="nl-NL"/>
        </a:p>
      </dgm:t>
    </dgm:pt>
    <dgm:pt modelId="{004BD26F-E809-479D-A28F-567335E4FF79}" type="pres">
      <dgm:prSet presAssocID="{35C274AA-0F16-4EBD-8032-E17F9377B49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E8C9B09-74C1-465D-B318-F43105680C01}" type="pres">
      <dgm:prSet presAssocID="{35C274AA-0F16-4EBD-8032-E17F9377B49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ADDD31-2333-456C-AA4B-2291DC728D34}" type="pres">
      <dgm:prSet presAssocID="{8FC0BC92-9A0E-4D11-B07E-7B3F898A65D6}" presName="Name8" presStyleCnt="0"/>
      <dgm:spPr/>
      <dgm:t>
        <a:bodyPr/>
        <a:lstStyle/>
        <a:p>
          <a:endParaRPr lang="nl-NL"/>
        </a:p>
      </dgm:t>
    </dgm:pt>
    <dgm:pt modelId="{DBD8DE34-DFC5-4850-99F6-3ABC98B77BB7}" type="pres">
      <dgm:prSet presAssocID="{8FC0BC92-9A0E-4D11-B07E-7B3F898A65D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CDBF20-E0F4-4F2B-944C-8AB5201E6F2B}" type="pres">
      <dgm:prSet presAssocID="{8FC0BC92-9A0E-4D11-B07E-7B3F898A65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9CAAA00-2363-490C-AD05-A0BA59CCC090}" type="pres">
      <dgm:prSet presAssocID="{12298390-DA58-4132-A9EC-F6FA571E793E}" presName="Name8" presStyleCnt="0"/>
      <dgm:spPr/>
      <dgm:t>
        <a:bodyPr/>
        <a:lstStyle/>
        <a:p>
          <a:endParaRPr lang="nl-NL"/>
        </a:p>
      </dgm:t>
    </dgm:pt>
    <dgm:pt modelId="{8065C9C9-6105-4A11-9913-09D3CD888783}" type="pres">
      <dgm:prSet presAssocID="{12298390-DA58-4132-A9EC-F6FA571E793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37E46E0-C7DC-40AC-8BA5-4E9A72981221}" type="pres">
      <dgm:prSet presAssocID="{12298390-DA58-4132-A9EC-F6FA571E793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6A0A68-BE72-44C6-9D25-1CA07F4304D0}" type="presOf" srcId="{12298390-DA58-4132-A9EC-F6FA571E793E}" destId="{F37E46E0-C7DC-40AC-8BA5-4E9A72981221}" srcOrd="1" destOrd="0" presId="urn:microsoft.com/office/officeart/2005/8/layout/pyramid1"/>
    <dgm:cxn modelId="{37B2EA4D-C57E-4E1B-A408-70AABBECCD67}" type="presOf" srcId="{2149D842-E145-490A-8AB9-7B549D9914C7}" destId="{03E1CAFF-76F7-4C2A-BDDF-93D4137071CD}" srcOrd="1" destOrd="0" presId="urn:microsoft.com/office/officeart/2005/8/layout/pyramid1"/>
    <dgm:cxn modelId="{F5FF0675-E5DE-43DB-B37D-82A7585FC0AE}" srcId="{26A3F51A-A1A0-44CE-9ADD-B05CAB9396F9}" destId="{2149D842-E145-490A-8AB9-7B549D9914C7}" srcOrd="0" destOrd="0" parTransId="{206647D4-FD5C-4D09-BD24-C1CD48A46F7C}" sibTransId="{7503109F-0509-4EE6-B51C-B44228E502AF}"/>
    <dgm:cxn modelId="{5BFA5E1F-481B-4E0E-8525-4D3764BB1D07}" srcId="{26A3F51A-A1A0-44CE-9ADD-B05CAB9396F9}" destId="{8FC0BC92-9A0E-4D11-B07E-7B3F898A65D6}" srcOrd="2" destOrd="0" parTransId="{35D1B61E-D898-4827-830E-702EF95AB84D}" sibTransId="{7EBCB246-6D49-4D47-A881-DC8D57D1019D}"/>
    <dgm:cxn modelId="{3413AEBB-B9F9-4A82-8BA8-C01D27760BFC}" type="presOf" srcId="{8FC0BC92-9A0E-4D11-B07E-7B3F898A65D6}" destId="{DBD8DE34-DFC5-4850-99F6-3ABC98B77BB7}" srcOrd="0" destOrd="0" presId="urn:microsoft.com/office/officeart/2005/8/layout/pyramid1"/>
    <dgm:cxn modelId="{B80CD7C5-B4FC-44AE-AE1B-F0583D2EB81A}" srcId="{26A3F51A-A1A0-44CE-9ADD-B05CAB9396F9}" destId="{35C274AA-0F16-4EBD-8032-E17F9377B499}" srcOrd="1" destOrd="0" parTransId="{10D6A7A1-56E2-42D1-904C-6FD9629A82DC}" sibTransId="{42233751-DA11-404C-8710-9A42E1376FCE}"/>
    <dgm:cxn modelId="{2D82F5C9-D1EB-424E-8ECF-CB24AAFE14CF}" type="presOf" srcId="{35C274AA-0F16-4EBD-8032-E17F9377B499}" destId="{004BD26F-E809-479D-A28F-567335E4FF79}" srcOrd="0" destOrd="0" presId="urn:microsoft.com/office/officeart/2005/8/layout/pyramid1"/>
    <dgm:cxn modelId="{43B10B48-04E9-4DF9-94C6-F1B680ABC7F3}" srcId="{26A3F51A-A1A0-44CE-9ADD-B05CAB9396F9}" destId="{12298390-DA58-4132-A9EC-F6FA571E793E}" srcOrd="3" destOrd="0" parTransId="{CF6DBD2E-C690-444D-8DD6-4D764C7C4B38}" sibTransId="{7C0F63A4-559F-439D-B5FF-427A4E4D13E6}"/>
    <dgm:cxn modelId="{C1A50E3C-C787-4C0C-A60A-0FE35514AFDC}" type="presOf" srcId="{8FC0BC92-9A0E-4D11-B07E-7B3F898A65D6}" destId="{D3CDBF20-E0F4-4F2B-944C-8AB5201E6F2B}" srcOrd="1" destOrd="0" presId="urn:microsoft.com/office/officeart/2005/8/layout/pyramid1"/>
    <dgm:cxn modelId="{2604DC9D-6E79-49C8-9A97-611A7EC58F5C}" type="presOf" srcId="{12298390-DA58-4132-A9EC-F6FA571E793E}" destId="{8065C9C9-6105-4A11-9913-09D3CD888783}" srcOrd="0" destOrd="0" presId="urn:microsoft.com/office/officeart/2005/8/layout/pyramid1"/>
    <dgm:cxn modelId="{B406E982-58C7-4AF3-8ACE-B035FF079F48}" type="presOf" srcId="{26A3F51A-A1A0-44CE-9ADD-B05CAB9396F9}" destId="{153D4A0C-8166-49A9-B695-A60144A6B6D2}" srcOrd="0" destOrd="0" presId="urn:microsoft.com/office/officeart/2005/8/layout/pyramid1"/>
    <dgm:cxn modelId="{065C5FED-F5BD-4DE4-992C-CDD31F595EA8}" type="presOf" srcId="{35C274AA-0F16-4EBD-8032-E17F9377B499}" destId="{DE8C9B09-74C1-465D-B318-F43105680C01}" srcOrd="1" destOrd="0" presId="urn:microsoft.com/office/officeart/2005/8/layout/pyramid1"/>
    <dgm:cxn modelId="{B1430940-8AB0-4CE8-9AAF-E2707991F5D0}" type="presOf" srcId="{2149D842-E145-490A-8AB9-7B549D9914C7}" destId="{D6082C02-5DF3-42FC-AADB-72B5FF262EC5}" srcOrd="0" destOrd="0" presId="urn:microsoft.com/office/officeart/2005/8/layout/pyramid1"/>
    <dgm:cxn modelId="{2372E951-D1C3-4B0A-AD2A-6B7CA05A45C5}" type="presParOf" srcId="{153D4A0C-8166-49A9-B695-A60144A6B6D2}" destId="{41DD9551-66D8-4597-962F-1930F34467AF}" srcOrd="0" destOrd="0" presId="urn:microsoft.com/office/officeart/2005/8/layout/pyramid1"/>
    <dgm:cxn modelId="{3FA86F71-A4A3-44B1-9E67-BEF2C064E128}" type="presParOf" srcId="{41DD9551-66D8-4597-962F-1930F34467AF}" destId="{D6082C02-5DF3-42FC-AADB-72B5FF262EC5}" srcOrd="0" destOrd="0" presId="urn:microsoft.com/office/officeart/2005/8/layout/pyramid1"/>
    <dgm:cxn modelId="{E24CC241-768F-4699-9F44-663B6C80C9A2}" type="presParOf" srcId="{41DD9551-66D8-4597-962F-1930F34467AF}" destId="{03E1CAFF-76F7-4C2A-BDDF-93D4137071CD}" srcOrd="1" destOrd="0" presId="urn:microsoft.com/office/officeart/2005/8/layout/pyramid1"/>
    <dgm:cxn modelId="{4ABC4C60-D966-4184-A65B-F28D86F5D238}" type="presParOf" srcId="{153D4A0C-8166-49A9-B695-A60144A6B6D2}" destId="{79F1FF1B-B759-4D62-A0A9-2EE9C76BBA3C}" srcOrd="1" destOrd="0" presId="urn:microsoft.com/office/officeart/2005/8/layout/pyramid1"/>
    <dgm:cxn modelId="{94BC4075-D2AB-4AB4-AFC9-FCDCAF9B5E7D}" type="presParOf" srcId="{79F1FF1B-B759-4D62-A0A9-2EE9C76BBA3C}" destId="{004BD26F-E809-479D-A28F-567335E4FF79}" srcOrd="0" destOrd="0" presId="urn:microsoft.com/office/officeart/2005/8/layout/pyramid1"/>
    <dgm:cxn modelId="{E76AA1E1-D026-4EB2-986D-372863C14560}" type="presParOf" srcId="{79F1FF1B-B759-4D62-A0A9-2EE9C76BBA3C}" destId="{DE8C9B09-74C1-465D-B318-F43105680C01}" srcOrd="1" destOrd="0" presId="urn:microsoft.com/office/officeart/2005/8/layout/pyramid1"/>
    <dgm:cxn modelId="{FDBD050B-BF73-4E07-BF20-664523E58427}" type="presParOf" srcId="{153D4A0C-8166-49A9-B695-A60144A6B6D2}" destId="{64ADDD31-2333-456C-AA4B-2291DC728D34}" srcOrd="2" destOrd="0" presId="urn:microsoft.com/office/officeart/2005/8/layout/pyramid1"/>
    <dgm:cxn modelId="{7AA39605-D9A1-40EA-9CFE-FCDFF6794EC3}" type="presParOf" srcId="{64ADDD31-2333-456C-AA4B-2291DC728D34}" destId="{DBD8DE34-DFC5-4850-99F6-3ABC98B77BB7}" srcOrd="0" destOrd="0" presId="urn:microsoft.com/office/officeart/2005/8/layout/pyramid1"/>
    <dgm:cxn modelId="{0297485E-54A3-489A-B252-DE2F8A6FAC72}" type="presParOf" srcId="{64ADDD31-2333-456C-AA4B-2291DC728D34}" destId="{D3CDBF20-E0F4-4F2B-944C-8AB5201E6F2B}" srcOrd="1" destOrd="0" presId="urn:microsoft.com/office/officeart/2005/8/layout/pyramid1"/>
    <dgm:cxn modelId="{81AD0EA6-C9E4-4070-AAE2-F495D66E8315}" type="presParOf" srcId="{153D4A0C-8166-49A9-B695-A60144A6B6D2}" destId="{19CAAA00-2363-490C-AD05-A0BA59CCC090}" srcOrd="3" destOrd="0" presId="urn:microsoft.com/office/officeart/2005/8/layout/pyramid1"/>
    <dgm:cxn modelId="{D385C8D4-832E-459D-88AD-B50AAAD6FC17}" type="presParOf" srcId="{19CAAA00-2363-490C-AD05-A0BA59CCC090}" destId="{8065C9C9-6105-4A11-9913-09D3CD888783}" srcOrd="0" destOrd="0" presId="urn:microsoft.com/office/officeart/2005/8/layout/pyramid1"/>
    <dgm:cxn modelId="{23020041-6D44-4051-8E58-ACC229BB226A}" type="presParOf" srcId="{19CAAA00-2363-490C-AD05-A0BA59CCC090}" destId="{F37E46E0-C7DC-40AC-8BA5-4E9A7298122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A705C0-3193-4870-966C-B98A6A219E20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1E0E20-7D14-462B-BD08-28FA2E84CB45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Цифровой двойник преподавателя</a:t>
          </a:r>
          <a:endParaRPr lang="ru-RU" dirty="0"/>
        </a:p>
      </dgm:t>
    </dgm:pt>
    <dgm:pt modelId="{E8D49C6E-888B-44EF-9329-4A75735EDBDC}" type="parTrans" cxnId="{8EC350AB-EADC-43CF-B0AD-EE1B233C1150}">
      <dgm:prSet/>
      <dgm:spPr/>
      <dgm:t>
        <a:bodyPr/>
        <a:lstStyle/>
        <a:p>
          <a:endParaRPr lang="ru-RU"/>
        </a:p>
      </dgm:t>
    </dgm:pt>
    <dgm:pt modelId="{4D1410DF-0977-40E5-8FD3-A9CD45595B86}" type="sibTrans" cxnId="{8EC350AB-EADC-43CF-B0AD-EE1B233C1150}">
      <dgm:prSet/>
      <dgm:spPr/>
      <dgm:t>
        <a:bodyPr/>
        <a:lstStyle/>
        <a:p>
          <a:endParaRPr lang="ru-RU"/>
        </a:p>
      </dgm:t>
    </dgm:pt>
    <dgm:pt modelId="{ED67D7AF-EF6E-4D4B-B08F-D3990F5A0219}">
      <dgm:prSet phldrT="[Текст]"/>
      <dgm:spPr/>
      <dgm:t>
        <a:bodyPr/>
        <a:lstStyle/>
        <a:p>
          <a:r>
            <a:rPr lang="ru-RU" dirty="0" smtClean="0"/>
            <a:t>Публикации: </a:t>
          </a:r>
          <a:r>
            <a:rPr lang="en-US" dirty="0" err="1" smtClean="0"/>
            <a:t>WoS</a:t>
          </a:r>
          <a:r>
            <a:rPr lang="en-US" dirty="0" smtClean="0"/>
            <a:t>, Scopus, </a:t>
          </a:r>
          <a:r>
            <a:rPr lang="ru-RU" dirty="0" smtClean="0"/>
            <a:t>РИНЦ</a:t>
          </a:r>
          <a:endParaRPr lang="ru-RU" dirty="0"/>
        </a:p>
      </dgm:t>
    </dgm:pt>
    <dgm:pt modelId="{5931E6DB-9261-4EF6-8BE1-84B01D5349D9}" type="parTrans" cxnId="{427E5A59-A640-4C76-BC0C-18246E9BEBB3}">
      <dgm:prSet/>
      <dgm:spPr/>
      <dgm:t>
        <a:bodyPr/>
        <a:lstStyle/>
        <a:p>
          <a:endParaRPr lang="ru-RU"/>
        </a:p>
      </dgm:t>
    </dgm:pt>
    <dgm:pt modelId="{7462D490-D082-4744-9139-9C8E1E0646E7}" type="sibTrans" cxnId="{427E5A59-A640-4C76-BC0C-18246E9BEBB3}">
      <dgm:prSet/>
      <dgm:spPr/>
      <dgm:t>
        <a:bodyPr/>
        <a:lstStyle/>
        <a:p>
          <a:endParaRPr lang="ru-RU"/>
        </a:p>
      </dgm:t>
    </dgm:pt>
    <dgm:pt modelId="{86ABA7C3-EF99-4832-8C3B-CA66AF1A46F8}">
      <dgm:prSet phldrT="[Текст]"/>
      <dgm:spPr/>
      <dgm:t>
        <a:bodyPr/>
        <a:lstStyle/>
        <a:p>
          <a:r>
            <a:rPr lang="ru-RU" dirty="0" smtClean="0"/>
            <a:t>Публикации учебных изданий</a:t>
          </a:r>
          <a:endParaRPr lang="ru-RU" dirty="0"/>
        </a:p>
      </dgm:t>
    </dgm:pt>
    <dgm:pt modelId="{35301653-A210-4C13-9E3C-B6ABDE7554C6}" type="parTrans" cxnId="{F0A1A825-D1A1-411A-83CB-D387B400BC17}">
      <dgm:prSet/>
      <dgm:spPr/>
      <dgm:t>
        <a:bodyPr/>
        <a:lstStyle/>
        <a:p>
          <a:endParaRPr lang="ru-RU"/>
        </a:p>
      </dgm:t>
    </dgm:pt>
    <dgm:pt modelId="{97B78B60-2CCC-4D58-9D97-96BCE342CBB2}" type="sibTrans" cxnId="{F0A1A825-D1A1-411A-83CB-D387B400BC17}">
      <dgm:prSet/>
      <dgm:spPr/>
      <dgm:t>
        <a:bodyPr/>
        <a:lstStyle/>
        <a:p>
          <a:endParaRPr lang="ru-RU"/>
        </a:p>
      </dgm:t>
    </dgm:pt>
    <dgm:pt modelId="{37A5765F-2C99-45BF-9E33-49CCB18D7BA4}">
      <dgm:prSet phldrT="[Текст]"/>
      <dgm:spPr/>
      <dgm:t>
        <a:bodyPr/>
        <a:lstStyle/>
        <a:p>
          <a:r>
            <a:rPr lang="ru-RU" dirty="0" err="1" smtClean="0"/>
            <a:t>Онлайн-курсы</a:t>
          </a:r>
          <a:endParaRPr lang="ru-RU" dirty="0"/>
        </a:p>
      </dgm:t>
    </dgm:pt>
    <dgm:pt modelId="{5691CAAC-57C8-4C7B-8714-481F95DFD251}" type="parTrans" cxnId="{0B71F9F8-34A8-48D8-93C7-3BAC64686EE8}">
      <dgm:prSet/>
      <dgm:spPr/>
      <dgm:t>
        <a:bodyPr/>
        <a:lstStyle/>
        <a:p>
          <a:endParaRPr lang="ru-RU"/>
        </a:p>
      </dgm:t>
    </dgm:pt>
    <dgm:pt modelId="{1EF8CEFB-17C0-4EA5-BECA-ADCA631F2850}" type="sibTrans" cxnId="{0B71F9F8-34A8-48D8-93C7-3BAC64686EE8}">
      <dgm:prSet/>
      <dgm:spPr/>
      <dgm:t>
        <a:bodyPr/>
        <a:lstStyle/>
        <a:p>
          <a:endParaRPr lang="ru-RU"/>
        </a:p>
      </dgm:t>
    </dgm:pt>
    <dgm:pt modelId="{BB7AEF9E-5773-4D7B-8372-BE7F94B38B11}">
      <dgm:prSet phldrT="[Текст]"/>
      <dgm:spPr/>
      <dgm:t>
        <a:bodyPr/>
        <a:lstStyle/>
        <a:p>
          <a:r>
            <a:rPr lang="ru-RU" dirty="0" smtClean="0"/>
            <a:t>Руководство аспирантами и магистрами</a:t>
          </a:r>
          <a:endParaRPr lang="ru-RU" dirty="0"/>
        </a:p>
      </dgm:t>
    </dgm:pt>
    <dgm:pt modelId="{1DD99CB1-3EDD-4B14-B0A1-B6069CD6F831}" type="parTrans" cxnId="{C124A589-A326-411B-8C30-7746C8AFA5F5}">
      <dgm:prSet/>
      <dgm:spPr/>
      <dgm:t>
        <a:bodyPr/>
        <a:lstStyle/>
        <a:p>
          <a:endParaRPr lang="ru-RU"/>
        </a:p>
      </dgm:t>
    </dgm:pt>
    <dgm:pt modelId="{3A89377C-83CE-44E4-A269-805EB8536405}" type="sibTrans" cxnId="{C124A589-A326-411B-8C30-7746C8AFA5F5}">
      <dgm:prSet/>
      <dgm:spPr/>
      <dgm:t>
        <a:bodyPr/>
        <a:lstStyle/>
        <a:p>
          <a:endParaRPr lang="ru-RU"/>
        </a:p>
      </dgm:t>
    </dgm:pt>
    <dgm:pt modelId="{0CEBB7AE-4597-44AA-B1ED-2B91F4E7EDF4}">
      <dgm:prSet phldrT="[Текст]"/>
      <dgm:spPr/>
      <dgm:t>
        <a:bodyPr/>
        <a:lstStyle/>
        <a:p>
          <a:r>
            <a:rPr lang="ru-RU" dirty="0" smtClean="0"/>
            <a:t>Проекты</a:t>
          </a:r>
          <a:endParaRPr lang="ru-RU" dirty="0"/>
        </a:p>
      </dgm:t>
    </dgm:pt>
    <dgm:pt modelId="{B68C30F2-27F0-49DD-8562-5C3C5C8A9807}" type="parTrans" cxnId="{980A9EEE-BC83-4CAD-9043-ACBEEB1FDBF7}">
      <dgm:prSet/>
      <dgm:spPr/>
      <dgm:t>
        <a:bodyPr/>
        <a:lstStyle/>
        <a:p>
          <a:endParaRPr lang="ru-RU"/>
        </a:p>
      </dgm:t>
    </dgm:pt>
    <dgm:pt modelId="{39FC2C81-25E3-41A9-9ED0-B7430D268A49}" type="sibTrans" cxnId="{980A9EEE-BC83-4CAD-9043-ACBEEB1FDBF7}">
      <dgm:prSet/>
      <dgm:spPr/>
      <dgm:t>
        <a:bodyPr/>
        <a:lstStyle/>
        <a:p>
          <a:endParaRPr lang="ru-RU"/>
        </a:p>
      </dgm:t>
    </dgm:pt>
    <dgm:pt modelId="{A0E81462-F32B-413E-86AF-046A794A60AE}">
      <dgm:prSet phldrT="[Текст]"/>
      <dgm:spPr/>
      <dgm:t>
        <a:bodyPr/>
        <a:lstStyle/>
        <a:p>
          <a:r>
            <a:rPr lang="ru-RU" dirty="0" smtClean="0"/>
            <a:t>Конференции</a:t>
          </a:r>
          <a:endParaRPr lang="ru-RU" dirty="0"/>
        </a:p>
      </dgm:t>
    </dgm:pt>
    <dgm:pt modelId="{C338284E-ACFA-484C-8AC1-7835ACF68A83}" type="parTrans" cxnId="{1F74E098-B124-45A8-B1B9-A144DA1FC485}">
      <dgm:prSet/>
      <dgm:spPr/>
      <dgm:t>
        <a:bodyPr/>
        <a:lstStyle/>
        <a:p>
          <a:endParaRPr lang="ru-RU"/>
        </a:p>
      </dgm:t>
    </dgm:pt>
    <dgm:pt modelId="{9CBF3A19-2B81-4D76-849C-3CD5BD12D596}" type="sibTrans" cxnId="{1F74E098-B124-45A8-B1B9-A144DA1FC485}">
      <dgm:prSet/>
      <dgm:spPr/>
      <dgm:t>
        <a:bodyPr/>
        <a:lstStyle/>
        <a:p>
          <a:endParaRPr lang="ru-RU"/>
        </a:p>
      </dgm:t>
    </dgm:pt>
    <dgm:pt modelId="{EE0E8126-D259-4618-99B8-1E8C13861AFF}">
      <dgm:prSet phldrT="[Текст]"/>
      <dgm:spPr/>
      <dgm:t>
        <a:bodyPr/>
        <a:lstStyle/>
        <a:p>
          <a:r>
            <a:rPr lang="ru-RU" dirty="0" smtClean="0"/>
            <a:t>Степени, звания</a:t>
          </a:r>
          <a:endParaRPr lang="ru-RU" dirty="0"/>
        </a:p>
      </dgm:t>
    </dgm:pt>
    <dgm:pt modelId="{6D8BE245-F241-478B-A082-7B0335C6F493}" type="parTrans" cxnId="{65512339-2565-487D-9AE6-0C421EAD27E1}">
      <dgm:prSet/>
      <dgm:spPr/>
      <dgm:t>
        <a:bodyPr/>
        <a:lstStyle/>
        <a:p>
          <a:endParaRPr lang="ru-RU"/>
        </a:p>
      </dgm:t>
    </dgm:pt>
    <dgm:pt modelId="{04D4EE1F-49FC-4381-9964-8C8AE3718A0D}" type="sibTrans" cxnId="{65512339-2565-487D-9AE6-0C421EAD27E1}">
      <dgm:prSet/>
      <dgm:spPr/>
      <dgm:t>
        <a:bodyPr/>
        <a:lstStyle/>
        <a:p>
          <a:endParaRPr lang="ru-RU"/>
        </a:p>
      </dgm:t>
    </dgm:pt>
    <dgm:pt modelId="{31A82F29-AE3A-4D54-A56E-0722CC821AAD}">
      <dgm:prSet phldrT="[Текст]"/>
      <dgm:spPr/>
      <dgm:t>
        <a:bodyPr/>
        <a:lstStyle/>
        <a:p>
          <a:r>
            <a:rPr lang="ru-RU" dirty="0" smtClean="0"/>
            <a:t>Нагрузка, отзывы студентов</a:t>
          </a:r>
          <a:endParaRPr lang="ru-RU" dirty="0"/>
        </a:p>
      </dgm:t>
    </dgm:pt>
    <dgm:pt modelId="{29A2FED1-127A-4ACB-9728-A028C3267CB6}" type="parTrans" cxnId="{BB7C3B84-BEA0-41C0-9F91-53E2F0643E7E}">
      <dgm:prSet/>
      <dgm:spPr/>
      <dgm:t>
        <a:bodyPr/>
        <a:lstStyle/>
        <a:p>
          <a:endParaRPr lang="ru-RU"/>
        </a:p>
      </dgm:t>
    </dgm:pt>
    <dgm:pt modelId="{1DB98315-EA77-41AB-89F7-3F036453836A}" type="sibTrans" cxnId="{BB7C3B84-BEA0-41C0-9F91-53E2F0643E7E}">
      <dgm:prSet/>
      <dgm:spPr/>
      <dgm:t>
        <a:bodyPr/>
        <a:lstStyle/>
        <a:p>
          <a:endParaRPr lang="ru-RU"/>
        </a:p>
      </dgm:t>
    </dgm:pt>
    <dgm:pt modelId="{AFEDEB4E-E2E9-4422-B782-7FCE19F3A98F}" type="pres">
      <dgm:prSet presAssocID="{65A705C0-3193-4870-966C-B98A6A219E2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2CCE54-A160-478E-A918-814E0D258850}" type="pres">
      <dgm:prSet presAssocID="{65A705C0-3193-4870-966C-B98A6A219E20}" presName="radial" presStyleCnt="0">
        <dgm:presLayoutVars>
          <dgm:animLvl val="ctr"/>
        </dgm:presLayoutVars>
      </dgm:prSet>
      <dgm:spPr/>
    </dgm:pt>
    <dgm:pt modelId="{196A4513-5548-4BDF-885B-A339C2E453B4}" type="pres">
      <dgm:prSet presAssocID="{401E0E20-7D14-462B-BD08-28FA2E84CB45}" presName="centerShape" presStyleLbl="vennNode1" presStyleIdx="0" presStyleCnt="9"/>
      <dgm:spPr/>
      <dgm:t>
        <a:bodyPr/>
        <a:lstStyle/>
        <a:p>
          <a:endParaRPr lang="ru-RU"/>
        </a:p>
      </dgm:t>
    </dgm:pt>
    <dgm:pt modelId="{21B928D9-3620-416B-A8D2-6E51D62A4203}" type="pres">
      <dgm:prSet presAssocID="{ED67D7AF-EF6E-4D4B-B08F-D3990F5A0219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C8F89-6A96-4809-9CC3-28E84FF742C9}" type="pres">
      <dgm:prSet presAssocID="{86ABA7C3-EF99-4832-8C3B-CA66AF1A46F8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A3D4B9-86DB-4DDF-8D3F-7086FBAACE18}" type="pres">
      <dgm:prSet presAssocID="{37A5765F-2C99-45BF-9E33-49CCB18D7BA4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BF9CF-B638-4B03-9879-70D6A5FD606C}" type="pres">
      <dgm:prSet presAssocID="{BB7AEF9E-5773-4D7B-8372-BE7F94B38B11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624B2-1390-4CBA-B54E-71048BC2A46D}" type="pres">
      <dgm:prSet presAssocID="{0CEBB7AE-4597-44AA-B1ED-2B91F4E7EDF4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280ED-4042-4364-939B-A1717A49C1CE}" type="pres">
      <dgm:prSet presAssocID="{A0E81462-F32B-413E-86AF-046A794A60AE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A9CA45-32E9-44A7-8D0F-99CCADF6FCBA}" type="pres">
      <dgm:prSet presAssocID="{EE0E8126-D259-4618-99B8-1E8C13861AFF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70557-0561-4854-8613-863A2C0FC09E}" type="pres">
      <dgm:prSet presAssocID="{31A82F29-AE3A-4D54-A56E-0722CC821AAD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7C3B84-BEA0-41C0-9F91-53E2F0643E7E}" srcId="{401E0E20-7D14-462B-BD08-28FA2E84CB45}" destId="{31A82F29-AE3A-4D54-A56E-0722CC821AAD}" srcOrd="7" destOrd="0" parTransId="{29A2FED1-127A-4ACB-9728-A028C3267CB6}" sibTransId="{1DB98315-EA77-41AB-89F7-3F036453836A}"/>
    <dgm:cxn modelId="{980A9EEE-BC83-4CAD-9043-ACBEEB1FDBF7}" srcId="{401E0E20-7D14-462B-BD08-28FA2E84CB45}" destId="{0CEBB7AE-4597-44AA-B1ED-2B91F4E7EDF4}" srcOrd="4" destOrd="0" parTransId="{B68C30F2-27F0-49DD-8562-5C3C5C8A9807}" sibTransId="{39FC2C81-25E3-41A9-9ED0-B7430D268A49}"/>
    <dgm:cxn modelId="{AB492322-7BDE-40C1-836F-F8733983F03E}" type="presOf" srcId="{BB7AEF9E-5773-4D7B-8372-BE7F94B38B11}" destId="{46FBF9CF-B638-4B03-9879-70D6A5FD606C}" srcOrd="0" destOrd="0" presId="urn:microsoft.com/office/officeart/2005/8/layout/radial3"/>
    <dgm:cxn modelId="{427E5A59-A640-4C76-BC0C-18246E9BEBB3}" srcId="{401E0E20-7D14-462B-BD08-28FA2E84CB45}" destId="{ED67D7AF-EF6E-4D4B-B08F-D3990F5A0219}" srcOrd="0" destOrd="0" parTransId="{5931E6DB-9261-4EF6-8BE1-84B01D5349D9}" sibTransId="{7462D490-D082-4744-9139-9C8E1E0646E7}"/>
    <dgm:cxn modelId="{F0A1A825-D1A1-411A-83CB-D387B400BC17}" srcId="{401E0E20-7D14-462B-BD08-28FA2E84CB45}" destId="{86ABA7C3-EF99-4832-8C3B-CA66AF1A46F8}" srcOrd="1" destOrd="0" parTransId="{35301653-A210-4C13-9E3C-B6ABDE7554C6}" sibTransId="{97B78B60-2CCC-4D58-9D97-96BCE342CBB2}"/>
    <dgm:cxn modelId="{6126D0CE-AD12-4BA6-8902-950E000D439E}" type="presOf" srcId="{86ABA7C3-EF99-4832-8C3B-CA66AF1A46F8}" destId="{25CC8F89-6A96-4809-9CC3-28E84FF742C9}" srcOrd="0" destOrd="0" presId="urn:microsoft.com/office/officeart/2005/8/layout/radial3"/>
    <dgm:cxn modelId="{30F36A7E-A3EF-4823-A4C2-F7169231E926}" type="presOf" srcId="{401E0E20-7D14-462B-BD08-28FA2E84CB45}" destId="{196A4513-5548-4BDF-885B-A339C2E453B4}" srcOrd="0" destOrd="0" presId="urn:microsoft.com/office/officeart/2005/8/layout/radial3"/>
    <dgm:cxn modelId="{1F74E098-B124-45A8-B1B9-A144DA1FC485}" srcId="{401E0E20-7D14-462B-BD08-28FA2E84CB45}" destId="{A0E81462-F32B-413E-86AF-046A794A60AE}" srcOrd="5" destOrd="0" parTransId="{C338284E-ACFA-484C-8AC1-7835ACF68A83}" sibTransId="{9CBF3A19-2B81-4D76-849C-3CD5BD12D596}"/>
    <dgm:cxn modelId="{35681030-9B44-46BE-9638-04F5DC801393}" type="presOf" srcId="{65A705C0-3193-4870-966C-B98A6A219E20}" destId="{AFEDEB4E-E2E9-4422-B782-7FCE19F3A98F}" srcOrd="0" destOrd="0" presId="urn:microsoft.com/office/officeart/2005/8/layout/radial3"/>
    <dgm:cxn modelId="{34911849-0FE8-40FB-A03A-B8FFCC324D0B}" type="presOf" srcId="{37A5765F-2C99-45BF-9E33-49CCB18D7BA4}" destId="{7FA3D4B9-86DB-4DDF-8D3F-7086FBAACE18}" srcOrd="0" destOrd="0" presId="urn:microsoft.com/office/officeart/2005/8/layout/radial3"/>
    <dgm:cxn modelId="{AD1787F9-3ECF-43AE-9086-DDD4A82242E4}" type="presOf" srcId="{A0E81462-F32B-413E-86AF-046A794A60AE}" destId="{8E6280ED-4042-4364-939B-A1717A49C1CE}" srcOrd="0" destOrd="0" presId="urn:microsoft.com/office/officeart/2005/8/layout/radial3"/>
    <dgm:cxn modelId="{0B71F9F8-34A8-48D8-93C7-3BAC64686EE8}" srcId="{401E0E20-7D14-462B-BD08-28FA2E84CB45}" destId="{37A5765F-2C99-45BF-9E33-49CCB18D7BA4}" srcOrd="2" destOrd="0" parTransId="{5691CAAC-57C8-4C7B-8714-481F95DFD251}" sibTransId="{1EF8CEFB-17C0-4EA5-BECA-ADCA631F2850}"/>
    <dgm:cxn modelId="{C124A589-A326-411B-8C30-7746C8AFA5F5}" srcId="{401E0E20-7D14-462B-BD08-28FA2E84CB45}" destId="{BB7AEF9E-5773-4D7B-8372-BE7F94B38B11}" srcOrd="3" destOrd="0" parTransId="{1DD99CB1-3EDD-4B14-B0A1-B6069CD6F831}" sibTransId="{3A89377C-83CE-44E4-A269-805EB8536405}"/>
    <dgm:cxn modelId="{8EC350AB-EADC-43CF-B0AD-EE1B233C1150}" srcId="{65A705C0-3193-4870-966C-B98A6A219E20}" destId="{401E0E20-7D14-462B-BD08-28FA2E84CB45}" srcOrd="0" destOrd="0" parTransId="{E8D49C6E-888B-44EF-9329-4A75735EDBDC}" sibTransId="{4D1410DF-0977-40E5-8FD3-A9CD45595B86}"/>
    <dgm:cxn modelId="{C3C47487-E4D4-4F0D-90BC-5D74E7140F90}" type="presOf" srcId="{EE0E8126-D259-4618-99B8-1E8C13861AFF}" destId="{D8A9CA45-32E9-44A7-8D0F-99CCADF6FCBA}" srcOrd="0" destOrd="0" presId="urn:microsoft.com/office/officeart/2005/8/layout/radial3"/>
    <dgm:cxn modelId="{5A757852-E333-4217-8138-925941A112F1}" type="presOf" srcId="{0CEBB7AE-4597-44AA-B1ED-2B91F4E7EDF4}" destId="{072624B2-1390-4CBA-B54E-71048BC2A46D}" srcOrd="0" destOrd="0" presId="urn:microsoft.com/office/officeart/2005/8/layout/radial3"/>
    <dgm:cxn modelId="{300A88E2-2B16-49C6-8336-8DE5641641A9}" type="presOf" srcId="{ED67D7AF-EF6E-4D4B-B08F-D3990F5A0219}" destId="{21B928D9-3620-416B-A8D2-6E51D62A4203}" srcOrd="0" destOrd="0" presId="urn:microsoft.com/office/officeart/2005/8/layout/radial3"/>
    <dgm:cxn modelId="{87F67705-A566-44A8-BF22-55695BF51564}" type="presOf" srcId="{31A82F29-AE3A-4D54-A56E-0722CC821AAD}" destId="{7BE70557-0561-4854-8613-863A2C0FC09E}" srcOrd="0" destOrd="0" presId="urn:microsoft.com/office/officeart/2005/8/layout/radial3"/>
    <dgm:cxn modelId="{65512339-2565-487D-9AE6-0C421EAD27E1}" srcId="{401E0E20-7D14-462B-BD08-28FA2E84CB45}" destId="{EE0E8126-D259-4618-99B8-1E8C13861AFF}" srcOrd="6" destOrd="0" parTransId="{6D8BE245-F241-478B-A082-7B0335C6F493}" sibTransId="{04D4EE1F-49FC-4381-9964-8C8AE3718A0D}"/>
    <dgm:cxn modelId="{1B089A88-F7F4-46C6-AF13-ECAA073F0E33}" type="presParOf" srcId="{AFEDEB4E-E2E9-4422-B782-7FCE19F3A98F}" destId="{F42CCE54-A160-478E-A918-814E0D258850}" srcOrd="0" destOrd="0" presId="urn:microsoft.com/office/officeart/2005/8/layout/radial3"/>
    <dgm:cxn modelId="{5490A011-1414-432A-9C3E-98D2639DE396}" type="presParOf" srcId="{F42CCE54-A160-478E-A918-814E0D258850}" destId="{196A4513-5548-4BDF-885B-A339C2E453B4}" srcOrd="0" destOrd="0" presId="urn:microsoft.com/office/officeart/2005/8/layout/radial3"/>
    <dgm:cxn modelId="{FD7D183B-5F70-49B2-B417-33BB86539AF2}" type="presParOf" srcId="{F42CCE54-A160-478E-A918-814E0D258850}" destId="{21B928D9-3620-416B-A8D2-6E51D62A4203}" srcOrd="1" destOrd="0" presId="urn:microsoft.com/office/officeart/2005/8/layout/radial3"/>
    <dgm:cxn modelId="{D89DECC6-33BE-43E1-9CB0-D266FC1902B4}" type="presParOf" srcId="{F42CCE54-A160-478E-A918-814E0D258850}" destId="{25CC8F89-6A96-4809-9CC3-28E84FF742C9}" srcOrd="2" destOrd="0" presId="urn:microsoft.com/office/officeart/2005/8/layout/radial3"/>
    <dgm:cxn modelId="{E89BF899-E7A9-4340-A1D8-4E37FC6BE278}" type="presParOf" srcId="{F42CCE54-A160-478E-A918-814E0D258850}" destId="{7FA3D4B9-86DB-4DDF-8D3F-7086FBAACE18}" srcOrd="3" destOrd="0" presId="urn:microsoft.com/office/officeart/2005/8/layout/radial3"/>
    <dgm:cxn modelId="{1BF741D7-0935-4B84-A505-E7E30F173E93}" type="presParOf" srcId="{F42CCE54-A160-478E-A918-814E0D258850}" destId="{46FBF9CF-B638-4B03-9879-70D6A5FD606C}" srcOrd="4" destOrd="0" presId="urn:microsoft.com/office/officeart/2005/8/layout/radial3"/>
    <dgm:cxn modelId="{A28AF872-750D-498C-A93B-636264AE654D}" type="presParOf" srcId="{F42CCE54-A160-478E-A918-814E0D258850}" destId="{072624B2-1390-4CBA-B54E-71048BC2A46D}" srcOrd="5" destOrd="0" presId="urn:microsoft.com/office/officeart/2005/8/layout/radial3"/>
    <dgm:cxn modelId="{ACCB61CE-5FD8-4BEC-BE70-5A9B30DE7F73}" type="presParOf" srcId="{F42CCE54-A160-478E-A918-814E0D258850}" destId="{8E6280ED-4042-4364-939B-A1717A49C1CE}" srcOrd="6" destOrd="0" presId="urn:microsoft.com/office/officeart/2005/8/layout/radial3"/>
    <dgm:cxn modelId="{44B4DC2F-AAA5-4AB4-8C2D-F5D15C74C78F}" type="presParOf" srcId="{F42CCE54-A160-478E-A918-814E0D258850}" destId="{D8A9CA45-32E9-44A7-8D0F-99CCADF6FCBA}" srcOrd="7" destOrd="0" presId="urn:microsoft.com/office/officeart/2005/8/layout/radial3"/>
    <dgm:cxn modelId="{99C904A7-6C0C-489E-B8CD-84E76C22A13B}" type="presParOf" srcId="{F42CCE54-A160-478E-A918-814E0D258850}" destId="{7BE70557-0561-4854-8613-863A2C0FC09E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5292F4-F71A-4C77-B07F-504B3315547E}">
      <dsp:nvSpPr>
        <dsp:cNvPr id="0" name=""/>
        <dsp:cNvSpPr/>
      </dsp:nvSpPr>
      <dsp:spPr>
        <a:xfrm>
          <a:off x="461390" y="0"/>
          <a:ext cx="5229098" cy="193852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6B187-EDF3-4251-AD6F-BEF3D2696853}">
      <dsp:nvSpPr>
        <dsp:cNvPr id="0" name=""/>
        <dsp:cNvSpPr/>
      </dsp:nvSpPr>
      <dsp:spPr>
        <a:xfrm>
          <a:off x="75262" y="581558"/>
          <a:ext cx="1481373" cy="77541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Открытый доступ</a:t>
          </a:r>
          <a:endParaRPr lang="ru-RU" sz="1900" kern="1200" dirty="0"/>
        </a:p>
      </dsp:txBody>
      <dsp:txXfrm>
        <a:off x="75262" y="581558"/>
        <a:ext cx="1481373" cy="775411"/>
      </dsp:txXfrm>
    </dsp:sp>
    <dsp:sp modelId="{3D3C1C7B-03F4-4C95-B9E9-A67FE8867FFB}">
      <dsp:nvSpPr>
        <dsp:cNvPr id="0" name=""/>
        <dsp:cNvSpPr/>
      </dsp:nvSpPr>
      <dsp:spPr>
        <a:xfrm>
          <a:off x="1630704" y="581558"/>
          <a:ext cx="1481373" cy="77541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Открытые данные</a:t>
          </a:r>
          <a:endParaRPr lang="ru-RU" sz="1900" kern="1200" dirty="0"/>
        </a:p>
      </dsp:txBody>
      <dsp:txXfrm>
        <a:off x="1630704" y="581558"/>
        <a:ext cx="1481373" cy="775411"/>
      </dsp:txXfrm>
    </dsp:sp>
    <dsp:sp modelId="{4D38D8D7-7DD0-41BE-81A0-1AF82C5FB573}">
      <dsp:nvSpPr>
        <dsp:cNvPr id="0" name=""/>
        <dsp:cNvSpPr/>
      </dsp:nvSpPr>
      <dsp:spPr>
        <a:xfrm>
          <a:off x="3186146" y="581558"/>
          <a:ext cx="1335028" cy="77541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Открытая наука</a:t>
          </a:r>
          <a:endParaRPr lang="ru-RU" sz="1900" kern="1200" dirty="0"/>
        </a:p>
      </dsp:txBody>
      <dsp:txXfrm>
        <a:off x="3186146" y="581558"/>
        <a:ext cx="1335028" cy="775411"/>
      </dsp:txXfrm>
    </dsp:sp>
    <dsp:sp modelId="{01EA20EA-43A6-472D-B37D-B218B09380C3}">
      <dsp:nvSpPr>
        <dsp:cNvPr id="0" name=""/>
        <dsp:cNvSpPr/>
      </dsp:nvSpPr>
      <dsp:spPr>
        <a:xfrm>
          <a:off x="4595244" y="581558"/>
          <a:ext cx="1481373" cy="77541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Графы знаний</a:t>
          </a:r>
          <a:endParaRPr lang="ru-RU" sz="1900" kern="1200" dirty="0"/>
        </a:p>
      </dsp:txBody>
      <dsp:txXfrm>
        <a:off x="4595244" y="581558"/>
        <a:ext cx="1481373" cy="77541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082C02-5DF3-42FC-AADB-72B5FF262EC5}">
      <dsp:nvSpPr>
        <dsp:cNvPr id="0" name=""/>
        <dsp:cNvSpPr/>
      </dsp:nvSpPr>
      <dsp:spPr>
        <a:xfrm>
          <a:off x="2039830" y="0"/>
          <a:ext cx="1359887" cy="989589"/>
        </a:xfrm>
        <a:prstGeom prst="trapezoid">
          <a:avLst>
            <a:gd name="adj" fmla="val 687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Данные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в статье</a:t>
          </a:r>
          <a:endParaRPr lang="nl-NL" sz="1800" kern="1200" dirty="0"/>
        </a:p>
      </dsp:txBody>
      <dsp:txXfrm>
        <a:off x="2039830" y="0"/>
        <a:ext cx="1359887" cy="989589"/>
      </dsp:txXfrm>
    </dsp:sp>
    <dsp:sp modelId="{004BD26F-E809-479D-A28F-567335E4FF79}">
      <dsp:nvSpPr>
        <dsp:cNvPr id="0" name=""/>
        <dsp:cNvSpPr/>
      </dsp:nvSpPr>
      <dsp:spPr>
        <a:xfrm>
          <a:off x="1359887" y="989589"/>
          <a:ext cx="2719774" cy="989589"/>
        </a:xfrm>
        <a:prstGeom prst="trapezoid">
          <a:avLst>
            <a:gd name="adj" fmla="val 6871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Обработанные данные</a:t>
          </a:r>
          <a:endParaRPr lang="nl-NL" sz="1800" kern="1200" dirty="0" smtClean="0"/>
        </a:p>
      </dsp:txBody>
      <dsp:txXfrm>
        <a:off x="1835847" y="989589"/>
        <a:ext cx="1767853" cy="989589"/>
      </dsp:txXfrm>
    </dsp:sp>
    <dsp:sp modelId="{DBD8DE34-DFC5-4850-99F6-3ABC98B77BB7}">
      <dsp:nvSpPr>
        <dsp:cNvPr id="0" name=""/>
        <dsp:cNvSpPr/>
      </dsp:nvSpPr>
      <dsp:spPr>
        <a:xfrm>
          <a:off x="679943" y="1979178"/>
          <a:ext cx="4079661" cy="989589"/>
        </a:xfrm>
        <a:prstGeom prst="trapezoid">
          <a:avLst>
            <a:gd name="adj" fmla="val 6871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Коллекции данных и структурированные данные</a:t>
          </a:r>
          <a:endParaRPr lang="nl-NL" sz="2000" kern="1200" dirty="0">
            <a:solidFill>
              <a:schemeClr val="bg1"/>
            </a:solidFill>
          </a:endParaRPr>
        </a:p>
      </dsp:txBody>
      <dsp:txXfrm>
        <a:off x="1393884" y="1979178"/>
        <a:ext cx="2651780" cy="989589"/>
      </dsp:txXfrm>
    </dsp:sp>
    <dsp:sp modelId="{8065C9C9-6105-4A11-9913-09D3CD888783}">
      <dsp:nvSpPr>
        <dsp:cNvPr id="0" name=""/>
        <dsp:cNvSpPr/>
      </dsp:nvSpPr>
      <dsp:spPr>
        <a:xfrm>
          <a:off x="0" y="2968767"/>
          <a:ext cx="5439549" cy="989589"/>
        </a:xfrm>
        <a:prstGeom prst="trapezoid">
          <a:avLst>
            <a:gd name="adj" fmla="val 6871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1"/>
              </a:solidFill>
            </a:rPr>
            <a:t>«Сырые» данные и наборы данных</a:t>
          </a:r>
          <a:endParaRPr lang="nl-NL" sz="2400" kern="1200" dirty="0">
            <a:solidFill>
              <a:schemeClr val="bg1"/>
            </a:solidFill>
          </a:endParaRPr>
        </a:p>
      </dsp:txBody>
      <dsp:txXfrm>
        <a:off x="951921" y="2968767"/>
        <a:ext cx="3535706" cy="98958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6A4513-5548-4BDF-885B-A339C2E453B4}">
      <dsp:nvSpPr>
        <dsp:cNvPr id="0" name=""/>
        <dsp:cNvSpPr/>
      </dsp:nvSpPr>
      <dsp:spPr>
        <a:xfrm>
          <a:off x="4182501" y="1020619"/>
          <a:ext cx="2542594" cy="2542594"/>
        </a:xfrm>
        <a:prstGeom prst="ellipse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Цифровой двойник преподавателя</a:t>
          </a:r>
          <a:endParaRPr lang="ru-RU" sz="2100" kern="1200" dirty="0"/>
        </a:p>
      </dsp:txBody>
      <dsp:txXfrm>
        <a:off x="4182501" y="1020619"/>
        <a:ext cx="2542594" cy="2542594"/>
      </dsp:txXfrm>
    </dsp:sp>
    <dsp:sp modelId="{21B928D9-3620-416B-A8D2-6E51D62A4203}">
      <dsp:nvSpPr>
        <dsp:cNvPr id="0" name=""/>
        <dsp:cNvSpPr/>
      </dsp:nvSpPr>
      <dsp:spPr>
        <a:xfrm>
          <a:off x="4818150" y="453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Публикации: </a:t>
          </a:r>
          <a:r>
            <a:rPr lang="en-US" sz="1100" kern="1200" dirty="0" err="1" smtClean="0"/>
            <a:t>WoS</a:t>
          </a:r>
          <a:r>
            <a:rPr lang="en-US" sz="1100" kern="1200" dirty="0" smtClean="0"/>
            <a:t>, Scopus, </a:t>
          </a:r>
          <a:r>
            <a:rPr lang="ru-RU" sz="1100" kern="1200" dirty="0" smtClean="0"/>
            <a:t>РИНЦ</a:t>
          </a:r>
          <a:endParaRPr lang="ru-RU" sz="1100" kern="1200" dirty="0"/>
        </a:p>
      </dsp:txBody>
      <dsp:txXfrm>
        <a:off x="4818150" y="453"/>
        <a:ext cx="1271297" cy="1271297"/>
      </dsp:txXfrm>
    </dsp:sp>
    <dsp:sp modelId="{25CC8F89-6A96-4809-9CC3-28E84FF742C9}">
      <dsp:nvSpPr>
        <dsp:cNvPr id="0" name=""/>
        <dsp:cNvSpPr/>
      </dsp:nvSpPr>
      <dsp:spPr>
        <a:xfrm>
          <a:off x="5988987" y="485430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Публикации учебных изданий</a:t>
          </a:r>
          <a:endParaRPr lang="ru-RU" sz="1100" kern="1200" dirty="0"/>
        </a:p>
      </dsp:txBody>
      <dsp:txXfrm>
        <a:off x="5988987" y="485430"/>
        <a:ext cx="1271297" cy="1271297"/>
      </dsp:txXfrm>
    </dsp:sp>
    <dsp:sp modelId="{7FA3D4B9-86DB-4DDF-8D3F-7086FBAACE18}">
      <dsp:nvSpPr>
        <dsp:cNvPr id="0" name=""/>
        <dsp:cNvSpPr/>
      </dsp:nvSpPr>
      <dsp:spPr>
        <a:xfrm>
          <a:off x="6473964" y="1656267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Онлайн-курсы</a:t>
          </a:r>
          <a:endParaRPr lang="ru-RU" sz="1100" kern="1200" dirty="0"/>
        </a:p>
      </dsp:txBody>
      <dsp:txXfrm>
        <a:off x="6473964" y="1656267"/>
        <a:ext cx="1271297" cy="1271297"/>
      </dsp:txXfrm>
    </dsp:sp>
    <dsp:sp modelId="{46FBF9CF-B638-4B03-9879-70D6A5FD606C}">
      <dsp:nvSpPr>
        <dsp:cNvPr id="0" name=""/>
        <dsp:cNvSpPr/>
      </dsp:nvSpPr>
      <dsp:spPr>
        <a:xfrm>
          <a:off x="5988987" y="2827105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Руководство аспирантами и магистрами</a:t>
          </a:r>
          <a:endParaRPr lang="ru-RU" sz="1100" kern="1200" dirty="0"/>
        </a:p>
      </dsp:txBody>
      <dsp:txXfrm>
        <a:off x="5988987" y="2827105"/>
        <a:ext cx="1271297" cy="1271297"/>
      </dsp:txXfrm>
    </dsp:sp>
    <dsp:sp modelId="{072624B2-1390-4CBA-B54E-71048BC2A46D}">
      <dsp:nvSpPr>
        <dsp:cNvPr id="0" name=""/>
        <dsp:cNvSpPr/>
      </dsp:nvSpPr>
      <dsp:spPr>
        <a:xfrm>
          <a:off x="4818150" y="3312081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Проекты</a:t>
          </a:r>
          <a:endParaRPr lang="ru-RU" sz="1100" kern="1200" dirty="0"/>
        </a:p>
      </dsp:txBody>
      <dsp:txXfrm>
        <a:off x="4818150" y="3312081"/>
        <a:ext cx="1271297" cy="1271297"/>
      </dsp:txXfrm>
    </dsp:sp>
    <dsp:sp modelId="{8E6280ED-4042-4364-939B-A1717A49C1CE}">
      <dsp:nvSpPr>
        <dsp:cNvPr id="0" name=""/>
        <dsp:cNvSpPr/>
      </dsp:nvSpPr>
      <dsp:spPr>
        <a:xfrm>
          <a:off x="3647313" y="2827105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Конференции</a:t>
          </a:r>
          <a:endParaRPr lang="ru-RU" sz="1100" kern="1200" dirty="0"/>
        </a:p>
      </dsp:txBody>
      <dsp:txXfrm>
        <a:off x="3647313" y="2827105"/>
        <a:ext cx="1271297" cy="1271297"/>
      </dsp:txXfrm>
    </dsp:sp>
    <dsp:sp modelId="{D8A9CA45-32E9-44A7-8D0F-99CCADF6FCBA}">
      <dsp:nvSpPr>
        <dsp:cNvPr id="0" name=""/>
        <dsp:cNvSpPr/>
      </dsp:nvSpPr>
      <dsp:spPr>
        <a:xfrm>
          <a:off x="3162336" y="1656267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Степени, звания</a:t>
          </a:r>
          <a:endParaRPr lang="ru-RU" sz="1100" kern="1200" dirty="0"/>
        </a:p>
      </dsp:txBody>
      <dsp:txXfrm>
        <a:off x="3162336" y="1656267"/>
        <a:ext cx="1271297" cy="1271297"/>
      </dsp:txXfrm>
    </dsp:sp>
    <dsp:sp modelId="{7BE70557-0561-4854-8613-863A2C0FC09E}">
      <dsp:nvSpPr>
        <dsp:cNvPr id="0" name=""/>
        <dsp:cNvSpPr/>
      </dsp:nvSpPr>
      <dsp:spPr>
        <a:xfrm>
          <a:off x="3647313" y="485430"/>
          <a:ext cx="1271297" cy="12712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Нагрузка, отзывы студентов</a:t>
          </a:r>
          <a:endParaRPr lang="ru-RU" sz="1100" kern="1200" dirty="0"/>
        </a:p>
      </dsp:txBody>
      <dsp:txXfrm>
        <a:off x="3647313" y="485430"/>
        <a:ext cx="1271297" cy="1271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0F9D08F3-79AC-446A-82AA-BB01617BF0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E6EAD9C-4885-49F7-A54F-F14A72C3D2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C14E4-C321-4DD6-BEA0-62F9B24668D1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C5FCBBB-6995-414A-9A0F-B5ADE90828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8857D7C-F817-4556-BF75-03F89765AC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6794A-B705-4300-9709-929D51F1E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0249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19175-1892-44D2-9FB0-EC4F70C834FA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A6CD9-10E4-4552-9C02-596188FF73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42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AA6CD9-10E4-4552-9C02-596188FF734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014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Желательно двигаться</a:t>
            </a:r>
            <a:r>
              <a:rPr lang="ru-RU" baseline="0" dirty="0" smtClean="0"/>
              <a:t> по всем направлениям одновременно. </a:t>
            </a:r>
          </a:p>
          <a:p>
            <a:r>
              <a:rPr lang="ru-RU" baseline="0" dirty="0" smtClean="0"/>
              <a:t>АБИС «нового поколения» – в понимании мирового развития автоматизации библиотек. Подробнее можно посмотреть публикации по запросу </a:t>
            </a:r>
            <a:r>
              <a:rPr lang="en-US" baseline="0" dirty="0" smtClean="0"/>
              <a:t>- ILS new generation.</a:t>
            </a:r>
            <a:endParaRPr lang="ru-RU" baseline="0" dirty="0" smtClean="0"/>
          </a:p>
          <a:p>
            <a:r>
              <a:rPr lang="ru-RU" baseline="0" dirty="0" smtClean="0"/>
              <a:t>Процессный подход предполагает понимание (желательно отражение в формализованном виде) существующей организации процесса, поиск способов его оптимизации и переход к новой форме организации процесса.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2C73A-07E3-4D28-AC6C-3024E635932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0C3B8-6B07-4B5C-95A2-B1A7CFE6122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520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Текстовые комментарии (по бокам) и действия (в середине) желательно рассматривать снизу вверх. Сначала ресурс появляется, затем некоторые представляют в цифре (отличия в критериях отбора, ответственности), затем передают во внешние базы (журналы, издательства) по собственному усмотрению иногда вместе с </a:t>
            </a:r>
            <a:r>
              <a:rPr lang="ru-RU" dirty="0" err="1" smtClean="0"/>
              <a:t>инт.правами</a:t>
            </a:r>
            <a:r>
              <a:rPr lang="ru-RU" dirty="0" smtClean="0"/>
              <a:t>. На этом сейчас университет (НТИ, пр.) лишается</a:t>
            </a:r>
            <a:r>
              <a:rPr lang="ru-RU" baseline="0" dirty="0" smtClean="0"/>
              <a:t> возможности использовать полученные результаты (люди уходят, места на дисках не хватает, данные портятся, пр.), они становятся «темными данными», т.е. в природе может и есть, но через используемые, скажем руководителями или участниками проекта, средства поиска недоступны.</a:t>
            </a:r>
          </a:p>
          <a:p>
            <a:r>
              <a:rPr lang="ru-RU" baseline="0" dirty="0" smtClean="0"/>
              <a:t>Предложение – сделать доступным все то, что будет полезно. Для этого – план управления научными данными, регламенты, ответственности. С стороны ИБК – контроль качества (единообразия) описаний, единый интерфейс поиска с единой строкой поиска (в развитие – </a:t>
            </a:r>
            <a:r>
              <a:rPr lang="ru-RU" baseline="0" dirty="0" err="1" smtClean="0"/>
              <a:t>анлитика</a:t>
            </a:r>
            <a:r>
              <a:rPr lang="ru-RU" baseline="0" dirty="0" smtClean="0"/>
              <a:t>, более сложная визуализация). </a:t>
            </a:r>
            <a:r>
              <a:rPr lang="ru-RU" baseline="0" dirty="0" err="1" smtClean="0"/>
              <a:t>Бенефециар</a:t>
            </a:r>
            <a:r>
              <a:rPr lang="ru-RU" baseline="0" dirty="0" smtClean="0"/>
              <a:t> – университет</a:t>
            </a:r>
            <a:r>
              <a:rPr lang="en-US" baseline="0" dirty="0" smtClean="0"/>
              <a:t>/</a:t>
            </a:r>
            <a:r>
              <a:rPr lang="ru-RU" baseline="0" dirty="0" smtClean="0"/>
              <a:t>НТИ</a:t>
            </a:r>
            <a:r>
              <a:rPr lang="en-US" baseline="0" dirty="0" smtClean="0"/>
              <a:t>/</a:t>
            </a:r>
            <a:r>
              <a:rPr lang="ru-RU" baseline="0" dirty="0" smtClean="0"/>
              <a:t>промышленность – используется полный объем (полезных) научных данных, объективная картина состояния исследований по конкретному кругу вопросов (кто вовлечен, кто финансирует, тренды изменения приоритетов и пр.). Все собирается в т.н. «озера данных», из которых затем создаются базы знаний под конкретные задача промышленности (</a:t>
            </a:r>
            <a:r>
              <a:rPr lang="en-US" baseline="0" dirty="0" smtClean="0"/>
              <a:t>Industry 4.0).</a:t>
            </a:r>
            <a:r>
              <a:rPr lang="ru-RU" baseline="0" dirty="0" smtClean="0"/>
              <a:t> Чем больше будет собрано данных, тем ценнее ресурс </a:t>
            </a:r>
            <a:r>
              <a:rPr lang="ru-RU" baseline="0" dirty="0" err="1" smtClean="0"/>
              <a:t>репозитория</a:t>
            </a:r>
            <a:r>
              <a:rPr lang="ru-RU" baseline="0" dirty="0" smtClean="0"/>
              <a:t>, поэтому на рис.стрелка по границе должна была бы замыкаться.</a:t>
            </a:r>
          </a:p>
          <a:p>
            <a:r>
              <a:rPr lang="ru-RU" baseline="0" dirty="0" smtClean="0"/>
              <a:t>Что есть – слева. Что будет – справа. Образно – создаем </a:t>
            </a:r>
            <a:r>
              <a:rPr lang="ru-RU" baseline="0" dirty="0" err="1" smtClean="0"/>
              <a:t>доп</a:t>
            </a:r>
            <a:r>
              <a:rPr lang="ru-RU" baseline="0" dirty="0" smtClean="0"/>
              <a:t> надстройку, не разрушая драматично имеющихся привычек работы с данными, получаемыми в процессе исследования. Можно будет по-прежнему сохранять ресурсы в разных хранилищах, но брать при этом гарантии на обеспечение долговременной сохранности и доступности.</a:t>
            </a:r>
          </a:p>
          <a:p>
            <a:r>
              <a:rPr lang="ru-RU" baseline="0" dirty="0" smtClean="0"/>
              <a:t>Регистрация идентификаторов в глобальном научном пространстве автоматически выводит результаты на мировой уровень, фиксирует авторство и права, гарантирует точные показатели в </a:t>
            </a:r>
            <a:r>
              <a:rPr lang="ru-RU" baseline="0" dirty="0" err="1" smtClean="0"/>
              <a:t>наукометрических</a:t>
            </a:r>
            <a:r>
              <a:rPr lang="ru-RU" baseline="0" dirty="0" smtClean="0"/>
              <a:t> базах, которые используют данные систем идентификации (все ведущие системы так делают).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7533F-52A3-4CF0-8923-95CA3B1DC99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1D662276-69F0-46AD-8ED5-9679DCEE7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" y="0"/>
            <a:ext cx="121908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F21C-5C71-4DC6-ACCD-B884CBCDBF6A}" type="datetime1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Заголовок 6">
            <a:extLst>
              <a:ext uri="{FF2B5EF4-FFF2-40B4-BE49-F238E27FC236}">
                <a16:creationId xmlns:a16="http://schemas.microsoft.com/office/drawing/2014/main" xmlns="" id="{59ADE12B-A2EA-43C4-A77D-33FF606358C1}"/>
              </a:ext>
            </a:extLst>
          </p:cNvPr>
          <p:cNvSpPr>
            <a:spLocks noGrp="1"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sp>
        <p:nvSpPr>
          <p:cNvPr id="13" name="Подзаголовок 7">
            <a:extLst>
              <a:ext uri="{FF2B5EF4-FFF2-40B4-BE49-F238E27FC236}">
                <a16:creationId xmlns:a16="http://schemas.microsoft.com/office/drawing/2014/main" xmlns="" id="{D7FDC03F-42EF-4F2F-BC9E-F732F22CDB79}"/>
              </a:ext>
            </a:extLst>
          </p:cNvPr>
          <p:cNvSpPr>
            <a:spLocks noGrp="1"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29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7766817-5122-49B7-8CC8-579F50C656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" y="0"/>
            <a:ext cx="121908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5799-2999-4311-A961-3FD531FA45C8}" type="datetime1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893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>
            <a:extLst>
              <a:ext uri="{FF2B5EF4-FFF2-40B4-BE49-F238E27FC236}">
                <a16:creationId xmlns:a16="http://schemas.microsoft.com/office/drawing/2014/main" xmlns="" id="{3DB3F129-4EDB-4521-BDBA-8B5A0146F1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9BB3-4AE9-4AF1-99A9-395BF1DFAB70}" type="datetime1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52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EC1A546-CFFB-463E-BF35-AF8199D6AE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BBA8A-BEDC-4E5A-AA70-C7054C623BC3}" type="datetime1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43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888C9A0-8EBC-4E29-8038-277BC841FD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4C57-7BD5-4D20-AB97-2E34734AA6AE}" type="datetime1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80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59FCC9-7BA4-EBD5-825C-E78799BC8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6624BE1F-2486-3394-BBE4-A2DB8B8E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6007-02AA-47B3-A7CB-251803D80D3C}" type="datetime1">
              <a:rPr lang="ru-RU" smtClean="0"/>
              <a:t>20.10.2022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164B3C2-0A2D-906D-B143-1261A47F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FA5FCE8-A05C-2692-20F2-EE6F007C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1C4F-7A4F-C540-A280-CFC1A5C0E0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93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CCDB453-25E4-AF38-D706-1983FE1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81DA1-0E3D-42C3-AD39-04B157EB9BB1}" type="datetime1">
              <a:rPr lang="ru-RU" smtClean="0"/>
              <a:t>20.10.2022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739DDAF-BB46-3549-DD9E-109FD1EFF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DA0829C-C51F-7DEC-893A-177059260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1C4F-7A4F-C540-A280-CFC1A5C0E0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612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87D22-2FC3-4094-8B8F-9E89167B6C0A}" type="datetime1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0445-0F4A-4C55-A4D8-8994B637F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23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2.xml"/><Relationship Id="rId7" Type="http://schemas.openxmlformats.org/officeDocument/2006/relationships/hyperlink" Target="https://legalinstruments.oecd.org/en/instruments/OECD-LEGAL-0347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datacite.org/orcid.org/0000-0003-3484-6875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lib.spbstu.ru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hema.datacite.org/meta/kernel-4.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" Type="http://schemas.openxmlformats.org/officeDocument/2006/relationships/image" Target="../media/image29.png"/><Relationship Id="rId21" Type="http://schemas.openxmlformats.org/officeDocument/2006/relationships/image" Target="../media/image47.png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png"/><Relationship Id="rId24" Type="http://schemas.openxmlformats.org/officeDocument/2006/relationships/image" Target="../media/image50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28" Type="http://schemas.openxmlformats.org/officeDocument/2006/relationships/image" Target="../media/image54.png"/><Relationship Id="rId10" Type="http://schemas.openxmlformats.org/officeDocument/2006/relationships/image" Target="../media/image36.jpe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Relationship Id="rId27" Type="http://schemas.openxmlformats.org/officeDocument/2006/relationships/image" Target="../media/image53.png"/><Relationship Id="rId30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opendatabarometer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" y="1781666"/>
            <a:ext cx="12192000" cy="372358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8C96D268-81B4-4B85-A0D4-90C3E80E9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04688"/>
            <a:ext cx="11994203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B9D43"/>
                </a:solidFill>
              </a:rPr>
              <a:t>Управление открытыми данными в Санкт-Петербургском политехническом университете</a:t>
            </a:r>
            <a:endParaRPr lang="ru-RU" b="1" dirty="0">
              <a:solidFill>
                <a:srgbClr val="1B9D4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829" y="6080289"/>
            <a:ext cx="11406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Соколова Наталия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Информационно-библиотечный комплекс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2226" name="Picture 2" descr="ealc 2022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300" y="3929974"/>
            <a:ext cx="3977486" cy="1692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339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3"/>
          <p:cNvGraphicFramePr>
            <a:graphicFrameLocks noGrp="1"/>
          </p:cNvGraphicFramePr>
          <p:nvPr>
            <p:ph idx="4294967295"/>
          </p:nvPr>
        </p:nvGraphicFramePr>
        <p:xfrm>
          <a:off x="1837944" y="2432115"/>
          <a:ext cx="5439549" cy="3958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hoekige toelichting 4"/>
          <p:cNvSpPr/>
          <p:nvPr/>
        </p:nvSpPr>
        <p:spPr>
          <a:xfrm>
            <a:off x="5966411" y="1233173"/>
            <a:ext cx="1657350" cy="1223962"/>
          </a:xfrm>
          <a:prstGeom prst="wedgeRectCallout">
            <a:avLst>
              <a:gd name="adj1" fmla="val -130716"/>
              <a:gd name="adj2" fmla="val 67980"/>
            </a:avLst>
          </a:prstGeom>
          <a:solidFill>
            <a:srgbClr val="538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nl-NL" sz="1600" dirty="0"/>
              <a:t>(1) </a:t>
            </a:r>
            <a:r>
              <a:rPr lang="ru-RU" sz="1600" dirty="0" smtClean="0"/>
              <a:t>Данные, включенные в текст статьи</a:t>
            </a:r>
            <a:endParaRPr lang="nl-NL" sz="1600" dirty="0"/>
          </a:p>
        </p:txBody>
      </p:sp>
      <p:sp>
        <p:nvSpPr>
          <p:cNvPr id="8" name="Rechthoekige toelichting 5"/>
          <p:cNvSpPr/>
          <p:nvPr/>
        </p:nvSpPr>
        <p:spPr>
          <a:xfrm>
            <a:off x="2064957" y="1637919"/>
            <a:ext cx="1655762" cy="1295400"/>
          </a:xfrm>
          <a:prstGeom prst="wedgeRectCallout">
            <a:avLst>
              <a:gd name="adj1" fmla="val 69949"/>
              <a:gd name="adj2" fmla="val 71058"/>
            </a:avLst>
          </a:prstGeom>
          <a:solidFill>
            <a:srgbClr val="538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nl-NL" sz="1600" dirty="0"/>
              <a:t>(2) </a:t>
            </a:r>
            <a:r>
              <a:rPr lang="ru-RU" sz="1600" dirty="0" smtClean="0"/>
              <a:t>Файлы с данными, приложения к тексту  статьи</a:t>
            </a:r>
            <a:endParaRPr lang="nl-NL" sz="1600" dirty="0"/>
          </a:p>
        </p:txBody>
      </p:sp>
      <p:sp>
        <p:nvSpPr>
          <p:cNvPr id="9" name="Rechthoekige toelichting 6"/>
          <p:cNvSpPr/>
          <p:nvPr/>
        </p:nvSpPr>
        <p:spPr>
          <a:xfrm>
            <a:off x="6141296" y="2793750"/>
            <a:ext cx="1655762" cy="1441450"/>
          </a:xfrm>
          <a:prstGeom prst="wedgeRectCallout">
            <a:avLst>
              <a:gd name="adj1" fmla="val -105374"/>
              <a:gd name="adj2" fmla="val 42558"/>
            </a:avLst>
          </a:prstGeom>
          <a:solidFill>
            <a:srgbClr val="538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nl-NL" sz="1600" dirty="0"/>
              <a:t>(3) </a:t>
            </a:r>
            <a:r>
              <a:rPr lang="ru-RU" sz="1600" dirty="0" smtClean="0"/>
              <a:t>В статьях ссылка на данные, размещенные в </a:t>
            </a:r>
            <a:r>
              <a:rPr lang="ru-RU" sz="1600" dirty="0" err="1" smtClean="0"/>
              <a:t>датацентрах</a:t>
            </a:r>
            <a:r>
              <a:rPr lang="ru-RU" sz="1600" dirty="0" smtClean="0"/>
              <a:t>  и </a:t>
            </a:r>
            <a:r>
              <a:rPr lang="ru-RU" sz="1600" dirty="0" err="1" smtClean="0"/>
              <a:t>репозиториях</a:t>
            </a:r>
            <a:endParaRPr lang="nl-NL" sz="1600" dirty="0"/>
          </a:p>
        </p:txBody>
      </p:sp>
      <p:sp>
        <p:nvSpPr>
          <p:cNvPr id="10" name="Rechthoekige toelichting 7"/>
          <p:cNvSpPr/>
          <p:nvPr/>
        </p:nvSpPr>
        <p:spPr>
          <a:xfrm>
            <a:off x="652630" y="3665802"/>
            <a:ext cx="1728787" cy="1223962"/>
          </a:xfrm>
          <a:prstGeom prst="wedgeRectCallout">
            <a:avLst>
              <a:gd name="adj1" fmla="val 102212"/>
              <a:gd name="adj2" fmla="val 51803"/>
            </a:avLst>
          </a:prstGeom>
          <a:solidFill>
            <a:srgbClr val="538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nl-NL" sz="1600" dirty="0"/>
              <a:t>(4) </a:t>
            </a:r>
            <a:r>
              <a:rPr lang="ru-RU" sz="1600" dirty="0" smtClean="0"/>
              <a:t>Публикация данных, описания доступных наборов  данных</a:t>
            </a:r>
            <a:endParaRPr lang="nl-NL" sz="1600" dirty="0"/>
          </a:p>
        </p:txBody>
      </p:sp>
      <p:sp>
        <p:nvSpPr>
          <p:cNvPr id="11" name="Rechthoekige toelichting 8"/>
          <p:cNvSpPr/>
          <p:nvPr/>
        </p:nvSpPr>
        <p:spPr>
          <a:xfrm>
            <a:off x="6784508" y="5024285"/>
            <a:ext cx="1584325" cy="1008062"/>
          </a:xfrm>
          <a:prstGeom prst="wedgeRectCallout">
            <a:avLst>
              <a:gd name="adj1" fmla="val -103497"/>
              <a:gd name="adj2" fmla="val 62227"/>
            </a:avLst>
          </a:prstGeom>
          <a:solidFill>
            <a:srgbClr val="538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nl-NL" sz="1600" dirty="0"/>
              <a:t>(5) </a:t>
            </a:r>
            <a:r>
              <a:rPr lang="ru-RU" sz="1600" dirty="0" smtClean="0"/>
              <a:t>Данные в хранилищах организации и ученых</a:t>
            </a:r>
            <a:endParaRPr lang="nl-NL" sz="1600" dirty="0"/>
          </a:p>
        </p:txBody>
      </p:sp>
      <p:sp>
        <p:nvSpPr>
          <p:cNvPr id="12" name="Tekstvak 9"/>
          <p:cNvSpPr txBox="1">
            <a:spLocks noChangeArrowheads="1"/>
          </p:cNvSpPr>
          <p:nvPr/>
        </p:nvSpPr>
        <p:spPr bwMode="auto">
          <a:xfrm>
            <a:off x="514033" y="340233"/>
            <a:ext cx="31734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en-US" sz="3200" dirty="0" smtClean="0"/>
              <a:t>Пирамида</a:t>
            </a:r>
          </a:p>
          <a:p>
            <a:pPr eaLnBrk="0" hangingPunct="0"/>
            <a:r>
              <a:rPr lang="ru-RU" altLang="en-US" sz="3200" dirty="0" smtClean="0"/>
              <a:t>научных данных</a:t>
            </a:r>
            <a:endParaRPr lang="nl-NL" altLang="en-US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02977" y="409051"/>
            <a:ext cx="3195686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Хотя открытость данных полезна с позиции ускорения науки и инноваций, </a:t>
            </a:r>
            <a:r>
              <a:rPr lang="ru-RU" b="1" dirty="0" smtClean="0"/>
              <a:t>требуется достижение баланса </a:t>
            </a:r>
            <a:r>
              <a:rPr lang="ru-RU" dirty="0" smtClean="0"/>
              <a:t>и учетом стоимости, приватности, безопасности, защиты интеллектуальной собственности, предотвращения недобросовестного использования данных.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Открытый доступ </a:t>
            </a:r>
            <a:r>
              <a:rPr lang="en-US" dirty="0" smtClean="0"/>
              <a:t>-&gt; </a:t>
            </a:r>
            <a:r>
              <a:rPr lang="ru-RU" b="1" dirty="0" smtClean="0">
                <a:solidFill>
                  <a:srgbClr val="FF0000"/>
                </a:solidFill>
              </a:rPr>
              <a:t>«усовершенствованный» открытый доступ</a:t>
            </a:r>
            <a:endParaRPr lang="ru-RU" b="1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9012025" y="4534293"/>
            <a:ext cx="29977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OECD Recommendation of the Council concerning Access to Research Data from Public Funding, OECD, Paris, </a:t>
            </a:r>
            <a:r>
              <a:rPr lang="en-US" sz="1600" i="1" u="sng" dirty="0" smtClean="0">
                <a:hlinkClick r:id="rId7"/>
              </a:rPr>
              <a:t>https://legalinstruments.oecd.org/en/instruments/OECD-LEGAL-0347</a:t>
            </a:r>
            <a:endParaRPr lang="ru-RU" sz="1600" i="1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8" name="Afbeelding 10" descr="ode-600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144325"/>
            <a:ext cx="2051227" cy="71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4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" y="0"/>
            <a:ext cx="12190817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Пространство, основанное на связанных данных и постоянных идентификаторах</a:t>
            </a:r>
            <a:endParaRPr lang="ru-RU" dirty="0"/>
          </a:p>
        </p:txBody>
      </p:sp>
      <p:pic>
        <p:nvPicPr>
          <p:cNvPr id="41986" name="Picture 2" descr="Transcending silos. The set of interactions on the left shows the scope of the THOR project. But the links made possible by PIDs are wider and allow for a more comprehensive view of research and its provenance. 24 "/>
          <p:cNvPicPr>
            <a:picLocks noChangeAspect="1" noChangeArrowheads="1"/>
          </p:cNvPicPr>
          <p:nvPr/>
        </p:nvPicPr>
        <p:blipFill>
          <a:blip r:embed="rId3" cstate="print"/>
          <a:srcRect l="1102" t="1878" r="1183" b="1910"/>
          <a:stretch>
            <a:fillRect/>
          </a:stretch>
        </p:blipFill>
        <p:spPr bwMode="auto">
          <a:xfrm>
            <a:off x="338328" y="1572768"/>
            <a:ext cx="10533888" cy="36850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53312" y="5312664"/>
            <a:ext cx="9701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Полнота графа знаний зависит от </a:t>
            </a:r>
            <a:r>
              <a:rPr lang="ru-RU" sz="2400" b="1" dirty="0" smtClean="0"/>
              <a:t>качества и полноты метаданных, </a:t>
            </a:r>
            <a:r>
              <a:rPr lang="ru-RU" sz="2400" dirty="0" smtClean="0"/>
              <a:t>указанных при регистрации постоянных идентификаторов</a:t>
            </a:r>
          </a:p>
          <a:p>
            <a:r>
              <a:rPr lang="ru-RU" sz="2400" b="1" dirty="0" smtClean="0"/>
              <a:t>Пример </a:t>
            </a:r>
            <a:r>
              <a:rPr lang="en-US" sz="2400" b="1" dirty="0" smtClean="0">
                <a:hlinkClick r:id="rId4"/>
              </a:rPr>
              <a:t>https://commons.datacite.org/orcid.org/0000-0003-3484-6875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</a:t>
            </a:r>
            <a:r>
              <a:rPr lang="ru-RU" dirty="0" smtClean="0"/>
              <a:t>СПбПУ: регулируемая открытость цифрового фонда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СПбПУ разработаны и эксплуатируются системы и сервисы, которые могут быть использованы для </a:t>
            </a:r>
            <a:r>
              <a:rPr lang="ru-RU" dirty="0" smtClean="0"/>
              <a:t>открытых данных: </a:t>
            </a:r>
            <a:r>
              <a:rPr lang="ru-RU" dirty="0" smtClean="0"/>
              <a:t>создание национального центра идентификации научных данных, </a:t>
            </a:r>
            <a:r>
              <a:rPr lang="ru-RU" dirty="0" smtClean="0"/>
              <a:t>система национальной </a:t>
            </a:r>
            <a:r>
              <a:rPr lang="ru-RU" dirty="0" smtClean="0"/>
              <a:t>федерации аутентификации, </a:t>
            </a:r>
            <a:r>
              <a:rPr lang="ru-RU" dirty="0" smtClean="0"/>
              <a:t>один из </a:t>
            </a:r>
            <a:r>
              <a:rPr lang="ru-RU" dirty="0" smtClean="0"/>
              <a:t>крупнейших институциональных </a:t>
            </a:r>
            <a:r>
              <a:rPr lang="ru-RU" dirty="0" err="1" smtClean="0"/>
              <a:t>репозиториев</a:t>
            </a:r>
            <a:r>
              <a:rPr lang="ru-RU" dirty="0" smtClean="0"/>
              <a:t>, </a:t>
            </a:r>
            <a:r>
              <a:rPr lang="ru-RU" dirty="0" smtClean="0"/>
              <a:t>др.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20" y="365126"/>
            <a:ext cx="11478638" cy="7438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Электронная библиотека </a:t>
            </a:r>
            <a:r>
              <a:rPr lang="ru-RU" dirty="0" smtClean="0"/>
              <a:t>в цифровом университете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9017" y="137815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Современные </a:t>
            </a:r>
            <a:r>
              <a:rPr lang="ru-RU" b="1" dirty="0" smtClean="0"/>
              <a:t>технологии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Цифровая платформа университета</a:t>
            </a:r>
          </a:p>
          <a:p>
            <a:r>
              <a:rPr lang="ru-RU" dirty="0" smtClean="0"/>
              <a:t>АБИС «нового поколения», «единое окно»</a:t>
            </a:r>
          </a:p>
          <a:p>
            <a:r>
              <a:rPr lang="ru-RU" dirty="0" smtClean="0"/>
              <a:t>Интеграция и встраивание ресурсов</a:t>
            </a:r>
          </a:p>
          <a:p>
            <a:r>
              <a:rPr lang="ru-RU" dirty="0" smtClean="0"/>
              <a:t>«Бесшовный» доступ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/>
              <a:t>Процессный подход</a:t>
            </a:r>
            <a:r>
              <a:rPr lang="ru-RU" dirty="0" smtClean="0"/>
              <a:t>: оптимизация потоков наполнения без потери качества </a:t>
            </a:r>
            <a:r>
              <a:rPr lang="ru-RU" dirty="0" smtClean="0"/>
              <a:t>ресурса</a:t>
            </a:r>
            <a:r>
              <a:rPr lang="ru-RU" dirty="0" smtClean="0"/>
              <a:t>, расширение круга получателей (люди, компьютеры, системы) информации и библиотечных ресурсах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b="1" dirty="0" smtClean="0"/>
              <a:t>Обучение</a:t>
            </a:r>
            <a:r>
              <a:rPr lang="ru-RU" dirty="0" smtClean="0"/>
              <a:t> пользователя и сотрудников правилам поведения в цифровом университете, методам использования</a:t>
            </a:r>
            <a:r>
              <a:rPr lang="en-US" dirty="0" smtClean="0"/>
              <a:t>/</a:t>
            </a:r>
            <a:r>
              <a:rPr lang="ru-RU" dirty="0" smtClean="0"/>
              <a:t>создания цифровых ресурсов в научно-образовательном процессе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063-5DFB-4CBB-9586-9FC32BB0F36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123" y="365126"/>
            <a:ext cx="10536677" cy="704918"/>
          </a:xfrm>
        </p:spPr>
        <p:txBody>
          <a:bodyPr/>
          <a:lstStyle/>
          <a:p>
            <a:r>
              <a:rPr lang="ru-RU" dirty="0" smtClean="0"/>
              <a:t>Потоки наполнения ЭБ СПбПУ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1741" y="1300332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kern="0" dirty="0" smtClean="0">
                <a:solidFill>
                  <a:srgbClr val="3AAA35"/>
                </a:solidFill>
              </a:rPr>
              <a:t>Служебные и авторские произведения (в т.ч. учебники, учебные пособия и т.п.)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kern="0" dirty="0" smtClean="0"/>
              <a:t>Авторефераты и диссертации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kern="0" dirty="0" smtClean="0"/>
              <a:t>Конференции, организуемые СПбПУ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kern="0" dirty="0" smtClean="0">
                <a:solidFill>
                  <a:srgbClr val="3AAA35"/>
                </a:solidFill>
              </a:rPr>
              <a:t>Периодические издания СПбПУ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kern="0" dirty="0" smtClean="0">
                <a:solidFill>
                  <a:srgbClr val="3AAA35"/>
                </a:solidFill>
              </a:rPr>
              <a:t>Выпускные</a:t>
            </a:r>
            <a:r>
              <a:rPr lang="ru-RU" b="1" dirty="0" smtClean="0">
                <a:solidFill>
                  <a:srgbClr val="3AAA35"/>
                </a:solidFill>
              </a:rPr>
              <a:t> квалификационные работы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3AAA35"/>
                </a:solidFill>
              </a:rPr>
              <a:t>Научные доклады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dirty="0" smtClean="0"/>
              <a:t>Издания Издательства СПбПУ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dirty="0" smtClean="0"/>
              <a:t>Оцифрованные материалы из фонда библиотеки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dirty="0" smtClean="0"/>
              <a:t>Издания внешних ЭБС (на период подписки)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dirty="0" smtClean="0"/>
              <a:t>Издания, передаваемые внешней организацией по договору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dirty="0" err="1" smtClean="0">
                <a:solidFill>
                  <a:srgbClr val="3AAA35"/>
                </a:solidFill>
              </a:rPr>
              <a:t>Онлайн-курсы</a:t>
            </a:r>
            <a:endParaRPr lang="ru-RU" b="1" dirty="0" smtClean="0">
              <a:solidFill>
                <a:srgbClr val="3AAA35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3AAA35"/>
                </a:solidFill>
              </a:rPr>
              <a:t>Отчеты по научным проектах</a:t>
            </a:r>
            <a:endParaRPr lang="ru-RU" b="1" dirty="0" smtClean="0">
              <a:solidFill>
                <a:srgbClr val="3AAA35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/>
            </a:pPr>
            <a:endParaRPr lang="ru-RU" dirty="0" smtClean="0"/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/>
            </a:pPr>
            <a:endParaRPr lang="ru-RU" kern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278" y="346272"/>
            <a:ext cx="10543095" cy="709531"/>
          </a:xfrm>
        </p:spPr>
        <p:txBody>
          <a:bodyPr/>
          <a:lstStyle/>
          <a:p>
            <a:r>
              <a:rPr lang="ru-RU" dirty="0" smtClean="0"/>
              <a:t>Коллекции, источники поступлений</a:t>
            </a:r>
            <a:endParaRPr lang="ru-RU" dirty="0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4" t="19730" r="3672" b="12404"/>
          <a:stretch>
            <a:fillRect/>
          </a:stretch>
        </p:blipFill>
        <p:spPr bwMode="auto">
          <a:xfrm>
            <a:off x="113122" y="1088669"/>
            <a:ext cx="6759018" cy="57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7208196" y="3599233"/>
          <a:ext cx="4863829" cy="2714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8180962" y="1070042"/>
          <a:ext cx="3793787" cy="187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3773250" y="1313235"/>
          <a:ext cx="4534171" cy="2675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отрудничество"/>
          <p:cNvPicPr>
            <a:picLocks noChangeAspect="1" noChangeArrowheads="1"/>
          </p:cNvPicPr>
          <p:nvPr/>
        </p:nvPicPr>
        <p:blipFill>
          <a:blip r:embed="rId2" cstate="print"/>
          <a:srcRect l="4231" t="7467" r="7664" b="6322"/>
          <a:stretch>
            <a:fillRect/>
          </a:stretch>
        </p:blipFill>
        <p:spPr bwMode="auto">
          <a:xfrm>
            <a:off x="5268685" y="3037115"/>
            <a:ext cx="2427514" cy="138248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365125"/>
            <a:ext cx="10530840" cy="8235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Контролируемая </a:t>
            </a:r>
            <a:r>
              <a:rPr lang="ru-RU" dirty="0" err="1" smtClean="0"/>
              <a:t>самокаталогизация</a:t>
            </a:r>
            <a:r>
              <a:rPr lang="ru-RU" dirty="0" smtClean="0"/>
              <a:t> (ВКР и научные доклады аспирантов) – пример СПбПУ</a:t>
            </a:r>
            <a:endParaRPr lang="ru-RU" dirty="0"/>
          </a:p>
        </p:txBody>
      </p:sp>
      <p:pic>
        <p:nvPicPr>
          <p:cNvPr id="7" name="Содержимое 4" descr="человечек пиш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1556" y="1360714"/>
            <a:ext cx="1080382" cy="1773236"/>
          </a:xfrm>
          <a:prstGeom prst="rect">
            <a:avLst/>
          </a:prstGeom>
        </p:spPr>
      </p:pic>
      <p:pic>
        <p:nvPicPr>
          <p:cNvPr id="8" name="Рисунок 7" descr="рукопожатие человеч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2819" y="2068284"/>
            <a:ext cx="1631105" cy="1427217"/>
          </a:xfrm>
          <a:prstGeom prst="rect">
            <a:avLst/>
          </a:prstGeom>
        </p:spPr>
      </p:pic>
      <p:pic>
        <p:nvPicPr>
          <p:cNvPr id="9" name="Рисунок 8" descr="человечек с галочками.jpg"/>
          <p:cNvPicPr>
            <a:picLocks noChangeAspect="1"/>
          </p:cNvPicPr>
          <p:nvPr/>
        </p:nvPicPr>
        <p:blipFill>
          <a:blip r:embed="rId5" cstate="print"/>
          <a:srcRect l="12589" t="5094" r="20315" b="7172"/>
          <a:stretch>
            <a:fillRect/>
          </a:stretch>
        </p:blipFill>
        <p:spPr>
          <a:xfrm>
            <a:off x="7321532" y="4245428"/>
            <a:ext cx="968162" cy="1238074"/>
          </a:xfrm>
          <a:prstGeom prst="rect">
            <a:avLst/>
          </a:prstGeom>
        </p:spPr>
      </p:pic>
      <p:pic>
        <p:nvPicPr>
          <p:cNvPr id="10" name="Рисунок 9" descr="человечек с лупой.jpg"/>
          <p:cNvPicPr>
            <a:picLocks noChangeAspect="1"/>
          </p:cNvPicPr>
          <p:nvPr/>
        </p:nvPicPr>
        <p:blipFill>
          <a:blip r:embed="rId6" cstate="print"/>
          <a:srcRect l="2834" t="6305" r="5182"/>
          <a:stretch>
            <a:fillRect/>
          </a:stretch>
        </p:blipFill>
        <p:spPr>
          <a:xfrm>
            <a:off x="8353581" y="4913875"/>
            <a:ext cx="779533" cy="991343"/>
          </a:xfrm>
          <a:prstGeom prst="rect">
            <a:avLst/>
          </a:prstGeom>
        </p:spPr>
      </p:pic>
      <p:pic>
        <p:nvPicPr>
          <p:cNvPr id="11" name="Рисунок 10" descr="человечек и книги.jpg"/>
          <p:cNvPicPr>
            <a:picLocks noChangeAspect="1"/>
          </p:cNvPicPr>
          <p:nvPr/>
        </p:nvPicPr>
        <p:blipFill>
          <a:blip r:embed="rId7" cstate="print"/>
          <a:srcRect l="16982" r="18047"/>
          <a:stretch>
            <a:fillRect/>
          </a:stretch>
        </p:blipFill>
        <p:spPr>
          <a:xfrm>
            <a:off x="9121441" y="5097308"/>
            <a:ext cx="1165560" cy="13385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77841" y="3040497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83159" y="3505652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67384" y="4460663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53231" y="5062057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475102" y="5697615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00618" y="3504647"/>
            <a:ext cx="43374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студент вводит ВКР</a:t>
            </a:r>
          </a:p>
          <a:p>
            <a:r>
              <a:rPr lang="ru-RU" dirty="0" smtClean="0"/>
              <a:t>2 – указывается руководитель</a:t>
            </a:r>
          </a:p>
          <a:p>
            <a:pPr marL="358775" indent="-358775"/>
            <a:r>
              <a:rPr lang="ru-RU" dirty="0" smtClean="0">
                <a:solidFill>
                  <a:schemeClr val="accent2"/>
                </a:solidFill>
              </a:rPr>
              <a:t>3 – данные ГИА переносятся в АС ВКР</a:t>
            </a:r>
          </a:p>
          <a:p>
            <a:pPr marL="358775" indent="-358775"/>
            <a:r>
              <a:rPr lang="ru-RU" dirty="0" smtClean="0"/>
              <a:t>4 – куратор проверяет </a:t>
            </a:r>
            <a:r>
              <a:rPr lang="ru-RU" dirty="0" smtClean="0"/>
              <a:t>внесенные студентом данные, передает </a:t>
            </a:r>
            <a:r>
              <a:rPr lang="ru-RU" dirty="0" smtClean="0"/>
              <a:t>ВКР по Акту в ЭБ</a:t>
            </a:r>
          </a:p>
          <a:p>
            <a:pPr marL="360363" indent="-360363"/>
            <a:r>
              <a:rPr lang="ru-RU" dirty="0" smtClean="0"/>
              <a:t>5 – библиограф дорабатывает БЗ , при необходимости</a:t>
            </a:r>
          </a:p>
          <a:p>
            <a:r>
              <a:rPr lang="ru-RU" dirty="0" smtClean="0"/>
              <a:t>5 – ВКР размещено в ЭБ</a:t>
            </a:r>
            <a:endParaRPr lang="ru-RU" dirty="0"/>
          </a:p>
        </p:txBody>
      </p:sp>
      <p:sp>
        <p:nvSpPr>
          <p:cNvPr id="18" name="Выноска 1 17"/>
          <p:cNvSpPr/>
          <p:nvPr/>
        </p:nvSpPr>
        <p:spPr>
          <a:xfrm>
            <a:off x="5360846" y="1324322"/>
            <a:ext cx="4947925" cy="501161"/>
          </a:xfrm>
          <a:prstGeom prst="borderCallout1">
            <a:avLst>
              <a:gd name="adj1" fmla="val 50329"/>
              <a:gd name="adj2" fmla="val -1368"/>
              <a:gd name="adj3" fmla="val 117763"/>
              <a:gd name="adj4" fmla="val -3096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Проверка наличия студента в </a:t>
            </a:r>
            <a:r>
              <a:rPr lang="ru-RU" b="1" dirty="0" smtClean="0">
                <a:solidFill>
                  <a:schemeClr val="tx1"/>
                </a:solidFill>
              </a:rPr>
              <a:t>БД студентов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chemeClr val="tx1"/>
                </a:solidFill>
              </a:rPr>
              <a:t>программы обучения </a:t>
            </a:r>
            <a:r>
              <a:rPr lang="ru-RU" dirty="0" smtClean="0">
                <a:solidFill>
                  <a:schemeClr val="tx1"/>
                </a:solidFill>
              </a:rPr>
              <a:t>и пр.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6395827" y="1931829"/>
            <a:ext cx="4317024" cy="501161"/>
          </a:xfrm>
          <a:prstGeom prst="borderCallout1">
            <a:avLst>
              <a:gd name="adj1" fmla="val 48575"/>
              <a:gd name="adj2" fmla="val -1408"/>
              <a:gd name="adj3" fmla="val 80337"/>
              <a:gd name="adj4" fmla="val -1105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Связывание ВКР с записью о преподавателе в </a:t>
            </a:r>
            <a:r>
              <a:rPr lang="ru-RU" b="1" dirty="0" smtClean="0">
                <a:solidFill>
                  <a:schemeClr val="tx1"/>
                </a:solidFill>
              </a:rPr>
              <a:t>БД сотрудников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Выноска 1 19"/>
          <p:cNvSpPr/>
          <p:nvPr/>
        </p:nvSpPr>
        <p:spPr>
          <a:xfrm>
            <a:off x="8577993" y="3338181"/>
            <a:ext cx="3358662" cy="501161"/>
          </a:xfrm>
          <a:prstGeom prst="borderCallout1">
            <a:avLst>
              <a:gd name="adj1" fmla="val 48575"/>
              <a:gd name="adj2" fmla="val -1408"/>
              <a:gd name="adj3" fmla="val 215842"/>
              <a:gd name="adj4" fmla="val -1113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Координатор есть в </a:t>
            </a:r>
            <a:r>
              <a:rPr lang="ru-RU" b="1" dirty="0" smtClean="0">
                <a:solidFill>
                  <a:schemeClr val="tx1"/>
                </a:solidFill>
              </a:rPr>
              <a:t>БД сотрудников</a:t>
            </a:r>
            <a:r>
              <a:rPr lang="ru-RU" dirty="0" smtClean="0">
                <a:solidFill>
                  <a:schemeClr val="tx1"/>
                </a:solidFill>
              </a:rPr>
              <a:t>, получает права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Выноска 1 20"/>
          <p:cNvSpPr/>
          <p:nvPr/>
        </p:nvSpPr>
        <p:spPr>
          <a:xfrm>
            <a:off x="9598269" y="4007650"/>
            <a:ext cx="2354245" cy="501161"/>
          </a:xfrm>
          <a:prstGeom prst="borderCallout1">
            <a:avLst>
              <a:gd name="adj1" fmla="val 48575"/>
              <a:gd name="adj2" fmla="val -1408"/>
              <a:gd name="adj3" fmla="val 241156"/>
              <a:gd name="adj4" fmla="val -1334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Библиограф имеет права работы с ВКР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Выноска 1 21"/>
          <p:cNvSpPr/>
          <p:nvPr/>
        </p:nvSpPr>
        <p:spPr>
          <a:xfrm>
            <a:off x="10323477" y="4715223"/>
            <a:ext cx="1598369" cy="501161"/>
          </a:xfrm>
          <a:prstGeom prst="borderCallout1">
            <a:avLst>
              <a:gd name="adj1" fmla="val 157765"/>
              <a:gd name="adj2" fmla="val -30646"/>
              <a:gd name="adj3" fmla="val 101974"/>
              <a:gd name="adj4" fmla="val -29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ВКР - в ЭБ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Выноска 1 22"/>
          <p:cNvSpPr/>
          <p:nvPr/>
        </p:nvSpPr>
        <p:spPr>
          <a:xfrm>
            <a:off x="7527940" y="2617629"/>
            <a:ext cx="4317024" cy="501161"/>
          </a:xfrm>
          <a:prstGeom prst="borderCallout1">
            <a:avLst>
              <a:gd name="adj1" fmla="val 48575"/>
              <a:gd name="adj2" fmla="val -1408"/>
              <a:gd name="adj3" fmla="val 80337"/>
              <a:gd name="adj4" fmla="val -1105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ВКР, отзыв, </a:t>
            </a:r>
            <a:r>
              <a:rPr lang="ru-RU" dirty="0" smtClean="0">
                <a:solidFill>
                  <a:schemeClr val="tx1"/>
                </a:solidFill>
              </a:rPr>
              <a:t>рецензия, подписание лицензионного договора - портале </a:t>
            </a:r>
            <a:r>
              <a:rPr lang="ru-RU" dirty="0" smtClean="0">
                <a:solidFill>
                  <a:schemeClr val="tx1"/>
                </a:solidFill>
              </a:rPr>
              <a:t>ГИА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71787" y="6024186"/>
            <a:ext cx="298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elib.spbstu.ru/doc/statp?key=_total&amp;mode=2&amp;size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3301" y="197971"/>
            <a:ext cx="7831978" cy="62655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58" y="365126"/>
            <a:ext cx="3619894" cy="18218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Электронная</a:t>
            </a:r>
            <a:br>
              <a:rPr lang="ru-RU" dirty="0" smtClean="0"/>
            </a:br>
            <a:r>
              <a:rPr lang="ru-RU" dirty="0" smtClean="0"/>
              <a:t>библиотека</a:t>
            </a:r>
            <a:br>
              <a:rPr lang="ru-RU" dirty="0" smtClean="0"/>
            </a:br>
            <a:r>
              <a:rPr lang="ru-RU" dirty="0" smtClean="0"/>
              <a:t>СПбПУ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2602219">
            <a:off x="4669885" y="2283362"/>
            <a:ext cx="4143205" cy="815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Начали присваивать </a:t>
            </a:r>
            <a:r>
              <a:rPr lang="en-US" dirty="0" smtClean="0"/>
              <a:t>DOI</a:t>
            </a:r>
            <a:endParaRPr lang="ru-RU" dirty="0"/>
          </a:p>
        </p:txBody>
      </p:sp>
      <p:pic>
        <p:nvPicPr>
          <p:cNvPr id="5" name="Рисунок 4" descr="ranking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712791"/>
            <a:ext cx="5553075" cy="37681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85263" y="838986"/>
            <a:ext cx="2520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Статистика использования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3176" y="3340358"/>
            <a:ext cx="197809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Присваивание </a:t>
            </a:r>
            <a:r>
              <a:rPr lang="en-US" sz="1600" b="1" dirty="0" smtClean="0"/>
              <a:t>DOI </a:t>
            </a:r>
            <a:r>
              <a:rPr lang="ru-RU" sz="1600" b="1" dirty="0" smtClean="0"/>
              <a:t>увеличивает кол-во обращений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458130" y="5780782"/>
            <a:ext cx="2733870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Спад обращений связан с закрытием части коллекций для неавторизованных пользователей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0829" y="2234153"/>
            <a:ext cx="4553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Создана в 2000 г., сейчас – 70 000+ ресурсов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700940" y="546754"/>
            <a:ext cx="287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https://elib.spbstu.ru/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Национальный центр идентификации научных данных</a:t>
            </a:r>
            <a:r>
              <a:rPr lang="en-US" sz="4000" dirty="0" smtClean="0"/>
              <a:t> (</a:t>
            </a:r>
            <a:r>
              <a:rPr lang="ru-RU" sz="4000" dirty="0" smtClean="0"/>
              <a:t>СПбПУ</a:t>
            </a:r>
            <a:r>
              <a:rPr lang="en-US" sz="4000" dirty="0" smtClean="0"/>
              <a:t>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09751"/>
            <a:ext cx="6112933" cy="449309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2017 - создан Национальный центр идентификации научных данных, член </a:t>
            </a:r>
            <a:r>
              <a:rPr lang="en-US" dirty="0" smtClean="0"/>
              <a:t>DataCite</a:t>
            </a:r>
            <a:endParaRPr lang="ru-RU" dirty="0" smtClean="0"/>
          </a:p>
          <a:p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1 - в СПбПУ регистрируется около 1</a:t>
            </a:r>
            <a:r>
              <a:rPr lang="en-US" dirty="0" smtClean="0"/>
              <a:t>4</a:t>
            </a:r>
            <a:r>
              <a:rPr lang="ru-RU" dirty="0" smtClean="0"/>
              <a:t> тыс. объектов, всем ресурсам ЭБ СПбПУ назначаются </a:t>
            </a:r>
            <a:r>
              <a:rPr lang="en-US" dirty="0" smtClean="0"/>
              <a:t>DOI</a:t>
            </a:r>
            <a:endParaRPr lang="ru-RU" dirty="0" smtClean="0"/>
          </a:p>
          <a:p>
            <a:r>
              <a:rPr lang="ru-RU" dirty="0" smtClean="0"/>
              <a:t>2021 - создан национальный консорциум </a:t>
            </a:r>
            <a:r>
              <a:rPr lang="en-US" dirty="0" smtClean="0"/>
              <a:t>DataCite </a:t>
            </a:r>
            <a:r>
              <a:rPr lang="ru-RU" dirty="0" smtClean="0"/>
              <a:t>для интеграции научных инженерных знаний</a:t>
            </a:r>
          </a:p>
          <a:p>
            <a:r>
              <a:rPr lang="ru-RU" dirty="0" smtClean="0"/>
              <a:t>2021 – создан национальный </a:t>
            </a:r>
            <a:r>
              <a:rPr lang="ru-RU" dirty="0" err="1" smtClean="0"/>
              <a:t>репозиторий</a:t>
            </a:r>
            <a:r>
              <a:rPr lang="ru-RU" dirty="0" smtClean="0"/>
              <a:t> научных данных (пилот)</a:t>
            </a:r>
          </a:p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710118" y="1358194"/>
            <a:ext cx="3810581" cy="487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412" y="365125"/>
            <a:ext cx="10505388" cy="690677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Репозиторий</a:t>
            </a:r>
            <a:r>
              <a:rPr lang="ru-RU" dirty="0" smtClean="0"/>
              <a:t> научных данных</a:t>
            </a:r>
            <a:endParaRPr lang="ru-RU" dirty="0"/>
          </a:p>
        </p:txBody>
      </p:sp>
      <p:pic>
        <p:nvPicPr>
          <p:cNvPr id="4" name="Содержимое 3" descr="1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738" y="1321530"/>
            <a:ext cx="9070015" cy="2445847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9179" t="11731" r="20682"/>
          <a:stretch>
            <a:fillRect/>
          </a:stretch>
        </p:blipFill>
        <p:spPr bwMode="auto">
          <a:xfrm>
            <a:off x="6524847" y="2082501"/>
            <a:ext cx="5411972" cy="477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14128" y="3998635"/>
            <a:ext cx="4911015" cy="27853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/>
              <a:t>Вход для регистрации объектов – только авторизованные пользователи (в т.ч. федеративная аутентификация).</a:t>
            </a:r>
          </a:p>
          <a:p>
            <a:pPr>
              <a:spcAft>
                <a:spcPts val="600"/>
              </a:spcAft>
            </a:pPr>
            <a:r>
              <a:rPr lang="ru-RU" sz="1600" b="1" dirty="0" smtClean="0"/>
              <a:t>Контроль статуса заявок на регистрацию объектов.</a:t>
            </a:r>
          </a:p>
          <a:p>
            <a:pPr>
              <a:spcAft>
                <a:spcPts val="600"/>
              </a:spcAft>
            </a:pPr>
            <a:r>
              <a:rPr lang="ru-RU" sz="1600" b="1" dirty="0" smtClean="0"/>
              <a:t>Интеграция с системой </a:t>
            </a:r>
            <a:r>
              <a:rPr lang="en-US" sz="1600" b="1" dirty="0" smtClean="0"/>
              <a:t>ORCID</a:t>
            </a:r>
            <a:r>
              <a:rPr lang="ru-RU" sz="1600" b="1" dirty="0" smtClean="0"/>
              <a:t> – </a:t>
            </a:r>
            <a:r>
              <a:rPr lang="ru-RU" sz="1600" b="1" dirty="0" err="1" smtClean="0"/>
              <a:t>автозаполнение</a:t>
            </a:r>
            <a:r>
              <a:rPr lang="ru-RU" sz="1600" b="1" dirty="0" smtClean="0"/>
              <a:t> данных  об авторе;  </a:t>
            </a:r>
            <a:r>
              <a:rPr lang="en-US" sz="1600" b="1" dirty="0" smtClean="0"/>
              <a:t>ROR – </a:t>
            </a:r>
            <a:r>
              <a:rPr lang="ru-RU" sz="1600" b="1" dirty="0" smtClean="0"/>
              <a:t>данных об организации; выбор темы из рубрикатора </a:t>
            </a:r>
            <a:r>
              <a:rPr lang="en-US" sz="1600" b="1" dirty="0" smtClean="0"/>
              <a:t>OECD.</a:t>
            </a:r>
          </a:p>
          <a:p>
            <a:pPr>
              <a:spcAft>
                <a:spcPts val="600"/>
              </a:spcAft>
            </a:pPr>
            <a:r>
              <a:rPr lang="ru-RU" sz="1600" b="1" dirty="0" smtClean="0"/>
              <a:t>Схема описания – универсальная </a:t>
            </a:r>
            <a:r>
              <a:rPr lang="en-US" sz="1600" b="1" dirty="0" smtClean="0"/>
              <a:t>DataCite </a:t>
            </a:r>
            <a:r>
              <a:rPr lang="ru-RU" sz="1600" b="1" dirty="0" smtClean="0"/>
              <a:t> для любых </a:t>
            </a:r>
            <a:r>
              <a:rPr lang="ru-RU" sz="1600" b="1" dirty="0" err="1" smtClean="0"/>
              <a:t>бъектов</a:t>
            </a:r>
            <a:r>
              <a:rPr lang="ru-RU" sz="1600" b="1" dirty="0" smtClean="0"/>
              <a:t> </a:t>
            </a:r>
            <a:r>
              <a:rPr lang="en-US" sz="1600" b="1" dirty="0" smtClean="0">
                <a:hlinkClick r:id="rId4"/>
              </a:rPr>
              <a:t>https://schema.datacite.org/meta/kernel-4.4/</a:t>
            </a:r>
            <a:r>
              <a:rPr lang="en-US" sz="1600" b="1" dirty="0" smtClean="0"/>
              <a:t> </a:t>
            </a:r>
            <a:endParaRPr lang="ru-RU" sz="16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 </a:t>
            </a:r>
            <a:r>
              <a:rPr lang="ru-RU" dirty="0" err="1" smtClean="0"/>
              <a:t>Политеха</a:t>
            </a:r>
            <a:r>
              <a:rPr lang="ru-RU" dirty="0" smtClean="0"/>
              <a:t> и библиотеки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120 лет истории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7965A1-FDD5-4A27-90B1-243F4D2C4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10515600" cy="727969"/>
          </a:xfrm>
        </p:spPr>
        <p:txBody>
          <a:bodyPr>
            <a:noAutofit/>
          </a:bodyPr>
          <a:lstStyle/>
          <a:p>
            <a:r>
              <a:rPr lang="ru-RU" sz="4000" dirty="0" smtClean="0"/>
              <a:t>Технология </a:t>
            </a:r>
            <a:r>
              <a:rPr lang="ru-RU" sz="4000" dirty="0"/>
              <a:t>единого </a:t>
            </a:r>
            <a:r>
              <a:rPr lang="ru-RU" sz="4000" dirty="0" smtClean="0"/>
              <a:t>входа в СПбПУ (</a:t>
            </a:r>
            <a:r>
              <a:rPr lang="en-US" sz="4000" dirty="0" smtClean="0"/>
              <a:t>SSO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EAA9CE83-2548-4F15-B3F5-074BC9DA797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64303" y="4155277"/>
            <a:ext cx="2426264" cy="426262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1291472" y="1226739"/>
            <a:ext cx="9928313" cy="5409473"/>
            <a:chOff x="542328" y="819657"/>
            <a:chExt cx="11298370" cy="5409473"/>
          </a:xfrm>
        </p:grpSpPr>
        <p:pic>
          <p:nvPicPr>
            <p:cNvPr id="4" name="irc_mi" descr="http://cme.elsevier.com/Content/images/cta-elsevier_logo-no_bg.png">
              <a:extLst>
                <a:ext uri="{FF2B5EF4-FFF2-40B4-BE49-F238E27FC236}">
                  <a16:creationId xmlns:a16="http://schemas.microsoft.com/office/drawing/2014/main" xmlns="" id="{90A51CE0-FF3F-4DB0-B5D8-35B287CCF978}"/>
                </a:ext>
              </a:extLst>
            </p:cNvPr>
            <p:cNvPicPr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3147" y="1298438"/>
              <a:ext cx="956452" cy="758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irc_mi" descr="http://psych.uni.lodz.pl/autoinstalator/wordpress1/assets/img/ehostportal.png">
              <a:extLst>
                <a:ext uri="{FF2B5EF4-FFF2-40B4-BE49-F238E27FC236}">
                  <a16:creationId xmlns:a16="http://schemas.microsoft.com/office/drawing/2014/main" xmlns="" id="{CC063B55-11EA-40D0-B6F6-03765A586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28890" y="819657"/>
              <a:ext cx="1011767" cy="75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mon-ami.org/2011/img/springer.jpg">
              <a:extLst>
                <a:ext uri="{FF2B5EF4-FFF2-40B4-BE49-F238E27FC236}">
                  <a16:creationId xmlns:a16="http://schemas.microsoft.com/office/drawing/2014/main" xmlns="" id="{766B8D28-E7A6-4C17-8831-52D66C7AC4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65286" y="1721019"/>
              <a:ext cx="1824204" cy="375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4" descr="http://www.ieee-cifer.org/images/IEEE_logo.jpg">
              <a:extLst>
                <a:ext uri="{FF2B5EF4-FFF2-40B4-BE49-F238E27FC236}">
                  <a16:creationId xmlns:a16="http://schemas.microsoft.com/office/drawing/2014/main" xmlns="" id="{46FC59B0-519F-4F1D-9C05-D81B7F4B71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09732" y="2141647"/>
              <a:ext cx="1521883" cy="404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irc_mi" descr="http://asia.elsevier.com/asiamailings/Scopus%20Word%20highresLogo%20copy.jpg">
              <a:extLst>
                <a:ext uri="{FF2B5EF4-FFF2-40B4-BE49-F238E27FC236}">
                  <a16:creationId xmlns:a16="http://schemas.microsoft.com/office/drawing/2014/main" xmlns="" id="{7E403569-8DA6-44B6-9A02-A1DE8607A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40656" y="1540113"/>
              <a:ext cx="1391357" cy="342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8" descr="МАРС лого.png">
              <a:extLst>
                <a:ext uri="{FF2B5EF4-FFF2-40B4-BE49-F238E27FC236}">
                  <a16:creationId xmlns:a16="http://schemas.microsoft.com/office/drawing/2014/main" xmlns="" id="{94B05830-5DB4-4C72-B72E-354ABC01A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33937" y="1997631"/>
              <a:ext cx="1401276" cy="380224"/>
            </a:xfrm>
            <a:prstGeom prst="rect">
              <a:avLst/>
            </a:prstGeom>
          </p:spPr>
        </p:pic>
        <p:pic>
          <p:nvPicPr>
            <p:cNvPr id="10" name="Рисунок 9" descr="wos logo.jpg">
              <a:extLst>
                <a:ext uri="{FF2B5EF4-FFF2-40B4-BE49-F238E27FC236}">
                  <a16:creationId xmlns:a16="http://schemas.microsoft.com/office/drawing/2014/main" xmlns="" id="{985AE064-5F11-493A-A5B5-79699CFFF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58139" y="1637591"/>
              <a:ext cx="2043823" cy="853256"/>
            </a:xfrm>
            <a:prstGeom prst="rect">
              <a:avLst/>
            </a:prstGeom>
          </p:spPr>
        </p:pic>
        <p:pic>
          <p:nvPicPr>
            <p:cNvPr id="11" name="Рисунок 10" descr="замочная скважина.png">
              <a:extLst>
                <a:ext uri="{FF2B5EF4-FFF2-40B4-BE49-F238E27FC236}">
                  <a16:creationId xmlns:a16="http://schemas.microsoft.com/office/drawing/2014/main" xmlns="" id="{7AF300FF-E66A-4F22-86D3-86B9D9CF3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/>
            <a:srcRect t="3964" b="5843"/>
            <a:stretch>
              <a:fillRect/>
            </a:stretch>
          </p:blipFill>
          <p:spPr>
            <a:xfrm>
              <a:off x="3813723" y="2501687"/>
              <a:ext cx="4836537" cy="2592288"/>
            </a:xfrm>
            <a:prstGeom prst="rect">
              <a:avLst/>
            </a:prstGeom>
          </p:spPr>
        </p:pic>
        <p:pic>
          <p:nvPicPr>
            <p:cNvPr id="12" name="Содержимое 4" descr="аутентификация ВКР.png">
              <a:extLst>
                <a:ext uri="{FF2B5EF4-FFF2-40B4-BE49-F238E27FC236}">
                  <a16:creationId xmlns:a16="http://schemas.microsoft.com/office/drawing/2014/main" xmlns="" id="{90E2D2CC-1384-4FCD-AD6A-292C543D1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53883" y="4733937"/>
              <a:ext cx="1926660" cy="1495193"/>
            </a:xfrm>
            <a:prstGeom prst="rect">
              <a:avLst/>
            </a:prstGeom>
          </p:spPr>
        </p:pic>
        <p:pic>
          <p:nvPicPr>
            <p:cNvPr id="13" name="Рисунок 12" descr="лого ЭБ.png">
              <a:extLst>
                <a:ext uri="{FF2B5EF4-FFF2-40B4-BE49-F238E27FC236}">
                  <a16:creationId xmlns:a16="http://schemas.microsoft.com/office/drawing/2014/main" xmlns="" id="{276CF693-5F4F-416D-98AC-224FB23BD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448095" y="2557015"/>
              <a:ext cx="2016224" cy="51933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Рисунок 13" descr="grebennokon.png">
              <a:extLst>
                <a:ext uri="{FF2B5EF4-FFF2-40B4-BE49-F238E27FC236}">
                  <a16:creationId xmlns:a16="http://schemas.microsoft.com/office/drawing/2014/main" xmlns="" id="{26DD2B29-40DA-412A-A0CC-84AFF4DC9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/>
            <a:srcRect t="31015" b="34093"/>
            <a:stretch>
              <a:fillRect/>
            </a:stretch>
          </p:blipFill>
          <p:spPr>
            <a:xfrm>
              <a:off x="2853615" y="2645705"/>
              <a:ext cx="2016224" cy="398785"/>
            </a:xfrm>
            <a:prstGeom prst="rect">
              <a:avLst/>
            </a:prstGeom>
          </p:spPr>
        </p:pic>
        <p:pic>
          <p:nvPicPr>
            <p:cNvPr id="15" name="Рисунок 14" descr="orcid logo.png">
              <a:extLst>
                <a:ext uri="{FF2B5EF4-FFF2-40B4-BE49-F238E27FC236}">
                  <a16:creationId xmlns:a16="http://schemas.microsoft.com/office/drawing/2014/main" xmlns="" id="{F08A7A98-B660-4D69-977A-4D0E3A52C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/>
            <a:srcRect b="13407"/>
            <a:stretch/>
          </p:blipFill>
          <p:spPr>
            <a:xfrm>
              <a:off x="6098906" y="869242"/>
              <a:ext cx="1920213" cy="558393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87E0EE49-C849-4F1B-9CD2-D6DE9A703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385888" y="2998869"/>
              <a:ext cx="1680685" cy="447279"/>
            </a:xfrm>
            <a:prstGeom prst="rect">
              <a:avLst/>
            </a:prstGeom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C9AD8392-ABF1-4F74-977F-99A3BB48A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05985" y="3121877"/>
              <a:ext cx="2164688" cy="519950"/>
            </a:xfrm>
            <a:prstGeom prst="rect">
              <a:avLst/>
            </a:prstGeom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xmlns="" id="{0E1FA9D8-020D-4581-8D30-1F9A82E32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8973" y="2209561"/>
              <a:ext cx="2297539" cy="41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xmlns="" id="{43C00D20-E975-40DA-9823-EEA2FB114B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8812" y="3909560"/>
              <a:ext cx="1920920" cy="437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>
              <a:extLst>
                <a:ext uri="{FF2B5EF4-FFF2-40B4-BE49-F238E27FC236}">
                  <a16:creationId xmlns:a16="http://schemas.microsoft.com/office/drawing/2014/main" xmlns="" id="{9CCB1378-2EB0-4F1C-B167-77EC619D68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9662" y="2312764"/>
              <a:ext cx="1090245" cy="960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>
              <a:extLst>
                <a:ext uri="{FF2B5EF4-FFF2-40B4-BE49-F238E27FC236}">
                  <a16:creationId xmlns:a16="http://schemas.microsoft.com/office/drawing/2014/main" xmlns="" id="{121E6A87-23CB-42AE-AB07-33B9861B60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1167" y="1372506"/>
              <a:ext cx="2043823" cy="283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4">
              <a:extLst>
                <a:ext uri="{FF2B5EF4-FFF2-40B4-BE49-F238E27FC236}">
                  <a16:creationId xmlns:a16="http://schemas.microsoft.com/office/drawing/2014/main" xmlns="" id="{6604250A-16AE-46FE-830B-D98ED6E5B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893" y="3273218"/>
              <a:ext cx="1785741" cy="511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6">
              <a:extLst>
                <a:ext uri="{FF2B5EF4-FFF2-40B4-BE49-F238E27FC236}">
                  <a16:creationId xmlns:a16="http://schemas.microsoft.com/office/drawing/2014/main" xmlns="" id="{B1E0781B-4B25-4B26-ADEA-68859BEF28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385" y="2907356"/>
              <a:ext cx="1698293" cy="429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8">
              <a:extLst>
                <a:ext uri="{FF2B5EF4-FFF2-40B4-BE49-F238E27FC236}">
                  <a16:creationId xmlns:a16="http://schemas.microsoft.com/office/drawing/2014/main" xmlns="" id="{DB182193-5E88-4CA0-AD39-B6515056F5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0367" y="3589192"/>
              <a:ext cx="1665981" cy="466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0">
              <a:extLst>
                <a:ext uri="{FF2B5EF4-FFF2-40B4-BE49-F238E27FC236}">
                  <a16:creationId xmlns:a16="http://schemas.microsoft.com/office/drawing/2014/main" xmlns="" id="{103F8662-8093-4B6F-98E1-3CD9C7AFC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328" y="4438316"/>
              <a:ext cx="3460749" cy="462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2">
              <a:extLst>
                <a:ext uri="{FF2B5EF4-FFF2-40B4-BE49-F238E27FC236}">
                  <a16:creationId xmlns:a16="http://schemas.microsoft.com/office/drawing/2014/main" xmlns="" id="{776FD382-3BD6-417D-A98F-F863342D62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2554" b="11572"/>
            <a:stretch/>
          </p:blipFill>
          <p:spPr bwMode="auto">
            <a:xfrm>
              <a:off x="8431349" y="4678649"/>
              <a:ext cx="2043823" cy="460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4">
              <a:extLst>
                <a:ext uri="{FF2B5EF4-FFF2-40B4-BE49-F238E27FC236}">
                  <a16:creationId xmlns:a16="http://schemas.microsoft.com/office/drawing/2014/main" xmlns="" id="{253D3255-0CA7-4CCB-9FE0-B6B197D0E7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895" y="1293491"/>
              <a:ext cx="2287436" cy="427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Рисунок 27">
              <a:extLst>
                <a:ext uri="{FF2B5EF4-FFF2-40B4-BE49-F238E27FC236}">
                  <a16:creationId xmlns:a16="http://schemas.microsoft.com/office/drawing/2014/main" xmlns="" id="{726CEB1B-DB4C-49B6-B442-91F2B7EAA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9474969" y="1713816"/>
              <a:ext cx="1183273" cy="1313433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xmlns="" id="{D782E174-C795-44FD-B2CB-4CD2B148A0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47357" y="3338873"/>
              <a:ext cx="2493341" cy="335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8DE0511B-D151-46CA-B147-03C61066A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2277" y="4259174"/>
              <a:ext cx="2375761" cy="4468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1291471" y="5429840"/>
            <a:ext cx="3714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СПбПУ - член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национальной федерации </a:t>
            </a:r>
            <a:r>
              <a:rPr lang="en-US" dirty="0" smtClean="0">
                <a:solidFill>
                  <a:srgbClr val="FF0000"/>
                </a:solidFill>
              </a:rPr>
              <a:t>FEDURUS</a:t>
            </a:r>
            <a:r>
              <a:rPr lang="ru-RU" dirty="0" smtClean="0">
                <a:solidFill>
                  <a:srgbClr val="FF0000"/>
                </a:solidFill>
              </a:rPr>
              <a:t>, входящего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интерфедерацию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eduGAIN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26692" y="5640822"/>
            <a:ext cx="3763349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Для входа обучающийся или сотрудник СПбПУ вводит собственный логин и пароль  в системе университета</a:t>
            </a:r>
            <a:endParaRPr lang="ru-RU" sz="1600" b="1" dirty="0"/>
          </a:p>
        </p:txBody>
      </p: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28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986" y="365125"/>
            <a:ext cx="10514814" cy="6906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Цифровой профиль </a:t>
            </a:r>
            <a:r>
              <a:rPr lang="ru-RU" dirty="0" smtClean="0"/>
              <a:t>преподавателя: мотивация наполнения цифрового фонда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4249" y="1244338"/>
          <a:ext cx="10907598" cy="4583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H="1">
            <a:off x="8342722" y="3563332"/>
            <a:ext cx="820132" cy="47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222066" y="3029343"/>
            <a:ext cx="2295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Только зарегистрированные в ИБК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24875" y="428625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ВКР, научные доклады, авторефераты и диссертации – в ЭБ</a:t>
            </a:r>
            <a:r>
              <a:rPr lang="en-US" dirty="0" smtClean="0"/>
              <a:t>/</a:t>
            </a:r>
            <a:r>
              <a:rPr lang="ru-RU" dirty="0" err="1" smtClean="0"/>
              <a:t>репозитории</a:t>
            </a:r>
            <a:r>
              <a:rPr lang="ru-RU" dirty="0" smtClean="0"/>
              <a:t> университета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7758260" y="4854804"/>
            <a:ext cx="738041" cy="2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6532775" y="5693790"/>
            <a:ext cx="677651" cy="430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91375" y="577215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Результаты проекта – в </a:t>
            </a:r>
            <a:r>
              <a:rPr lang="ru-RU" dirty="0" err="1" smtClean="0"/>
              <a:t>репозитории</a:t>
            </a:r>
            <a:r>
              <a:rPr lang="ru-RU" dirty="0" smtClean="0"/>
              <a:t> университета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753475" y="1752600"/>
            <a:ext cx="2295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Только присутствующие в библиотечном фонде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7843101" y="2266950"/>
            <a:ext cx="881800" cy="1368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8555" y="4324154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Материалы конференций – в </a:t>
            </a:r>
            <a:r>
              <a:rPr lang="ru-RU" dirty="0" err="1" smtClean="0"/>
              <a:t>репозитории</a:t>
            </a:r>
            <a:r>
              <a:rPr lang="ru-RU" dirty="0" smtClean="0"/>
              <a:t> университета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035431" y="4760536"/>
            <a:ext cx="1102936" cy="75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9651" y="1634247"/>
            <a:ext cx="32788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Цифровая платформа университета – Проект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«Приоритет» </a:t>
            </a:r>
            <a:r>
              <a:rPr lang="ru-RU" sz="2000" b="1" dirty="0" err="1" smtClean="0">
                <a:solidFill>
                  <a:schemeClr val="accent6">
                    <a:lumMod val="75000"/>
                  </a:schemeClr>
                </a:solidFill>
              </a:rPr>
              <a:t>Минобрнауки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России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54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лучших мировых практик в работе с научными данными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6869" y="1812178"/>
            <a:ext cx="11240408" cy="31901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/>
              <a:t>Создать </a:t>
            </a:r>
            <a:r>
              <a:rPr lang="ru-RU" sz="2200" b="1" dirty="0" err="1" smtClean="0"/>
              <a:t>репозиторий</a:t>
            </a:r>
            <a:r>
              <a:rPr lang="ru-RU" sz="2200" b="1" dirty="0" smtClean="0"/>
              <a:t> научных данных</a:t>
            </a:r>
            <a:r>
              <a:rPr lang="ru-RU" sz="2200" dirty="0" smtClean="0"/>
              <a:t>, где можно размещать данные любого вида, файлы любого формата, снабжать их стандартным описанием и использовать существующие в мире системы глобальной идентификации: DOI – для объектов (документов, событий, мероприятий, пр.), </a:t>
            </a:r>
            <a:r>
              <a:rPr lang="en-US" sz="2200" dirty="0" smtClean="0"/>
              <a:t>ORCID</a:t>
            </a:r>
            <a:r>
              <a:rPr lang="ru-RU" sz="2200" dirty="0" smtClean="0"/>
              <a:t> – для авторов, </a:t>
            </a:r>
            <a:r>
              <a:rPr lang="en-US" sz="2200" dirty="0" smtClean="0"/>
              <a:t>ROR </a:t>
            </a:r>
            <a:r>
              <a:rPr lang="ru-RU" sz="2200" dirty="0" smtClean="0"/>
              <a:t>– для организаций/подразделений и т.д.</a:t>
            </a:r>
          </a:p>
          <a:p>
            <a:pPr>
              <a:buNone/>
            </a:pPr>
            <a:r>
              <a:rPr lang="ru-RU" sz="2200" b="1" dirty="0" smtClean="0"/>
              <a:t>Обеспечивать контроль использования </a:t>
            </a:r>
            <a:r>
              <a:rPr lang="ru-RU" sz="2200" dirty="0" smtClean="0"/>
              <a:t>для ресурсов ограниченного доступа</a:t>
            </a:r>
          </a:p>
          <a:p>
            <a:pPr>
              <a:buNone/>
            </a:pPr>
            <a:r>
              <a:rPr lang="ru-RU" sz="2200" b="1" dirty="0" smtClean="0"/>
              <a:t>Применять технологии федеративной </a:t>
            </a:r>
            <a:r>
              <a:rPr lang="ru-RU" sz="2200" dirty="0" smtClean="0"/>
              <a:t>аутентификации для взаимодействия с партнерами и </a:t>
            </a:r>
            <a:r>
              <a:rPr lang="ru-RU" sz="2200" dirty="0" smtClean="0"/>
              <a:t>пользователями</a:t>
            </a:r>
          </a:p>
          <a:p>
            <a:pPr>
              <a:buNone/>
            </a:pPr>
            <a:r>
              <a:rPr lang="ru-RU" sz="2200" b="1" dirty="0" smtClean="0"/>
              <a:t>Обеспечение </a:t>
            </a:r>
            <a:r>
              <a:rPr lang="ru-RU" sz="2200" dirty="0" smtClean="0"/>
              <a:t>человеко-машинного (традиционного интерфейса ЭБ и каталогов) и межмашинного взаимодействия для создания графов знаний и сервисов на их основе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5336" y="5214026"/>
            <a:ext cx="9046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1B9D43"/>
                </a:solidFill>
              </a:rPr>
              <a:t>ОБЕСПЕЧЕНИЕ ОТКРЫТОСТИ НА ОСНОВЕ ИНТЕРОПЕРАБЕЛЬНОСТИ, И СВЯЗАННОСТИ, ИСПОЛЬЗОВАНИЯ  СТАНДАРТНЫХ ФОРМАТОВ</a:t>
            </a:r>
            <a:endParaRPr lang="ru-RU" sz="2400" dirty="0">
              <a:solidFill>
                <a:srgbClr val="1B9D4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Прямая со стрелкой 91"/>
          <p:cNvCxnSpPr/>
          <p:nvPr/>
        </p:nvCxnSpPr>
        <p:spPr>
          <a:xfrm flipH="1" flipV="1">
            <a:off x="7114032" y="4924480"/>
            <a:ext cx="1020318" cy="31242"/>
          </a:xfrm>
          <a:prstGeom prst="straightConnector1">
            <a:avLst/>
          </a:prstGeom>
          <a:noFill/>
          <a:ln w="28575" cap="flat">
            <a:solidFill>
              <a:srgbClr val="70AD47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8" name="Прямая со стрелкой 87"/>
          <p:cNvCxnSpPr/>
          <p:nvPr/>
        </p:nvCxnSpPr>
        <p:spPr>
          <a:xfrm flipH="1" flipV="1">
            <a:off x="7191375" y="3993697"/>
            <a:ext cx="981075" cy="9525"/>
          </a:xfrm>
          <a:prstGeom prst="straightConnector1">
            <a:avLst/>
          </a:prstGeom>
          <a:noFill/>
          <a:ln w="28575" cap="flat">
            <a:solidFill>
              <a:srgbClr val="70AD47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7000875" y="1155247"/>
            <a:ext cx="1190625" cy="552450"/>
          </a:xfrm>
          <a:prstGeom prst="straightConnector1">
            <a:avLst/>
          </a:prstGeom>
          <a:noFill/>
          <a:ln w="28575" cap="flat">
            <a:solidFill>
              <a:srgbClr val="70AD47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Овал 3"/>
          <p:cNvSpPr/>
          <p:nvPr/>
        </p:nvSpPr>
        <p:spPr>
          <a:xfrm>
            <a:off x="4839081" y="5744624"/>
            <a:ext cx="484632" cy="5193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3667125" y="6070147"/>
            <a:ext cx="1171575" cy="0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2" name="Прямая со стрелкой 71"/>
          <p:cNvCxnSpPr>
            <a:endCxn id="12" idx="2"/>
          </p:cNvCxnSpPr>
          <p:nvPr/>
        </p:nvCxnSpPr>
        <p:spPr>
          <a:xfrm flipV="1">
            <a:off x="3667125" y="4980868"/>
            <a:ext cx="1171956" cy="32004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Блок-схема: задержка 64"/>
          <p:cNvSpPr/>
          <p:nvPr/>
        </p:nvSpPr>
        <p:spPr>
          <a:xfrm rot="16200000">
            <a:off x="4215819" y="1380220"/>
            <a:ext cx="3420000" cy="2556000"/>
          </a:xfrm>
          <a:prstGeom prst="flowChartDelay">
            <a:avLst/>
          </a:prstGeom>
          <a:blipFill>
            <a:blip r:embed="rId3" cstate="print"/>
            <a:tile tx="0" ty="0" sx="100000" sy="100000" flip="none" algn="tl"/>
          </a:blipFill>
          <a:ln w="28575" cap="flat">
            <a:solidFill>
              <a:srgbClr val="70AD47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610600" y="599712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PT Sans"/>
                <a:ea typeface="+mn-ea"/>
                <a:cs typeface="+mn-cs"/>
                <a:sym typeface="Calibri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PT Sans"/>
              <a:ea typeface="+mn-ea"/>
              <a:cs typeface="+mn-cs"/>
              <a:sym typeface="Calibri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213985" y="5466430"/>
            <a:ext cx="530352" cy="5193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963793" y="5704174"/>
            <a:ext cx="530352" cy="5193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76441" y="5415673"/>
            <a:ext cx="265176" cy="519348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658737" y="5795614"/>
            <a:ext cx="530352" cy="51934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68465" y="5594446"/>
            <a:ext cx="530352" cy="519348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Цилиндр 10"/>
          <p:cNvSpPr/>
          <p:nvPr/>
        </p:nvSpPr>
        <p:spPr>
          <a:xfrm>
            <a:off x="5515737" y="4413940"/>
            <a:ext cx="777240" cy="438912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4839081" y="4761412"/>
            <a:ext cx="777240" cy="438912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6320409" y="4642540"/>
            <a:ext cx="777240" cy="438912"/>
          </a:xfrm>
          <a:prstGeom prst="can">
            <a:avLst/>
          </a:prstGeom>
          <a:solidFill>
            <a:srgbClr val="FFC000"/>
          </a:solidFill>
          <a:ln w="28575" cap="flat">
            <a:solidFill>
              <a:srgbClr val="00863D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6265545" y="5456356"/>
            <a:ext cx="512064" cy="374904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Блок-схема: дисплей 15"/>
          <p:cNvSpPr/>
          <p:nvPr/>
        </p:nvSpPr>
        <p:spPr>
          <a:xfrm>
            <a:off x="5543169" y="6078148"/>
            <a:ext cx="621792" cy="265176"/>
          </a:xfrm>
          <a:prstGeom prst="flowChartDisplay">
            <a:avLst/>
          </a:prstGeom>
          <a:solidFill>
            <a:schemeClr val="accent1">
              <a:lumMod val="60000"/>
              <a:lumOff val="4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26" name="Picture 2" descr="Поиск логотипа, увеличительное стекло Компьютерные иконки Окно поиска iCon,  Поиск чертежей, объектив, данные, фоновый процесс png | PNGW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5592" y="3452804"/>
            <a:ext cx="758825" cy="758825"/>
          </a:xfrm>
          <a:prstGeom prst="rect">
            <a:avLst/>
          </a:prstGeom>
          <a:noFill/>
        </p:spPr>
      </p:pic>
      <p:pic>
        <p:nvPicPr>
          <p:cNvPr id="1032" name="Picture 8" descr="документ, файл, исследование, резюме значок в Business Succes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1464" y="5446196"/>
            <a:ext cx="557657" cy="557657"/>
          </a:xfrm>
          <a:prstGeom prst="rect">
            <a:avLst/>
          </a:prstGeom>
          <a:noFill/>
        </p:spPr>
      </p:pic>
      <p:pic>
        <p:nvPicPr>
          <p:cNvPr id="1034" name="Picture 10" descr="значок вектор поиска в интернете PNG , веб клипарт, значки поиска, Веб  значок PNG картинки и пнг рисунок для бесплатной загруз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1936" y="2565836"/>
            <a:ext cx="959993" cy="959993"/>
          </a:xfrm>
          <a:prstGeom prst="rect">
            <a:avLst/>
          </a:prstGeom>
          <a:noFill/>
        </p:spPr>
      </p:pic>
      <p:pic>
        <p:nvPicPr>
          <p:cNvPr id="1036" name="Picture 12" descr="человек, держащий увеличительное стекло, значок концепции инфографики, исследование Поиск исследование, компания, текст, связи с общественностью png thumbnai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368" y="2528281"/>
            <a:ext cx="841249" cy="883311"/>
          </a:xfrm>
          <a:prstGeom prst="rect">
            <a:avLst/>
          </a:prstGeom>
          <a:noFill/>
        </p:spPr>
      </p:pic>
      <p:sp>
        <p:nvSpPr>
          <p:cNvPr id="25" name="Блок-схема: узел 24"/>
          <p:cNvSpPr/>
          <p:nvPr/>
        </p:nvSpPr>
        <p:spPr>
          <a:xfrm>
            <a:off x="5159121" y="6078148"/>
            <a:ext cx="310896" cy="274320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>
            <a:innerShdw blurRad="63500" dist="50800">
              <a:prstClr val="black">
                <a:alpha val="50000"/>
              </a:prstClr>
            </a:inn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5680329" y="5639236"/>
            <a:ext cx="310896" cy="274320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Развернутая стрелка 35"/>
          <p:cNvSpPr/>
          <p:nvPr/>
        </p:nvSpPr>
        <p:spPr>
          <a:xfrm>
            <a:off x="4070985" y="381436"/>
            <a:ext cx="4105656" cy="5989320"/>
          </a:xfrm>
          <a:prstGeom prst="uturnArrow">
            <a:avLst>
              <a:gd name="adj1" fmla="val 10746"/>
              <a:gd name="adj2" fmla="val 14310"/>
              <a:gd name="adj3" fmla="val 25891"/>
              <a:gd name="adj4" fmla="val 43750"/>
              <a:gd name="adj5" fmla="val 98969"/>
            </a:avLst>
          </a:prstGeom>
          <a:solidFill>
            <a:schemeClr val="accent6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114085" y="1583872"/>
            <a:ext cx="338552" cy="4731258"/>
          </a:xfrm>
          <a:prstGeom prst="rect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square" lIns="45719" tIns="45719" rIns="45719" bIns="45719" numCol="1" spcCol="38100" rtlCol="0" anchor="ctr">
            <a:spAutoFit/>
          </a:bodyPr>
          <a:lstStyle/>
          <a:p>
            <a:pPr hangingPunct="0"/>
            <a:r>
              <a:rPr kumimoji="0" lang="ru-RU" sz="1400" b="1" i="0" u="none" strike="noStrike" cap="none" spc="0" normalizeH="0" baseline="0" dirty="0" smtClean="0">
                <a:ln>
                  <a:noFill/>
                </a:ln>
                <a:solidFill>
                  <a:srgbClr val="1B9D43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сбор  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1B9D43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&gt;</a:t>
            </a:r>
            <a:r>
              <a:rPr kumimoji="0" lang="ru-RU" sz="1600" b="1" i="0" u="none" strike="noStrike" cap="none" spc="0" normalizeH="0" baseline="0" dirty="0" smtClean="0">
                <a:ln>
                  <a:noFill/>
                </a:ln>
                <a:solidFill>
                  <a:srgbClr val="1B9D43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</a:t>
            </a:r>
            <a:r>
              <a:rPr lang="ru-RU" sz="1400" b="1" dirty="0" smtClean="0">
                <a:solidFill>
                  <a:srgbClr val="1B9D43"/>
                </a:solidFill>
                <a:sym typeface="Calibri"/>
              </a:rPr>
              <a:t>хранение   </a:t>
            </a:r>
            <a:r>
              <a:rPr lang="en-US" sz="1400" b="1" dirty="0" smtClean="0">
                <a:solidFill>
                  <a:srgbClr val="1B9D43"/>
                </a:solidFill>
                <a:sym typeface="Calibri"/>
              </a:rPr>
              <a:t>&gt;</a:t>
            </a:r>
            <a:r>
              <a:rPr lang="ru-RU" sz="1600" b="1" dirty="0" smtClean="0">
                <a:solidFill>
                  <a:srgbClr val="1B9D43"/>
                </a:solidFill>
                <a:sym typeface="Calibri"/>
              </a:rPr>
              <a:t>  </a:t>
            </a:r>
            <a:r>
              <a:rPr lang="ru-RU" sz="1400" b="1" dirty="0" smtClean="0">
                <a:solidFill>
                  <a:srgbClr val="1B9D43"/>
                </a:solidFill>
                <a:sym typeface="Calibri"/>
              </a:rPr>
              <a:t>поиск   </a:t>
            </a:r>
            <a:r>
              <a:rPr lang="en-US" sz="1400" b="1" dirty="0" smtClean="0">
                <a:solidFill>
                  <a:srgbClr val="1B9D43"/>
                </a:solidFill>
                <a:sym typeface="Calibri"/>
              </a:rPr>
              <a:t>&gt;</a:t>
            </a:r>
            <a:r>
              <a:rPr lang="ru-RU" sz="1600" b="1" dirty="0" smtClean="0">
                <a:solidFill>
                  <a:srgbClr val="1B9D43"/>
                </a:solidFill>
                <a:sym typeface="Calibri"/>
              </a:rPr>
              <a:t>  </a:t>
            </a:r>
            <a:r>
              <a:rPr lang="ru-RU" sz="1400" b="1" dirty="0" smtClean="0">
                <a:solidFill>
                  <a:srgbClr val="1B9D43"/>
                </a:solidFill>
                <a:sym typeface="Calibri"/>
              </a:rPr>
              <a:t>распространение    </a:t>
            </a:r>
            <a:r>
              <a:rPr lang="en-US" sz="1400" b="1" dirty="0" smtClean="0">
                <a:solidFill>
                  <a:srgbClr val="1B9D43"/>
                </a:solidFill>
                <a:sym typeface="Calibri"/>
              </a:rPr>
              <a:t>&gt;</a:t>
            </a:r>
            <a:endParaRPr lang="ru-RU" sz="2000" b="1" dirty="0" smtClean="0">
              <a:solidFill>
                <a:srgbClr val="1B9D43"/>
              </a:solidFill>
              <a:sym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439055"/>
            <a:ext cx="4419599" cy="5386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Текущая модель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rgbClr val="000000"/>
                </a:solidFill>
                <a:sym typeface="Calibri"/>
              </a:rPr>
              <a:t>Многие результаты становятся «темными данными»</a:t>
            </a:r>
            <a:endParaRPr kumimoji="0" lang="ru-RU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10154" y="397379"/>
            <a:ext cx="4681846" cy="5386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Целевая модель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rgbClr val="000000"/>
                </a:solidFill>
                <a:sym typeface="Calibri"/>
              </a:rPr>
              <a:t>«Темные»</a:t>
            </a:r>
            <a:r>
              <a:rPr lang="en-US" sz="11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sym typeface="Calibri"/>
              </a:rPr>
              <a:t>данные используются в исследованиях</a:t>
            </a:r>
            <a:r>
              <a:rPr lang="en-US" sz="1100" dirty="0" smtClean="0">
                <a:solidFill>
                  <a:srgbClr val="000000"/>
                </a:solidFill>
                <a:sym typeface="Calibri"/>
              </a:rPr>
              <a:t>/</a:t>
            </a:r>
            <a:r>
              <a:rPr lang="ru-RU" sz="1100" dirty="0" smtClean="0">
                <a:solidFill>
                  <a:srgbClr val="000000"/>
                </a:solidFill>
                <a:sym typeface="Calibri"/>
              </a:rPr>
              <a:t>разработках</a:t>
            </a:r>
            <a:endParaRPr kumimoji="0" lang="ru-RU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442109" y="1835332"/>
            <a:ext cx="307775" cy="3054096"/>
          </a:xfrm>
          <a:prstGeom prst="rect">
            <a:avLst/>
          </a:prstGeom>
          <a:noFill/>
          <a:ln w="12700" cap="flat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rgbClr val="1B9D43"/>
                </a:solidFill>
                <a:sym typeface="Calibri"/>
              </a:rPr>
              <a:t>&gt; </a:t>
            </a:r>
            <a:r>
              <a:rPr lang="ru-RU" sz="1400" b="1" dirty="0" smtClean="0">
                <a:solidFill>
                  <a:srgbClr val="1B9D43"/>
                </a:solidFill>
                <a:sym typeface="Calibri"/>
              </a:rPr>
              <a:t>  п</a:t>
            </a:r>
            <a:r>
              <a:rPr kumimoji="0" lang="ru-RU" sz="1400" b="1" i="0" u="none" strike="noStrike" cap="none" spc="0" normalizeH="0" baseline="0" dirty="0" smtClean="0">
                <a:ln>
                  <a:noFill/>
                </a:ln>
                <a:solidFill>
                  <a:srgbClr val="1B9D43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овторное  использование</a:t>
            </a:r>
            <a:endParaRPr kumimoji="0" lang="ru-RU" sz="1400" b="1" i="0" u="none" strike="noStrike" cap="none" spc="0" normalizeH="0" baseline="0" dirty="0">
              <a:ln>
                <a:noFill/>
              </a:ln>
              <a:solidFill>
                <a:srgbClr val="1B9D43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41248" y="3133780"/>
            <a:ext cx="337413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</a:t>
            </a:r>
            <a:endParaRPr kumimoji="0" lang="ru-RU" sz="12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0050" y="1240972"/>
            <a:ext cx="3599688" cy="53706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hangingPunct="0">
              <a:spcBef>
                <a:spcPts val="600"/>
              </a:spcBef>
            </a:pP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Возможности использования ресурсов:</a:t>
            </a:r>
          </a:p>
          <a:p>
            <a:pPr marL="87313" indent="-87313" hangingPunct="0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Поиск в разных системах с разными правами доступа, с разными интерфейсами</a:t>
            </a:r>
            <a:endParaRPr lang="ru-RU" sz="1200" dirty="0" smtClean="0">
              <a:solidFill>
                <a:srgbClr val="000000"/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Создатели </a:t>
            </a: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ресурса получают доступ к базе данных </a:t>
            </a: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только при условии </a:t>
            </a:r>
            <a:r>
              <a:rPr kumimoji="0" lang="ru-RU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политики открытого доступа или при наличия подписки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Распространение в Сети определяется </a:t>
            </a: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политикой владельца базы данных 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(хранилища)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Доступ к результатам в зависимости </a:t>
            </a: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от политики владельца базы данных 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(хранилища)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Ограниченная доступность сохраненных результатов для поиска в разных системах. </a:t>
            </a:r>
            <a:endParaRPr lang="en-US" sz="1200" dirty="0" smtClean="0">
              <a:solidFill>
                <a:srgbClr val="000000"/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Нет единого окна поиска по </a:t>
            </a:r>
            <a:r>
              <a:rPr lang="ru-RU" sz="1200" b="1" dirty="0" smtClean="0">
                <a:solidFill>
                  <a:srgbClr val="FF0000"/>
                </a:solidFill>
                <a:sym typeface="Calibri"/>
              </a:rPr>
              <a:t>всем</a:t>
            </a: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 результатам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F32735"/>
                </a:solidFill>
                <a:sym typeface="Calibri"/>
              </a:rPr>
              <a:t>Нет гарантий сохранности 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ресурса, отражающего результаты исследования</a:t>
            </a:r>
          </a:p>
          <a:p>
            <a:pPr hangingPunct="0">
              <a:spcBef>
                <a:spcPts val="600"/>
              </a:spcBef>
            </a:pPr>
            <a:r>
              <a:rPr lang="ru-RU" sz="1200" dirty="0" err="1" smtClean="0">
                <a:solidFill>
                  <a:srgbClr val="FF0000"/>
                </a:solidFill>
                <a:sym typeface="Calibri"/>
              </a:rPr>
              <a:t>Нестандартизованное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 описание сохраненного ресурса по требованиями внешнего хранилища (базы данных) или по собственному усмотрению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Выборочное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 сохранение результатов в различных хранилищах (собственные, внешние), нет гарантий сохранности ресурса</a:t>
            </a: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Фиксация результатов исследования в разных формах (от «сырых» данных до статей и монографий) </a:t>
            </a:r>
            <a:r>
              <a:rPr lang="ru-RU" sz="1200" dirty="0" smtClean="0">
                <a:solidFill>
                  <a:srgbClr val="FF0000"/>
                </a:solidFill>
                <a:sym typeface="Calibri"/>
              </a:rPr>
              <a:t>по усмотрению исследователя</a:t>
            </a:r>
          </a:p>
        </p:txBody>
      </p:sp>
      <p:sp>
        <p:nvSpPr>
          <p:cNvPr id="57" name="Цилиндр 56"/>
          <p:cNvSpPr/>
          <p:nvPr/>
        </p:nvSpPr>
        <p:spPr>
          <a:xfrm>
            <a:off x="5726049" y="4907716"/>
            <a:ext cx="777240" cy="438912"/>
          </a:xfrm>
          <a:prstGeom prst="can">
            <a:avLst/>
          </a:prstGeom>
          <a:solidFill>
            <a:schemeClr val="accent4">
              <a:lumMod val="75000"/>
            </a:schemeClr>
          </a:solidFill>
          <a:ln w="28575" cap="flat">
            <a:solidFill>
              <a:srgbClr val="00863D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42" name="Picture 18" descr="FTW SRL Исследования инновационных технологий Innovazione tecnologica, технологии, электроника, текст, инновации png thumbnai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51856" y="1202502"/>
            <a:ext cx="1014857" cy="1219760"/>
          </a:xfrm>
          <a:prstGeom prst="rect">
            <a:avLst/>
          </a:prstGeom>
          <a:noFill/>
        </p:spPr>
      </p:pic>
      <p:sp>
        <p:nvSpPr>
          <p:cNvPr id="67" name="TextBox 66"/>
          <p:cNvSpPr txBox="1"/>
          <p:nvPr/>
        </p:nvSpPr>
        <p:spPr>
          <a:xfrm>
            <a:off x="8229599" y="957508"/>
            <a:ext cx="3476625" cy="5355310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spc="0" normalizeH="0" baseline="0" dirty="0" smtClean="0">
                <a:ln>
                  <a:noFill/>
                </a:ln>
                <a:solidFill>
                  <a:srgbClr val="30803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Новые возможности:</a:t>
            </a:r>
          </a:p>
          <a:p>
            <a:pPr marL="85725" marR="0" indent="-85725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200" dirty="0" smtClean="0">
                <a:sym typeface="Calibri"/>
              </a:rPr>
              <a:t>Анализ результативности исследований</a:t>
            </a:r>
          </a:p>
          <a:p>
            <a:pPr marL="85725" marR="0" indent="-85725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200" dirty="0" smtClean="0">
                <a:sym typeface="Calibri"/>
              </a:rPr>
              <a:t>Аналитика: выявление трендов и т.п.</a:t>
            </a:r>
          </a:p>
          <a:p>
            <a:pPr marL="85725" marR="0" indent="-85725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200" dirty="0" smtClean="0">
                <a:sym typeface="Calibri"/>
              </a:rPr>
              <a:t>Верификация заявленных результатов на основе сохраненных данных</a:t>
            </a:r>
          </a:p>
          <a:p>
            <a:pPr marL="85725" marR="0" indent="-85725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200" dirty="0" smtClean="0">
                <a:sym typeface="Calibri"/>
              </a:rPr>
              <a:t>Создание «озера данных» для баз знаний задач </a:t>
            </a:r>
            <a:r>
              <a:rPr lang="en-US" sz="1200" dirty="0" smtClean="0">
                <a:sym typeface="Calibri"/>
              </a:rPr>
              <a:t>Industry 4.0</a:t>
            </a:r>
            <a:endParaRPr lang="ru-RU" sz="1200" dirty="0" smtClean="0">
              <a:sym typeface="Calibri"/>
            </a:endParaRPr>
          </a:p>
          <a:p>
            <a:pPr marL="85725" marR="0" indent="-85725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200" dirty="0" smtClean="0">
                <a:sym typeface="Calibri"/>
              </a:rPr>
              <a:t>Автоматическая регистрация авторства в глобальном пространстве</a:t>
            </a:r>
          </a:p>
          <a:p>
            <a:pPr hangingPunct="0">
              <a:spcBef>
                <a:spcPts val="600"/>
              </a:spcBef>
            </a:pPr>
            <a:r>
              <a:rPr lang="ru-RU" sz="1200" b="1" dirty="0" smtClean="0">
                <a:solidFill>
                  <a:srgbClr val="308032"/>
                </a:solidFill>
                <a:sym typeface="Calibri"/>
              </a:rPr>
              <a:t>Единая политика доступа </a:t>
            </a:r>
            <a:r>
              <a:rPr lang="ru-RU" sz="1200" dirty="0" smtClean="0">
                <a:sym typeface="Calibri"/>
              </a:rPr>
              <a:t>к ресурсам </a:t>
            </a:r>
            <a:endParaRPr lang="ru-RU" sz="1200" dirty="0" smtClean="0">
              <a:solidFill>
                <a:srgbClr val="00B050"/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308032"/>
                </a:solidFill>
                <a:sym typeface="Calibri"/>
              </a:rPr>
              <a:t>Регистрация</a:t>
            </a:r>
            <a:r>
              <a:rPr lang="ru-RU" sz="1200" dirty="0" smtClean="0">
                <a:solidFill>
                  <a:srgbClr val="00B050"/>
                </a:solidFill>
                <a:sym typeface="Calibri"/>
              </a:rPr>
              <a:t> </a:t>
            </a:r>
            <a:r>
              <a:rPr lang="ru-RU" sz="1200" dirty="0" smtClean="0">
                <a:sym typeface="Calibri"/>
              </a:rPr>
              <a:t>в глобальных научных поисковых системах </a:t>
            </a:r>
            <a:endParaRPr lang="ru-RU" sz="1200" dirty="0" smtClean="0">
              <a:solidFill>
                <a:srgbClr val="00B050"/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b="1" dirty="0" smtClean="0">
                <a:solidFill>
                  <a:srgbClr val="308032"/>
                </a:solidFill>
                <a:sym typeface="Calibri"/>
              </a:rPr>
              <a:t>Единое окно </a:t>
            </a:r>
            <a:r>
              <a:rPr lang="ru-RU" sz="1200" dirty="0" smtClean="0">
                <a:sym typeface="Calibri"/>
              </a:rPr>
              <a:t>поиска по всем зарегистрированным результатам, семантическая сеть на основе постоянных идентификаторов</a:t>
            </a:r>
            <a:endParaRPr lang="ru-RU" sz="1200" dirty="0" smtClean="0">
              <a:solidFill>
                <a:srgbClr val="00B050"/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308032"/>
                </a:solidFill>
                <a:sym typeface="Calibri"/>
              </a:rPr>
              <a:t>Регистрация результата в </a:t>
            </a:r>
            <a:r>
              <a:rPr lang="ru-RU" sz="1200" dirty="0" err="1" smtClean="0">
                <a:solidFill>
                  <a:srgbClr val="308032"/>
                </a:solidFill>
                <a:sym typeface="Calibri"/>
              </a:rPr>
              <a:t>Репозитории</a:t>
            </a:r>
            <a:r>
              <a:rPr lang="ru-RU" sz="1200" dirty="0" smtClean="0">
                <a:solidFill>
                  <a:srgbClr val="00B050"/>
                </a:solidFill>
                <a:sym typeface="Calibri"/>
              </a:rPr>
              <a:t> </a:t>
            </a:r>
            <a:r>
              <a:rPr lang="ru-RU" sz="1200" dirty="0" smtClean="0">
                <a:sym typeface="Calibri"/>
              </a:rPr>
              <a:t>с</a:t>
            </a:r>
            <a:r>
              <a:rPr lang="ru-RU" sz="1200" dirty="0" smtClean="0">
                <a:solidFill>
                  <a:srgbClr val="00B050"/>
                </a:solidFill>
                <a:sym typeface="Calibri"/>
              </a:rPr>
              <a:t> </a:t>
            </a:r>
            <a:r>
              <a:rPr lang="ru-RU" sz="1200" dirty="0" smtClean="0">
                <a:sym typeface="Calibri"/>
              </a:rPr>
              <a:t>использованием системы глобальных постоянных идентификаторов</a:t>
            </a:r>
            <a:r>
              <a:rPr lang="ru-RU" sz="1200" dirty="0" smtClean="0">
                <a:solidFill>
                  <a:srgbClr val="00B050"/>
                </a:solidFill>
                <a:sym typeface="Calibri"/>
              </a:rPr>
              <a:t>, </a:t>
            </a:r>
            <a:r>
              <a:rPr lang="ru-RU" sz="1200" b="1" dirty="0" smtClean="0">
                <a:solidFill>
                  <a:srgbClr val="308032"/>
                </a:solidFill>
                <a:sym typeface="Calibri"/>
              </a:rPr>
              <a:t>единая схема </a:t>
            </a:r>
            <a:r>
              <a:rPr lang="ru-RU" sz="1200" dirty="0" smtClean="0">
                <a:sym typeface="Calibri"/>
              </a:rPr>
              <a:t>описания ресурса</a:t>
            </a:r>
            <a:endParaRPr lang="ru-RU" sz="1200" dirty="0" smtClean="0">
              <a:solidFill>
                <a:schemeClr val="accent6">
                  <a:lumMod val="75000"/>
                </a:schemeClr>
              </a:solidFill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ym typeface="Calibri"/>
              </a:rPr>
              <a:t>Сохранение требуемых планом 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результатов в </a:t>
            </a:r>
            <a:r>
              <a:rPr lang="ru-RU" sz="1200" b="1" dirty="0" smtClean="0">
                <a:solidFill>
                  <a:srgbClr val="308032"/>
                </a:solidFill>
                <a:sym typeface="Calibri"/>
              </a:rPr>
              <a:t>надежных</a:t>
            </a: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 хранилищах</a:t>
            </a:r>
            <a:r>
              <a:rPr lang="ru-RU" sz="1200" dirty="0" smtClean="0">
                <a:sym typeface="Calibri"/>
              </a:rPr>
              <a:t>, включая </a:t>
            </a:r>
            <a:r>
              <a:rPr lang="ru-RU" sz="1200" dirty="0" err="1" smtClean="0">
                <a:sym typeface="Calibri"/>
              </a:rPr>
              <a:t>Репозиторий</a:t>
            </a:r>
            <a:endParaRPr lang="ru-RU" sz="1200" dirty="0" smtClean="0">
              <a:sym typeface="Calibri"/>
            </a:endParaRPr>
          </a:p>
          <a:p>
            <a:pPr hangingPunct="0"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sym typeface="Calibri"/>
              </a:rPr>
              <a:t>Фиксация результатов исследования в разных формах (от «сырых» данных до статей и монографий) </a:t>
            </a:r>
            <a:r>
              <a:rPr lang="ru-RU" sz="1200" dirty="0" smtClean="0">
                <a:solidFill>
                  <a:srgbClr val="308032"/>
                </a:solidFill>
                <a:sym typeface="Calibri"/>
              </a:rPr>
              <a:t>в соответствии с </a:t>
            </a:r>
            <a:r>
              <a:rPr lang="ru-RU" sz="1200" b="1" dirty="0" smtClean="0">
                <a:solidFill>
                  <a:srgbClr val="308032"/>
                </a:solidFill>
                <a:sym typeface="Calibri"/>
              </a:rPr>
              <a:t>планом управления научными данными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18073" y="5465500"/>
            <a:ext cx="1280160" cy="905256"/>
          </a:xfrm>
          <a:prstGeom prst="rect">
            <a:avLst/>
          </a:prstGeom>
          <a:noFill/>
          <a:ln w="28575" cap="flat">
            <a:solidFill>
              <a:srgbClr val="00863D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4" name="Прямая со стрелкой 93"/>
          <p:cNvCxnSpPr>
            <a:endCxn id="10" idx="5"/>
          </p:cNvCxnSpPr>
          <p:nvPr/>
        </p:nvCxnSpPr>
        <p:spPr>
          <a:xfrm flipH="1" flipV="1">
            <a:off x="7221149" y="6037737"/>
            <a:ext cx="955492" cy="3835"/>
          </a:xfrm>
          <a:prstGeom prst="straightConnector1">
            <a:avLst/>
          </a:prstGeom>
          <a:noFill/>
          <a:ln w="28575" cap="flat">
            <a:solidFill>
              <a:srgbClr val="70AD47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9" name="Прямая со стрелкой 58"/>
          <p:cNvCxnSpPr/>
          <p:nvPr/>
        </p:nvCxnSpPr>
        <p:spPr>
          <a:xfrm flipH="1" flipV="1">
            <a:off x="123825" y="964747"/>
            <a:ext cx="19050" cy="5534025"/>
          </a:xfrm>
          <a:prstGeom prst="straightConnector1">
            <a:avLst/>
          </a:prstGeom>
          <a:noFill/>
          <a:ln w="57150" cap="flat">
            <a:solidFill>
              <a:srgbClr val="C00000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Прямая со стрелкой 61"/>
          <p:cNvCxnSpPr/>
          <p:nvPr/>
        </p:nvCxnSpPr>
        <p:spPr>
          <a:xfrm flipH="1" flipV="1">
            <a:off x="12030075" y="964747"/>
            <a:ext cx="19050" cy="5534025"/>
          </a:xfrm>
          <a:prstGeom prst="straightConnector1">
            <a:avLst/>
          </a:prstGeom>
          <a:noFill/>
          <a:ln w="57150" cap="flat">
            <a:solidFill>
              <a:srgbClr val="00863D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871"/>
            <a:ext cx="12192000" cy="57626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17503" y="2750942"/>
            <a:ext cx="6839339" cy="1323439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Раскрываем «темные» данные…</a:t>
            </a:r>
            <a:endParaRPr lang="ru-RU" sz="4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1C4F-7A4F-C540-A280-CFC1A5C0E0E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986" y="365125"/>
            <a:ext cx="10514814" cy="709531"/>
          </a:xfrm>
        </p:spPr>
        <p:txBody>
          <a:bodyPr/>
          <a:lstStyle/>
          <a:p>
            <a:r>
              <a:rPr lang="ru-RU" dirty="0" err="1" smtClean="0"/>
              <a:t>Политех</a:t>
            </a:r>
            <a:r>
              <a:rPr lang="ru-RU" dirty="0" smtClean="0"/>
              <a:t> – это…</a:t>
            </a:r>
            <a:endParaRPr lang="ru-RU" dirty="0"/>
          </a:p>
        </p:txBody>
      </p:sp>
      <p:pic>
        <p:nvPicPr>
          <p:cNvPr id="4" name="Содержимое 5" descr="20200925_154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375" y="3487916"/>
            <a:ext cx="4583603" cy="30566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329" y="1081376"/>
            <a:ext cx="567864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Цифры и факты: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Создан более 120 лет назад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Более 30 тысяч студентов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12 институтов и 34 высших школ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Драйвер высшего инженерного образования в </a:t>
            </a:r>
            <a:r>
              <a:rPr lang="ru-RU" dirty="0" smtClean="0"/>
              <a:t>России 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300 </a:t>
            </a:r>
            <a:r>
              <a:rPr lang="ru-RU" dirty="0" smtClean="0"/>
              <a:t>программ </a:t>
            </a:r>
            <a:r>
              <a:rPr lang="ru-RU" dirty="0" err="1" smtClean="0"/>
              <a:t>бакалавриата</a:t>
            </a:r>
            <a:r>
              <a:rPr lang="ru-RU" dirty="0" smtClean="0"/>
              <a:t> и магистратуры, более 90 </a:t>
            </a:r>
            <a:r>
              <a:rPr lang="ru-RU" dirty="0" smtClean="0"/>
              <a:t>научных </a:t>
            </a:r>
            <a:r>
              <a:rPr lang="ru-RU" dirty="0" smtClean="0"/>
              <a:t>направлений аспирантуры и докторантуры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40544" y="4110086"/>
            <a:ext cx="5637229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Позиции в </a:t>
            </a:r>
            <a:r>
              <a:rPr lang="ru-RU" b="1" dirty="0" err="1" smtClean="0"/>
              <a:t>рейтин</a:t>
            </a:r>
            <a:fld id="{38094315-B746-45CD-BF28-340EE74F7AA5}" type="slidenum">
              <a:rPr lang="ru-RU" b="1" smtClean="0"/>
              <a:t>3</a:t>
            </a:fld>
            <a:fld id="{550AC722-D960-4425-80FC-2CF9A7F06FCB}" type="slidenum">
              <a:rPr lang="ru-RU" b="1" smtClean="0"/>
              <a:t>3</a:t>
            </a:fld>
            <a:r>
              <a:rPr lang="ru-RU" b="1" dirty="0" err="1" smtClean="0"/>
              <a:t>гах</a:t>
            </a:r>
            <a:r>
              <a:rPr lang="ru-RU" b="1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QS EECA 45+, QS BRICS 100+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QS World University Rankings: 393 position in the world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QS Broad Subject Area: 180 Engineering &amp; Technology (4th in Russia)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World University Ranking: TOP-350 in the world</a:t>
            </a:r>
            <a:r>
              <a:rPr lang="ru-RU" dirty="0" smtClean="0"/>
              <a:t>.</a:t>
            </a:r>
            <a:r>
              <a:rPr lang="en-US" dirty="0" smtClean="0"/>
              <a:t> 43rd – in Europe</a:t>
            </a:r>
            <a:r>
              <a:rPr lang="ru-RU" dirty="0" smtClean="0"/>
              <a:t>.</a:t>
            </a:r>
            <a:r>
              <a:rPr lang="en-US" dirty="0" smtClean="0"/>
              <a:t> 3rd – in Russia</a:t>
            </a: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3" cstate="print"/>
          <a:srcRect l="1623" r="2861"/>
          <a:stretch>
            <a:fillRect/>
          </a:stretch>
        </p:blipFill>
        <p:spPr>
          <a:xfrm>
            <a:off x="6263909" y="857838"/>
            <a:ext cx="5928091" cy="3040144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18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Фундаментальная библиотека </a:t>
            </a:r>
            <a:r>
              <a:rPr lang="ru-RU" dirty="0" err="1" smtClean="0"/>
              <a:t>Политеха</a:t>
            </a:r>
            <a:r>
              <a:rPr lang="ru-RU" dirty="0" smtClean="0"/>
              <a:t> – это…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4000" t="2810" r="4258"/>
          <a:stretch>
            <a:fillRect/>
          </a:stretch>
        </p:blipFill>
        <p:spPr bwMode="auto">
          <a:xfrm>
            <a:off x="179110" y="1150069"/>
            <a:ext cx="4152885" cy="313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natalia\AppData\Local\Microsoft\Windows\Temporary Internet Files\Content.Outlook\SAMI1H37\IMG_560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6672" y="3525624"/>
            <a:ext cx="4379290" cy="29203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5097" y="3544478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1900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8235" y="5976594"/>
            <a:ext cx="121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2000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8243" y="1140643"/>
            <a:ext cx="711723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/>
              <a:t>120 лет </a:t>
            </a:r>
            <a:r>
              <a:rPr lang="ru-RU" dirty="0" smtClean="0"/>
              <a:t>развития и трансформации, с сохранением традиций и лидерством во внедрении цифровых технологий</a:t>
            </a:r>
          </a:p>
          <a:p>
            <a:pPr>
              <a:spcAft>
                <a:spcPts val="600"/>
              </a:spcAft>
            </a:pPr>
            <a:r>
              <a:rPr lang="ru-RU" b="1" dirty="0" smtClean="0"/>
              <a:t>2005 </a:t>
            </a:r>
            <a:r>
              <a:rPr lang="ru-RU" b="1" dirty="0" smtClean="0"/>
              <a:t>год </a:t>
            </a:r>
            <a:r>
              <a:rPr lang="ru-RU" dirty="0" smtClean="0"/>
              <a:t>– создание Информационно-библиотечного комплекса, объединяющего традиционные библиотечные отделы, </a:t>
            </a:r>
            <a:r>
              <a:rPr lang="ru-RU" dirty="0" err="1" smtClean="0"/>
              <a:t>ИТ-подразделения</a:t>
            </a:r>
            <a:r>
              <a:rPr lang="ru-RU" dirty="0" smtClean="0"/>
              <a:t> и новые структуры по работе с цифровыми данными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63055" y="2675106"/>
            <a:ext cx="58463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Фонд:</a:t>
            </a:r>
          </a:p>
          <a:p>
            <a:pPr>
              <a:spcBef>
                <a:spcPts val="600"/>
              </a:spcBef>
            </a:pPr>
            <a:r>
              <a:rPr lang="ru-RU" b="1" dirty="0" smtClean="0"/>
              <a:t>Традиционный: фонд </a:t>
            </a:r>
          </a:p>
          <a:p>
            <a:r>
              <a:rPr lang="ru-RU" dirty="0" smtClean="0"/>
              <a:t>3,6 млн. (2015 – 4 млн.)</a:t>
            </a:r>
          </a:p>
          <a:p>
            <a:pPr>
              <a:spcBef>
                <a:spcPts val="600"/>
              </a:spcBef>
            </a:pPr>
            <a:r>
              <a:rPr lang="ru-RU" b="1" dirty="0" smtClean="0"/>
              <a:t>Цифровой фонд</a:t>
            </a:r>
          </a:p>
          <a:p>
            <a:r>
              <a:rPr lang="ru-RU" dirty="0" smtClean="0"/>
              <a:t>Электронная библиотека СПбПУ – 74 тыс. ресурсов</a:t>
            </a:r>
          </a:p>
          <a:p>
            <a:r>
              <a:rPr lang="ru-RU" dirty="0" smtClean="0"/>
              <a:t>Национальная подписка – 14 баз</a:t>
            </a:r>
          </a:p>
          <a:p>
            <a:r>
              <a:rPr lang="ru-RU" dirty="0" smtClean="0"/>
              <a:t>Собственная подписка – 4 баз</a:t>
            </a:r>
          </a:p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Открытый доступ, открытые данные и открытая </a:t>
            </a:r>
            <a:r>
              <a:rPr lang="ru-RU" dirty="0" smtClean="0"/>
              <a:t>наука. Национальный контекст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 акцентом на реализацию открытости данных в пространстве </a:t>
            </a:r>
            <a:r>
              <a:rPr lang="ru-RU" dirty="0" err="1" smtClean="0"/>
              <a:t>Политеха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" y="0"/>
            <a:ext cx="12190817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Эволюция «открытости» данных в науке и образовании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621130" y="1527163"/>
          <a:ext cx="6151880" cy="1938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2246" y="3486893"/>
            <a:ext cx="490511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Проекты и инициативы в мире: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Principles of Open Scholarly Infrastructure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Постоянные идентификаторы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Свободные лицензии и стандартизованные формулировки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Initiative for Open Citations I4OC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Initiative for Open Abstracts I4OA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909844" y="3497346"/>
            <a:ext cx="460970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России: 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Инфраструктура науки создается в рамках Российского научного фонда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Создание ЭИОС в вузах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04114" y="4798244"/>
            <a:ext cx="453429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</a:t>
            </a:r>
            <a:r>
              <a:rPr lang="ru-RU" b="1" dirty="0" err="1" smtClean="0"/>
              <a:t>Политехе</a:t>
            </a:r>
            <a:r>
              <a:rPr lang="ru-RU" b="1" dirty="0" smtClean="0"/>
              <a:t>: 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От ЭИОС к цифровой платформе университета 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Электронная библиотека (</a:t>
            </a:r>
            <a:r>
              <a:rPr lang="ru-RU" dirty="0" err="1" smtClean="0"/>
              <a:t>репозиторий</a:t>
            </a:r>
            <a:r>
              <a:rPr lang="ru-RU" dirty="0" smtClean="0"/>
              <a:t>) как часть цифровой платформы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Открытые данные России</a:t>
            </a:r>
            <a:endParaRPr lang="ru-RU" dirty="0"/>
          </a:p>
        </p:txBody>
      </p:sp>
      <p:pic>
        <p:nvPicPr>
          <p:cNvPr id="4" name="Содержимое 3" descr="портал открытых данных россии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324" y="1474910"/>
            <a:ext cx="9927210" cy="27765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7092" y="4358163"/>
            <a:ext cx="80944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Открытые данные (государственные данные)  – информация о деятельности государственных органов и органов местного самоуправления, размещенная в сети Интернет в виде массивов данных в формате, обеспечивающем их автоматизированную обработку в целях повторного использования без предварительного изменения человеком (машиночитаемый формат), и на условиях ее свободного (бесплатного) использования.</a:t>
            </a:r>
          </a:p>
        </p:txBody>
      </p:sp>
      <p:pic>
        <p:nvPicPr>
          <p:cNvPr id="6" name="Рисунок 5" descr="области открытых данных россии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54186" y="1819372"/>
            <a:ext cx="3827282" cy="2846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85781" y="4845378"/>
            <a:ext cx="2931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Данные сгруппированы по 16 областям деятельности. </a:t>
            </a:r>
            <a:r>
              <a:rPr lang="ru-RU" dirty="0" smtClean="0">
                <a:solidFill>
                  <a:srgbClr val="FF0000"/>
                </a:solidFill>
              </a:rPr>
              <a:t>Науки среди них нет.</a:t>
            </a:r>
          </a:p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986" y="365126"/>
            <a:ext cx="10514814" cy="681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Open data barometer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02080" y="1640264"/>
            <a:ext cx="4147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Глобальная система, показывающая уровень поддержки государством использования открытых данных в области статистики</a:t>
            </a:r>
            <a:r>
              <a:rPr lang="en-US" dirty="0" smtClean="0"/>
              <a:t>/</a:t>
            </a:r>
            <a:r>
              <a:rPr lang="ru-RU" dirty="0" smtClean="0"/>
              <a:t>учета, внедрения инноваций и социальной политики</a:t>
            </a:r>
          </a:p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https://opendatabarometer.org/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Содержимое 9" descr="russia baromet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4166"/>
          <a:stretch>
            <a:fillRect/>
          </a:stretch>
        </p:blipFill>
        <p:spPr>
          <a:xfrm>
            <a:off x="766811" y="1339605"/>
            <a:ext cx="5765964" cy="5074410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559" y="365126"/>
            <a:ext cx="10524241" cy="728384"/>
          </a:xfrm>
        </p:spPr>
        <p:txBody>
          <a:bodyPr/>
          <a:lstStyle/>
          <a:p>
            <a:r>
              <a:rPr lang="ru-RU" dirty="0" smtClean="0"/>
              <a:t>Открытая наука</a:t>
            </a:r>
            <a:endParaRPr lang="ru-RU" dirty="0"/>
          </a:p>
        </p:txBody>
      </p:sp>
      <p:pic>
        <p:nvPicPr>
          <p:cNvPr id="4" name="Содержимое 3" descr="схема откр науки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53450" y="1203456"/>
            <a:ext cx="7864986" cy="43513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41114" y="5978108"/>
            <a:ext cx="5999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Источник: </a:t>
            </a:r>
            <a:r>
              <a:rPr lang="en-US" i="1" dirty="0" smtClean="0"/>
              <a:t>UNESCO Recommendation on Open Science</a:t>
            </a:r>
            <a:r>
              <a:rPr lang="ru-RU" i="1" dirty="0" smtClean="0"/>
              <a:t>, 2021</a:t>
            </a:r>
            <a:endParaRPr lang="ru-RU" i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98004" y="1464941"/>
            <a:ext cx="425148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Основные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Публичная доступность и полная прозрачность научных коммуникаций.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Публичная доступность и повторное использование научных данных.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Прозрачность методов проведения экспериментов, наблюдений, сбора данных.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Полная научная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коллаборация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Основные потребности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Укрепление диалога между наукой и обществом.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Связанность исследователей с формированием политики развития науки.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Развитие  надлежащих е-инфраструктур, цифровых средств и сервисов для открытой науки.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Изменение законодательства и политики лицензирования для открытой науки.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Создание новой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устойчивой инфраструктуры: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Подготовки квалифицированных специалистов в области открытой науки.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Ответственное отношение исследователей, соответствующее принятым в науке ценностям и вызывающего доверие – научная частота и честность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11126" y="5674936"/>
            <a:ext cx="4480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Рекомендации группы </a:t>
            </a:r>
            <a:r>
              <a:rPr lang="ru-RU" i="1" dirty="0" err="1" smtClean="0"/>
              <a:t>Research</a:t>
            </a:r>
            <a:r>
              <a:rPr lang="ru-RU" i="1" dirty="0" smtClean="0"/>
              <a:t>, </a:t>
            </a:r>
            <a:r>
              <a:rPr lang="ru-RU" i="1" dirty="0" err="1" smtClean="0"/>
              <a:t>Innovation</a:t>
            </a:r>
            <a:r>
              <a:rPr lang="ru-RU" i="1" dirty="0" smtClean="0"/>
              <a:t> </a:t>
            </a:r>
            <a:r>
              <a:rPr lang="ru-RU" i="1" dirty="0" err="1" smtClean="0"/>
              <a:t>and</a:t>
            </a:r>
            <a:r>
              <a:rPr lang="ru-RU" i="1" dirty="0" smtClean="0"/>
              <a:t> </a:t>
            </a:r>
            <a:r>
              <a:rPr lang="ru-RU" i="1" dirty="0" err="1" smtClean="0"/>
              <a:t>Science</a:t>
            </a:r>
            <a:r>
              <a:rPr lang="ru-RU" i="1" dirty="0" smtClean="0"/>
              <a:t> </a:t>
            </a:r>
            <a:r>
              <a:rPr lang="ru-RU" i="1" dirty="0" err="1" smtClean="0"/>
              <a:t>Policy</a:t>
            </a:r>
            <a:r>
              <a:rPr lang="ru-RU" i="1" dirty="0" smtClean="0"/>
              <a:t> </a:t>
            </a:r>
            <a:r>
              <a:rPr lang="ru-RU" i="1" dirty="0" err="1" smtClean="0"/>
              <a:t>Experts</a:t>
            </a:r>
            <a:r>
              <a:rPr lang="ru-RU" i="1" dirty="0" smtClean="0"/>
              <a:t> (RISE)</a:t>
            </a:r>
            <a:endParaRPr lang="ru-RU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E0445-0F4A-4C55-A4D8-8994B637F81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1" id="{4943DECD-A5E2-4774-B075-0B113844C8C6}" vid="{B4D713A2-E6D6-4533-92F1-88CF87DEFEB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6727</TotalTime>
  <Words>1971</Words>
  <Application>Microsoft Office PowerPoint</Application>
  <PresentationFormat>Произвольный</PresentationFormat>
  <Paragraphs>247</Paragraphs>
  <Slides>24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Управление открытыми данными в Санкт-Петербургском политехническом университете</vt:lpstr>
      <vt:lpstr>Традиции Политеха и библиотеки</vt:lpstr>
      <vt:lpstr>Политех – это…</vt:lpstr>
      <vt:lpstr>Фундаментальная библиотека Политеха – это…</vt:lpstr>
      <vt:lpstr>Открытый доступ, открытые данные и открытая наука. Национальный контекст</vt:lpstr>
      <vt:lpstr>Эволюция «открытости» данных в науке и образовании</vt:lpstr>
      <vt:lpstr>Открытые данные России</vt:lpstr>
      <vt:lpstr>Open data barometer</vt:lpstr>
      <vt:lpstr>Открытая наука</vt:lpstr>
      <vt:lpstr>Слайд 10</vt:lpstr>
      <vt:lpstr>Пространство, основанное на связанных данных и постоянных идентификаторах</vt:lpstr>
      <vt:lpstr>Опыт СПбПУ: регулируемая открытость цифрового фонда</vt:lpstr>
      <vt:lpstr>Электронная библиотека в цифровом университете</vt:lpstr>
      <vt:lpstr>Потоки наполнения ЭБ СПбПУ</vt:lpstr>
      <vt:lpstr>Коллекции, источники поступлений</vt:lpstr>
      <vt:lpstr>Контролируемая самокаталогизация (ВКР и научные доклады аспирантов) – пример СПбПУ</vt:lpstr>
      <vt:lpstr>Электронная библиотека СПбПУ</vt:lpstr>
      <vt:lpstr>Национальный центр идентификации научных данных (СПбПУ)</vt:lpstr>
      <vt:lpstr>Репозиторий научных данных</vt:lpstr>
      <vt:lpstr>Технология единого входа в СПбПУ (SSO)</vt:lpstr>
      <vt:lpstr>Цифровой профиль преподавателя: мотивация наполнения цифрового фонда</vt:lpstr>
      <vt:lpstr>Использование лучших мировых практик в работе с научными данными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Краузе Надежда Олеговна</dc:creator>
  <cp:lastModifiedBy>natalia</cp:lastModifiedBy>
  <cp:revision>323</cp:revision>
  <dcterms:created xsi:type="dcterms:W3CDTF">2021-03-02T09:34:33Z</dcterms:created>
  <dcterms:modified xsi:type="dcterms:W3CDTF">2022-10-20T18:58:07Z</dcterms:modified>
</cp:coreProperties>
</file>