
<file path=[Content_Types].xml><?xml version="1.0" encoding="utf-8"?>
<Types xmlns="http://schemas.openxmlformats.org/package/2006/content-types">
  <Default Extension="emf" ContentType="image/x-emf"/>
  <Default Extension="gif" ContentType="image/gi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theme/themeOverride1.xml" ContentType="application/vnd.openxmlformats-officedocument.themeOverrid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 id="2147483669" r:id="rId2"/>
  </p:sldMasterIdLst>
  <p:notesMasterIdLst>
    <p:notesMasterId r:id="rId37"/>
  </p:notesMasterIdLst>
  <p:handoutMasterIdLst>
    <p:handoutMasterId r:id="rId38"/>
  </p:handoutMasterIdLst>
  <p:sldIdLst>
    <p:sldId id="266" r:id="rId3"/>
    <p:sldId id="323" r:id="rId4"/>
    <p:sldId id="416" r:id="rId5"/>
    <p:sldId id="409" r:id="rId6"/>
    <p:sldId id="290" r:id="rId7"/>
    <p:sldId id="374" r:id="rId8"/>
    <p:sldId id="417" r:id="rId9"/>
    <p:sldId id="326" r:id="rId10"/>
    <p:sldId id="412" r:id="rId11"/>
    <p:sldId id="378" r:id="rId12"/>
    <p:sldId id="375" r:id="rId13"/>
    <p:sldId id="379" r:id="rId14"/>
    <p:sldId id="413" r:id="rId15"/>
    <p:sldId id="382" r:id="rId16"/>
    <p:sldId id="383" r:id="rId17"/>
    <p:sldId id="384" r:id="rId18"/>
    <p:sldId id="389" r:id="rId19"/>
    <p:sldId id="386" r:id="rId20"/>
    <p:sldId id="387" r:id="rId21"/>
    <p:sldId id="392" r:id="rId22"/>
    <p:sldId id="414" r:id="rId23"/>
    <p:sldId id="395" r:id="rId24"/>
    <p:sldId id="396" r:id="rId25"/>
    <p:sldId id="401" r:id="rId26"/>
    <p:sldId id="400" r:id="rId27"/>
    <p:sldId id="402" r:id="rId28"/>
    <p:sldId id="403" r:id="rId29"/>
    <p:sldId id="404" r:id="rId30"/>
    <p:sldId id="397" r:id="rId31"/>
    <p:sldId id="398" r:id="rId32"/>
    <p:sldId id="418" r:id="rId33"/>
    <p:sldId id="406" r:id="rId34"/>
    <p:sldId id="410" r:id="rId35"/>
    <p:sldId id="408" r:id="rId3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pos="3840" userDrawn="1">
          <p15:clr>
            <a:srgbClr val="A4A3A4"/>
          </p15:clr>
        </p15:guide>
        <p15:guide id="2" orient="horz" pos="216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79871" autoAdjust="0"/>
  </p:normalViewPr>
  <p:slideViewPr>
    <p:cSldViewPr snapToGrid="0">
      <p:cViewPr varScale="1">
        <p:scale>
          <a:sx n="80" d="100"/>
          <a:sy n="80" d="100"/>
        </p:scale>
        <p:origin x="710" y="58"/>
      </p:cViewPr>
      <p:guideLst>
        <p:guide pos="3840"/>
        <p:guide orient="horz" pos="216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snapToGrid="0">
      <p:cViewPr varScale="1">
        <p:scale>
          <a:sx n="63" d="100"/>
          <a:sy n="63" d="100"/>
        </p:scale>
        <p:origin x="898" y="72"/>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presProps" Target="presProps.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tableStyles" Target="tableStyles.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notesMaster" Target="notesMasters/notesMaster1.xml"/><Relationship Id="rId40"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8" Type="http://schemas.openxmlformats.org/officeDocument/2006/relationships/slide" Target="slides/slide6.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handoutMaster" Target="handoutMasters/handoutMaster1.xml"/></Relationships>
</file>

<file path=ppt/diagrams/colors1.xml><?xml version="1.0" encoding="utf-8"?>
<dgm:colorsDef xmlns:dgm="http://schemas.openxmlformats.org/drawingml/2006/diagram" xmlns:a="http://schemas.openxmlformats.org/drawingml/2006/main" uniqueId="urn:microsoft.com/office/officeart/2005/8/colors/accent1_5">
  <dgm:title val=""/>
  <dgm:desc val=""/>
  <dgm:catLst>
    <dgm:cat type="accent1" pri="11500"/>
  </dgm:catLst>
  <dgm:styleLbl name="node0">
    <dgm:fillClrLst meth="cycle">
      <a:schemeClr val="accent1">
        <a:alpha val="80000"/>
      </a:schemeClr>
    </dgm:fillClrLst>
    <dgm:linClrLst meth="repeat">
      <a:schemeClr val="lt1"/>
    </dgm:linClrLst>
    <dgm:effectClrLst/>
    <dgm:txLinClrLst/>
    <dgm:txFillClrLst/>
    <dgm:txEffectClrLst/>
  </dgm:styleLbl>
  <dgm:styleLbl name="node1">
    <dgm:fillClrLst>
      <a:schemeClr val="accent1">
        <a:alpha val="90000"/>
      </a:schemeClr>
      <a:schemeClr val="accent1">
        <a:alpha val="50000"/>
      </a:schemeClr>
    </dgm:fillClrLst>
    <dgm:linClrLst meth="repeat">
      <a:schemeClr val="lt1"/>
    </dgm:linClrLst>
    <dgm:effectClrLst/>
    <dgm:txLinClrLst/>
    <dgm:txFillClrLst/>
    <dgm:txEffectClrLst/>
  </dgm:styleLbl>
  <dgm:styleLbl name="alignNode1">
    <dgm:fillClrLst>
      <a:schemeClr val="accent1">
        <a:alpha val="90000"/>
      </a:schemeClr>
      <a:schemeClr val="accent1">
        <a:alpha val="50000"/>
      </a:schemeClr>
    </dgm:fillClrLst>
    <dgm:linClrLst>
      <a:schemeClr val="accent1">
        <a:alpha val="90000"/>
      </a:schemeClr>
      <a:schemeClr val="accent1">
        <a:alpha val="50000"/>
      </a:schemeClr>
    </dgm:linClrLst>
    <dgm:effectClrLst/>
    <dgm:txLinClrLst/>
    <dgm:txFillClrLst/>
    <dgm:txEffectClrLst/>
  </dgm:styleLbl>
  <dgm:styleLbl name="lnNode1">
    <dgm:fillClrLst>
      <a:schemeClr val="accent1">
        <a:shade val="90000"/>
      </a:schemeClr>
      <a:schemeClr val="accent1">
        <a:alpha val="50000"/>
        <a:tint val="5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alpha val="80000"/>
      </a:schemeClr>
    </dgm:fillClrLst>
    <dgm:linClrLst meth="repeat">
      <a:schemeClr val="lt1"/>
    </dgm:linClrLst>
    <dgm:effectClrLst/>
    <dgm:txLinClrLst/>
    <dgm:txFillClrLst/>
    <dgm:txEffectClrLst/>
  </dgm:styleLbl>
  <dgm:styleLbl name="node2">
    <dgm:fillClrLst>
      <a:schemeClr val="accent1">
        <a:alpha val="70000"/>
      </a:schemeClr>
    </dgm:fillClrLst>
    <dgm:linClrLst meth="repeat">
      <a:schemeClr val="lt1"/>
    </dgm:linClrLst>
    <dgm:effectClrLst/>
    <dgm:txLinClrLst/>
    <dgm:txFillClrLst/>
    <dgm:txEffectClrLst/>
  </dgm:styleLbl>
  <dgm:styleLbl name="node3">
    <dgm:fillClrLst>
      <a:schemeClr val="accent1">
        <a:alpha val="50000"/>
      </a:schemeClr>
    </dgm:fillClrLst>
    <dgm:linClrLst meth="repeat">
      <a:schemeClr val="lt1"/>
    </dgm:linClrLst>
    <dgm:effectClrLst/>
    <dgm:txLinClrLst/>
    <dgm:txFillClrLst/>
    <dgm:txEffectClrLst/>
  </dgm:styleLbl>
  <dgm:styleLbl name="node4">
    <dgm:fillClrLst>
      <a:schemeClr val="accent1">
        <a:alpha val="30000"/>
      </a:schemeClr>
    </dgm:fillClrLst>
    <dgm:linClrLst meth="repeat">
      <a:schemeClr val="lt1"/>
    </dgm:linClrLst>
    <dgm:effectClrLst/>
    <dgm:txLinClrLst/>
    <dgm:txFillClrLst/>
    <dgm:txEffectClrLst/>
  </dgm:styleLbl>
  <dgm:styleLbl name="fgImgPlace1">
    <dgm:fillClrLst>
      <a:schemeClr val="accent1">
        <a:tint val="50000"/>
        <a:alpha val="90000"/>
      </a:schemeClr>
      <a:schemeClr val="accent1">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f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b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sibTrans1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alpha val="90000"/>
      </a:schemeClr>
    </dgm:fillClrLst>
    <dgm:linClrLst meth="repeat">
      <a:schemeClr val="lt1"/>
    </dgm:linClrLst>
    <dgm:effectClrLst/>
    <dgm:txLinClrLst/>
    <dgm:txFillClrLst/>
    <dgm:txEffectClrLst/>
  </dgm:styleLbl>
  <dgm:styleLbl name="asst1">
    <dgm:fillClrLst meth="repeat">
      <a:schemeClr val="accent1">
        <a:alpha val="90000"/>
      </a:schemeClr>
    </dgm:fillClrLst>
    <dgm:linClrLst meth="repeat">
      <a:schemeClr val="lt1"/>
    </dgm:linClrLst>
    <dgm:effectClrLst/>
    <dgm:txLinClrLst/>
    <dgm:txFillClrLst/>
    <dgm:txEffectClrLst/>
  </dgm:styleLbl>
  <dgm:styleLbl name="asst2">
    <dgm:fillClrLst>
      <a:schemeClr val="accent1">
        <a:alpha val="90000"/>
      </a:schemeClr>
    </dgm:fillClrLst>
    <dgm:linClrLst meth="repeat">
      <a:schemeClr val="lt1"/>
    </dgm:linClrLst>
    <dgm:effectClrLst/>
    <dgm:txLinClrLst/>
    <dgm:txFillClrLst/>
    <dgm:txEffectClrLst/>
  </dgm:styleLbl>
  <dgm:styleLbl name="asst3">
    <dgm:fillClrLst>
      <a:schemeClr val="accent1">
        <a:alpha val="70000"/>
      </a:schemeClr>
    </dgm:fillClrLst>
    <dgm:linClrLst meth="repeat">
      <a:schemeClr val="lt1"/>
    </dgm:linClrLst>
    <dgm:effectClrLst/>
    <dgm:txLinClrLst/>
    <dgm:txFillClrLst/>
    <dgm:txEffectClrLst/>
  </dgm:styleLbl>
  <dgm:styleLbl name="asst4">
    <dgm:fillClrLst>
      <a:schemeClr val="accent1">
        <a:alpha val="50000"/>
      </a:schemeClr>
    </dgm:fillClrLst>
    <dgm:linClrLst meth="repeat">
      <a:schemeClr val="lt1"/>
    </dgm:linClrLst>
    <dgm:effectClrLst/>
    <dgm:txLinClrLst/>
    <dgm:txFillClrLst/>
    <dgm:txEffectClrLst/>
  </dgm:styleLbl>
  <dgm:styleLbl name="parChTrans2D1">
    <dgm:fillClrLst meth="repeat">
      <a:schemeClr val="accent1">
        <a:shade val="80000"/>
      </a:schemeClr>
    </dgm:fillClrLst>
    <dgm:linClrLst meth="repeat">
      <a:schemeClr val="accent1">
        <a:shade val="80000"/>
      </a:schemeClr>
    </dgm:linClrLst>
    <dgm:effectClrLst/>
    <dgm:txLinClrLst/>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dk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0000"/>
      </a:schemeClr>
    </dgm:fillClrLst>
    <dgm:linClrLst meth="repeat">
      <a:schemeClr val="accent1">
        <a:tint val="90000"/>
      </a:schemeClr>
    </dgm:linClrLst>
    <dgm:effectClrLst/>
    <dgm:txLinClrLst/>
    <dgm:txFillClrLst meth="repeat">
      <a:schemeClr val="tx1"/>
    </dgm:txFillClrLst>
    <dgm:txEffectClrLst/>
  </dgm:styleLbl>
  <dgm:styleLbl name="parChTrans1D3">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parChTrans1D4">
    <dgm:fillClrLst meth="repeat">
      <a:schemeClr val="accent1">
        <a:tint val="50000"/>
      </a:schemeClr>
    </dgm:fillClrLst>
    <dgm:linClrLst meth="repeat">
      <a:schemeClr val="accent1">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1">
        <a:alpha val="90000"/>
      </a:schemeClr>
      <a:schemeClr val="accent1">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a:schemeClr val="accent1">
        <a:alpha val="90000"/>
        <a:tint val="40000"/>
      </a:schemeClr>
      <a:schemeClr val="accent1">
        <a:alpha val="5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5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DAA1C49-92D3-4DD0-B60C-DAB67BA67AAE}" type="doc">
      <dgm:prSet loTypeId="urn:microsoft.com/office/officeart/2005/8/layout/vList2" loCatId="list" qsTypeId="urn:microsoft.com/office/officeart/2005/8/quickstyle/3d1" qsCatId="3D" csTypeId="urn:microsoft.com/office/officeart/2005/8/colors/accent1_5" csCatId="accent1" phldr="1"/>
      <dgm:spPr/>
      <dgm:t>
        <a:bodyPr/>
        <a:lstStyle/>
        <a:p>
          <a:endParaRPr lang="en-US"/>
        </a:p>
      </dgm:t>
    </dgm:pt>
    <dgm:pt modelId="{9BD28841-F6CE-4FD5-BC95-E17F86F35BF3}">
      <dgm:prSet custT="1"/>
      <dgm:spPr/>
      <dgm:t>
        <a:bodyPr/>
        <a:lstStyle/>
        <a:p>
          <a:pPr>
            <a:lnSpc>
              <a:spcPct val="100000"/>
            </a:lnSpc>
            <a:buFont typeface="Wingdings" panose="05000000000000000000" pitchFamily="2" charset="2"/>
            <a:buChar char="v"/>
          </a:pPr>
          <a:r>
            <a:rPr lang="en-US" sz="2000" b="1" dirty="0">
              <a:solidFill>
                <a:schemeClr val="tx2">
                  <a:lumMod val="95000"/>
                  <a:lumOff val="5000"/>
                </a:schemeClr>
              </a:solidFill>
              <a:latin typeface="Georgia" panose="02040502050405020303" pitchFamily="18" charset="0"/>
            </a:rPr>
            <a:t> Introduction</a:t>
          </a:r>
        </a:p>
      </dgm:t>
    </dgm:pt>
    <dgm:pt modelId="{9FDBC939-DAC8-4911-8629-752D3BAFA9F2}" type="parTrans" cxnId="{FA316878-7CDC-45C9-9601-2867C99C5AD7}">
      <dgm:prSet/>
      <dgm:spPr/>
      <dgm:t>
        <a:bodyPr/>
        <a:lstStyle/>
        <a:p>
          <a:endParaRPr lang="en-US"/>
        </a:p>
      </dgm:t>
    </dgm:pt>
    <dgm:pt modelId="{986BA728-ACCA-45C3-9471-9072B6AE1A7E}" type="sibTrans" cxnId="{FA316878-7CDC-45C9-9601-2867C99C5AD7}">
      <dgm:prSet/>
      <dgm:spPr/>
      <dgm:t>
        <a:bodyPr/>
        <a:lstStyle/>
        <a:p>
          <a:endParaRPr lang="en-US"/>
        </a:p>
      </dgm:t>
    </dgm:pt>
    <dgm:pt modelId="{A24A5D0E-7309-44E2-800C-9E9B15B4CB39}">
      <dgm:prSet custT="1"/>
      <dgm:spPr/>
      <dgm:t>
        <a:bodyPr/>
        <a:lstStyle/>
        <a:p>
          <a:pPr>
            <a:lnSpc>
              <a:spcPct val="100000"/>
            </a:lnSpc>
            <a:buFont typeface="Wingdings" panose="05000000000000000000" pitchFamily="2" charset="2"/>
            <a:buChar char="v"/>
          </a:pPr>
          <a:r>
            <a:rPr lang="en-US" sz="2000" b="1" dirty="0">
              <a:solidFill>
                <a:schemeClr val="tx2">
                  <a:lumMod val="95000"/>
                  <a:lumOff val="5000"/>
                </a:schemeClr>
              </a:solidFill>
              <a:latin typeface="Georgia" panose="02040502050405020303" pitchFamily="18" charset="0"/>
            </a:rPr>
            <a:t> Conclusion</a:t>
          </a:r>
        </a:p>
      </dgm:t>
    </dgm:pt>
    <dgm:pt modelId="{0A92276F-FE42-427F-A404-2BD45425A3BD}" type="parTrans" cxnId="{E82CC3C0-23CB-4C13-A638-43EBD1231EF9}">
      <dgm:prSet/>
      <dgm:spPr/>
      <dgm:t>
        <a:bodyPr/>
        <a:lstStyle/>
        <a:p>
          <a:endParaRPr lang="en-US"/>
        </a:p>
      </dgm:t>
    </dgm:pt>
    <dgm:pt modelId="{274194C4-A2D6-41E3-BFB6-39D858C8452A}" type="sibTrans" cxnId="{E82CC3C0-23CB-4C13-A638-43EBD1231EF9}">
      <dgm:prSet/>
      <dgm:spPr/>
      <dgm:t>
        <a:bodyPr/>
        <a:lstStyle/>
        <a:p>
          <a:endParaRPr lang="en-US"/>
        </a:p>
      </dgm:t>
    </dgm:pt>
    <dgm:pt modelId="{7411725B-4F57-4B92-A6A3-9E92FFBA41C0}">
      <dgm:prSet custT="1"/>
      <dgm:spPr/>
      <dgm:t>
        <a:bodyPr/>
        <a:lstStyle/>
        <a:p>
          <a:pPr>
            <a:lnSpc>
              <a:spcPct val="100000"/>
            </a:lnSpc>
            <a:buFont typeface="Wingdings" panose="05000000000000000000" pitchFamily="2" charset="2"/>
            <a:buChar char="v"/>
          </a:pPr>
          <a:r>
            <a:rPr lang="en-US" sz="2000" b="1" dirty="0">
              <a:solidFill>
                <a:schemeClr val="tx2">
                  <a:lumMod val="95000"/>
                  <a:lumOff val="5000"/>
                </a:schemeClr>
              </a:solidFill>
              <a:latin typeface="Georgia" panose="02040502050405020303" pitchFamily="18" charset="0"/>
            </a:rPr>
            <a:t> Recommendations</a:t>
          </a:r>
        </a:p>
      </dgm:t>
    </dgm:pt>
    <dgm:pt modelId="{C7E08154-25E0-4CFD-8395-E3D5AD73EC27}" type="parTrans" cxnId="{BF9C1041-31FD-489A-AA02-6C2F99F4BB79}">
      <dgm:prSet/>
      <dgm:spPr/>
      <dgm:t>
        <a:bodyPr/>
        <a:lstStyle/>
        <a:p>
          <a:endParaRPr lang="en-US"/>
        </a:p>
      </dgm:t>
    </dgm:pt>
    <dgm:pt modelId="{52CE44A5-CF75-48D1-A276-78BFD4096D96}" type="sibTrans" cxnId="{BF9C1041-31FD-489A-AA02-6C2F99F4BB79}">
      <dgm:prSet/>
      <dgm:spPr/>
      <dgm:t>
        <a:bodyPr/>
        <a:lstStyle/>
        <a:p>
          <a:endParaRPr lang="en-US"/>
        </a:p>
      </dgm:t>
    </dgm:pt>
    <dgm:pt modelId="{0B0107F0-5FE5-4110-8CEF-B4474E6FE756}">
      <dgm:prSet custT="1"/>
      <dgm:spPr/>
      <dgm:t>
        <a:bodyPr/>
        <a:lstStyle/>
        <a:p>
          <a:pPr>
            <a:lnSpc>
              <a:spcPct val="100000"/>
            </a:lnSpc>
            <a:buFont typeface="Wingdings" panose="05000000000000000000" pitchFamily="2" charset="2"/>
            <a:buChar char="v"/>
          </a:pPr>
          <a:r>
            <a:rPr lang="en-US" sz="2000" b="1" dirty="0">
              <a:solidFill>
                <a:schemeClr val="tx2">
                  <a:lumMod val="95000"/>
                  <a:lumOff val="5000"/>
                </a:schemeClr>
              </a:solidFill>
              <a:latin typeface="Georgia" panose="02040502050405020303" pitchFamily="18" charset="0"/>
            </a:rPr>
            <a:t> References</a:t>
          </a:r>
        </a:p>
      </dgm:t>
    </dgm:pt>
    <dgm:pt modelId="{962DF63D-1751-48DA-99EE-ABB08BA8B9F0}" type="parTrans" cxnId="{B0A34F9E-1E74-4FDF-AD32-CF9F6DA39062}">
      <dgm:prSet/>
      <dgm:spPr/>
      <dgm:t>
        <a:bodyPr/>
        <a:lstStyle/>
        <a:p>
          <a:endParaRPr lang="en-US"/>
        </a:p>
      </dgm:t>
    </dgm:pt>
    <dgm:pt modelId="{88D3707D-B91F-49A8-B992-5AB0C428072C}" type="sibTrans" cxnId="{B0A34F9E-1E74-4FDF-AD32-CF9F6DA39062}">
      <dgm:prSet/>
      <dgm:spPr/>
      <dgm:t>
        <a:bodyPr/>
        <a:lstStyle/>
        <a:p>
          <a:endParaRPr lang="en-US"/>
        </a:p>
      </dgm:t>
    </dgm:pt>
    <dgm:pt modelId="{A229CF58-D037-4662-BFE3-98E9D114AEFF}">
      <dgm:prSet custT="1"/>
      <dgm:spPr/>
      <dgm:t>
        <a:bodyPr/>
        <a:lstStyle/>
        <a:p>
          <a:pPr>
            <a:lnSpc>
              <a:spcPct val="100000"/>
            </a:lnSpc>
            <a:buFont typeface="Wingdings" panose="05000000000000000000" pitchFamily="2" charset="2"/>
            <a:buChar char="v"/>
          </a:pPr>
          <a:r>
            <a:rPr lang="en-US" sz="2000" b="1" dirty="0">
              <a:solidFill>
                <a:schemeClr val="tx2">
                  <a:lumMod val="95000"/>
                  <a:lumOff val="5000"/>
                </a:schemeClr>
              </a:solidFill>
              <a:latin typeface="Georgia" panose="02040502050405020303" pitchFamily="18" charset="0"/>
            </a:rPr>
            <a:t> Experimental Program</a:t>
          </a:r>
        </a:p>
      </dgm:t>
    </dgm:pt>
    <dgm:pt modelId="{5714088A-2224-4E7E-B297-D34609BE5A31}" type="sibTrans" cxnId="{D93BC630-A019-4599-A0CC-8C2A5F543922}">
      <dgm:prSet/>
      <dgm:spPr/>
      <dgm:t>
        <a:bodyPr/>
        <a:lstStyle/>
        <a:p>
          <a:endParaRPr lang="en-US"/>
        </a:p>
      </dgm:t>
    </dgm:pt>
    <dgm:pt modelId="{AF8A2CBD-AB3B-46C3-84F6-CACE8AAE7196}" type="parTrans" cxnId="{D93BC630-A019-4599-A0CC-8C2A5F543922}">
      <dgm:prSet/>
      <dgm:spPr/>
      <dgm:t>
        <a:bodyPr/>
        <a:lstStyle/>
        <a:p>
          <a:endParaRPr lang="en-US"/>
        </a:p>
      </dgm:t>
    </dgm:pt>
    <dgm:pt modelId="{6BAB48A7-2CBF-425D-B4A9-81FD0588D45E}">
      <dgm:prSet custT="1"/>
      <dgm:spPr/>
      <dgm:t>
        <a:bodyPr/>
        <a:lstStyle/>
        <a:p>
          <a:pPr>
            <a:lnSpc>
              <a:spcPct val="100000"/>
            </a:lnSpc>
            <a:buFont typeface="Wingdings" panose="05000000000000000000" pitchFamily="2" charset="2"/>
            <a:buChar char="v"/>
          </a:pPr>
          <a:r>
            <a:rPr lang="en-US" sz="2000" b="1" dirty="0">
              <a:solidFill>
                <a:schemeClr val="tx2">
                  <a:lumMod val="95000"/>
                  <a:lumOff val="5000"/>
                </a:schemeClr>
              </a:solidFill>
              <a:latin typeface="Georgia" panose="02040502050405020303" pitchFamily="18" charset="0"/>
            </a:rPr>
            <a:t> Results</a:t>
          </a:r>
        </a:p>
      </dgm:t>
    </dgm:pt>
    <dgm:pt modelId="{CAE9E83D-77AD-43AD-AEF5-876384E44F74}" type="sibTrans" cxnId="{A6603CA2-29F5-4E24-A6F1-95260D2CC466}">
      <dgm:prSet/>
      <dgm:spPr/>
      <dgm:t>
        <a:bodyPr/>
        <a:lstStyle/>
        <a:p>
          <a:endParaRPr lang="en-US"/>
        </a:p>
      </dgm:t>
    </dgm:pt>
    <dgm:pt modelId="{6FC7A97F-5A47-4D83-ADA6-010450CEFB14}" type="parTrans" cxnId="{A6603CA2-29F5-4E24-A6F1-95260D2CC466}">
      <dgm:prSet/>
      <dgm:spPr/>
      <dgm:t>
        <a:bodyPr/>
        <a:lstStyle/>
        <a:p>
          <a:endParaRPr lang="en-US"/>
        </a:p>
      </dgm:t>
    </dgm:pt>
    <dgm:pt modelId="{6A93BE39-F147-4DFB-8656-5D02A60B4DCB}">
      <dgm:prSet custT="1"/>
      <dgm:spPr/>
      <dgm:t>
        <a:bodyPr/>
        <a:lstStyle/>
        <a:p>
          <a:pPr>
            <a:lnSpc>
              <a:spcPct val="100000"/>
            </a:lnSpc>
            <a:buFont typeface="Wingdings" panose="05000000000000000000" pitchFamily="2" charset="2"/>
            <a:buChar char="v"/>
          </a:pPr>
          <a:r>
            <a:rPr lang="en-US" sz="2000" b="1" dirty="0">
              <a:solidFill>
                <a:schemeClr val="tx2">
                  <a:lumMod val="95000"/>
                  <a:lumOff val="5000"/>
                </a:schemeClr>
              </a:solidFill>
              <a:latin typeface="Georgia" panose="02040502050405020303" pitchFamily="18" charset="0"/>
            </a:rPr>
            <a:t> Literature Review</a:t>
          </a:r>
        </a:p>
      </dgm:t>
    </dgm:pt>
    <dgm:pt modelId="{655185F9-AA92-4805-94C3-722145922099}" type="parTrans" cxnId="{B68FCAB0-08B2-42DC-9375-BC0264F968D3}">
      <dgm:prSet/>
      <dgm:spPr/>
      <dgm:t>
        <a:bodyPr/>
        <a:lstStyle/>
        <a:p>
          <a:endParaRPr lang="en-US"/>
        </a:p>
      </dgm:t>
    </dgm:pt>
    <dgm:pt modelId="{CB47593C-0A6D-4258-A726-7A0A840E3DF8}" type="sibTrans" cxnId="{B68FCAB0-08B2-42DC-9375-BC0264F968D3}">
      <dgm:prSet/>
      <dgm:spPr/>
      <dgm:t>
        <a:bodyPr/>
        <a:lstStyle/>
        <a:p>
          <a:endParaRPr lang="en-US"/>
        </a:p>
      </dgm:t>
    </dgm:pt>
    <dgm:pt modelId="{D6048451-E994-4329-B648-CAFAB57236E8}" type="pres">
      <dgm:prSet presAssocID="{4DAA1C49-92D3-4DD0-B60C-DAB67BA67AAE}" presName="linear" presStyleCnt="0">
        <dgm:presLayoutVars>
          <dgm:animLvl val="lvl"/>
          <dgm:resizeHandles val="exact"/>
        </dgm:presLayoutVars>
      </dgm:prSet>
      <dgm:spPr/>
    </dgm:pt>
    <dgm:pt modelId="{AAFDFDCD-98AA-4E22-A25A-6F2E8609D302}" type="pres">
      <dgm:prSet presAssocID="{9BD28841-F6CE-4FD5-BC95-E17F86F35BF3}" presName="parentText" presStyleLbl="node1" presStyleIdx="0" presStyleCnt="7">
        <dgm:presLayoutVars>
          <dgm:chMax val="0"/>
          <dgm:bulletEnabled val="1"/>
        </dgm:presLayoutVars>
      </dgm:prSet>
      <dgm:spPr/>
    </dgm:pt>
    <dgm:pt modelId="{7B65F3A6-675E-4E05-9890-9F72F3BA1351}" type="pres">
      <dgm:prSet presAssocID="{986BA728-ACCA-45C3-9471-9072B6AE1A7E}" presName="spacer" presStyleCnt="0"/>
      <dgm:spPr/>
    </dgm:pt>
    <dgm:pt modelId="{CA08B128-4161-4D66-BAEB-A6CFEE32DB0F}" type="pres">
      <dgm:prSet presAssocID="{6A93BE39-F147-4DFB-8656-5D02A60B4DCB}" presName="parentText" presStyleLbl="node1" presStyleIdx="1" presStyleCnt="7">
        <dgm:presLayoutVars>
          <dgm:chMax val="0"/>
          <dgm:bulletEnabled val="1"/>
        </dgm:presLayoutVars>
      </dgm:prSet>
      <dgm:spPr/>
    </dgm:pt>
    <dgm:pt modelId="{848771C7-DB2C-498C-942B-3092FDA2ED6E}" type="pres">
      <dgm:prSet presAssocID="{CB47593C-0A6D-4258-A726-7A0A840E3DF8}" presName="spacer" presStyleCnt="0"/>
      <dgm:spPr/>
    </dgm:pt>
    <dgm:pt modelId="{966539AC-9A99-4D22-BB2B-FC722A69403D}" type="pres">
      <dgm:prSet presAssocID="{A229CF58-D037-4662-BFE3-98E9D114AEFF}" presName="parentText" presStyleLbl="node1" presStyleIdx="2" presStyleCnt="7">
        <dgm:presLayoutVars>
          <dgm:chMax val="0"/>
          <dgm:bulletEnabled val="1"/>
        </dgm:presLayoutVars>
      </dgm:prSet>
      <dgm:spPr/>
    </dgm:pt>
    <dgm:pt modelId="{0A49662E-C7FE-4BA5-920F-A4FB5AF2D631}" type="pres">
      <dgm:prSet presAssocID="{5714088A-2224-4E7E-B297-D34609BE5A31}" presName="spacer" presStyleCnt="0"/>
      <dgm:spPr/>
    </dgm:pt>
    <dgm:pt modelId="{5D83507C-2583-47A0-A948-DDA0083C9599}" type="pres">
      <dgm:prSet presAssocID="{6BAB48A7-2CBF-425D-B4A9-81FD0588D45E}" presName="parentText" presStyleLbl="node1" presStyleIdx="3" presStyleCnt="7">
        <dgm:presLayoutVars>
          <dgm:chMax val="0"/>
          <dgm:bulletEnabled val="1"/>
        </dgm:presLayoutVars>
      </dgm:prSet>
      <dgm:spPr/>
    </dgm:pt>
    <dgm:pt modelId="{A27E37E7-FCA6-4378-A28D-201E1D00E4C0}" type="pres">
      <dgm:prSet presAssocID="{CAE9E83D-77AD-43AD-AEF5-876384E44F74}" presName="spacer" presStyleCnt="0"/>
      <dgm:spPr/>
    </dgm:pt>
    <dgm:pt modelId="{08E595D2-691F-4C5F-933C-E3B82C66342B}" type="pres">
      <dgm:prSet presAssocID="{A24A5D0E-7309-44E2-800C-9E9B15B4CB39}" presName="parentText" presStyleLbl="node1" presStyleIdx="4" presStyleCnt="7">
        <dgm:presLayoutVars>
          <dgm:chMax val="0"/>
          <dgm:bulletEnabled val="1"/>
        </dgm:presLayoutVars>
      </dgm:prSet>
      <dgm:spPr/>
    </dgm:pt>
    <dgm:pt modelId="{A5637311-3393-4963-9577-E3D46876D041}" type="pres">
      <dgm:prSet presAssocID="{274194C4-A2D6-41E3-BFB6-39D858C8452A}" presName="spacer" presStyleCnt="0"/>
      <dgm:spPr/>
    </dgm:pt>
    <dgm:pt modelId="{87C36485-73BF-4B3C-A79D-94A77272A181}" type="pres">
      <dgm:prSet presAssocID="{7411725B-4F57-4B92-A6A3-9E92FFBA41C0}" presName="parentText" presStyleLbl="node1" presStyleIdx="5" presStyleCnt="7">
        <dgm:presLayoutVars>
          <dgm:chMax val="0"/>
          <dgm:bulletEnabled val="1"/>
        </dgm:presLayoutVars>
      </dgm:prSet>
      <dgm:spPr/>
    </dgm:pt>
    <dgm:pt modelId="{05A867FE-B33C-456D-AB4D-C1F6B017DEF2}" type="pres">
      <dgm:prSet presAssocID="{52CE44A5-CF75-48D1-A276-78BFD4096D96}" presName="spacer" presStyleCnt="0"/>
      <dgm:spPr/>
    </dgm:pt>
    <dgm:pt modelId="{A5FBA3F7-2622-444E-AA9E-341BE4F679C4}" type="pres">
      <dgm:prSet presAssocID="{0B0107F0-5FE5-4110-8CEF-B4474E6FE756}" presName="parentText" presStyleLbl="node1" presStyleIdx="6" presStyleCnt="7">
        <dgm:presLayoutVars>
          <dgm:chMax val="0"/>
          <dgm:bulletEnabled val="1"/>
        </dgm:presLayoutVars>
      </dgm:prSet>
      <dgm:spPr/>
    </dgm:pt>
  </dgm:ptLst>
  <dgm:cxnLst>
    <dgm:cxn modelId="{D93BC630-A019-4599-A0CC-8C2A5F543922}" srcId="{4DAA1C49-92D3-4DD0-B60C-DAB67BA67AAE}" destId="{A229CF58-D037-4662-BFE3-98E9D114AEFF}" srcOrd="2" destOrd="0" parTransId="{AF8A2CBD-AB3B-46C3-84F6-CACE8AAE7196}" sibTransId="{5714088A-2224-4E7E-B297-D34609BE5A31}"/>
    <dgm:cxn modelId="{38F35F3E-4328-4ACB-99F5-F005ECCC0186}" type="presOf" srcId="{A229CF58-D037-4662-BFE3-98E9D114AEFF}" destId="{966539AC-9A99-4D22-BB2B-FC722A69403D}" srcOrd="0" destOrd="0" presId="urn:microsoft.com/office/officeart/2005/8/layout/vList2"/>
    <dgm:cxn modelId="{BF9C1041-31FD-489A-AA02-6C2F99F4BB79}" srcId="{4DAA1C49-92D3-4DD0-B60C-DAB67BA67AAE}" destId="{7411725B-4F57-4B92-A6A3-9E92FFBA41C0}" srcOrd="5" destOrd="0" parTransId="{C7E08154-25E0-4CFD-8395-E3D5AD73EC27}" sibTransId="{52CE44A5-CF75-48D1-A276-78BFD4096D96}"/>
    <dgm:cxn modelId="{58D93661-4692-424B-9ADE-8DC42807E7B2}" type="presOf" srcId="{0B0107F0-5FE5-4110-8CEF-B4474E6FE756}" destId="{A5FBA3F7-2622-444E-AA9E-341BE4F679C4}" srcOrd="0" destOrd="0" presId="urn:microsoft.com/office/officeart/2005/8/layout/vList2"/>
    <dgm:cxn modelId="{73132449-259E-41F3-BFFA-45E31981FA27}" type="presOf" srcId="{6A93BE39-F147-4DFB-8656-5D02A60B4DCB}" destId="{CA08B128-4161-4D66-BAEB-A6CFEE32DB0F}" srcOrd="0" destOrd="0" presId="urn:microsoft.com/office/officeart/2005/8/layout/vList2"/>
    <dgm:cxn modelId="{95EC776A-326C-4E17-9720-D818FC93C3F9}" type="presOf" srcId="{9BD28841-F6CE-4FD5-BC95-E17F86F35BF3}" destId="{AAFDFDCD-98AA-4E22-A25A-6F2E8609D302}" srcOrd="0" destOrd="0" presId="urn:microsoft.com/office/officeart/2005/8/layout/vList2"/>
    <dgm:cxn modelId="{D69D9A4F-B22C-4E38-945D-21F22210B5AC}" type="presOf" srcId="{7411725B-4F57-4B92-A6A3-9E92FFBA41C0}" destId="{87C36485-73BF-4B3C-A79D-94A77272A181}" srcOrd="0" destOrd="0" presId="urn:microsoft.com/office/officeart/2005/8/layout/vList2"/>
    <dgm:cxn modelId="{FA316878-7CDC-45C9-9601-2867C99C5AD7}" srcId="{4DAA1C49-92D3-4DD0-B60C-DAB67BA67AAE}" destId="{9BD28841-F6CE-4FD5-BC95-E17F86F35BF3}" srcOrd="0" destOrd="0" parTransId="{9FDBC939-DAC8-4911-8629-752D3BAFA9F2}" sibTransId="{986BA728-ACCA-45C3-9471-9072B6AE1A7E}"/>
    <dgm:cxn modelId="{EDBF0B7E-0EB6-4159-9DD5-D571A7AECBAB}" type="presOf" srcId="{A24A5D0E-7309-44E2-800C-9E9B15B4CB39}" destId="{08E595D2-691F-4C5F-933C-E3B82C66342B}" srcOrd="0" destOrd="0" presId="urn:microsoft.com/office/officeart/2005/8/layout/vList2"/>
    <dgm:cxn modelId="{58C3338C-3252-464F-9C3C-B9B9635094FC}" type="presOf" srcId="{4DAA1C49-92D3-4DD0-B60C-DAB67BA67AAE}" destId="{D6048451-E994-4329-B648-CAFAB57236E8}" srcOrd="0" destOrd="0" presId="urn:microsoft.com/office/officeart/2005/8/layout/vList2"/>
    <dgm:cxn modelId="{B0A34F9E-1E74-4FDF-AD32-CF9F6DA39062}" srcId="{4DAA1C49-92D3-4DD0-B60C-DAB67BA67AAE}" destId="{0B0107F0-5FE5-4110-8CEF-B4474E6FE756}" srcOrd="6" destOrd="0" parTransId="{962DF63D-1751-48DA-99EE-ABB08BA8B9F0}" sibTransId="{88D3707D-B91F-49A8-B992-5AB0C428072C}"/>
    <dgm:cxn modelId="{A6603CA2-29F5-4E24-A6F1-95260D2CC466}" srcId="{4DAA1C49-92D3-4DD0-B60C-DAB67BA67AAE}" destId="{6BAB48A7-2CBF-425D-B4A9-81FD0588D45E}" srcOrd="3" destOrd="0" parTransId="{6FC7A97F-5A47-4D83-ADA6-010450CEFB14}" sibTransId="{CAE9E83D-77AD-43AD-AEF5-876384E44F74}"/>
    <dgm:cxn modelId="{B68FCAB0-08B2-42DC-9375-BC0264F968D3}" srcId="{4DAA1C49-92D3-4DD0-B60C-DAB67BA67AAE}" destId="{6A93BE39-F147-4DFB-8656-5D02A60B4DCB}" srcOrd="1" destOrd="0" parTransId="{655185F9-AA92-4805-94C3-722145922099}" sibTransId="{CB47593C-0A6D-4258-A726-7A0A840E3DF8}"/>
    <dgm:cxn modelId="{E82CC3C0-23CB-4C13-A638-43EBD1231EF9}" srcId="{4DAA1C49-92D3-4DD0-B60C-DAB67BA67AAE}" destId="{A24A5D0E-7309-44E2-800C-9E9B15B4CB39}" srcOrd="4" destOrd="0" parTransId="{0A92276F-FE42-427F-A404-2BD45425A3BD}" sibTransId="{274194C4-A2D6-41E3-BFB6-39D858C8452A}"/>
    <dgm:cxn modelId="{3E6BE3E9-DC85-4C6C-8A61-4A0D80344487}" type="presOf" srcId="{6BAB48A7-2CBF-425D-B4A9-81FD0588D45E}" destId="{5D83507C-2583-47A0-A948-DDA0083C9599}" srcOrd="0" destOrd="0" presId="urn:microsoft.com/office/officeart/2005/8/layout/vList2"/>
    <dgm:cxn modelId="{A3293805-F260-4171-AFDA-FC9A0B19669C}" type="presParOf" srcId="{D6048451-E994-4329-B648-CAFAB57236E8}" destId="{AAFDFDCD-98AA-4E22-A25A-6F2E8609D302}" srcOrd="0" destOrd="0" presId="urn:microsoft.com/office/officeart/2005/8/layout/vList2"/>
    <dgm:cxn modelId="{3018B665-97C1-4991-B6B8-4048B2E055BA}" type="presParOf" srcId="{D6048451-E994-4329-B648-CAFAB57236E8}" destId="{7B65F3A6-675E-4E05-9890-9F72F3BA1351}" srcOrd="1" destOrd="0" presId="urn:microsoft.com/office/officeart/2005/8/layout/vList2"/>
    <dgm:cxn modelId="{C161EB18-4DF8-498E-AD1E-DB31C99F54C5}" type="presParOf" srcId="{D6048451-E994-4329-B648-CAFAB57236E8}" destId="{CA08B128-4161-4D66-BAEB-A6CFEE32DB0F}" srcOrd="2" destOrd="0" presId="urn:microsoft.com/office/officeart/2005/8/layout/vList2"/>
    <dgm:cxn modelId="{2EE6919E-A433-4503-85A1-3559FBD19BC0}" type="presParOf" srcId="{D6048451-E994-4329-B648-CAFAB57236E8}" destId="{848771C7-DB2C-498C-942B-3092FDA2ED6E}" srcOrd="3" destOrd="0" presId="urn:microsoft.com/office/officeart/2005/8/layout/vList2"/>
    <dgm:cxn modelId="{D4BD2F70-D87C-4B69-8091-DB329ACA5F8A}" type="presParOf" srcId="{D6048451-E994-4329-B648-CAFAB57236E8}" destId="{966539AC-9A99-4D22-BB2B-FC722A69403D}" srcOrd="4" destOrd="0" presId="urn:microsoft.com/office/officeart/2005/8/layout/vList2"/>
    <dgm:cxn modelId="{4AAFDB97-1B5D-4FDE-82FD-C9150393BCCC}" type="presParOf" srcId="{D6048451-E994-4329-B648-CAFAB57236E8}" destId="{0A49662E-C7FE-4BA5-920F-A4FB5AF2D631}" srcOrd="5" destOrd="0" presId="urn:microsoft.com/office/officeart/2005/8/layout/vList2"/>
    <dgm:cxn modelId="{AEF76501-F557-4CDE-BED6-F2C93E39AD81}" type="presParOf" srcId="{D6048451-E994-4329-B648-CAFAB57236E8}" destId="{5D83507C-2583-47A0-A948-DDA0083C9599}" srcOrd="6" destOrd="0" presId="urn:microsoft.com/office/officeart/2005/8/layout/vList2"/>
    <dgm:cxn modelId="{D3629E42-F6BF-46CC-B850-623DDD2EB336}" type="presParOf" srcId="{D6048451-E994-4329-B648-CAFAB57236E8}" destId="{A27E37E7-FCA6-4378-A28D-201E1D00E4C0}" srcOrd="7" destOrd="0" presId="urn:microsoft.com/office/officeart/2005/8/layout/vList2"/>
    <dgm:cxn modelId="{1D567710-3438-464A-9DB9-C2F0BA564B00}" type="presParOf" srcId="{D6048451-E994-4329-B648-CAFAB57236E8}" destId="{08E595D2-691F-4C5F-933C-E3B82C66342B}" srcOrd="8" destOrd="0" presId="urn:microsoft.com/office/officeart/2005/8/layout/vList2"/>
    <dgm:cxn modelId="{E7F2D100-5570-4F4D-BE85-5A7CD34655C7}" type="presParOf" srcId="{D6048451-E994-4329-B648-CAFAB57236E8}" destId="{A5637311-3393-4963-9577-E3D46876D041}" srcOrd="9" destOrd="0" presId="urn:microsoft.com/office/officeart/2005/8/layout/vList2"/>
    <dgm:cxn modelId="{D0B9EFF7-DCB4-486E-954E-84A4B5FA166C}" type="presParOf" srcId="{D6048451-E994-4329-B648-CAFAB57236E8}" destId="{87C36485-73BF-4B3C-A79D-94A77272A181}" srcOrd="10" destOrd="0" presId="urn:microsoft.com/office/officeart/2005/8/layout/vList2"/>
    <dgm:cxn modelId="{4AE9D41B-2963-4ED1-BAE7-BA4377A02FE2}" type="presParOf" srcId="{D6048451-E994-4329-B648-CAFAB57236E8}" destId="{05A867FE-B33C-456D-AB4D-C1F6B017DEF2}" srcOrd="11" destOrd="0" presId="urn:microsoft.com/office/officeart/2005/8/layout/vList2"/>
    <dgm:cxn modelId="{D38FBB3D-9C33-4BE1-B1CF-71E1BC62C350}" type="presParOf" srcId="{D6048451-E994-4329-B648-CAFAB57236E8}" destId="{A5FBA3F7-2622-444E-AA9E-341BE4F679C4}" srcOrd="12"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AFDFDCD-98AA-4E22-A25A-6F2E8609D302}">
      <dsp:nvSpPr>
        <dsp:cNvPr id="0" name=""/>
        <dsp:cNvSpPr/>
      </dsp:nvSpPr>
      <dsp:spPr>
        <a:xfrm>
          <a:off x="0" y="19756"/>
          <a:ext cx="6714664" cy="748800"/>
        </a:xfrm>
        <a:prstGeom prst="roundRect">
          <a:avLst/>
        </a:prstGeom>
        <a:gradFill rotWithShape="0">
          <a:gsLst>
            <a:gs pos="0">
              <a:schemeClr val="accent1">
                <a:alpha val="90000"/>
                <a:hueOff val="0"/>
                <a:satOff val="0"/>
                <a:lumOff val="0"/>
                <a:alphaOff val="0"/>
                <a:satMod val="103000"/>
                <a:lumMod val="102000"/>
                <a:tint val="94000"/>
              </a:schemeClr>
            </a:gs>
            <a:gs pos="50000">
              <a:schemeClr val="accent1">
                <a:alpha val="90000"/>
                <a:hueOff val="0"/>
                <a:satOff val="0"/>
                <a:lumOff val="0"/>
                <a:alphaOff val="0"/>
                <a:satMod val="110000"/>
                <a:lumMod val="100000"/>
                <a:shade val="100000"/>
              </a:schemeClr>
            </a:gs>
            <a:gs pos="100000">
              <a:schemeClr val="accent1">
                <a:alpha val="90000"/>
                <a:hueOff val="0"/>
                <a:satOff val="0"/>
                <a:lumOff val="0"/>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a:lnSpc>
              <a:spcPct val="100000"/>
            </a:lnSpc>
            <a:spcBef>
              <a:spcPct val="0"/>
            </a:spcBef>
            <a:spcAft>
              <a:spcPct val="35000"/>
            </a:spcAft>
            <a:buFont typeface="Wingdings" panose="05000000000000000000" pitchFamily="2" charset="2"/>
            <a:buNone/>
          </a:pPr>
          <a:r>
            <a:rPr lang="en-US" sz="2000" b="1" kern="1200" dirty="0">
              <a:solidFill>
                <a:schemeClr val="tx2">
                  <a:lumMod val="95000"/>
                  <a:lumOff val="5000"/>
                </a:schemeClr>
              </a:solidFill>
              <a:latin typeface="Georgia" panose="02040502050405020303" pitchFamily="18" charset="0"/>
            </a:rPr>
            <a:t> Introduction</a:t>
          </a:r>
        </a:p>
      </dsp:txBody>
      <dsp:txXfrm>
        <a:off x="36553" y="56309"/>
        <a:ext cx="6641558" cy="675694"/>
      </dsp:txXfrm>
    </dsp:sp>
    <dsp:sp modelId="{CA08B128-4161-4D66-BAEB-A6CFEE32DB0F}">
      <dsp:nvSpPr>
        <dsp:cNvPr id="0" name=""/>
        <dsp:cNvSpPr/>
      </dsp:nvSpPr>
      <dsp:spPr>
        <a:xfrm>
          <a:off x="0" y="883756"/>
          <a:ext cx="6714664" cy="748800"/>
        </a:xfrm>
        <a:prstGeom prst="roundRect">
          <a:avLst/>
        </a:prstGeom>
        <a:gradFill rotWithShape="0">
          <a:gsLst>
            <a:gs pos="0">
              <a:schemeClr val="accent1">
                <a:alpha val="90000"/>
                <a:hueOff val="0"/>
                <a:satOff val="0"/>
                <a:lumOff val="0"/>
                <a:alphaOff val="-6667"/>
                <a:satMod val="103000"/>
                <a:lumMod val="102000"/>
                <a:tint val="94000"/>
              </a:schemeClr>
            </a:gs>
            <a:gs pos="50000">
              <a:schemeClr val="accent1">
                <a:alpha val="90000"/>
                <a:hueOff val="0"/>
                <a:satOff val="0"/>
                <a:lumOff val="0"/>
                <a:alphaOff val="-6667"/>
                <a:satMod val="110000"/>
                <a:lumMod val="100000"/>
                <a:shade val="100000"/>
              </a:schemeClr>
            </a:gs>
            <a:gs pos="100000">
              <a:schemeClr val="accent1">
                <a:alpha val="90000"/>
                <a:hueOff val="0"/>
                <a:satOff val="0"/>
                <a:lumOff val="0"/>
                <a:alphaOff val="-6667"/>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a:lnSpc>
              <a:spcPct val="100000"/>
            </a:lnSpc>
            <a:spcBef>
              <a:spcPct val="0"/>
            </a:spcBef>
            <a:spcAft>
              <a:spcPct val="35000"/>
            </a:spcAft>
            <a:buFont typeface="Wingdings" panose="05000000000000000000" pitchFamily="2" charset="2"/>
            <a:buNone/>
          </a:pPr>
          <a:r>
            <a:rPr lang="en-US" sz="2000" b="1" kern="1200" dirty="0">
              <a:solidFill>
                <a:schemeClr val="tx2">
                  <a:lumMod val="95000"/>
                  <a:lumOff val="5000"/>
                </a:schemeClr>
              </a:solidFill>
              <a:latin typeface="Georgia" panose="02040502050405020303" pitchFamily="18" charset="0"/>
            </a:rPr>
            <a:t> Literature Review</a:t>
          </a:r>
        </a:p>
      </dsp:txBody>
      <dsp:txXfrm>
        <a:off x="36553" y="920309"/>
        <a:ext cx="6641558" cy="675694"/>
      </dsp:txXfrm>
    </dsp:sp>
    <dsp:sp modelId="{966539AC-9A99-4D22-BB2B-FC722A69403D}">
      <dsp:nvSpPr>
        <dsp:cNvPr id="0" name=""/>
        <dsp:cNvSpPr/>
      </dsp:nvSpPr>
      <dsp:spPr>
        <a:xfrm>
          <a:off x="0" y="1747756"/>
          <a:ext cx="6714664" cy="748800"/>
        </a:xfrm>
        <a:prstGeom prst="roundRect">
          <a:avLst/>
        </a:prstGeom>
        <a:gradFill rotWithShape="0">
          <a:gsLst>
            <a:gs pos="0">
              <a:schemeClr val="accent1">
                <a:alpha val="90000"/>
                <a:hueOff val="0"/>
                <a:satOff val="0"/>
                <a:lumOff val="0"/>
                <a:alphaOff val="-13333"/>
                <a:satMod val="103000"/>
                <a:lumMod val="102000"/>
                <a:tint val="94000"/>
              </a:schemeClr>
            </a:gs>
            <a:gs pos="50000">
              <a:schemeClr val="accent1">
                <a:alpha val="90000"/>
                <a:hueOff val="0"/>
                <a:satOff val="0"/>
                <a:lumOff val="0"/>
                <a:alphaOff val="-13333"/>
                <a:satMod val="110000"/>
                <a:lumMod val="100000"/>
                <a:shade val="100000"/>
              </a:schemeClr>
            </a:gs>
            <a:gs pos="100000">
              <a:schemeClr val="accent1">
                <a:alpha val="90000"/>
                <a:hueOff val="0"/>
                <a:satOff val="0"/>
                <a:lumOff val="0"/>
                <a:alphaOff val="-13333"/>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a:lnSpc>
              <a:spcPct val="100000"/>
            </a:lnSpc>
            <a:spcBef>
              <a:spcPct val="0"/>
            </a:spcBef>
            <a:spcAft>
              <a:spcPct val="35000"/>
            </a:spcAft>
            <a:buFont typeface="Wingdings" panose="05000000000000000000" pitchFamily="2" charset="2"/>
            <a:buNone/>
          </a:pPr>
          <a:r>
            <a:rPr lang="en-US" sz="2000" b="1" kern="1200" dirty="0">
              <a:solidFill>
                <a:schemeClr val="tx2">
                  <a:lumMod val="95000"/>
                  <a:lumOff val="5000"/>
                </a:schemeClr>
              </a:solidFill>
              <a:latin typeface="Georgia" panose="02040502050405020303" pitchFamily="18" charset="0"/>
            </a:rPr>
            <a:t> Experimental Program</a:t>
          </a:r>
        </a:p>
      </dsp:txBody>
      <dsp:txXfrm>
        <a:off x="36553" y="1784309"/>
        <a:ext cx="6641558" cy="675694"/>
      </dsp:txXfrm>
    </dsp:sp>
    <dsp:sp modelId="{5D83507C-2583-47A0-A948-DDA0083C9599}">
      <dsp:nvSpPr>
        <dsp:cNvPr id="0" name=""/>
        <dsp:cNvSpPr/>
      </dsp:nvSpPr>
      <dsp:spPr>
        <a:xfrm>
          <a:off x="0" y="2611756"/>
          <a:ext cx="6714664" cy="748800"/>
        </a:xfrm>
        <a:prstGeom prst="roundRect">
          <a:avLst/>
        </a:prstGeom>
        <a:gradFill rotWithShape="0">
          <a:gsLst>
            <a:gs pos="0">
              <a:schemeClr val="accent1">
                <a:alpha val="90000"/>
                <a:hueOff val="0"/>
                <a:satOff val="0"/>
                <a:lumOff val="0"/>
                <a:alphaOff val="-20000"/>
                <a:satMod val="103000"/>
                <a:lumMod val="102000"/>
                <a:tint val="94000"/>
              </a:schemeClr>
            </a:gs>
            <a:gs pos="50000">
              <a:schemeClr val="accent1">
                <a:alpha val="90000"/>
                <a:hueOff val="0"/>
                <a:satOff val="0"/>
                <a:lumOff val="0"/>
                <a:alphaOff val="-20000"/>
                <a:satMod val="110000"/>
                <a:lumMod val="100000"/>
                <a:shade val="100000"/>
              </a:schemeClr>
            </a:gs>
            <a:gs pos="100000">
              <a:schemeClr val="accent1">
                <a:alpha val="90000"/>
                <a:hueOff val="0"/>
                <a:satOff val="0"/>
                <a:lumOff val="0"/>
                <a:alphaOff val="-2000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a:lnSpc>
              <a:spcPct val="100000"/>
            </a:lnSpc>
            <a:spcBef>
              <a:spcPct val="0"/>
            </a:spcBef>
            <a:spcAft>
              <a:spcPct val="35000"/>
            </a:spcAft>
            <a:buFont typeface="Wingdings" panose="05000000000000000000" pitchFamily="2" charset="2"/>
            <a:buNone/>
          </a:pPr>
          <a:r>
            <a:rPr lang="en-US" sz="2000" b="1" kern="1200" dirty="0">
              <a:solidFill>
                <a:schemeClr val="tx2">
                  <a:lumMod val="95000"/>
                  <a:lumOff val="5000"/>
                </a:schemeClr>
              </a:solidFill>
              <a:latin typeface="Georgia" panose="02040502050405020303" pitchFamily="18" charset="0"/>
            </a:rPr>
            <a:t> Results</a:t>
          </a:r>
        </a:p>
      </dsp:txBody>
      <dsp:txXfrm>
        <a:off x="36553" y="2648309"/>
        <a:ext cx="6641558" cy="675694"/>
      </dsp:txXfrm>
    </dsp:sp>
    <dsp:sp modelId="{08E595D2-691F-4C5F-933C-E3B82C66342B}">
      <dsp:nvSpPr>
        <dsp:cNvPr id="0" name=""/>
        <dsp:cNvSpPr/>
      </dsp:nvSpPr>
      <dsp:spPr>
        <a:xfrm>
          <a:off x="0" y="3475757"/>
          <a:ext cx="6714664" cy="748800"/>
        </a:xfrm>
        <a:prstGeom prst="roundRect">
          <a:avLst/>
        </a:prstGeom>
        <a:gradFill rotWithShape="0">
          <a:gsLst>
            <a:gs pos="0">
              <a:schemeClr val="accent1">
                <a:alpha val="90000"/>
                <a:hueOff val="0"/>
                <a:satOff val="0"/>
                <a:lumOff val="0"/>
                <a:alphaOff val="-26667"/>
                <a:satMod val="103000"/>
                <a:lumMod val="102000"/>
                <a:tint val="94000"/>
              </a:schemeClr>
            </a:gs>
            <a:gs pos="50000">
              <a:schemeClr val="accent1">
                <a:alpha val="90000"/>
                <a:hueOff val="0"/>
                <a:satOff val="0"/>
                <a:lumOff val="0"/>
                <a:alphaOff val="-26667"/>
                <a:satMod val="110000"/>
                <a:lumMod val="100000"/>
                <a:shade val="100000"/>
              </a:schemeClr>
            </a:gs>
            <a:gs pos="100000">
              <a:schemeClr val="accent1">
                <a:alpha val="90000"/>
                <a:hueOff val="0"/>
                <a:satOff val="0"/>
                <a:lumOff val="0"/>
                <a:alphaOff val="-26667"/>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a:lnSpc>
              <a:spcPct val="100000"/>
            </a:lnSpc>
            <a:spcBef>
              <a:spcPct val="0"/>
            </a:spcBef>
            <a:spcAft>
              <a:spcPct val="35000"/>
            </a:spcAft>
            <a:buFont typeface="Wingdings" panose="05000000000000000000" pitchFamily="2" charset="2"/>
            <a:buNone/>
          </a:pPr>
          <a:r>
            <a:rPr lang="en-US" sz="2000" b="1" kern="1200" dirty="0">
              <a:solidFill>
                <a:schemeClr val="tx2">
                  <a:lumMod val="95000"/>
                  <a:lumOff val="5000"/>
                </a:schemeClr>
              </a:solidFill>
              <a:latin typeface="Georgia" panose="02040502050405020303" pitchFamily="18" charset="0"/>
            </a:rPr>
            <a:t> Conclusion</a:t>
          </a:r>
        </a:p>
      </dsp:txBody>
      <dsp:txXfrm>
        <a:off x="36553" y="3512310"/>
        <a:ext cx="6641558" cy="675694"/>
      </dsp:txXfrm>
    </dsp:sp>
    <dsp:sp modelId="{87C36485-73BF-4B3C-A79D-94A77272A181}">
      <dsp:nvSpPr>
        <dsp:cNvPr id="0" name=""/>
        <dsp:cNvSpPr/>
      </dsp:nvSpPr>
      <dsp:spPr>
        <a:xfrm>
          <a:off x="0" y="4339757"/>
          <a:ext cx="6714664" cy="748800"/>
        </a:xfrm>
        <a:prstGeom prst="roundRect">
          <a:avLst/>
        </a:prstGeom>
        <a:gradFill rotWithShape="0">
          <a:gsLst>
            <a:gs pos="0">
              <a:schemeClr val="accent1">
                <a:alpha val="90000"/>
                <a:hueOff val="0"/>
                <a:satOff val="0"/>
                <a:lumOff val="0"/>
                <a:alphaOff val="-33333"/>
                <a:satMod val="103000"/>
                <a:lumMod val="102000"/>
                <a:tint val="94000"/>
              </a:schemeClr>
            </a:gs>
            <a:gs pos="50000">
              <a:schemeClr val="accent1">
                <a:alpha val="90000"/>
                <a:hueOff val="0"/>
                <a:satOff val="0"/>
                <a:lumOff val="0"/>
                <a:alphaOff val="-33333"/>
                <a:satMod val="110000"/>
                <a:lumMod val="100000"/>
                <a:shade val="100000"/>
              </a:schemeClr>
            </a:gs>
            <a:gs pos="100000">
              <a:schemeClr val="accent1">
                <a:alpha val="90000"/>
                <a:hueOff val="0"/>
                <a:satOff val="0"/>
                <a:lumOff val="0"/>
                <a:alphaOff val="-33333"/>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a:lnSpc>
              <a:spcPct val="100000"/>
            </a:lnSpc>
            <a:spcBef>
              <a:spcPct val="0"/>
            </a:spcBef>
            <a:spcAft>
              <a:spcPct val="35000"/>
            </a:spcAft>
            <a:buFont typeface="Wingdings" panose="05000000000000000000" pitchFamily="2" charset="2"/>
            <a:buNone/>
          </a:pPr>
          <a:r>
            <a:rPr lang="en-US" sz="2000" b="1" kern="1200" dirty="0">
              <a:solidFill>
                <a:schemeClr val="tx2">
                  <a:lumMod val="95000"/>
                  <a:lumOff val="5000"/>
                </a:schemeClr>
              </a:solidFill>
              <a:latin typeface="Georgia" panose="02040502050405020303" pitchFamily="18" charset="0"/>
            </a:rPr>
            <a:t> Recommendations</a:t>
          </a:r>
        </a:p>
      </dsp:txBody>
      <dsp:txXfrm>
        <a:off x="36553" y="4376310"/>
        <a:ext cx="6641558" cy="675694"/>
      </dsp:txXfrm>
    </dsp:sp>
    <dsp:sp modelId="{A5FBA3F7-2622-444E-AA9E-341BE4F679C4}">
      <dsp:nvSpPr>
        <dsp:cNvPr id="0" name=""/>
        <dsp:cNvSpPr/>
      </dsp:nvSpPr>
      <dsp:spPr>
        <a:xfrm>
          <a:off x="0" y="5203756"/>
          <a:ext cx="6714664" cy="748800"/>
        </a:xfrm>
        <a:prstGeom prst="roundRect">
          <a:avLst/>
        </a:prstGeom>
        <a:gradFill rotWithShape="0">
          <a:gsLst>
            <a:gs pos="0">
              <a:schemeClr val="accent1">
                <a:alpha val="90000"/>
                <a:hueOff val="0"/>
                <a:satOff val="0"/>
                <a:lumOff val="0"/>
                <a:alphaOff val="-40000"/>
                <a:satMod val="103000"/>
                <a:lumMod val="102000"/>
                <a:tint val="94000"/>
              </a:schemeClr>
            </a:gs>
            <a:gs pos="50000">
              <a:schemeClr val="accent1">
                <a:alpha val="90000"/>
                <a:hueOff val="0"/>
                <a:satOff val="0"/>
                <a:lumOff val="0"/>
                <a:alphaOff val="-40000"/>
                <a:satMod val="110000"/>
                <a:lumMod val="100000"/>
                <a:shade val="100000"/>
              </a:schemeClr>
            </a:gs>
            <a:gs pos="100000">
              <a:schemeClr val="accent1">
                <a:alpha val="90000"/>
                <a:hueOff val="0"/>
                <a:satOff val="0"/>
                <a:lumOff val="0"/>
                <a:alphaOff val="-4000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a:lnSpc>
              <a:spcPct val="100000"/>
            </a:lnSpc>
            <a:spcBef>
              <a:spcPct val="0"/>
            </a:spcBef>
            <a:spcAft>
              <a:spcPct val="35000"/>
            </a:spcAft>
            <a:buFont typeface="Wingdings" panose="05000000000000000000" pitchFamily="2" charset="2"/>
            <a:buNone/>
          </a:pPr>
          <a:r>
            <a:rPr lang="en-US" sz="2000" b="1" kern="1200" dirty="0">
              <a:solidFill>
                <a:schemeClr val="tx2">
                  <a:lumMod val="95000"/>
                  <a:lumOff val="5000"/>
                </a:schemeClr>
              </a:solidFill>
              <a:latin typeface="Georgia" panose="02040502050405020303" pitchFamily="18" charset="0"/>
            </a:rPr>
            <a:t> References</a:t>
          </a:r>
        </a:p>
      </dsp:txBody>
      <dsp:txXfrm>
        <a:off x="36553" y="5240309"/>
        <a:ext cx="6641558" cy="675694"/>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6AC4FB8F-ED15-48AB-97BD-17129D4E699D}" type="datetimeFigureOut">
              <a:rPr lang="en-US" smtClean="0"/>
              <a:t>4/30/2023</a:t>
            </a:fld>
            <a:endParaRPr lang="en-US" dirty="0"/>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7E6B3739-9081-478F-812E-AE7CE140632E}" type="slidenum">
              <a:rPr lang="en-US" smtClean="0"/>
              <a:t>‹#›</a:t>
            </a:fld>
            <a:endParaRPr lang="en-US" dirty="0"/>
          </a:p>
        </p:txBody>
      </p:sp>
    </p:spTree>
    <p:extLst>
      <p:ext uri="{BB962C8B-B14F-4D97-AF65-F5344CB8AC3E}">
        <p14:creationId xmlns:p14="http://schemas.microsoft.com/office/powerpoint/2010/main" val="411210498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BC9D437-CD83-4825-AD0D-5E7B341BC79B}" type="datetimeFigureOut">
              <a:rPr lang="en-US" smtClean="0"/>
              <a:t>4/30/2023</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0861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60CF8BB-EBC7-4B8F-9632-A5A136FBB880}" type="slidenum">
              <a:rPr lang="en-US" smtClean="0"/>
              <a:t>‹#›</a:t>
            </a:fld>
            <a:endParaRPr lang="en-US" dirty="0"/>
          </a:p>
        </p:txBody>
      </p:sp>
    </p:spTree>
    <p:extLst>
      <p:ext uri="{BB962C8B-B14F-4D97-AF65-F5344CB8AC3E}">
        <p14:creationId xmlns:p14="http://schemas.microsoft.com/office/powerpoint/2010/main" val="117036962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0CF8BB-EBC7-4B8F-9632-A5A136FBB880}" type="slidenum">
              <a:rPr lang="en-US" smtClean="0"/>
              <a:t>2</a:t>
            </a:fld>
            <a:endParaRPr lang="en-US" dirty="0"/>
          </a:p>
        </p:txBody>
      </p:sp>
    </p:spTree>
    <p:extLst>
      <p:ext uri="{BB962C8B-B14F-4D97-AF65-F5344CB8AC3E}">
        <p14:creationId xmlns:p14="http://schemas.microsoft.com/office/powerpoint/2010/main" val="389580595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0CF8BB-EBC7-4B8F-9632-A5A136FBB880}" type="slidenum">
              <a:rPr lang="en-US" smtClean="0"/>
              <a:t>13</a:t>
            </a:fld>
            <a:endParaRPr lang="en-US" dirty="0"/>
          </a:p>
        </p:txBody>
      </p:sp>
    </p:spTree>
    <p:extLst>
      <p:ext uri="{BB962C8B-B14F-4D97-AF65-F5344CB8AC3E}">
        <p14:creationId xmlns:p14="http://schemas.microsoft.com/office/powerpoint/2010/main" val="21809562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b="0" dirty="0"/>
          </a:p>
        </p:txBody>
      </p:sp>
      <p:sp>
        <p:nvSpPr>
          <p:cNvPr id="4" name="Slide Number Placeholder 3"/>
          <p:cNvSpPr>
            <a:spLocks noGrp="1"/>
          </p:cNvSpPr>
          <p:nvPr>
            <p:ph type="sldNum" sz="quarter" idx="5"/>
          </p:nvPr>
        </p:nvSpPr>
        <p:spPr/>
        <p:txBody>
          <a:bodyPr/>
          <a:lstStyle/>
          <a:p>
            <a:fld id="{560CF8BB-EBC7-4B8F-9632-A5A136FBB880}" type="slidenum">
              <a:rPr lang="en-US" smtClean="0"/>
              <a:t>14</a:t>
            </a:fld>
            <a:endParaRPr lang="en-US" dirty="0"/>
          </a:p>
        </p:txBody>
      </p:sp>
    </p:spTree>
    <p:extLst>
      <p:ext uri="{BB962C8B-B14F-4D97-AF65-F5344CB8AC3E}">
        <p14:creationId xmlns:p14="http://schemas.microsoft.com/office/powerpoint/2010/main" val="279008816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0CF8BB-EBC7-4B8F-9632-A5A136FBB880}" type="slidenum">
              <a:rPr lang="en-US" smtClean="0"/>
              <a:t>15</a:t>
            </a:fld>
            <a:endParaRPr lang="en-US" dirty="0"/>
          </a:p>
        </p:txBody>
      </p:sp>
    </p:spTree>
    <p:extLst>
      <p:ext uri="{BB962C8B-B14F-4D97-AF65-F5344CB8AC3E}">
        <p14:creationId xmlns:p14="http://schemas.microsoft.com/office/powerpoint/2010/main" val="305121914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0" dirty="0">
              <a:latin typeface="Georgia" panose="02040502050405020303" pitchFamily="18" charset="0"/>
            </a:endParaRPr>
          </a:p>
        </p:txBody>
      </p:sp>
      <p:sp>
        <p:nvSpPr>
          <p:cNvPr id="4" name="Slide Number Placeholder 3"/>
          <p:cNvSpPr>
            <a:spLocks noGrp="1"/>
          </p:cNvSpPr>
          <p:nvPr>
            <p:ph type="sldNum" sz="quarter" idx="5"/>
          </p:nvPr>
        </p:nvSpPr>
        <p:spPr/>
        <p:txBody>
          <a:bodyPr/>
          <a:lstStyle/>
          <a:p>
            <a:fld id="{560CF8BB-EBC7-4B8F-9632-A5A136FBB880}" type="slidenum">
              <a:rPr lang="en-US" smtClean="0"/>
              <a:t>16</a:t>
            </a:fld>
            <a:endParaRPr lang="en-US" dirty="0"/>
          </a:p>
        </p:txBody>
      </p:sp>
    </p:spTree>
    <p:extLst>
      <p:ext uri="{BB962C8B-B14F-4D97-AF65-F5344CB8AC3E}">
        <p14:creationId xmlns:p14="http://schemas.microsoft.com/office/powerpoint/2010/main" val="192335926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0" dirty="0"/>
          </a:p>
        </p:txBody>
      </p:sp>
      <p:sp>
        <p:nvSpPr>
          <p:cNvPr id="4" name="Slide Number Placeholder 3"/>
          <p:cNvSpPr>
            <a:spLocks noGrp="1"/>
          </p:cNvSpPr>
          <p:nvPr>
            <p:ph type="sldNum" sz="quarter" idx="5"/>
          </p:nvPr>
        </p:nvSpPr>
        <p:spPr/>
        <p:txBody>
          <a:bodyPr/>
          <a:lstStyle/>
          <a:p>
            <a:fld id="{560CF8BB-EBC7-4B8F-9632-A5A136FBB880}" type="slidenum">
              <a:rPr lang="en-US" smtClean="0"/>
              <a:t>17</a:t>
            </a:fld>
            <a:endParaRPr lang="en-US" dirty="0"/>
          </a:p>
        </p:txBody>
      </p:sp>
    </p:spTree>
    <p:extLst>
      <p:ext uri="{BB962C8B-B14F-4D97-AF65-F5344CB8AC3E}">
        <p14:creationId xmlns:p14="http://schemas.microsoft.com/office/powerpoint/2010/main" val="409451561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sz="1050" b="0" dirty="0"/>
          </a:p>
        </p:txBody>
      </p:sp>
      <p:sp>
        <p:nvSpPr>
          <p:cNvPr id="4" name="Slide Number Placeholder 3"/>
          <p:cNvSpPr>
            <a:spLocks noGrp="1"/>
          </p:cNvSpPr>
          <p:nvPr>
            <p:ph type="sldNum" sz="quarter" idx="5"/>
          </p:nvPr>
        </p:nvSpPr>
        <p:spPr/>
        <p:txBody>
          <a:bodyPr/>
          <a:lstStyle/>
          <a:p>
            <a:fld id="{560CF8BB-EBC7-4B8F-9632-A5A136FBB880}" type="slidenum">
              <a:rPr lang="en-US" smtClean="0"/>
              <a:t>18</a:t>
            </a:fld>
            <a:endParaRPr lang="en-US" dirty="0"/>
          </a:p>
        </p:txBody>
      </p:sp>
    </p:spTree>
    <p:extLst>
      <p:ext uri="{BB962C8B-B14F-4D97-AF65-F5344CB8AC3E}">
        <p14:creationId xmlns:p14="http://schemas.microsoft.com/office/powerpoint/2010/main" val="270944923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b="0" dirty="0">
              <a:solidFill>
                <a:schemeClr val="tx2">
                  <a:lumMod val="95000"/>
                  <a:lumOff val="5000"/>
                </a:schemeClr>
              </a:solidFill>
              <a:latin typeface="Georgia" panose="02040502050405020303" pitchFamily="18" charset="0"/>
            </a:endParaRPr>
          </a:p>
        </p:txBody>
      </p:sp>
      <p:sp>
        <p:nvSpPr>
          <p:cNvPr id="4" name="Slide Number Placeholder 3"/>
          <p:cNvSpPr>
            <a:spLocks noGrp="1"/>
          </p:cNvSpPr>
          <p:nvPr>
            <p:ph type="sldNum" sz="quarter" idx="5"/>
          </p:nvPr>
        </p:nvSpPr>
        <p:spPr/>
        <p:txBody>
          <a:bodyPr/>
          <a:lstStyle/>
          <a:p>
            <a:fld id="{560CF8BB-EBC7-4B8F-9632-A5A136FBB880}" type="slidenum">
              <a:rPr lang="en-US" smtClean="0"/>
              <a:t>19</a:t>
            </a:fld>
            <a:endParaRPr lang="en-US" dirty="0"/>
          </a:p>
        </p:txBody>
      </p:sp>
    </p:spTree>
    <p:extLst>
      <p:ext uri="{BB962C8B-B14F-4D97-AF65-F5344CB8AC3E}">
        <p14:creationId xmlns:p14="http://schemas.microsoft.com/office/powerpoint/2010/main" val="379811388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sz="1800" b="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fld id="{560CF8BB-EBC7-4B8F-9632-A5A136FBB880}" type="slidenum">
              <a:rPr lang="en-US" smtClean="0"/>
              <a:t>20</a:t>
            </a:fld>
            <a:endParaRPr lang="en-US" dirty="0"/>
          </a:p>
        </p:txBody>
      </p:sp>
    </p:spTree>
    <p:extLst>
      <p:ext uri="{BB962C8B-B14F-4D97-AF65-F5344CB8AC3E}">
        <p14:creationId xmlns:p14="http://schemas.microsoft.com/office/powerpoint/2010/main" val="91569429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0CF8BB-EBC7-4B8F-9632-A5A136FBB880}" type="slidenum">
              <a:rPr lang="en-US" smtClean="0"/>
              <a:t>21</a:t>
            </a:fld>
            <a:endParaRPr lang="en-US" dirty="0"/>
          </a:p>
        </p:txBody>
      </p:sp>
    </p:spTree>
    <p:extLst>
      <p:ext uri="{BB962C8B-B14F-4D97-AF65-F5344CB8AC3E}">
        <p14:creationId xmlns:p14="http://schemas.microsoft.com/office/powerpoint/2010/main" val="199840547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spcAft>
                <a:spcPts val="1200"/>
              </a:spcAft>
              <a:buFontTx/>
              <a:buNone/>
            </a:pPr>
            <a:endParaRPr lang="en-US" sz="1100" b="0" dirty="0">
              <a:solidFill>
                <a:schemeClr val="tx2">
                  <a:lumMod val="95000"/>
                  <a:lumOff val="5000"/>
                </a:schemeClr>
              </a:solidFill>
              <a:latin typeface="Georgia" panose="02040502050405020303" pitchFamily="18" charset="0"/>
            </a:endParaRPr>
          </a:p>
        </p:txBody>
      </p:sp>
      <p:sp>
        <p:nvSpPr>
          <p:cNvPr id="4" name="Slide Number Placeholder 3"/>
          <p:cNvSpPr>
            <a:spLocks noGrp="1"/>
          </p:cNvSpPr>
          <p:nvPr>
            <p:ph type="sldNum" sz="quarter" idx="5"/>
          </p:nvPr>
        </p:nvSpPr>
        <p:spPr/>
        <p:txBody>
          <a:bodyPr/>
          <a:lstStyle/>
          <a:p>
            <a:fld id="{560CF8BB-EBC7-4B8F-9632-A5A136FBB880}" type="slidenum">
              <a:rPr lang="en-US" smtClean="0"/>
              <a:t>22</a:t>
            </a:fld>
            <a:endParaRPr lang="en-US" dirty="0"/>
          </a:p>
        </p:txBody>
      </p:sp>
    </p:spTree>
    <p:extLst>
      <p:ext uri="{BB962C8B-B14F-4D97-AF65-F5344CB8AC3E}">
        <p14:creationId xmlns:p14="http://schemas.microsoft.com/office/powerpoint/2010/main" val="310065331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60CF8BB-EBC7-4B8F-9632-A5A136FBB880}" type="slidenum">
              <a:rPr lang="en-US" smtClean="0"/>
              <a:t>4</a:t>
            </a:fld>
            <a:endParaRPr lang="en-US" dirty="0"/>
          </a:p>
        </p:txBody>
      </p:sp>
    </p:spTree>
    <p:extLst>
      <p:ext uri="{BB962C8B-B14F-4D97-AF65-F5344CB8AC3E}">
        <p14:creationId xmlns:p14="http://schemas.microsoft.com/office/powerpoint/2010/main" val="129954431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0CF8BB-EBC7-4B8F-9632-A5A136FBB880}" type="slidenum">
              <a:rPr lang="en-US" smtClean="0"/>
              <a:t>23</a:t>
            </a:fld>
            <a:endParaRPr lang="en-US" dirty="0"/>
          </a:p>
        </p:txBody>
      </p:sp>
    </p:spTree>
    <p:extLst>
      <p:ext uri="{BB962C8B-B14F-4D97-AF65-F5344CB8AC3E}">
        <p14:creationId xmlns:p14="http://schemas.microsoft.com/office/powerpoint/2010/main" val="272148669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0CF8BB-EBC7-4B8F-9632-A5A136FBB880}" type="slidenum">
              <a:rPr lang="en-US" smtClean="0"/>
              <a:t>24</a:t>
            </a:fld>
            <a:endParaRPr lang="en-US" dirty="0"/>
          </a:p>
        </p:txBody>
      </p:sp>
    </p:spTree>
    <p:extLst>
      <p:ext uri="{BB962C8B-B14F-4D97-AF65-F5344CB8AC3E}">
        <p14:creationId xmlns:p14="http://schemas.microsoft.com/office/powerpoint/2010/main" val="11148507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4" name="Slide Number Placeholder 3"/>
          <p:cNvSpPr>
            <a:spLocks noGrp="1"/>
          </p:cNvSpPr>
          <p:nvPr>
            <p:ph type="sldNum" sz="quarter" idx="10"/>
          </p:nvPr>
        </p:nvSpPr>
        <p:spPr/>
        <p:txBody>
          <a:bodyPr/>
          <a:lstStyle/>
          <a:p>
            <a:fld id="{560CF8BB-EBC7-4B8F-9632-A5A136FBB880}" type="slidenum">
              <a:rPr lang="en-US" smtClean="0"/>
              <a:t>27</a:t>
            </a:fld>
            <a:endParaRPr lang="en-US" dirty="0"/>
          </a:p>
        </p:txBody>
      </p:sp>
    </p:spTree>
    <p:extLst>
      <p:ext uri="{BB962C8B-B14F-4D97-AF65-F5344CB8AC3E}">
        <p14:creationId xmlns:p14="http://schemas.microsoft.com/office/powerpoint/2010/main" val="330925331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0CF8BB-EBC7-4B8F-9632-A5A136FBB880}" type="slidenum">
              <a:rPr lang="en-US" smtClean="0"/>
              <a:t>30</a:t>
            </a:fld>
            <a:endParaRPr lang="en-US" dirty="0"/>
          </a:p>
        </p:txBody>
      </p:sp>
    </p:spTree>
    <p:extLst>
      <p:ext uri="{BB962C8B-B14F-4D97-AF65-F5344CB8AC3E}">
        <p14:creationId xmlns:p14="http://schemas.microsoft.com/office/powerpoint/2010/main" val="112395259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b="1" dirty="0">
              <a:solidFill>
                <a:schemeClr val="tx2">
                  <a:lumMod val="95000"/>
                  <a:lumOff val="5000"/>
                </a:schemeClr>
              </a:solidFill>
              <a:latin typeface="Georgia" panose="02040502050405020303" pitchFamily="18" charset="0"/>
              <a:ea typeface="Calibri" panose="020F0502020204030204" pitchFamily="34" charset="0"/>
              <a:cs typeface="Times New Roman" panose="02020603050405020304" pitchFamily="18" charset="0"/>
            </a:endParaRPr>
          </a:p>
        </p:txBody>
      </p:sp>
      <p:sp>
        <p:nvSpPr>
          <p:cNvPr id="4" name="Slide Number Placeholder 3"/>
          <p:cNvSpPr>
            <a:spLocks noGrp="1"/>
          </p:cNvSpPr>
          <p:nvPr>
            <p:ph type="sldNum" sz="quarter" idx="10"/>
          </p:nvPr>
        </p:nvSpPr>
        <p:spPr/>
        <p:txBody>
          <a:bodyPr/>
          <a:lstStyle/>
          <a:p>
            <a:fld id="{560CF8BB-EBC7-4B8F-9632-A5A136FBB880}" type="slidenum">
              <a:rPr lang="en-US" smtClean="0"/>
              <a:t>31</a:t>
            </a:fld>
            <a:endParaRPr lang="en-US" dirty="0"/>
          </a:p>
        </p:txBody>
      </p:sp>
    </p:spTree>
    <p:extLst>
      <p:ext uri="{BB962C8B-B14F-4D97-AF65-F5344CB8AC3E}">
        <p14:creationId xmlns:p14="http://schemas.microsoft.com/office/powerpoint/2010/main" val="135619039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0" dirty="0"/>
          </a:p>
        </p:txBody>
      </p:sp>
      <p:sp>
        <p:nvSpPr>
          <p:cNvPr id="4" name="Slide Number Placeholder 3"/>
          <p:cNvSpPr>
            <a:spLocks noGrp="1"/>
          </p:cNvSpPr>
          <p:nvPr>
            <p:ph type="sldNum" sz="quarter" idx="5"/>
          </p:nvPr>
        </p:nvSpPr>
        <p:spPr/>
        <p:txBody>
          <a:bodyPr/>
          <a:lstStyle/>
          <a:p>
            <a:fld id="{560CF8BB-EBC7-4B8F-9632-A5A136FBB880}" type="slidenum">
              <a:rPr lang="en-US" smtClean="0"/>
              <a:t>32</a:t>
            </a:fld>
            <a:endParaRPr lang="en-US" dirty="0"/>
          </a:p>
        </p:txBody>
      </p:sp>
    </p:spTree>
    <p:extLst>
      <p:ext uri="{BB962C8B-B14F-4D97-AF65-F5344CB8AC3E}">
        <p14:creationId xmlns:p14="http://schemas.microsoft.com/office/powerpoint/2010/main" val="240453091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sz="1400" b="0" dirty="0">
              <a:latin typeface="Georgia" panose="02040502050405020303" pitchFamily="18" charset="0"/>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fld id="{560CF8BB-EBC7-4B8F-9632-A5A136FBB880}" type="slidenum">
              <a:rPr lang="en-US" smtClean="0"/>
              <a:t>5</a:t>
            </a:fld>
            <a:endParaRPr lang="en-US" dirty="0"/>
          </a:p>
        </p:txBody>
      </p:sp>
    </p:spTree>
    <p:extLst>
      <p:ext uri="{BB962C8B-B14F-4D97-AF65-F5344CB8AC3E}">
        <p14:creationId xmlns:p14="http://schemas.microsoft.com/office/powerpoint/2010/main" val="117909691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400" b="0" dirty="0">
              <a:latin typeface="Georgia" panose="02040502050405020303" pitchFamily="18" charset="0"/>
            </a:endParaRPr>
          </a:p>
        </p:txBody>
      </p:sp>
      <p:sp>
        <p:nvSpPr>
          <p:cNvPr id="4" name="Slide Number Placeholder 3"/>
          <p:cNvSpPr>
            <a:spLocks noGrp="1"/>
          </p:cNvSpPr>
          <p:nvPr>
            <p:ph type="sldNum" sz="quarter" idx="5"/>
          </p:nvPr>
        </p:nvSpPr>
        <p:spPr/>
        <p:txBody>
          <a:bodyPr/>
          <a:lstStyle/>
          <a:p>
            <a:fld id="{560CF8BB-EBC7-4B8F-9632-A5A136FBB880}" type="slidenum">
              <a:rPr lang="en-US" smtClean="0"/>
              <a:t>6</a:t>
            </a:fld>
            <a:endParaRPr lang="en-US" dirty="0"/>
          </a:p>
        </p:txBody>
      </p:sp>
    </p:spTree>
    <p:extLst>
      <p:ext uri="{BB962C8B-B14F-4D97-AF65-F5344CB8AC3E}">
        <p14:creationId xmlns:p14="http://schemas.microsoft.com/office/powerpoint/2010/main" val="201385822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800" dirty="0">
              <a:effectLst/>
              <a:latin typeface="Times New Roman" panose="02020603050405020304" pitchFamily="18" charset="0"/>
              <a:ea typeface="Times New Roman" panose="02020603050405020304" pitchFamily="18" charset="0"/>
            </a:endParaRPr>
          </a:p>
        </p:txBody>
      </p:sp>
      <p:sp>
        <p:nvSpPr>
          <p:cNvPr id="4" name="Slide Number Placeholder 3"/>
          <p:cNvSpPr>
            <a:spLocks noGrp="1"/>
          </p:cNvSpPr>
          <p:nvPr>
            <p:ph type="sldNum" sz="quarter" idx="5"/>
          </p:nvPr>
        </p:nvSpPr>
        <p:spPr/>
        <p:txBody>
          <a:bodyPr/>
          <a:lstStyle/>
          <a:p>
            <a:fld id="{560CF8BB-EBC7-4B8F-9632-A5A136FBB880}" type="slidenum">
              <a:rPr lang="en-US" smtClean="0"/>
              <a:t>7</a:t>
            </a:fld>
            <a:endParaRPr lang="en-US" dirty="0"/>
          </a:p>
        </p:txBody>
      </p:sp>
    </p:spTree>
    <p:extLst>
      <p:ext uri="{BB962C8B-B14F-4D97-AF65-F5344CB8AC3E}">
        <p14:creationId xmlns:p14="http://schemas.microsoft.com/office/powerpoint/2010/main" val="204696336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0CF8BB-EBC7-4B8F-9632-A5A136FBB880}" type="slidenum">
              <a:rPr lang="en-US" smtClean="0"/>
              <a:t>9</a:t>
            </a:fld>
            <a:endParaRPr lang="en-US" dirty="0"/>
          </a:p>
        </p:txBody>
      </p:sp>
    </p:spTree>
    <p:extLst>
      <p:ext uri="{BB962C8B-B14F-4D97-AF65-F5344CB8AC3E}">
        <p14:creationId xmlns:p14="http://schemas.microsoft.com/office/powerpoint/2010/main" val="410451019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0" dirty="0"/>
          </a:p>
        </p:txBody>
      </p:sp>
      <p:sp>
        <p:nvSpPr>
          <p:cNvPr id="4" name="Slide Number Placeholder 3"/>
          <p:cNvSpPr>
            <a:spLocks noGrp="1"/>
          </p:cNvSpPr>
          <p:nvPr>
            <p:ph type="sldNum" sz="quarter" idx="5"/>
          </p:nvPr>
        </p:nvSpPr>
        <p:spPr/>
        <p:txBody>
          <a:bodyPr/>
          <a:lstStyle/>
          <a:p>
            <a:fld id="{560CF8BB-EBC7-4B8F-9632-A5A136FBB880}" type="slidenum">
              <a:rPr lang="en-US" smtClean="0"/>
              <a:t>10</a:t>
            </a:fld>
            <a:endParaRPr lang="en-US" dirty="0"/>
          </a:p>
        </p:txBody>
      </p:sp>
    </p:spTree>
    <p:extLst>
      <p:ext uri="{BB962C8B-B14F-4D97-AF65-F5344CB8AC3E}">
        <p14:creationId xmlns:p14="http://schemas.microsoft.com/office/powerpoint/2010/main" val="230445949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0" dirty="0"/>
          </a:p>
        </p:txBody>
      </p:sp>
      <p:sp>
        <p:nvSpPr>
          <p:cNvPr id="4" name="Slide Number Placeholder 3"/>
          <p:cNvSpPr>
            <a:spLocks noGrp="1"/>
          </p:cNvSpPr>
          <p:nvPr>
            <p:ph type="sldNum" sz="quarter" idx="5"/>
          </p:nvPr>
        </p:nvSpPr>
        <p:spPr/>
        <p:txBody>
          <a:bodyPr/>
          <a:lstStyle/>
          <a:p>
            <a:fld id="{560CF8BB-EBC7-4B8F-9632-A5A136FBB880}" type="slidenum">
              <a:rPr lang="en-US" smtClean="0"/>
              <a:t>11</a:t>
            </a:fld>
            <a:endParaRPr lang="en-US" dirty="0"/>
          </a:p>
        </p:txBody>
      </p:sp>
    </p:spTree>
    <p:extLst>
      <p:ext uri="{BB962C8B-B14F-4D97-AF65-F5344CB8AC3E}">
        <p14:creationId xmlns:p14="http://schemas.microsoft.com/office/powerpoint/2010/main" val="178706127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sz="1050" b="0" dirty="0"/>
          </a:p>
        </p:txBody>
      </p:sp>
      <p:sp>
        <p:nvSpPr>
          <p:cNvPr id="4" name="Slide Number Placeholder 3"/>
          <p:cNvSpPr>
            <a:spLocks noGrp="1"/>
          </p:cNvSpPr>
          <p:nvPr>
            <p:ph type="sldNum" sz="quarter" idx="5"/>
          </p:nvPr>
        </p:nvSpPr>
        <p:spPr/>
        <p:txBody>
          <a:bodyPr/>
          <a:lstStyle/>
          <a:p>
            <a:fld id="{560CF8BB-EBC7-4B8F-9632-A5A136FBB880}" type="slidenum">
              <a:rPr lang="en-US" smtClean="0"/>
              <a:t>12</a:t>
            </a:fld>
            <a:endParaRPr lang="en-US" dirty="0"/>
          </a:p>
        </p:txBody>
      </p:sp>
    </p:spTree>
    <p:extLst>
      <p:ext uri="{BB962C8B-B14F-4D97-AF65-F5344CB8AC3E}">
        <p14:creationId xmlns:p14="http://schemas.microsoft.com/office/powerpoint/2010/main" val="288469853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609600" y="755780"/>
            <a:ext cx="6858000" cy="3200400"/>
          </a:xfrm>
        </p:spPr>
        <p:txBody>
          <a:bodyPr anchor="b">
            <a:normAutofit/>
          </a:bodyPr>
          <a:lstStyle>
            <a:lvl1pPr algn="l">
              <a:lnSpc>
                <a:spcPct val="75000"/>
              </a:lnSpc>
              <a:defRPr sz="8000">
                <a:solidFill>
                  <a:schemeClr val="bg1"/>
                </a:solidFill>
              </a:defRPr>
            </a:lvl1pPr>
          </a:lstStyle>
          <a:p>
            <a:r>
              <a:rPr lang="en-US"/>
              <a:t>Click to edit Master title style</a:t>
            </a:r>
            <a:endParaRPr lang="en-US" dirty="0"/>
          </a:p>
        </p:txBody>
      </p:sp>
      <p:sp>
        <p:nvSpPr>
          <p:cNvPr id="3" name="Subtitle 2"/>
          <p:cNvSpPr>
            <a:spLocks noGrp="1"/>
          </p:cNvSpPr>
          <p:nvPr>
            <p:ph type="subTitle" idx="1"/>
          </p:nvPr>
        </p:nvSpPr>
        <p:spPr>
          <a:xfrm>
            <a:off x="609600" y="3956180"/>
            <a:ext cx="6858000" cy="1097280"/>
          </a:xfrm>
        </p:spPr>
        <p:txBody>
          <a:bodyPr>
            <a:normAutofit/>
          </a:bodyPr>
          <a:lstStyle>
            <a:lvl1pPr marL="0" indent="0" algn="l">
              <a:spcBef>
                <a:spcPts val="0"/>
              </a:spcBef>
              <a:buNone/>
              <a:defRPr sz="28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31375A4-56A4-47D6-9801-1991572033F7}" type="slidenum">
              <a:rPr lang="en-US" smtClean="0"/>
              <a:pPr/>
              <a:t>‹#›</a:t>
            </a:fld>
            <a:endParaRPr lang="en-US" dirty="0"/>
          </a:p>
        </p:txBody>
      </p:sp>
    </p:spTree>
    <p:extLst>
      <p:ext uri="{BB962C8B-B14F-4D97-AF65-F5344CB8AC3E}">
        <p14:creationId xmlns:p14="http://schemas.microsoft.com/office/powerpoint/2010/main" val="7988627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lvl1pPr>
              <a:defRPr sz="2000" b="1">
                <a:solidFill>
                  <a:schemeClr val="tx1"/>
                </a:solidFill>
                <a:latin typeface="Georgia" panose="02040502050405020303" pitchFamily="18" charset="0"/>
              </a:defRPr>
            </a:lvl1pPr>
          </a:lstStyle>
          <a:p>
            <a:fld id="{E31375A4-56A4-47D6-9801-1991572033F7}" type="slidenum">
              <a:rPr lang="en-US" smtClean="0"/>
              <a:pPr/>
              <a:t>‹#›</a:t>
            </a:fld>
            <a:endParaRPr lang="en-US" dirty="0"/>
          </a:p>
        </p:txBody>
      </p:sp>
    </p:spTree>
    <p:extLst>
      <p:ext uri="{BB962C8B-B14F-4D97-AF65-F5344CB8AC3E}">
        <p14:creationId xmlns:p14="http://schemas.microsoft.com/office/powerpoint/2010/main" val="24771542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342120" y="380999"/>
            <a:ext cx="2011680" cy="6096001"/>
          </a:xfrm>
        </p:spPr>
        <p:txBody>
          <a:bodyPr vert="eaVert"/>
          <a:lstStyle>
            <a:lvl1pPr>
              <a:defRPr/>
            </a:lvl1pPr>
          </a:lstStyle>
          <a:p>
            <a:r>
              <a:rPr lang="en-US"/>
              <a:t>Click to edit Master title style</a:t>
            </a:r>
            <a:endParaRPr lang="en-US" dirty="0"/>
          </a:p>
        </p:txBody>
      </p:sp>
      <p:sp>
        <p:nvSpPr>
          <p:cNvPr id="3" name="Vertical Text Placeholder 2"/>
          <p:cNvSpPr>
            <a:spLocks noGrp="1"/>
          </p:cNvSpPr>
          <p:nvPr>
            <p:ph type="body" orient="vert" idx="1"/>
          </p:nvPr>
        </p:nvSpPr>
        <p:spPr>
          <a:xfrm>
            <a:off x="1981199" y="380999"/>
            <a:ext cx="7074859" cy="6096001"/>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lvl1pPr>
              <a:defRPr sz="2000" b="1">
                <a:solidFill>
                  <a:schemeClr val="tx1"/>
                </a:solidFill>
                <a:latin typeface="Georgia" panose="02040502050405020303" pitchFamily="18" charset="0"/>
              </a:defRPr>
            </a:lvl1pPr>
          </a:lstStyle>
          <a:p>
            <a:fld id="{E31375A4-56A4-47D6-9801-1991572033F7}" type="slidenum">
              <a:rPr lang="en-US" smtClean="0"/>
              <a:pPr/>
              <a:t>‹#›</a:t>
            </a:fld>
            <a:endParaRPr lang="en-US" dirty="0"/>
          </a:p>
        </p:txBody>
      </p:sp>
    </p:spTree>
    <p:extLst>
      <p:ext uri="{BB962C8B-B14F-4D97-AF65-F5344CB8AC3E}">
        <p14:creationId xmlns:p14="http://schemas.microsoft.com/office/powerpoint/2010/main" val="25246350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39E3965E-AC41-4711-9D10-E25ABB132D86}"/>
              </a:ext>
            </a:extLst>
          </p:cNvPr>
          <p:cNvSpPr/>
          <p:nvPr/>
        </p:nvSpPr>
        <p:spPr>
          <a:xfrm>
            <a:off x="3175" y="6400800"/>
            <a:ext cx="12188825" cy="457200"/>
          </a:xfrm>
          <a:prstGeom prst="rect">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90000"/>
              </a:lnSpc>
              <a:defRPr sz="8000" spc="-50" baseline="0">
                <a:solidFill>
                  <a:schemeClr val="tx1">
                    <a:lumMod val="85000"/>
                    <a:lumOff val="15000"/>
                  </a:schemeClr>
                </a:solidFill>
              </a:defRPr>
            </a:lvl1pPr>
          </a:lstStyle>
          <a:p>
            <a:r>
              <a:rPr lang="en-US"/>
              <a:t>Click to edit Master title style</a:t>
            </a:r>
            <a:endParaRPr lang="en-US" dirty="0"/>
          </a:p>
        </p:txBody>
      </p:sp>
      <p:sp>
        <p:nvSpPr>
          <p:cNvPr id="3" name="Subtitle 2"/>
          <p:cNvSpPr>
            <a:spLocks noGrp="1"/>
          </p:cNvSpPr>
          <p:nvPr>
            <p:ph type="subTitle" idx="1"/>
          </p:nvPr>
        </p:nvSpPr>
        <p:spPr>
          <a:xfrm>
            <a:off x="1100051" y="4645152"/>
            <a:ext cx="10058400" cy="1143000"/>
          </a:xfrm>
        </p:spPr>
        <p:txBody>
          <a:bodyPr lIns="91440" rIns="91440">
            <a:normAutofit/>
          </a:bodyPr>
          <a:lstStyle>
            <a:lvl1pPr marL="0" indent="0" algn="l">
              <a:buNone/>
              <a:defRPr sz="2400" cap="all" spc="200" baseline="0">
                <a:solidFill>
                  <a:schemeClr val="tx1"/>
                </a:solidFill>
                <a:latin typeface="+mn-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endParaRPr lang="en-US" dirty="0"/>
          </a:p>
        </p:txBody>
      </p:sp>
      <p:cxnSp>
        <p:nvCxnSpPr>
          <p:cNvPr id="9" name="Straight Connector 8">
            <a:extLst>
              <a:ext uri="{FF2B5EF4-FFF2-40B4-BE49-F238E27FC236}">
                <a16:creationId xmlns:a16="http://schemas.microsoft.com/office/drawing/2014/main" id="{1F5DC8C3-BA5F-4EED-BB9A-A14272BD82A1}"/>
              </a:ext>
            </a:extLst>
          </p:cNvPr>
          <p:cNvCxnSpPr/>
          <p:nvPr/>
        </p:nvCxnSpPr>
        <p:spPr>
          <a:xfrm>
            <a:off x="1207658" y="4474741"/>
            <a:ext cx="9875520" cy="0"/>
          </a:xfrm>
          <a:prstGeom prst="line">
            <a:avLst/>
          </a:prstGeom>
          <a:ln w="127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4" name="Date Placeholder 3">
            <a:extLst>
              <a:ext uri="{FF2B5EF4-FFF2-40B4-BE49-F238E27FC236}">
                <a16:creationId xmlns:a16="http://schemas.microsoft.com/office/drawing/2014/main" id="{9925CCF1-92C0-4AF3-BFAF-4921631915AB}"/>
              </a:ext>
            </a:extLst>
          </p:cNvPr>
          <p:cNvSpPr>
            <a:spLocks noGrp="1"/>
          </p:cNvSpPr>
          <p:nvPr>
            <p:ph type="dt" sz="half" idx="10"/>
          </p:nvPr>
        </p:nvSpPr>
        <p:spPr/>
        <p:txBody>
          <a:bodyPr/>
          <a:lstStyle/>
          <a:p>
            <a:fld id="{2B7630FD-CF2B-421B-834D-009EE02D14EF}" type="datetime1">
              <a:rPr lang="en-US" smtClean="0"/>
              <a:t>4/30/2023</a:t>
            </a:fld>
            <a:endParaRPr lang="en-US" dirty="0"/>
          </a:p>
        </p:txBody>
      </p:sp>
      <p:sp>
        <p:nvSpPr>
          <p:cNvPr id="5" name="Footer Placeholder 4">
            <a:extLst>
              <a:ext uri="{FF2B5EF4-FFF2-40B4-BE49-F238E27FC236}">
                <a16:creationId xmlns:a16="http://schemas.microsoft.com/office/drawing/2014/main" id="{051A78A9-3DFF-4937-A9F2-5D8CF495F367}"/>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5FAEB271-5CC0-4759-BC6E-8BE53AB227C0}"/>
              </a:ext>
            </a:extLst>
          </p:cNvPr>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22208718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354D8B55-9EA8-4B81-8E84-9B93B0A27559}"/>
              </a:ext>
            </a:extLst>
          </p:cNvPr>
          <p:cNvSpPr>
            <a:spLocks noGrp="1"/>
          </p:cNvSpPr>
          <p:nvPr>
            <p:ph type="dt" sz="half" idx="10"/>
          </p:nvPr>
        </p:nvSpPr>
        <p:spPr/>
        <p:txBody>
          <a:bodyPr/>
          <a:lstStyle/>
          <a:p>
            <a:fld id="{83524942-5E2B-4E0F-8951-C486D799D5C6}" type="datetime1">
              <a:rPr lang="en-US" smtClean="0"/>
              <a:t>4/30/2023</a:t>
            </a:fld>
            <a:endParaRPr lang="en-US" dirty="0"/>
          </a:p>
        </p:txBody>
      </p:sp>
      <p:sp>
        <p:nvSpPr>
          <p:cNvPr id="8" name="Footer Placeholder 7">
            <a:extLst>
              <a:ext uri="{FF2B5EF4-FFF2-40B4-BE49-F238E27FC236}">
                <a16:creationId xmlns:a16="http://schemas.microsoft.com/office/drawing/2014/main" id="{062CA021-2578-47CB-822C-BDDFF7223B28}"/>
              </a:ext>
            </a:extLst>
          </p:cNvPr>
          <p:cNvSpPr>
            <a:spLocks noGrp="1"/>
          </p:cNvSpPr>
          <p:nvPr>
            <p:ph type="ftr" sz="quarter" idx="11"/>
          </p:nvPr>
        </p:nvSpPr>
        <p:spPr/>
        <p:txBody>
          <a:bodyPr/>
          <a:lstStyle/>
          <a:p>
            <a:endParaRPr lang="en-US" dirty="0"/>
          </a:p>
        </p:txBody>
      </p:sp>
      <p:sp>
        <p:nvSpPr>
          <p:cNvPr id="9" name="Slide Number Placeholder 8">
            <a:extLst>
              <a:ext uri="{FF2B5EF4-FFF2-40B4-BE49-F238E27FC236}">
                <a16:creationId xmlns:a16="http://schemas.microsoft.com/office/drawing/2014/main" id="{C4AAB51D-4141-4682-9375-DAFD5FB9DD10}"/>
              </a:ext>
            </a:extLst>
          </p:cNvPr>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285891261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solidFill>
          <a:schemeClr val="bg1"/>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A585C21A-8B93-4657-B5DF-7EAEAD3BE127}"/>
              </a:ext>
            </a:extLst>
          </p:cNvPr>
          <p:cNvSpPr/>
          <p:nvPr/>
        </p:nvSpPr>
        <p:spPr>
          <a:xfrm>
            <a:off x="3175" y="6400800"/>
            <a:ext cx="12188825" cy="457200"/>
          </a:xfrm>
          <a:prstGeom prst="rect">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90000"/>
              </a:lnSpc>
              <a:defRPr sz="8000" b="0">
                <a:solidFill>
                  <a:schemeClr val="tx1">
                    <a:lumMod val="85000"/>
                    <a:lumOff val="15000"/>
                  </a:schemeClr>
                </a:solidFill>
              </a:defRPr>
            </a:lvl1pPr>
          </a:lstStyle>
          <a:p>
            <a:r>
              <a:rPr lang="en-US"/>
              <a:t>Click to edit Master title style</a:t>
            </a:r>
            <a:endParaRPr lang="en-US" dirty="0"/>
          </a:p>
        </p:txBody>
      </p:sp>
      <p:sp>
        <p:nvSpPr>
          <p:cNvPr id="3" name="Text Placeholder 2"/>
          <p:cNvSpPr>
            <a:spLocks noGrp="1"/>
          </p:cNvSpPr>
          <p:nvPr>
            <p:ph type="body" idx="1"/>
          </p:nvPr>
        </p:nvSpPr>
        <p:spPr>
          <a:xfrm>
            <a:off x="1097280" y="4663440"/>
            <a:ext cx="10058400" cy="1143000"/>
          </a:xfrm>
        </p:spPr>
        <p:txBody>
          <a:bodyPr lIns="91440" rIns="91440" anchor="t" anchorCtr="0">
            <a:normAutofit/>
          </a:bodyPr>
          <a:lstStyle>
            <a:lvl1pPr marL="0" indent="0">
              <a:buNone/>
              <a:defRPr sz="2400" cap="all" spc="200" baseline="0">
                <a:solidFill>
                  <a:schemeClr val="tx1"/>
                </a:solidFill>
                <a:latin typeface="+mn-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cxnSp>
        <p:nvCxnSpPr>
          <p:cNvPr id="9" name="Straight Connector 8">
            <a:extLst>
              <a:ext uri="{FF2B5EF4-FFF2-40B4-BE49-F238E27FC236}">
                <a16:creationId xmlns:a16="http://schemas.microsoft.com/office/drawing/2014/main" id="{459DE2C1-4C52-40A3-8959-27B2C1BEBFF6}"/>
              </a:ext>
            </a:extLst>
          </p:cNvPr>
          <p:cNvCxnSpPr/>
          <p:nvPr/>
        </p:nvCxnSpPr>
        <p:spPr>
          <a:xfrm>
            <a:off x="1207658" y="4485132"/>
            <a:ext cx="9875520" cy="0"/>
          </a:xfrm>
          <a:prstGeom prst="line">
            <a:avLst/>
          </a:prstGeom>
          <a:ln w="127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7" name="Date Placeholder 6">
            <a:extLst>
              <a:ext uri="{FF2B5EF4-FFF2-40B4-BE49-F238E27FC236}">
                <a16:creationId xmlns:a16="http://schemas.microsoft.com/office/drawing/2014/main" id="{AAF2E137-EC28-48F8-9198-1F02539029B6}"/>
              </a:ext>
            </a:extLst>
          </p:cNvPr>
          <p:cNvSpPr>
            <a:spLocks noGrp="1"/>
          </p:cNvSpPr>
          <p:nvPr>
            <p:ph type="dt" sz="half" idx="10"/>
          </p:nvPr>
        </p:nvSpPr>
        <p:spPr/>
        <p:txBody>
          <a:bodyPr/>
          <a:lstStyle/>
          <a:p>
            <a:fld id="{E78FF6FF-33D0-4848-AEC9-6DDAA55259E5}" type="datetime1">
              <a:rPr lang="en-US" smtClean="0"/>
              <a:t>4/30/2023</a:t>
            </a:fld>
            <a:endParaRPr lang="en-US" dirty="0"/>
          </a:p>
        </p:txBody>
      </p:sp>
      <p:sp>
        <p:nvSpPr>
          <p:cNvPr id="8" name="Footer Placeholder 7">
            <a:extLst>
              <a:ext uri="{FF2B5EF4-FFF2-40B4-BE49-F238E27FC236}">
                <a16:creationId xmlns:a16="http://schemas.microsoft.com/office/drawing/2014/main" id="{189422CD-6F62-4DD6-89EF-07A60B42D219}"/>
              </a:ext>
            </a:extLst>
          </p:cNvPr>
          <p:cNvSpPr>
            <a:spLocks noGrp="1"/>
          </p:cNvSpPr>
          <p:nvPr>
            <p:ph type="ftr" sz="quarter" idx="11"/>
          </p:nvPr>
        </p:nvSpPr>
        <p:spPr/>
        <p:txBody>
          <a:bodyPr/>
          <a:lstStyle/>
          <a:p>
            <a:endParaRPr lang="en-US" dirty="0"/>
          </a:p>
        </p:txBody>
      </p:sp>
      <p:sp>
        <p:nvSpPr>
          <p:cNvPr id="11" name="Slide Number Placeholder 10">
            <a:extLst>
              <a:ext uri="{FF2B5EF4-FFF2-40B4-BE49-F238E27FC236}">
                <a16:creationId xmlns:a16="http://schemas.microsoft.com/office/drawing/2014/main" id="{69C6AFF8-42B4-4D05-969B-9F5FB3355555}"/>
              </a:ext>
            </a:extLst>
          </p:cNvPr>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153468661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en-US"/>
              <a:t>Click to edit Master title style</a:t>
            </a:r>
            <a:endParaRPr lang="en-US" dirty="0"/>
          </a:p>
        </p:txBody>
      </p:sp>
      <p:sp>
        <p:nvSpPr>
          <p:cNvPr id="3" name="Content Placeholder 2"/>
          <p:cNvSpPr>
            <a:spLocks noGrp="1"/>
          </p:cNvSpPr>
          <p:nvPr>
            <p:ph sz="half" idx="1"/>
          </p:nvPr>
        </p:nvSpPr>
        <p:spPr>
          <a:xfrm>
            <a:off x="1097280" y="2120900"/>
            <a:ext cx="4639736" cy="374819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515944" y="2120900"/>
            <a:ext cx="4639736" cy="374819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Date Placeholder 1">
            <a:extLst>
              <a:ext uri="{FF2B5EF4-FFF2-40B4-BE49-F238E27FC236}">
                <a16:creationId xmlns:a16="http://schemas.microsoft.com/office/drawing/2014/main" id="{5782D47D-B0DC-4C40-BCC6-BBBA32584A38}"/>
              </a:ext>
            </a:extLst>
          </p:cNvPr>
          <p:cNvSpPr>
            <a:spLocks noGrp="1"/>
          </p:cNvSpPr>
          <p:nvPr>
            <p:ph type="dt" sz="half" idx="10"/>
          </p:nvPr>
        </p:nvSpPr>
        <p:spPr/>
        <p:txBody>
          <a:bodyPr/>
          <a:lstStyle/>
          <a:p>
            <a:fld id="{04E536F8-9682-4858-A7A8-14544C9945A5}" type="datetime1">
              <a:rPr lang="en-US" smtClean="0"/>
              <a:t>4/30/2023</a:t>
            </a:fld>
            <a:endParaRPr lang="en-US" dirty="0"/>
          </a:p>
        </p:txBody>
      </p:sp>
      <p:sp>
        <p:nvSpPr>
          <p:cNvPr id="9" name="Footer Placeholder 8">
            <a:extLst>
              <a:ext uri="{FF2B5EF4-FFF2-40B4-BE49-F238E27FC236}">
                <a16:creationId xmlns:a16="http://schemas.microsoft.com/office/drawing/2014/main" id="{4690D34E-7EBD-44B2-83CA-4C126A18D7EF}"/>
              </a:ext>
            </a:extLst>
          </p:cNvPr>
          <p:cNvSpPr>
            <a:spLocks noGrp="1"/>
          </p:cNvSpPr>
          <p:nvPr>
            <p:ph type="ftr" sz="quarter" idx="11"/>
          </p:nvPr>
        </p:nvSpPr>
        <p:spPr/>
        <p:txBody>
          <a:bodyPr/>
          <a:lstStyle/>
          <a:p>
            <a:endParaRPr lang="en-US" dirty="0"/>
          </a:p>
        </p:txBody>
      </p:sp>
      <p:sp>
        <p:nvSpPr>
          <p:cNvPr id="10" name="Slide Number Placeholder 9">
            <a:extLst>
              <a:ext uri="{FF2B5EF4-FFF2-40B4-BE49-F238E27FC236}">
                <a16:creationId xmlns:a16="http://schemas.microsoft.com/office/drawing/2014/main" id="{2AC511A1-9BBD-42DE-92FB-2AF44F8E97A9}"/>
              </a:ext>
            </a:extLst>
          </p:cNvPr>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126206042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en-US"/>
              <a:t>Click to edit Master title style</a:t>
            </a:r>
            <a:endParaRPr lang="en-US" dirty="0"/>
          </a:p>
        </p:txBody>
      </p:sp>
      <p:sp>
        <p:nvSpPr>
          <p:cNvPr id="3" name="Text Placeholder 2"/>
          <p:cNvSpPr>
            <a:spLocks noGrp="1"/>
          </p:cNvSpPr>
          <p:nvPr>
            <p:ph type="body" idx="1"/>
          </p:nvPr>
        </p:nvSpPr>
        <p:spPr>
          <a:xfrm>
            <a:off x="1097280" y="2057400"/>
            <a:ext cx="4639736" cy="736282"/>
          </a:xfrm>
        </p:spPr>
        <p:txBody>
          <a:bodyPr lIns="91440" rIns="91440" anchor="ctr">
            <a:normAutofit/>
          </a:bodyPr>
          <a:lstStyle>
            <a:lvl1pPr marL="0" indent="0">
              <a:buNone/>
              <a:defRPr sz="20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097280" y="2958274"/>
            <a:ext cx="4639736" cy="291082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515944" y="2057400"/>
            <a:ext cx="4639736" cy="736282"/>
          </a:xfrm>
        </p:spPr>
        <p:txBody>
          <a:bodyPr lIns="91440" rIns="91440" anchor="ctr">
            <a:normAutofit/>
          </a:bodyPr>
          <a:lstStyle>
            <a:lvl1pPr marL="0" indent="0">
              <a:buNone/>
              <a:defRPr sz="20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515944" y="2958273"/>
            <a:ext cx="4639736" cy="291082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Date Placeholder 1">
            <a:extLst>
              <a:ext uri="{FF2B5EF4-FFF2-40B4-BE49-F238E27FC236}">
                <a16:creationId xmlns:a16="http://schemas.microsoft.com/office/drawing/2014/main" id="{8AF8A515-AA94-45D1-9223-5C2272618D85}"/>
              </a:ext>
            </a:extLst>
          </p:cNvPr>
          <p:cNvSpPr>
            <a:spLocks noGrp="1"/>
          </p:cNvSpPr>
          <p:nvPr>
            <p:ph type="dt" sz="half" idx="10"/>
          </p:nvPr>
        </p:nvSpPr>
        <p:spPr/>
        <p:txBody>
          <a:bodyPr/>
          <a:lstStyle/>
          <a:p>
            <a:fld id="{E059EC7E-88A7-4912-919C-9EB0C6B3B061}" type="datetime1">
              <a:rPr lang="en-US" smtClean="0"/>
              <a:t>4/30/2023</a:t>
            </a:fld>
            <a:endParaRPr lang="en-US" dirty="0"/>
          </a:p>
        </p:txBody>
      </p:sp>
      <p:sp>
        <p:nvSpPr>
          <p:cNvPr id="11" name="Footer Placeholder 10">
            <a:extLst>
              <a:ext uri="{FF2B5EF4-FFF2-40B4-BE49-F238E27FC236}">
                <a16:creationId xmlns:a16="http://schemas.microsoft.com/office/drawing/2014/main" id="{D052F5BC-98E0-4D60-AD67-9547738B7DD4}"/>
              </a:ext>
            </a:extLst>
          </p:cNvPr>
          <p:cNvSpPr>
            <a:spLocks noGrp="1"/>
          </p:cNvSpPr>
          <p:nvPr>
            <p:ph type="ftr" sz="quarter" idx="11"/>
          </p:nvPr>
        </p:nvSpPr>
        <p:spPr/>
        <p:txBody>
          <a:bodyPr/>
          <a:lstStyle/>
          <a:p>
            <a:endParaRPr lang="en-US" dirty="0"/>
          </a:p>
        </p:txBody>
      </p:sp>
      <p:sp>
        <p:nvSpPr>
          <p:cNvPr id="12" name="Slide Number Placeholder 11">
            <a:extLst>
              <a:ext uri="{FF2B5EF4-FFF2-40B4-BE49-F238E27FC236}">
                <a16:creationId xmlns:a16="http://schemas.microsoft.com/office/drawing/2014/main" id="{A38552DC-952E-41EA-AAAF-C2187523C0B0}"/>
              </a:ext>
            </a:extLst>
          </p:cNvPr>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121649773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6" name="Date Placeholder 5">
            <a:extLst>
              <a:ext uri="{FF2B5EF4-FFF2-40B4-BE49-F238E27FC236}">
                <a16:creationId xmlns:a16="http://schemas.microsoft.com/office/drawing/2014/main" id="{7392073F-158F-44A3-8913-917AFFC1BC20}"/>
              </a:ext>
            </a:extLst>
          </p:cNvPr>
          <p:cNvSpPr>
            <a:spLocks noGrp="1"/>
          </p:cNvSpPr>
          <p:nvPr>
            <p:ph type="dt" sz="half" idx="10"/>
          </p:nvPr>
        </p:nvSpPr>
        <p:spPr/>
        <p:txBody>
          <a:bodyPr/>
          <a:lstStyle/>
          <a:p>
            <a:fld id="{220912C7-7E9E-4FD9-8D9C-0640FA9DAA7E}" type="datetime1">
              <a:rPr lang="en-US" smtClean="0"/>
              <a:t>4/30/2023</a:t>
            </a:fld>
            <a:endParaRPr lang="en-US" dirty="0"/>
          </a:p>
        </p:txBody>
      </p:sp>
      <p:sp>
        <p:nvSpPr>
          <p:cNvPr id="7" name="Footer Placeholder 6">
            <a:extLst>
              <a:ext uri="{FF2B5EF4-FFF2-40B4-BE49-F238E27FC236}">
                <a16:creationId xmlns:a16="http://schemas.microsoft.com/office/drawing/2014/main" id="{EED72207-24CA-42B7-A975-2F8E41CBA904}"/>
              </a:ext>
            </a:extLst>
          </p:cNvPr>
          <p:cNvSpPr>
            <a:spLocks noGrp="1"/>
          </p:cNvSpPr>
          <p:nvPr>
            <p:ph type="ftr" sz="quarter" idx="11"/>
          </p:nvPr>
        </p:nvSpPr>
        <p:spPr/>
        <p:txBody>
          <a:bodyPr/>
          <a:lstStyle/>
          <a:p>
            <a:endParaRPr lang="en-US" dirty="0"/>
          </a:p>
        </p:txBody>
      </p:sp>
      <p:sp>
        <p:nvSpPr>
          <p:cNvPr id="8" name="Slide Number Placeholder 7">
            <a:extLst>
              <a:ext uri="{FF2B5EF4-FFF2-40B4-BE49-F238E27FC236}">
                <a16:creationId xmlns:a16="http://schemas.microsoft.com/office/drawing/2014/main" id="{D01080F2-251A-4B88-9A62-16F46D724F83}"/>
              </a:ext>
            </a:extLst>
          </p:cNvPr>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65475318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A8E9C91B-7EAD-4562-AB0E-DFB9663AECE3}"/>
              </a:ext>
            </a:extLst>
          </p:cNvPr>
          <p:cNvSpPr/>
          <p:nvPr/>
        </p:nvSpPr>
        <p:spPr>
          <a:xfrm>
            <a:off x="3175" y="6400800"/>
            <a:ext cx="12188825" cy="457200"/>
          </a:xfrm>
          <a:prstGeom prst="rect">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Date Placeholder 1">
            <a:extLst>
              <a:ext uri="{FF2B5EF4-FFF2-40B4-BE49-F238E27FC236}">
                <a16:creationId xmlns:a16="http://schemas.microsoft.com/office/drawing/2014/main" id="{94E9223F-721F-47BF-9FD5-0F8D12FF0DE1}"/>
              </a:ext>
            </a:extLst>
          </p:cNvPr>
          <p:cNvSpPr>
            <a:spLocks noGrp="1"/>
          </p:cNvSpPr>
          <p:nvPr>
            <p:ph type="dt" sz="half" idx="10"/>
          </p:nvPr>
        </p:nvSpPr>
        <p:spPr/>
        <p:txBody>
          <a:bodyPr/>
          <a:lstStyle/>
          <a:p>
            <a:fld id="{8865955E-1089-4D3E-B1C4-F82735B1595C}" type="datetime1">
              <a:rPr lang="en-US" smtClean="0"/>
              <a:t>4/30/2023</a:t>
            </a:fld>
            <a:endParaRPr lang="en-US" dirty="0"/>
          </a:p>
        </p:txBody>
      </p:sp>
      <p:sp>
        <p:nvSpPr>
          <p:cNvPr id="3" name="Footer Placeholder 2">
            <a:extLst>
              <a:ext uri="{FF2B5EF4-FFF2-40B4-BE49-F238E27FC236}">
                <a16:creationId xmlns:a16="http://schemas.microsoft.com/office/drawing/2014/main" id="{05915714-6BBA-4593-8591-4E26F7D58D9F}"/>
              </a:ext>
            </a:extLst>
          </p:cNvPr>
          <p:cNvSpPr>
            <a:spLocks noGrp="1"/>
          </p:cNvSpPr>
          <p:nvPr>
            <p:ph type="ftr" sz="quarter" idx="11"/>
          </p:nvPr>
        </p:nvSpPr>
        <p:spPr/>
        <p:txBody>
          <a:bodyPr/>
          <a:lstStyle/>
          <a:p>
            <a:endParaRPr lang="en-US" dirty="0"/>
          </a:p>
        </p:txBody>
      </p:sp>
      <p:sp>
        <p:nvSpPr>
          <p:cNvPr id="4" name="Slide Number Placeholder 3">
            <a:extLst>
              <a:ext uri="{FF2B5EF4-FFF2-40B4-BE49-F238E27FC236}">
                <a16:creationId xmlns:a16="http://schemas.microsoft.com/office/drawing/2014/main" id="{BE06F857-D2E1-44DD-ABDD-EBB739645B67}"/>
              </a:ext>
            </a:extLst>
          </p:cNvPr>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313265406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16D90D66-BCB9-4229-A829-628874352AC0}"/>
              </a:ext>
            </a:extLst>
          </p:cNvPr>
          <p:cNvSpPr/>
          <p:nvPr/>
        </p:nvSpPr>
        <p:spPr>
          <a:xfrm>
            <a:off x="16" y="0"/>
            <a:ext cx="4654296" cy="6858000"/>
          </a:xfrm>
          <a:prstGeom prst="rect">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43466" y="786383"/>
            <a:ext cx="3517567" cy="2093975"/>
          </a:xfrm>
        </p:spPr>
        <p:txBody>
          <a:bodyPr anchor="b">
            <a:normAutofit/>
          </a:bodyPr>
          <a:lstStyle>
            <a:lvl1pPr>
              <a:lnSpc>
                <a:spcPct val="90000"/>
              </a:lnSpc>
              <a:defRPr sz="3600" b="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a:xfrm>
            <a:off x="5458984" y="812799"/>
            <a:ext cx="5928344" cy="529475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43465" y="3043050"/>
            <a:ext cx="3517567" cy="3064505"/>
          </a:xfrm>
        </p:spPr>
        <p:txBody>
          <a:bodyPr lIns="91440" rIns="91440">
            <a:normAutofit/>
          </a:bodyPr>
          <a:lstStyle>
            <a:lvl1pPr marL="0" indent="0">
              <a:buNone/>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643464" y="6446520"/>
            <a:ext cx="3517568" cy="365125"/>
          </a:xfrm>
        </p:spPr>
        <p:txBody>
          <a:bodyPr/>
          <a:lstStyle>
            <a:lvl1pPr algn="l">
              <a:defRPr/>
            </a:lvl1pPr>
          </a:lstStyle>
          <a:p>
            <a:fld id="{4F552168-60C4-474A-A46F-5E7B496FBE65}" type="datetime1">
              <a:rPr lang="en-US" smtClean="0"/>
              <a:t>4/30/2023</a:t>
            </a:fld>
            <a:endParaRPr lang="en-US" dirty="0"/>
          </a:p>
        </p:txBody>
      </p:sp>
      <p:sp>
        <p:nvSpPr>
          <p:cNvPr id="6" name="Footer Placeholder 5"/>
          <p:cNvSpPr>
            <a:spLocks noGrp="1"/>
          </p:cNvSpPr>
          <p:nvPr>
            <p:ph type="ftr" sz="quarter" idx="11"/>
          </p:nvPr>
        </p:nvSpPr>
        <p:spPr>
          <a:xfrm>
            <a:off x="5458983" y="6446520"/>
            <a:ext cx="5334019" cy="365125"/>
          </a:xfrm>
        </p:spPr>
        <p:txBody>
          <a:bodyPr/>
          <a:lstStyle>
            <a:lvl1pPr algn="l">
              <a:defRPr>
                <a:solidFill>
                  <a:schemeClr val="tx2"/>
                </a:solidFill>
              </a:defRPr>
            </a:lvl1pPr>
          </a:lstStyle>
          <a:p>
            <a:endParaRPr lang="en-US" dirty="0"/>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3A98EE3D-8CD1-4C3F-BD1C-C98C9596463C}" type="slidenum">
              <a:rPr lang="en-US" smtClean="0"/>
              <a:pPr/>
              <a:t>‹#›</a:t>
            </a:fld>
            <a:endParaRPr lang="en-US" dirty="0"/>
          </a:p>
        </p:txBody>
      </p:sp>
    </p:spTree>
    <p:extLst>
      <p:ext uri="{BB962C8B-B14F-4D97-AF65-F5344CB8AC3E}">
        <p14:creationId xmlns:p14="http://schemas.microsoft.com/office/powerpoint/2010/main" val="296312065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solidFill>
                  <a:schemeClr val="tx2">
                    <a:lumMod val="65000"/>
                    <a:lumOff val="35000"/>
                  </a:schemeClr>
                </a:solidFill>
              </a:defRPr>
            </a:lvl1pPr>
          </a:lstStyle>
          <a:p>
            <a:endParaRPr lang="en-US" dirty="0"/>
          </a:p>
        </p:txBody>
      </p:sp>
      <p:sp>
        <p:nvSpPr>
          <p:cNvPr id="5" name="Footer Placeholder 4"/>
          <p:cNvSpPr>
            <a:spLocks noGrp="1"/>
          </p:cNvSpPr>
          <p:nvPr>
            <p:ph type="ftr" sz="quarter" idx="11"/>
          </p:nvPr>
        </p:nvSpPr>
        <p:spPr/>
        <p:txBody>
          <a:bodyPr/>
          <a:lstStyle>
            <a:lvl1pPr>
              <a:defRPr>
                <a:solidFill>
                  <a:schemeClr val="tx2">
                    <a:lumMod val="65000"/>
                    <a:lumOff val="35000"/>
                  </a:schemeClr>
                </a:solidFill>
              </a:defRPr>
            </a:lvl1pPr>
          </a:lstStyle>
          <a:p>
            <a:endParaRPr lang="en-US" dirty="0"/>
          </a:p>
        </p:txBody>
      </p:sp>
      <p:sp>
        <p:nvSpPr>
          <p:cNvPr id="6" name="Slide Number Placeholder 5"/>
          <p:cNvSpPr>
            <a:spLocks noGrp="1"/>
          </p:cNvSpPr>
          <p:nvPr>
            <p:ph type="sldNum" sz="quarter" idx="12"/>
          </p:nvPr>
        </p:nvSpPr>
        <p:spPr/>
        <p:txBody>
          <a:bodyPr/>
          <a:lstStyle>
            <a:lvl1pPr>
              <a:defRPr sz="2000" b="1">
                <a:solidFill>
                  <a:schemeClr val="tx2">
                    <a:lumMod val="95000"/>
                    <a:lumOff val="5000"/>
                  </a:schemeClr>
                </a:solidFill>
                <a:latin typeface="Georgia" panose="02040502050405020303" pitchFamily="18" charset="0"/>
              </a:defRPr>
            </a:lvl1pPr>
          </a:lstStyle>
          <a:p>
            <a:fld id="{E31375A4-56A4-47D6-9801-1991572033F7}" type="slidenum">
              <a:rPr lang="en-US" smtClean="0"/>
              <a:pPr/>
              <a:t>‹#›</a:t>
            </a:fld>
            <a:endParaRPr lang="en-US" dirty="0"/>
          </a:p>
        </p:txBody>
      </p:sp>
    </p:spTree>
    <p:extLst>
      <p:ext uri="{BB962C8B-B14F-4D97-AF65-F5344CB8AC3E}">
        <p14:creationId xmlns:p14="http://schemas.microsoft.com/office/powerpoint/2010/main" val="31124441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DA134939-39C0-4522-A125-A13DFDA66490}"/>
              </a:ext>
            </a:extLst>
          </p:cNvPr>
          <p:cNvSpPr/>
          <p:nvPr/>
        </p:nvSpPr>
        <p:spPr>
          <a:xfrm>
            <a:off x="0" y="4578350"/>
            <a:ext cx="12188825" cy="2279650"/>
          </a:xfrm>
          <a:prstGeom prst="rect">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 name="Picture Placeholder 2"/>
          <p:cNvSpPr>
            <a:spLocks noGrp="1" noChangeAspect="1"/>
          </p:cNvSpPr>
          <p:nvPr>
            <p:ph type="pic" idx="1"/>
          </p:nvPr>
        </p:nvSpPr>
        <p:spPr>
          <a:xfrm>
            <a:off x="15" y="0"/>
            <a:ext cx="12191985" cy="4578350"/>
          </a:xfrm>
          <a:solidFill>
            <a:schemeClr val="bg1">
              <a:lumMod val="85000"/>
            </a:schemeClr>
          </a:solidFill>
        </p:spPr>
        <p:txBody>
          <a:bodyPr lIns="457200" tIns="45720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2" name="Title 1"/>
          <p:cNvSpPr>
            <a:spLocks noGrp="1"/>
          </p:cNvSpPr>
          <p:nvPr>
            <p:ph type="title"/>
          </p:nvPr>
        </p:nvSpPr>
        <p:spPr>
          <a:xfrm>
            <a:off x="1097279" y="4799362"/>
            <a:ext cx="10113645" cy="743682"/>
          </a:xfrm>
        </p:spPr>
        <p:txBody>
          <a:bodyPr tIns="0" bIns="0" anchor="b">
            <a:noAutofit/>
          </a:bodyPr>
          <a:lstStyle>
            <a:lvl1pPr>
              <a:defRPr sz="3600" b="0">
                <a:solidFill>
                  <a:srgbClr val="FFFFFF"/>
                </a:solidFill>
              </a:defRPr>
            </a:lvl1pPr>
          </a:lstStyle>
          <a:p>
            <a:r>
              <a:rPr lang="en-US"/>
              <a:t>Click to edit Master title style</a:t>
            </a:r>
            <a:endParaRPr lang="en-US" dirty="0"/>
          </a:p>
        </p:txBody>
      </p:sp>
      <p:sp>
        <p:nvSpPr>
          <p:cNvPr id="4" name="Text Placeholder 3"/>
          <p:cNvSpPr>
            <a:spLocks noGrp="1"/>
          </p:cNvSpPr>
          <p:nvPr>
            <p:ph type="body" sz="half" idx="2"/>
          </p:nvPr>
        </p:nvSpPr>
        <p:spPr>
          <a:xfrm>
            <a:off x="1097279" y="5715000"/>
            <a:ext cx="10113264" cy="609600"/>
          </a:xfrm>
        </p:spPr>
        <p:txBody>
          <a:bodyPr lIns="91440" tIns="0" rIns="91440" bIns="0">
            <a:normAutofit/>
          </a:bodyPr>
          <a:lstStyle>
            <a:lvl1pPr marL="0" indent="0">
              <a:spcBef>
                <a:spcPts val="0"/>
              </a:spcBef>
              <a:spcAft>
                <a:spcPts val="600"/>
              </a:spcAft>
              <a:buNone/>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lvl1pPr>
              <a:defRPr/>
            </a:lvl1pPr>
          </a:lstStyle>
          <a:p>
            <a:fld id="{CF505E7D-E502-43BA-A850-5FF2FA08F877}" type="datetime1">
              <a:rPr lang="en-US" smtClean="0"/>
              <a:t>4/30/2023</a:t>
            </a:fld>
            <a:endParaRPr lang="en-US" dirty="0"/>
          </a:p>
        </p:txBody>
      </p:sp>
      <p:sp>
        <p:nvSpPr>
          <p:cNvPr id="6" name="Footer Placeholder 5"/>
          <p:cNvSpPr>
            <a:spLocks noGrp="1"/>
          </p:cNvSpPr>
          <p:nvPr>
            <p:ph type="ftr" sz="quarter" idx="11"/>
          </p:nvPr>
        </p:nvSpPr>
        <p:spPr>
          <a:xfrm>
            <a:off x="1097279" y="6446838"/>
            <a:ext cx="6818262" cy="365125"/>
          </a:xfrm>
        </p:spPr>
        <p:txBody>
          <a:bodyPr/>
          <a:lstStyle/>
          <a:p>
            <a:pPr algn="l"/>
            <a:endParaRPr lang="en-US" dirty="0"/>
          </a:p>
        </p:txBody>
      </p:sp>
      <p:sp>
        <p:nvSpPr>
          <p:cNvPr id="7" name="Slide Number Placeholder 6"/>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56758982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09600" y="822960"/>
            <a:ext cx="8686800" cy="2011680"/>
          </a:xfrm>
        </p:spPr>
        <p:txBody>
          <a:bodyPr anchor="b">
            <a:normAutofit/>
          </a:bodyPr>
          <a:lstStyle>
            <a:lvl1pPr>
              <a:defRPr sz="6600"/>
            </a:lvl1pPr>
          </a:lstStyle>
          <a:p>
            <a:r>
              <a:rPr lang="en-US"/>
              <a:t>Click to edit Master title style</a:t>
            </a:r>
          </a:p>
        </p:txBody>
      </p:sp>
      <p:sp>
        <p:nvSpPr>
          <p:cNvPr id="3" name="Text Placeholder 2"/>
          <p:cNvSpPr>
            <a:spLocks noGrp="1"/>
          </p:cNvSpPr>
          <p:nvPr>
            <p:ph type="body" idx="1"/>
          </p:nvPr>
        </p:nvSpPr>
        <p:spPr>
          <a:xfrm>
            <a:off x="609600" y="2834640"/>
            <a:ext cx="8686800" cy="1097280"/>
          </a:xfrm>
        </p:spPr>
        <p:txBody>
          <a:bodyPr>
            <a:normAutofit/>
          </a:bodyPr>
          <a:lstStyle>
            <a:lvl1pPr marL="0" indent="0">
              <a:spcBef>
                <a:spcPts val="0"/>
              </a:spcBef>
              <a:buNone/>
              <a:defRPr sz="28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a:t>Click to edit Master text styles</a:t>
            </a:r>
          </a:p>
        </p:txBody>
      </p:sp>
    </p:spTree>
    <p:extLst>
      <p:ext uri="{BB962C8B-B14F-4D97-AF65-F5344CB8AC3E}">
        <p14:creationId xmlns:p14="http://schemas.microsoft.com/office/powerpoint/2010/main" val="35067780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1981200" y="1981200"/>
            <a:ext cx="4572000" cy="4480560"/>
          </a:xfrm>
        </p:spPr>
        <p:txBody>
          <a:bodyPr>
            <a:normAutofit/>
          </a:bodyPr>
          <a:lstStyle>
            <a:lvl1pPr>
              <a:defRPr sz="2400"/>
            </a:lvl1pPr>
            <a:lvl2pPr>
              <a:defRPr sz="2000"/>
            </a:lvl2pPr>
            <a:lvl3pPr>
              <a:defRPr sz="1800"/>
            </a:lvl3pPr>
            <a:lvl4pPr>
              <a:defRPr sz="1600"/>
            </a:lvl4pPr>
            <a:lvl5pPr>
              <a:defRPr sz="16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781800" y="1981200"/>
            <a:ext cx="4572000" cy="4480560"/>
          </a:xfrm>
        </p:spPr>
        <p:txBody>
          <a:bodyPr>
            <a:normAutofit/>
          </a:bodyPr>
          <a:lstStyle>
            <a:lvl1pPr>
              <a:defRPr sz="2400"/>
            </a:lvl1pPr>
            <a:lvl2pPr>
              <a:defRPr sz="2000"/>
            </a:lvl2pPr>
            <a:lvl3pPr>
              <a:defRPr sz="1800"/>
            </a:lvl3pPr>
            <a:lvl4pPr>
              <a:defRPr sz="1600"/>
            </a:lvl4pPr>
            <a:lvl5pPr>
              <a:defRPr sz="16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lvl1pPr>
              <a:defRPr sz="2000" b="1">
                <a:solidFill>
                  <a:schemeClr val="tx2"/>
                </a:solidFill>
                <a:latin typeface="Georgia" panose="02040502050405020303" pitchFamily="18" charset="0"/>
              </a:defRPr>
            </a:lvl1pPr>
          </a:lstStyle>
          <a:p>
            <a:fld id="{E31375A4-56A4-47D6-9801-1991572033F7}" type="slidenum">
              <a:rPr lang="en-US" smtClean="0"/>
              <a:pPr/>
              <a:t>‹#›</a:t>
            </a:fld>
            <a:endParaRPr lang="en-US" dirty="0"/>
          </a:p>
        </p:txBody>
      </p:sp>
    </p:spTree>
    <p:extLst>
      <p:ext uri="{BB962C8B-B14F-4D97-AF65-F5344CB8AC3E}">
        <p14:creationId xmlns:p14="http://schemas.microsoft.com/office/powerpoint/2010/main" val="40445679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Text Placeholder 2"/>
          <p:cNvSpPr>
            <a:spLocks noGrp="1"/>
          </p:cNvSpPr>
          <p:nvPr>
            <p:ph type="body" idx="1"/>
          </p:nvPr>
        </p:nvSpPr>
        <p:spPr>
          <a:xfrm>
            <a:off x="1981200" y="1679448"/>
            <a:ext cx="4572000" cy="830487"/>
          </a:xfrm>
        </p:spPr>
        <p:txBody>
          <a:bodyPr anchor="ctr"/>
          <a:lstStyle>
            <a:lvl1pPr marL="0" indent="0">
              <a:spcBef>
                <a:spcPts val="0"/>
              </a:spcBef>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981200" y="2509935"/>
            <a:ext cx="4572000" cy="396706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781800" y="1679448"/>
            <a:ext cx="4572000" cy="830487"/>
          </a:xfrm>
        </p:spPr>
        <p:txBody>
          <a:bodyPr anchor="ctr"/>
          <a:lstStyle>
            <a:lvl1pPr marL="0" indent="0">
              <a:spcBef>
                <a:spcPts val="0"/>
              </a:spcBef>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781800" y="2509935"/>
            <a:ext cx="4572000" cy="396706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E31375A4-56A4-47D6-9801-1991572033F7}" type="slidenum">
              <a:rPr lang="en-US" smtClean="0"/>
              <a:t>‹#›</a:t>
            </a:fld>
            <a:endParaRPr lang="en-US" dirty="0"/>
          </a:p>
        </p:txBody>
      </p:sp>
    </p:spTree>
    <p:extLst>
      <p:ext uri="{BB962C8B-B14F-4D97-AF65-F5344CB8AC3E}">
        <p14:creationId xmlns:p14="http://schemas.microsoft.com/office/powerpoint/2010/main" val="33979065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lvl1pPr>
              <a:defRPr sz="2000" b="1">
                <a:solidFill>
                  <a:schemeClr val="tx2"/>
                </a:solidFill>
                <a:latin typeface="Georgia" panose="02040502050405020303" pitchFamily="18" charset="0"/>
                <a:cs typeface="Times New Roman" panose="02020603050405020304" pitchFamily="18" charset="0"/>
              </a:defRPr>
            </a:lvl1pPr>
          </a:lstStyle>
          <a:p>
            <a:fld id="{E31375A4-56A4-47D6-9801-1991572033F7}" type="slidenum">
              <a:rPr lang="en-US" smtClean="0"/>
              <a:pPr/>
              <a:t>‹#›</a:t>
            </a:fld>
            <a:endParaRPr lang="en-US" dirty="0"/>
          </a:p>
        </p:txBody>
      </p:sp>
    </p:spTree>
    <p:extLst>
      <p:ext uri="{BB962C8B-B14F-4D97-AF65-F5344CB8AC3E}">
        <p14:creationId xmlns:p14="http://schemas.microsoft.com/office/powerpoint/2010/main" val="32389767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lvl1pPr>
              <a:defRPr sz="2000" b="1">
                <a:solidFill>
                  <a:schemeClr val="tx2"/>
                </a:solidFill>
                <a:latin typeface="Georgia" panose="02040502050405020303" pitchFamily="18" charset="0"/>
              </a:defRPr>
            </a:lvl1pPr>
          </a:lstStyle>
          <a:p>
            <a:fld id="{E31375A4-56A4-47D6-9801-1991572033F7}" type="slidenum">
              <a:rPr lang="en-US" smtClean="0"/>
              <a:pPr/>
              <a:t>‹#›</a:t>
            </a:fld>
            <a:endParaRPr lang="en-US" dirty="0"/>
          </a:p>
        </p:txBody>
      </p:sp>
    </p:spTree>
    <p:extLst>
      <p:ext uri="{BB962C8B-B14F-4D97-AF65-F5344CB8AC3E}">
        <p14:creationId xmlns:p14="http://schemas.microsoft.com/office/powerpoint/2010/main" val="21468172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559420" y="408993"/>
            <a:ext cx="4800937" cy="1828800"/>
          </a:xfrm>
        </p:spPr>
        <p:txBody>
          <a:bodyPr anchor="b">
            <a:noAutofit/>
          </a:bodyPr>
          <a:lstStyle>
            <a:lvl1pPr>
              <a:defRPr sz="4400"/>
            </a:lvl1pPr>
          </a:lstStyle>
          <a:p>
            <a:r>
              <a:rPr lang="en-US"/>
              <a:t>Click to edit Master title style</a:t>
            </a:r>
          </a:p>
        </p:txBody>
      </p:sp>
      <p:sp>
        <p:nvSpPr>
          <p:cNvPr id="3" name="Content Placeholder 2"/>
          <p:cNvSpPr>
            <a:spLocks noGrp="1"/>
          </p:cNvSpPr>
          <p:nvPr>
            <p:ph idx="1"/>
          </p:nvPr>
        </p:nvSpPr>
        <p:spPr>
          <a:xfrm>
            <a:off x="606491" y="381000"/>
            <a:ext cx="5489510" cy="5791200"/>
          </a:xfrm>
        </p:spPr>
        <p:txBody>
          <a:bodyPr>
            <a:normAutofit/>
          </a:bodyPr>
          <a:lstStyle>
            <a:lvl1pPr>
              <a:defRPr sz="2400"/>
            </a:lvl1pPr>
            <a:lvl2pPr>
              <a:defRPr sz="2000"/>
            </a:lvl2pPr>
            <a:lvl3pPr>
              <a:defRPr sz="1800"/>
            </a:lvl3pPr>
            <a:lvl4pPr>
              <a:defRPr sz="1600"/>
            </a:lvl4pPr>
            <a:lvl5pPr>
              <a:defRPr sz="16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559420" y="2237793"/>
            <a:ext cx="4800937" cy="1828800"/>
          </a:xfrm>
        </p:spPr>
        <p:txBody>
          <a:bodyPr>
            <a:normAutofit/>
          </a:bodyPr>
          <a:lstStyle>
            <a:lvl1pPr marL="0" indent="0">
              <a:spcBef>
                <a:spcPts val="1200"/>
              </a:spcBef>
              <a:buNone/>
              <a:defRPr sz="20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lvl1pPr>
              <a:defRPr sz="2000" b="1">
                <a:solidFill>
                  <a:schemeClr val="tx2"/>
                </a:solidFill>
                <a:latin typeface="Georgia" panose="02040502050405020303" pitchFamily="18" charset="0"/>
              </a:defRPr>
            </a:lvl1pPr>
          </a:lstStyle>
          <a:p>
            <a:fld id="{E31375A4-56A4-47D6-9801-1991572033F7}" type="slidenum">
              <a:rPr lang="en-US" smtClean="0"/>
              <a:pPr/>
              <a:t>‹#›</a:t>
            </a:fld>
            <a:endParaRPr lang="en-US" dirty="0"/>
          </a:p>
        </p:txBody>
      </p:sp>
    </p:spTree>
    <p:extLst>
      <p:ext uri="{BB962C8B-B14F-4D97-AF65-F5344CB8AC3E}">
        <p14:creationId xmlns:p14="http://schemas.microsoft.com/office/powerpoint/2010/main" val="16673741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8" name="Rectangle 7"/>
          <p:cNvSpPr/>
          <p:nvPr userDrawn="1"/>
        </p:nvSpPr>
        <p:spPr>
          <a:xfrm>
            <a:off x="0" y="0"/>
            <a:ext cx="6096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p:nvPr>
        </p:nvSpPr>
        <p:spPr>
          <a:xfrm>
            <a:off x="6556248" y="384048"/>
            <a:ext cx="4800600" cy="1828800"/>
          </a:xfrm>
        </p:spPr>
        <p:txBody>
          <a:bodyPr anchor="b">
            <a:noAutofit/>
          </a:bodyPr>
          <a:lstStyle>
            <a:lvl1pPr>
              <a:defRPr sz="4400">
                <a:solidFill>
                  <a:schemeClr val="bg1"/>
                </a:solidFill>
              </a:defRPr>
            </a:lvl1pPr>
          </a:lstStyle>
          <a:p>
            <a:r>
              <a:rPr lang="en-US"/>
              <a:t>Click to edit Master title style</a:t>
            </a:r>
          </a:p>
        </p:txBody>
      </p:sp>
      <p:sp>
        <p:nvSpPr>
          <p:cNvPr id="3" name="Picture Placeholder 2" descr="An empty placeholder to add an image. Click on the placeholder and select the image that you wish to add"/>
          <p:cNvSpPr>
            <a:spLocks noGrp="1"/>
          </p:cNvSpPr>
          <p:nvPr>
            <p:ph type="pic" idx="1"/>
          </p:nvPr>
        </p:nvSpPr>
        <p:spPr>
          <a:xfrm>
            <a:off x="0" y="0"/>
            <a:ext cx="6096000" cy="6858000"/>
          </a:xfrm>
          <a:ln>
            <a:noFill/>
          </a:ln>
        </p:spPr>
        <p:txBody>
          <a:bodyPr tIns="457200">
            <a:normAutofit/>
          </a:bodyPr>
          <a:lstStyle>
            <a:lvl1pPr marL="0" indent="0" algn="ctr">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556249" y="2240280"/>
            <a:ext cx="4799140" cy="1828800"/>
          </a:xfrm>
        </p:spPr>
        <p:txBody>
          <a:bodyPr>
            <a:normAutofit/>
          </a:bodyPr>
          <a:lstStyle>
            <a:lvl1pPr marL="0" indent="0">
              <a:spcBef>
                <a:spcPts val="1200"/>
              </a:spcBef>
              <a:buNone/>
              <a:defRPr sz="20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Tree>
    <p:extLst>
      <p:ext uri="{BB962C8B-B14F-4D97-AF65-F5344CB8AC3E}">
        <p14:creationId xmlns:p14="http://schemas.microsoft.com/office/powerpoint/2010/main" val="5712004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5" Type="http://schemas.openxmlformats.org/officeDocument/2006/relationships/slideLayout" Target="../slideLayouts/slideLayout16.xml"/><Relationship Id="rId10" Type="http://schemas.openxmlformats.org/officeDocument/2006/relationships/theme" Target="../theme/theme2.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981200" y="381000"/>
            <a:ext cx="9372600" cy="1295400"/>
          </a:xfrm>
          <a:prstGeom prst="rect">
            <a:avLst/>
          </a:prstGeom>
        </p:spPr>
        <p:txBody>
          <a:bodyPr vert="horz" lIns="91440" tIns="45720" rIns="91440" bIns="45720" rtlCol="0" anchor="b">
            <a:normAutofit/>
          </a:bodyPr>
          <a:lstStyle/>
          <a:p>
            <a:r>
              <a:rPr lang="en-US"/>
              <a:t>Click to edit Master title style</a:t>
            </a:r>
            <a:endParaRPr lang="en-US" dirty="0"/>
          </a:p>
        </p:txBody>
      </p:sp>
      <p:sp>
        <p:nvSpPr>
          <p:cNvPr id="3" name="Text Placeholder 2"/>
          <p:cNvSpPr>
            <a:spLocks noGrp="1"/>
          </p:cNvSpPr>
          <p:nvPr>
            <p:ph type="body" idx="1"/>
          </p:nvPr>
        </p:nvSpPr>
        <p:spPr>
          <a:xfrm>
            <a:off x="1981200" y="1987419"/>
            <a:ext cx="9372600" cy="4483101"/>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1631790" y="5586761"/>
            <a:ext cx="280731" cy="883759"/>
          </a:xfrm>
          <a:prstGeom prst="rect">
            <a:avLst/>
          </a:prstGeom>
        </p:spPr>
        <p:txBody>
          <a:bodyPr vert="vert270" lIns="91440" tIns="45720" rIns="91440" bIns="45720" rtlCol="0" anchor="ctr"/>
          <a:lstStyle>
            <a:lvl1pPr algn="l">
              <a:defRPr sz="1200">
                <a:solidFill>
                  <a:schemeClr val="tx2">
                    <a:lumMod val="65000"/>
                    <a:lumOff val="35000"/>
                  </a:schemeClr>
                </a:solidFill>
              </a:defRPr>
            </a:lvl1pPr>
          </a:lstStyle>
          <a:p>
            <a:endParaRPr lang="en-US" dirty="0"/>
          </a:p>
        </p:txBody>
      </p:sp>
      <p:sp>
        <p:nvSpPr>
          <p:cNvPr id="5" name="Footer Placeholder 4"/>
          <p:cNvSpPr>
            <a:spLocks noGrp="1"/>
          </p:cNvSpPr>
          <p:nvPr>
            <p:ph type="ftr" sz="quarter" idx="3"/>
          </p:nvPr>
        </p:nvSpPr>
        <p:spPr>
          <a:xfrm>
            <a:off x="11631790" y="365125"/>
            <a:ext cx="280730" cy="5139936"/>
          </a:xfrm>
          <a:prstGeom prst="rect">
            <a:avLst/>
          </a:prstGeom>
        </p:spPr>
        <p:txBody>
          <a:bodyPr vert="vert270" lIns="91440" tIns="45720" rIns="91440" bIns="45720" rtlCol="0" anchor="ctr"/>
          <a:lstStyle>
            <a:lvl1pPr algn="ctr">
              <a:defRPr sz="1200">
                <a:solidFill>
                  <a:schemeClr val="tx2">
                    <a:lumMod val="65000"/>
                    <a:lumOff val="35000"/>
                  </a:schemeClr>
                </a:solidFill>
              </a:defRPr>
            </a:lvl1pPr>
          </a:lstStyle>
          <a:p>
            <a:endParaRPr lang="en-US" dirty="0"/>
          </a:p>
        </p:txBody>
      </p:sp>
      <p:sp>
        <p:nvSpPr>
          <p:cNvPr id="6" name="Slide Number Placeholder 5"/>
          <p:cNvSpPr>
            <a:spLocks noGrp="1"/>
          </p:cNvSpPr>
          <p:nvPr>
            <p:ph type="sldNum" sz="quarter" idx="4"/>
          </p:nvPr>
        </p:nvSpPr>
        <p:spPr>
          <a:xfrm>
            <a:off x="313321" y="6268940"/>
            <a:ext cx="722377" cy="201580"/>
          </a:xfrm>
          <a:prstGeom prst="rect">
            <a:avLst/>
          </a:prstGeom>
        </p:spPr>
        <p:txBody>
          <a:bodyPr vert="horz" lIns="91440" tIns="45720" rIns="91440" bIns="45720" rtlCol="0" anchor="ctr"/>
          <a:lstStyle>
            <a:lvl1pPr algn="l">
              <a:defRPr sz="1200">
                <a:solidFill>
                  <a:schemeClr val="tx2">
                    <a:lumMod val="65000"/>
                    <a:lumOff val="35000"/>
                  </a:schemeClr>
                </a:solidFill>
              </a:defRPr>
            </a:lvl1pPr>
          </a:lstStyle>
          <a:p>
            <a:fld id="{E31375A4-56A4-47D6-9801-1991572033F7}" type="slidenum">
              <a:rPr lang="en-US" smtClean="0"/>
              <a:pPr/>
              <a:t>‹#›</a:t>
            </a:fld>
            <a:endParaRPr lang="en-US" dirty="0"/>
          </a:p>
        </p:txBody>
      </p:sp>
    </p:spTree>
    <p:extLst>
      <p:ext uri="{BB962C8B-B14F-4D97-AF65-F5344CB8AC3E}">
        <p14:creationId xmlns:p14="http://schemas.microsoft.com/office/powerpoint/2010/main" val="194325986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68" r:id="rId9"/>
    <p:sldLayoutId id="2147483658" r:id="rId10"/>
    <p:sldLayoutId id="2147483659" r:id="rId11"/>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ftr="0" dt="0"/>
  <p:txStyles>
    <p:titleStyle>
      <a:lvl1pPr algn="l" defTabSz="914400" rtl="0" eaLnBrk="1" latinLnBrk="0" hangingPunct="1">
        <a:lnSpc>
          <a:spcPct val="85000"/>
        </a:lnSpc>
        <a:spcBef>
          <a:spcPct val="0"/>
        </a:spcBef>
        <a:buNone/>
        <a:defRPr sz="4400" kern="1200" cap="all" baseline="0">
          <a:solidFill>
            <a:schemeClr val="accent1">
              <a:lumMod val="50000"/>
            </a:schemeClr>
          </a:solidFill>
          <a:latin typeface="+mj-lt"/>
          <a:ea typeface="+mj-ea"/>
          <a:cs typeface="+mj-cs"/>
        </a:defRPr>
      </a:lvl1pPr>
    </p:titleStyle>
    <p:bodyStyle>
      <a:lvl1pPr marL="274320" indent="-274320" algn="l" defTabSz="914400" rtl="0" eaLnBrk="1" latinLnBrk="0" hangingPunct="1">
        <a:lnSpc>
          <a:spcPct val="90000"/>
        </a:lnSpc>
        <a:spcBef>
          <a:spcPts val="1800"/>
        </a:spcBef>
        <a:buSzPct val="100000"/>
        <a:buFont typeface="Arial" pitchFamily="34" charset="0"/>
        <a:buChar char="▪"/>
        <a:defRPr sz="2400" kern="1200">
          <a:solidFill>
            <a:schemeClr val="tx1"/>
          </a:solidFill>
          <a:latin typeface="+mn-lt"/>
          <a:ea typeface="+mn-ea"/>
          <a:cs typeface="+mn-cs"/>
        </a:defRPr>
      </a:lvl1pPr>
      <a:lvl2pPr marL="685800" indent="-274320" algn="l" defTabSz="914400" rtl="0" eaLnBrk="1" latinLnBrk="0" hangingPunct="1">
        <a:lnSpc>
          <a:spcPct val="90000"/>
        </a:lnSpc>
        <a:spcBef>
          <a:spcPts val="1200"/>
        </a:spcBef>
        <a:buSzPct val="100000"/>
        <a:buFont typeface="Arial" pitchFamily="34" charset="0"/>
        <a:buChar char="▪"/>
        <a:defRPr sz="2000" kern="1200">
          <a:solidFill>
            <a:schemeClr val="tx1"/>
          </a:solidFill>
          <a:latin typeface="+mn-lt"/>
          <a:ea typeface="+mn-ea"/>
          <a:cs typeface="+mn-cs"/>
        </a:defRPr>
      </a:lvl2pPr>
      <a:lvl3pPr marL="1005840" indent="-228600" algn="l" defTabSz="914400" rtl="0" eaLnBrk="1" latinLnBrk="0" hangingPunct="1">
        <a:lnSpc>
          <a:spcPct val="90000"/>
        </a:lnSpc>
        <a:spcBef>
          <a:spcPts val="800"/>
        </a:spcBef>
        <a:buSzPct val="100000"/>
        <a:buFont typeface="Arial" pitchFamily="34" charset="0"/>
        <a:buChar char="▪"/>
        <a:defRPr sz="1800" kern="1200">
          <a:solidFill>
            <a:schemeClr val="tx1"/>
          </a:solidFill>
          <a:latin typeface="+mn-lt"/>
          <a:ea typeface="+mn-ea"/>
          <a:cs typeface="+mn-cs"/>
        </a:defRPr>
      </a:lvl3pPr>
      <a:lvl4pPr marL="1234440" indent="-182880" algn="l" defTabSz="914400" rtl="0" eaLnBrk="1" latinLnBrk="0" hangingPunct="1">
        <a:lnSpc>
          <a:spcPct val="90000"/>
        </a:lnSpc>
        <a:spcBef>
          <a:spcPts val="600"/>
        </a:spcBef>
        <a:buSzPct val="100000"/>
        <a:buFont typeface="Arial" pitchFamily="34" charset="0"/>
        <a:buChar char="▪"/>
        <a:defRPr sz="1600" kern="1200">
          <a:solidFill>
            <a:schemeClr val="tx1"/>
          </a:solidFill>
          <a:latin typeface="+mn-lt"/>
          <a:ea typeface="+mn-ea"/>
          <a:cs typeface="+mn-cs"/>
        </a:defRPr>
      </a:lvl4pPr>
      <a:lvl5pPr marL="1463040" indent="-182880" algn="l" defTabSz="914400" rtl="0" eaLnBrk="1" latinLnBrk="0" hangingPunct="1">
        <a:lnSpc>
          <a:spcPct val="90000"/>
        </a:lnSpc>
        <a:spcBef>
          <a:spcPts val="600"/>
        </a:spcBef>
        <a:buSzPct val="100000"/>
        <a:buFont typeface="Arial" pitchFamily="34" charset="0"/>
        <a:buChar char="▪"/>
        <a:defRPr sz="1600" kern="1200">
          <a:solidFill>
            <a:schemeClr val="tx1"/>
          </a:solidFill>
          <a:latin typeface="+mn-lt"/>
          <a:ea typeface="+mn-ea"/>
          <a:cs typeface="+mn-cs"/>
        </a:defRPr>
      </a:lvl5pPr>
      <a:lvl6pPr marL="1691640" indent="-182880" algn="l" defTabSz="914400" rtl="0" eaLnBrk="1" latinLnBrk="0" hangingPunct="1">
        <a:lnSpc>
          <a:spcPct val="90000"/>
        </a:lnSpc>
        <a:spcBef>
          <a:spcPts val="600"/>
        </a:spcBef>
        <a:buSzPct val="100000"/>
        <a:buFont typeface="Arial" pitchFamily="34" charset="0"/>
        <a:buChar char="▪"/>
        <a:defRPr sz="1600" kern="1200">
          <a:solidFill>
            <a:schemeClr val="tx1"/>
          </a:solidFill>
          <a:latin typeface="+mn-lt"/>
          <a:ea typeface="+mn-ea"/>
          <a:cs typeface="+mn-cs"/>
        </a:defRPr>
      </a:lvl6pPr>
      <a:lvl7pPr marL="1874520" indent="-182880" algn="l" defTabSz="914400" rtl="0" eaLnBrk="1" latinLnBrk="0" hangingPunct="1">
        <a:lnSpc>
          <a:spcPct val="90000"/>
        </a:lnSpc>
        <a:spcBef>
          <a:spcPts val="600"/>
        </a:spcBef>
        <a:buSzPct val="100000"/>
        <a:buFont typeface="Arial" pitchFamily="34" charset="0"/>
        <a:buChar char="▪"/>
        <a:defRPr sz="1600" kern="1200">
          <a:solidFill>
            <a:schemeClr val="tx1"/>
          </a:solidFill>
          <a:latin typeface="+mn-lt"/>
          <a:ea typeface="+mn-ea"/>
          <a:cs typeface="+mn-cs"/>
        </a:defRPr>
      </a:lvl7pPr>
      <a:lvl8pPr marL="2103120" indent="-182880" algn="l" defTabSz="914400" rtl="0" eaLnBrk="1" latinLnBrk="0" hangingPunct="1">
        <a:lnSpc>
          <a:spcPct val="90000"/>
        </a:lnSpc>
        <a:spcBef>
          <a:spcPts val="600"/>
        </a:spcBef>
        <a:buSzPct val="100000"/>
        <a:buFont typeface="Arial" pitchFamily="34" charset="0"/>
        <a:buChar char="▪"/>
        <a:defRPr sz="1600" kern="1200">
          <a:solidFill>
            <a:schemeClr val="tx1"/>
          </a:solidFill>
          <a:latin typeface="+mn-lt"/>
          <a:ea typeface="+mn-ea"/>
          <a:cs typeface="+mn-cs"/>
        </a:defRPr>
      </a:lvl8pPr>
      <a:lvl9pPr marL="2331720" indent="-182880" algn="l" defTabSz="914400" rtl="0" eaLnBrk="1" latinLnBrk="0" hangingPunct="1">
        <a:lnSpc>
          <a:spcPct val="90000"/>
        </a:lnSpc>
        <a:spcBef>
          <a:spcPts val="600"/>
        </a:spcBef>
        <a:buSzPct val="100000"/>
        <a:buFont typeface="Arial" pitchFamily="34" charset="0"/>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3840" userDrawn="1">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16A0E3C-60E6-4F39-BC55-5F7C224E1F7C}"/>
              </a:ext>
            </a:extLst>
          </p:cNvPr>
          <p:cNvSpPr/>
          <p:nvPr/>
        </p:nvSpPr>
        <p:spPr>
          <a:xfrm>
            <a:off x="3175" y="6400800"/>
            <a:ext cx="12188825" cy="457200"/>
          </a:xfrm>
          <a:prstGeom prst="rect">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en-US"/>
              <a:t>Click to edit Master title style</a:t>
            </a:r>
            <a:endParaRPr lang="en-US" dirty="0"/>
          </a:p>
        </p:txBody>
      </p:sp>
      <p:sp>
        <p:nvSpPr>
          <p:cNvPr id="3" name="Text Placeholder 2"/>
          <p:cNvSpPr>
            <a:spLocks noGrp="1"/>
          </p:cNvSpPr>
          <p:nvPr>
            <p:ph type="body" idx="1"/>
          </p:nvPr>
        </p:nvSpPr>
        <p:spPr>
          <a:xfrm>
            <a:off x="1097280" y="2108201"/>
            <a:ext cx="10058400" cy="3760891"/>
          </a:xfrm>
          <a:prstGeom prst="rect">
            <a:avLst/>
          </a:prstGeom>
        </p:spPr>
        <p:txBody>
          <a:bodyPr vert="horz" lIns="0" tIns="45720" rIns="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218426" y="6446838"/>
            <a:ext cx="2584850" cy="365125"/>
          </a:xfrm>
          <a:prstGeom prst="rect">
            <a:avLst/>
          </a:prstGeom>
        </p:spPr>
        <p:txBody>
          <a:bodyPr vert="horz" lIns="91440" tIns="45720" rIns="91440" bIns="45720" rtlCol="0" anchor="ctr"/>
          <a:lstStyle>
            <a:lvl1pPr algn="r">
              <a:defRPr sz="900">
                <a:solidFill>
                  <a:srgbClr val="FFFFFF"/>
                </a:solidFill>
              </a:defRPr>
            </a:lvl1pPr>
          </a:lstStyle>
          <a:p>
            <a:fld id="{877035E3-93D3-4EFA-9E52-DD9C14516284}" type="datetime1">
              <a:rPr lang="en-US" smtClean="0"/>
              <a:t>4/30/2023</a:t>
            </a:fld>
            <a:endParaRPr lang="en-US" dirty="0"/>
          </a:p>
        </p:txBody>
      </p:sp>
      <p:sp>
        <p:nvSpPr>
          <p:cNvPr id="5" name="Footer Placeholder 4"/>
          <p:cNvSpPr>
            <a:spLocks noGrp="1"/>
          </p:cNvSpPr>
          <p:nvPr>
            <p:ph type="ftr" sz="quarter" idx="3"/>
          </p:nvPr>
        </p:nvSpPr>
        <p:spPr>
          <a:xfrm>
            <a:off x="1097279" y="6446838"/>
            <a:ext cx="6818262" cy="365125"/>
          </a:xfrm>
          <a:prstGeom prst="rect">
            <a:avLst/>
          </a:prstGeom>
        </p:spPr>
        <p:txBody>
          <a:bodyPr vert="horz" lIns="91440" tIns="45720" rIns="91440" bIns="45720" rtlCol="0" anchor="ctr"/>
          <a:lstStyle>
            <a:lvl1pPr algn="l">
              <a:defRPr sz="900" cap="all" baseline="0">
                <a:solidFill>
                  <a:srgbClr val="FFFFFF"/>
                </a:solidFill>
              </a:defRPr>
            </a:lvl1pPr>
          </a:lstStyle>
          <a:p>
            <a:endParaRPr lang="en-US" dirty="0"/>
          </a:p>
        </p:txBody>
      </p:sp>
      <p:sp>
        <p:nvSpPr>
          <p:cNvPr id="6" name="Slide Number Placeholder 5"/>
          <p:cNvSpPr>
            <a:spLocks noGrp="1"/>
          </p:cNvSpPr>
          <p:nvPr>
            <p:ph type="sldNum" sz="quarter" idx="4"/>
          </p:nvPr>
        </p:nvSpPr>
        <p:spPr>
          <a:xfrm>
            <a:off x="10993582" y="6446838"/>
            <a:ext cx="780010" cy="365125"/>
          </a:xfrm>
          <a:prstGeom prst="rect">
            <a:avLst/>
          </a:prstGeom>
        </p:spPr>
        <p:txBody>
          <a:bodyPr vert="horz" lIns="91440" tIns="45720" rIns="91440" bIns="45720" rtlCol="0" anchor="ctr"/>
          <a:lstStyle>
            <a:lvl1pPr algn="l">
              <a:defRPr sz="900">
                <a:solidFill>
                  <a:srgbClr val="FFFFFF"/>
                </a:solidFill>
              </a:defRPr>
            </a:lvl1pPr>
          </a:lstStyle>
          <a:p>
            <a:fld id="{3A98EE3D-8CD1-4C3F-BD1C-C98C9596463C}" type="slidenum">
              <a:rPr lang="en-US" smtClean="0"/>
              <a:t>‹#›</a:t>
            </a:fld>
            <a:endParaRPr lang="en-US" dirty="0"/>
          </a:p>
        </p:txBody>
      </p:sp>
      <p:cxnSp>
        <p:nvCxnSpPr>
          <p:cNvPr id="10" name="Straight Connector 9">
            <a:extLst>
              <a:ext uri="{FF2B5EF4-FFF2-40B4-BE49-F238E27FC236}">
                <a16:creationId xmlns:a16="http://schemas.microsoft.com/office/drawing/2014/main" id="{C5025DAC-8B93-4160-B017-3A274A5828C0}"/>
              </a:ext>
            </a:extLst>
          </p:cNvPr>
          <p:cNvCxnSpPr/>
          <p:nvPr/>
        </p:nvCxnSpPr>
        <p:spPr>
          <a:xfrm>
            <a:off x="1193532" y="1897380"/>
            <a:ext cx="9966960" cy="0"/>
          </a:xfrm>
          <a:prstGeom prst="line">
            <a:avLst/>
          </a:prstGeom>
          <a:ln w="127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46310555"/>
      </p:ext>
    </p:extLst>
  </p:cSld>
  <p:clrMap bg1="lt1" tx1="dk1" bg2="lt2" tx2="dk2" accent1="accent1" accent2="accent2" accent3="accent3" accent4="accent4" accent5="accent5" accent6="accent6" hlink="hlink" folHlink="folHlink"/>
  <p:sldLayoutIdLst>
    <p:sldLayoutId id="2147483670" r:id="rId1"/>
    <p:sldLayoutId id="2147483671" r:id="rId2"/>
    <p:sldLayoutId id="2147483672" r:id="rId3"/>
    <p:sldLayoutId id="2147483673" r:id="rId4"/>
    <p:sldLayoutId id="2147483674" r:id="rId5"/>
    <p:sldLayoutId id="2147483675" r:id="rId6"/>
    <p:sldLayoutId id="2147483676" r:id="rId7"/>
    <p:sldLayoutId id="2147483677" r:id="rId8"/>
    <p:sldLayoutId id="2147483678" r:id="rId9"/>
  </p:sldLayoutIdLst>
  <p:hf hdr="0" ftr="0" dt="0"/>
  <p:txStyles>
    <p:titleStyle>
      <a:lvl1pPr algn="l" defTabSz="914400" rtl="0" eaLnBrk="1" latinLnBrk="0" hangingPunct="1">
        <a:lnSpc>
          <a:spcPct val="90000"/>
        </a:lnSpc>
        <a:spcBef>
          <a:spcPct val="0"/>
        </a:spcBef>
        <a:buNone/>
        <a:defRPr sz="46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11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100000"/>
        </a:lnSpc>
        <a:spcBef>
          <a:spcPts val="200"/>
        </a:spcBef>
        <a:spcAft>
          <a:spcPts val="400"/>
        </a:spcAft>
        <a:buClrTx/>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100000"/>
        </a:lnSpc>
        <a:spcBef>
          <a:spcPts val="200"/>
        </a:spcBef>
        <a:spcAft>
          <a:spcPts val="400"/>
        </a:spcAft>
        <a:buClrTx/>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100000"/>
        </a:lnSpc>
        <a:spcBef>
          <a:spcPts val="200"/>
        </a:spcBef>
        <a:spcAft>
          <a:spcPts val="400"/>
        </a:spcAft>
        <a:buClrTx/>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100000"/>
        </a:lnSpc>
        <a:spcBef>
          <a:spcPts val="200"/>
        </a:spcBef>
        <a:spcAft>
          <a:spcPts val="400"/>
        </a:spcAft>
        <a:buClrTx/>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slideLayout" Target="../slideLayouts/slideLayout12.xml"/><Relationship Id="rId1" Type="http://schemas.openxmlformats.org/officeDocument/2006/relationships/themeOverride" Target="../theme/themeOverride1.xml"/><Relationship Id="rId4" Type="http://schemas.openxmlformats.org/officeDocument/2006/relationships/image" Target="../media/image7.png"/></Relationships>
</file>

<file path=ppt/slides/_rels/slide1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7.xml"/><Relationship Id="rId1" Type="http://schemas.openxmlformats.org/officeDocument/2006/relationships/slideLayout" Target="../slideLayouts/slideLayout7.xml"/><Relationship Id="rId4" Type="http://schemas.openxmlformats.org/officeDocument/2006/relationships/image" Target="../media/image14.png"/></Relationships>
</file>

<file path=ppt/slides/_rels/slide11.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8.xml"/><Relationship Id="rId1" Type="http://schemas.openxmlformats.org/officeDocument/2006/relationships/slideLayout" Target="../slideLayouts/slideLayout6.xml"/><Relationship Id="rId4" Type="http://schemas.openxmlformats.org/officeDocument/2006/relationships/image" Target="../media/image16.gif"/></Relationships>
</file>

<file path=ppt/slides/_rels/slide12.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9.xml"/><Relationship Id="rId1" Type="http://schemas.openxmlformats.org/officeDocument/2006/relationships/slideLayout" Target="../slideLayouts/slideLayout7.xml"/><Relationship Id="rId6" Type="http://schemas.openxmlformats.org/officeDocument/2006/relationships/image" Target="../media/image20.png"/><Relationship Id="rId5" Type="http://schemas.openxmlformats.org/officeDocument/2006/relationships/image" Target="../media/image19.png"/><Relationship Id="rId4" Type="http://schemas.openxmlformats.org/officeDocument/2006/relationships/image" Target="../media/image18.pn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2.xml"/><Relationship Id="rId1" Type="http://schemas.openxmlformats.org/officeDocument/2006/relationships/slideLayout" Target="../slideLayouts/slideLayout6.xml"/><Relationship Id="rId6" Type="http://schemas.openxmlformats.org/officeDocument/2006/relationships/image" Target="../media/image25.emf"/><Relationship Id="rId5" Type="http://schemas.openxmlformats.org/officeDocument/2006/relationships/image" Target="../media/image24.png"/><Relationship Id="rId4" Type="http://schemas.openxmlformats.org/officeDocument/2006/relationships/image" Target="../media/image23.png"/></Relationships>
</file>

<file path=ppt/slides/_rels/slide16.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3.xml"/><Relationship Id="rId1" Type="http://schemas.openxmlformats.org/officeDocument/2006/relationships/slideLayout" Target="../slideLayouts/slideLayout6.xml"/><Relationship Id="rId4" Type="http://schemas.openxmlformats.org/officeDocument/2006/relationships/image" Target="../media/image27.jpeg"/></Relationships>
</file>

<file path=ppt/slides/_rels/slide17.xml.rels><?xml version="1.0" encoding="UTF-8" standalone="yes"?>
<Relationships xmlns="http://schemas.openxmlformats.org/package/2006/relationships"><Relationship Id="rId8" Type="http://schemas.openxmlformats.org/officeDocument/2006/relationships/image" Target="../media/image33.png"/><Relationship Id="rId3" Type="http://schemas.openxmlformats.org/officeDocument/2006/relationships/image" Target="../media/image28.emf"/><Relationship Id="rId7" Type="http://schemas.openxmlformats.org/officeDocument/2006/relationships/image" Target="../media/image32.png"/><Relationship Id="rId2" Type="http://schemas.openxmlformats.org/officeDocument/2006/relationships/notesSlide" Target="../notesSlides/notesSlide14.xml"/><Relationship Id="rId1" Type="http://schemas.openxmlformats.org/officeDocument/2006/relationships/slideLayout" Target="../slideLayouts/slideLayout6.xml"/><Relationship Id="rId6" Type="http://schemas.openxmlformats.org/officeDocument/2006/relationships/image" Target="../media/image31.png"/><Relationship Id="rId5" Type="http://schemas.openxmlformats.org/officeDocument/2006/relationships/image" Target="../media/image30.png"/><Relationship Id="rId4" Type="http://schemas.openxmlformats.org/officeDocument/2006/relationships/image" Target="../media/image29.png"/></Relationships>
</file>

<file path=ppt/slides/_rels/slide18.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15.xml"/><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3" Type="http://schemas.openxmlformats.org/officeDocument/2006/relationships/image" Target="../media/image35.emf"/><Relationship Id="rId2" Type="http://schemas.openxmlformats.org/officeDocument/2006/relationships/notesSlide" Target="../notesSlides/notesSlide16.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36.emf"/><Relationship Id="rId2" Type="http://schemas.openxmlformats.org/officeDocument/2006/relationships/notesSlide" Target="../notesSlides/notesSlide17.xml"/><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19.xml"/><Relationship Id="rId1" Type="http://schemas.openxmlformats.org/officeDocument/2006/relationships/slideLayout" Target="../slideLayouts/slideLayout6.xml"/><Relationship Id="rId5" Type="http://schemas.openxmlformats.org/officeDocument/2006/relationships/image" Target="../media/image39.png"/><Relationship Id="rId4" Type="http://schemas.openxmlformats.org/officeDocument/2006/relationships/image" Target="../media/image38.png"/></Relationships>
</file>

<file path=ppt/slides/_rels/slide23.xml.rels><?xml version="1.0" encoding="UTF-8" standalone="yes"?>
<Relationships xmlns="http://schemas.openxmlformats.org/package/2006/relationships"><Relationship Id="rId8" Type="http://schemas.openxmlformats.org/officeDocument/2006/relationships/image" Target="../media/image45.png"/><Relationship Id="rId3" Type="http://schemas.openxmlformats.org/officeDocument/2006/relationships/image" Target="../media/image40.jpeg"/><Relationship Id="rId7" Type="http://schemas.openxmlformats.org/officeDocument/2006/relationships/image" Target="../media/image44.jpeg"/><Relationship Id="rId2" Type="http://schemas.openxmlformats.org/officeDocument/2006/relationships/notesSlide" Target="../notesSlides/notesSlide20.xml"/><Relationship Id="rId1" Type="http://schemas.openxmlformats.org/officeDocument/2006/relationships/slideLayout" Target="../slideLayouts/slideLayout6.xml"/><Relationship Id="rId6" Type="http://schemas.openxmlformats.org/officeDocument/2006/relationships/image" Target="../media/image43.png"/><Relationship Id="rId5" Type="http://schemas.openxmlformats.org/officeDocument/2006/relationships/image" Target="../media/image42.png"/><Relationship Id="rId4" Type="http://schemas.openxmlformats.org/officeDocument/2006/relationships/image" Target="../media/image41.jpeg"/></Relationships>
</file>

<file path=ppt/slides/_rels/slide24.xml.rels><?xml version="1.0" encoding="UTF-8" standalone="yes"?>
<Relationships xmlns="http://schemas.openxmlformats.org/package/2006/relationships"><Relationship Id="rId3" Type="http://schemas.openxmlformats.org/officeDocument/2006/relationships/image" Target="../media/image46.emf"/><Relationship Id="rId2" Type="http://schemas.openxmlformats.org/officeDocument/2006/relationships/notesSlide" Target="../notesSlides/notesSlide21.xml"/><Relationship Id="rId1" Type="http://schemas.openxmlformats.org/officeDocument/2006/relationships/slideLayout" Target="../slideLayouts/slideLayout6.xml"/><Relationship Id="rId4" Type="http://schemas.openxmlformats.org/officeDocument/2006/relationships/image" Target="../media/image47.png"/></Relationships>
</file>

<file path=ppt/slides/_rels/slide25.xml.rels><?xml version="1.0" encoding="UTF-8" standalone="yes"?>
<Relationships xmlns="http://schemas.openxmlformats.org/package/2006/relationships"><Relationship Id="rId3" Type="http://schemas.openxmlformats.org/officeDocument/2006/relationships/image" Target="../media/image48.emf"/><Relationship Id="rId2" Type="http://schemas.openxmlformats.org/officeDocument/2006/relationships/image" Target="../media/image47.png"/><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image" Target="../media/image49.emf"/><Relationship Id="rId1" Type="http://schemas.openxmlformats.org/officeDocument/2006/relationships/slideLayout" Target="../slideLayouts/slideLayout6.xml"/><Relationship Id="rId4" Type="http://schemas.openxmlformats.org/officeDocument/2006/relationships/image" Target="../media/image51.png"/></Relationships>
</file>

<file path=ppt/slides/_rels/slide27.xml.rels><?xml version="1.0" encoding="UTF-8" standalone="yes"?>
<Relationships xmlns="http://schemas.openxmlformats.org/package/2006/relationships"><Relationship Id="rId3" Type="http://schemas.openxmlformats.org/officeDocument/2006/relationships/image" Target="../media/image52.emf"/><Relationship Id="rId7" Type="http://schemas.openxmlformats.org/officeDocument/2006/relationships/image" Target="../media/image55.png"/><Relationship Id="rId2" Type="http://schemas.openxmlformats.org/officeDocument/2006/relationships/notesSlide" Target="../notesSlides/notesSlide22.xml"/><Relationship Id="rId1" Type="http://schemas.openxmlformats.org/officeDocument/2006/relationships/slideLayout" Target="../slideLayouts/slideLayout6.xml"/><Relationship Id="rId6" Type="http://schemas.openxmlformats.org/officeDocument/2006/relationships/image" Target="../media/image54.png"/><Relationship Id="rId5" Type="http://schemas.openxmlformats.org/officeDocument/2006/relationships/image" Target="../media/image53.png"/><Relationship Id="rId4" Type="http://schemas.openxmlformats.org/officeDocument/2006/relationships/image" Target="../media/image53.emf"/></Relationships>
</file>

<file path=ppt/slides/_rels/slide28.xml.rels><?xml version="1.0" encoding="UTF-8" standalone="yes"?>
<Relationships xmlns="http://schemas.openxmlformats.org/package/2006/relationships"><Relationship Id="rId3" Type="http://schemas.openxmlformats.org/officeDocument/2006/relationships/image" Target="../media/image57.emf"/><Relationship Id="rId2" Type="http://schemas.openxmlformats.org/officeDocument/2006/relationships/image" Target="../media/image56.png"/><Relationship Id="rId1" Type="http://schemas.openxmlformats.org/officeDocument/2006/relationships/slideLayout" Target="../slideLayouts/slideLayout6.xml"/><Relationship Id="rId5" Type="http://schemas.openxmlformats.org/officeDocument/2006/relationships/image" Target="../media/image59.png"/><Relationship Id="rId4" Type="http://schemas.openxmlformats.org/officeDocument/2006/relationships/image" Target="../media/image58.png"/></Relationships>
</file>

<file path=ppt/slides/_rels/slide29.xml.rels><?xml version="1.0" encoding="UTF-8" standalone="yes"?>
<Relationships xmlns="http://schemas.openxmlformats.org/package/2006/relationships"><Relationship Id="rId3" Type="http://schemas.openxmlformats.org/officeDocument/2006/relationships/image" Target="../media/image59.emf"/><Relationship Id="rId2" Type="http://schemas.openxmlformats.org/officeDocument/2006/relationships/image" Target="../media/image58.emf"/><Relationship Id="rId1" Type="http://schemas.openxmlformats.org/officeDocument/2006/relationships/slideLayout" Target="../slideLayouts/slideLayout7.xml"/><Relationship Id="rId4" Type="http://schemas.openxmlformats.org/officeDocument/2006/relationships/image" Target="../media/image60.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2" Type="http://schemas.openxmlformats.org/officeDocument/2006/relationships/hyperlink" Target="https://books.google.kz/books?id=uOhmaZWJ7wIC" TargetMode="External"/><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2" Type="http://schemas.openxmlformats.org/officeDocument/2006/relationships/image" Target="../media/image61.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4.xml"/><Relationship Id="rId1" Type="http://schemas.openxmlformats.org/officeDocument/2006/relationships/slideLayout" Target="../slideLayouts/slideLayout6.xml"/><Relationship Id="rId6" Type="http://schemas.openxmlformats.org/officeDocument/2006/relationships/image" Target="../media/image12.jpeg"/><Relationship Id="rId5" Type="http://schemas.openxmlformats.org/officeDocument/2006/relationships/image" Target="../media/image11.png"/><Relationship Id="rId4" Type="http://schemas.openxmlformats.org/officeDocument/2006/relationships/image" Target="../media/image10.jpg"/></Relationships>
</file>

<file path=ppt/slides/_rels/slide7.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1" name="Rectangle 30">
            <a:extLst>
              <a:ext uri="{FF2B5EF4-FFF2-40B4-BE49-F238E27FC236}">
                <a16:creationId xmlns:a16="http://schemas.microsoft.com/office/drawing/2014/main" id="{A9286AD2-18A9-4868-A4E3-7A2097A2081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12192001" cy="685799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Speak Pro" panose="020F0502020204030204"/>
              <a:ea typeface="+mn-ea"/>
              <a:cs typeface="+mn-cs"/>
            </a:endParaRPr>
          </a:p>
        </p:txBody>
      </p:sp>
      <p:sp>
        <p:nvSpPr>
          <p:cNvPr id="2" name="Title 1">
            <a:extLst>
              <a:ext uri="{FF2B5EF4-FFF2-40B4-BE49-F238E27FC236}">
                <a16:creationId xmlns:a16="http://schemas.microsoft.com/office/drawing/2014/main" id="{9AB2EA78-AEB3-469B-9025-3B17201A457B}"/>
              </a:ext>
            </a:extLst>
          </p:cNvPr>
          <p:cNvSpPr>
            <a:spLocks noGrp="1"/>
          </p:cNvSpPr>
          <p:nvPr>
            <p:ph type="ctrTitle"/>
          </p:nvPr>
        </p:nvSpPr>
        <p:spPr>
          <a:xfrm>
            <a:off x="3858566" y="1257711"/>
            <a:ext cx="8151463" cy="2289357"/>
          </a:xfrm>
        </p:spPr>
        <p:txBody>
          <a:bodyPr>
            <a:normAutofit/>
          </a:bodyPr>
          <a:lstStyle/>
          <a:p>
            <a:r>
              <a:rPr lang="en-US" sz="3200" b="1" dirty="0">
                <a:solidFill>
                  <a:schemeClr val="tx1">
                    <a:lumMod val="95000"/>
                    <a:lumOff val="5000"/>
                  </a:schemeClr>
                </a:solidFill>
                <a:latin typeface="Georgia" panose="02040502050405020303" pitchFamily="18" charset="0"/>
              </a:rPr>
              <a:t>Experimental Investigation on Seismic Performance of Unreinforced Masonry Walls Strengthened with Lightweight Engineered Cementitious Composites.</a:t>
            </a:r>
          </a:p>
        </p:txBody>
      </p:sp>
      <p:sp>
        <p:nvSpPr>
          <p:cNvPr id="3" name="Subtitle 2">
            <a:extLst>
              <a:ext uri="{FF2B5EF4-FFF2-40B4-BE49-F238E27FC236}">
                <a16:creationId xmlns:a16="http://schemas.microsoft.com/office/drawing/2014/main" id="{255E1F2F-E259-4EA8-9FFD-3A10AF541859}"/>
              </a:ext>
            </a:extLst>
          </p:cNvPr>
          <p:cNvSpPr>
            <a:spLocks noGrp="1"/>
          </p:cNvSpPr>
          <p:nvPr>
            <p:ph type="subTitle" idx="1"/>
          </p:nvPr>
        </p:nvSpPr>
        <p:spPr>
          <a:xfrm>
            <a:off x="4257963" y="4672738"/>
            <a:ext cx="7301137" cy="1782647"/>
          </a:xfrm>
        </p:spPr>
        <p:txBody>
          <a:bodyPr>
            <a:noAutofit/>
          </a:bodyPr>
          <a:lstStyle/>
          <a:p>
            <a:pPr>
              <a:lnSpc>
                <a:spcPct val="100000"/>
              </a:lnSpc>
            </a:pPr>
            <a:r>
              <a:rPr lang="en-US" sz="1800" b="1" dirty="0">
                <a:solidFill>
                  <a:schemeClr val="accent1">
                    <a:lumMod val="50000"/>
                  </a:schemeClr>
                </a:solidFill>
                <a:latin typeface="Georgia" panose="02040502050405020303" pitchFamily="18" charset="0"/>
              </a:rPr>
              <a:t>BY: Chukwuwike Mike Ogwumeh</a:t>
            </a:r>
          </a:p>
          <a:p>
            <a:pPr>
              <a:lnSpc>
                <a:spcPct val="100000"/>
              </a:lnSpc>
            </a:pPr>
            <a:endParaRPr lang="en-US" sz="1800" b="1" dirty="0">
              <a:solidFill>
                <a:schemeClr val="accent1">
                  <a:lumMod val="50000"/>
                </a:schemeClr>
              </a:solidFill>
              <a:latin typeface="Georgia" panose="02040502050405020303" pitchFamily="18" charset="0"/>
            </a:endParaRPr>
          </a:p>
          <a:p>
            <a:pPr>
              <a:lnSpc>
                <a:spcPct val="100000"/>
              </a:lnSpc>
            </a:pPr>
            <a:r>
              <a:rPr lang="en-US" sz="1800" b="1" dirty="0">
                <a:solidFill>
                  <a:schemeClr val="accent1">
                    <a:lumMod val="50000"/>
                  </a:schemeClr>
                </a:solidFill>
                <a:latin typeface="Georgia" panose="02040502050405020303" pitchFamily="18" charset="0"/>
              </a:rPr>
              <a:t>Supervisors: JONG KIM, Dichuan Zhang</a:t>
            </a:r>
          </a:p>
        </p:txBody>
      </p:sp>
      <p:pic>
        <p:nvPicPr>
          <p:cNvPr id="6" name="Picture 5">
            <a:extLst>
              <a:ext uri="{FF2B5EF4-FFF2-40B4-BE49-F238E27FC236}">
                <a16:creationId xmlns:a16="http://schemas.microsoft.com/office/drawing/2014/main" id="{8940CBE3-3F91-419A-A649-32AB388ECA8B}"/>
              </a:ext>
              <a:ext uri="{C183D7F6-B498-43B3-948B-1728B52AA6E4}">
                <adec:decorative xmlns:adec="http://schemas.microsoft.com/office/drawing/2017/decorative" val="1"/>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r="24056"/>
          <a:stretch/>
        </p:blipFill>
        <p:spPr>
          <a:xfrm>
            <a:off x="0" y="1"/>
            <a:ext cx="3625062" cy="6857999"/>
          </a:xfrm>
          <a:prstGeom prst="rect">
            <a:avLst/>
          </a:prstGeom>
        </p:spPr>
      </p:pic>
      <p:cxnSp>
        <p:nvCxnSpPr>
          <p:cNvPr id="33" name="Straight Connector 32">
            <a:extLst>
              <a:ext uri="{FF2B5EF4-FFF2-40B4-BE49-F238E27FC236}">
                <a16:creationId xmlns:a16="http://schemas.microsoft.com/office/drawing/2014/main" id="{E7A7CD63-7EC3-44F3-95D0-595C4019FF24}"/>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5427754" y="4498925"/>
            <a:ext cx="5636107" cy="0"/>
          </a:xfrm>
          <a:prstGeom prst="line">
            <a:avLst/>
          </a:prstGeom>
          <a:ln w="127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pic>
        <p:nvPicPr>
          <p:cNvPr id="4" name="Picture 3">
            <a:extLst>
              <a:ext uri="{FF2B5EF4-FFF2-40B4-BE49-F238E27FC236}">
                <a16:creationId xmlns:a16="http://schemas.microsoft.com/office/drawing/2014/main" id="{F791AB55-4575-4413-9169-C0C2750CEDE0}"/>
              </a:ext>
            </a:extLst>
          </p:cNvPr>
          <p:cNvPicPr>
            <a:picLocks noChangeAspect="1"/>
          </p:cNvPicPr>
          <p:nvPr/>
        </p:nvPicPr>
        <p:blipFill>
          <a:blip r:embed="rId4">
            <a:lum bright="70000" contrast="-70000"/>
          </a:blip>
          <a:stretch>
            <a:fillRect/>
          </a:stretch>
        </p:blipFill>
        <p:spPr>
          <a:xfrm>
            <a:off x="10422781" y="14994"/>
            <a:ext cx="1739239" cy="1242717"/>
          </a:xfrm>
          <a:prstGeom prst="rect">
            <a:avLst/>
          </a:prstGeom>
        </p:spPr>
      </p:pic>
    </p:spTree>
    <p:extLst>
      <p:ext uri="{BB962C8B-B14F-4D97-AF65-F5344CB8AC3E}">
        <p14:creationId xmlns:p14="http://schemas.microsoft.com/office/powerpoint/2010/main" val="89591584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187E510A-ECB9-D6A1-F1DD-2F45B1FD09B4}"/>
              </a:ext>
            </a:extLst>
          </p:cNvPr>
          <p:cNvSpPr>
            <a:spLocks noGrp="1"/>
          </p:cNvSpPr>
          <p:nvPr>
            <p:ph type="sldNum" sz="quarter" idx="12"/>
          </p:nvPr>
        </p:nvSpPr>
        <p:spPr/>
        <p:txBody>
          <a:bodyPr/>
          <a:lstStyle/>
          <a:p>
            <a:fld id="{E31375A4-56A4-47D6-9801-1991572033F7}" type="slidenum">
              <a:rPr lang="en-US" smtClean="0"/>
              <a:pPr/>
              <a:t>10</a:t>
            </a:fld>
            <a:endParaRPr lang="en-US" dirty="0"/>
          </a:p>
        </p:txBody>
      </p:sp>
      <p:sp>
        <p:nvSpPr>
          <p:cNvPr id="9" name="Title 1">
            <a:extLst>
              <a:ext uri="{FF2B5EF4-FFF2-40B4-BE49-F238E27FC236}">
                <a16:creationId xmlns:a16="http://schemas.microsoft.com/office/drawing/2014/main" id="{4AE2158B-80FF-A90A-C374-CF5FD334E4C7}"/>
              </a:ext>
            </a:extLst>
          </p:cNvPr>
          <p:cNvSpPr txBox="1">
            <a:spLocks/>
          </p:cNvSpPr>
          <p:nvPr/>
        </p:nvSpPr>
        <p:spPr>
          <a:xfrm>
            <a:off x="1035698" y="381001"/>
            <a:ext cx="8470043" cy="401946"/>
          </a:xfrm>
          <a:prstGeom prst="rect">
            <a:avLst/>
          </a:prstGeom>
        </p:spPr>
        <p:txBody>
          <a:bodyPr>
            <a:noAutofit/>
          </a:bodyPr>
          <a:lstStyle>
            <a:lvl1pPr algn="l" defTabSz="914400" rtl="0" eaLnBrk="1" latinLnBrk="0" hangingPunct="1">
              <a:lnSpc>
                <a:spcPct val="85000"/>
              </a:lnSpc>
              <a:spcBef>
                <a:spcPct val="0"/>
              </a:spcBef>
              <a:buNone/>
              <a:defRPr sz="4400" kern="1200" cap="all" baseline="0">
                <a:solidFill>
                  <a:schemeClr val="accent1">
                    <a:lumMod val="50000"/>
                  </a:schemeClr>
                </a:solidFill>
                <a:latin typeface="+mj-lt"/>
                <a:ea typeface="+mj-ea"/>
                <a:cs typeface="+mj-cs"/>
              </a:defRPr>
            </a:lvl1pPr>
          </a:lstStyle>
          <a:p>
            <a:pPr marL="457200" indent="-457200">
              <a:buFont typeface="Wingdings" panose="05000000000000000000" pitchFamily="2" charset="2"/>
              <a:buChar char="v"/>
            </a:pPr>
            <a:r>
              <a:rPr lang="en-US" sz="2800" b="1" dirty="0">
                <a:latin typeface="Georgia" panose="02040502050405020303" pitchFamily="18" charset="0"/>
              </a:rPr>
              <a:t>Masonry Walls Failures modes</a:t>
            </a:r>
          </a:p>
        </p:txBody>
      </p:sp>
      <p:pic>
        <p:nvPicPr>
          <p:cNvPr id="14" name="Picture 13">
            <a:extLst>
              <a:ext uri="{FF2B5EF4-FFF2-40B4-BE49-F238E27FC236}">
                <a16:creationId xmlns:a16="http://schemas.microsoft.com/office/drawing/2014/main" id="{009B1D70-D0CE-106D-5BEF-5FC1274AED21}"/>
              </a:ext>
            </a:extLst>
          </p:cNvPr>
          <p:cNvPicPr>
            <a:picLocks noChangeAspect="1"/>
          </p:cNvPicPr>
          <p:nvPr/>
        </p:nvPicPr>
        <p:blipFill>
          <a:blip r:embed="rId3"/>
          <a:stretch>
            <a:fillRect/>
          </a:stretch>
        </p:blipFill>
        <p:spPr>
          <a:xfrm>
            <a:off x="313321" y="1188155"/>
            <a:ext cx="4892788" cy="4092565"/>
          </a:xfrm>
          <a:prstGeom prst="rect">
            <a:avLst/>
          </a:prstGeom>
        </p:spPr>
      </p:pic>
      <p:sp>
        <p:nvSpPr>
          <p:cNvPr id="18" name="TextBox 17">
            <a:extLst>
              <a:ext uri="{FF2B5EF4-FFF2-40B4-BE49-F238E27FC236}">
                <a16:creationId xmlns:a16="http://schemas.microsoft.com/office/drawing/2014/main" id="{6624F88A-751C-9F48-DC45-B32BD63D85E4}"/>
              </a:ext>
            </a:extLst>
          </p:cNvPr>
          <p:cNvSpPr txBox="1"/>
          <p:nvPr/>
        </p:nvSpPr>
        <p:spPr>
          <a:xfrm>
            <a:off x="1035698" y="5397090"/>
            <a:ext cx="2912017" cy="307777"/>
          </a:xfrm>
          <a:prstGeom prst="rect">
            <a:avLst/>
          </a:prstGeom>
          <a:noFill/>
        </p:spPr>
        <p:txBody>
          <a:bodyPr wrap="square">
            <a:spAutoFit/>
          </a:bodyPr>
          <a:lstStyle/>
          <a:p>
            <a:r>
              <a:rPr lang="en-US" sz="1400" b="1" i="1" dirty="0">
                <a:solidFill>
                  <a:schemeClr val="tx2"/>
                </a:solidFill>
                <a:latin typeface="Georgia" panose="02040502050405020303" pitchFamily="18" charset="0"/>
              </a:rPr>
              <a:t>Failure modes of URM wall</a:t>
            </a:r>
          </a:p>
        </p:txBody>
      </p:sp>
      <p:sp>
        <p:nvSpPr>
          <p:cNvPr id="22" name="TextBox 21">
            <a:extLst>
              <a:ext uri="{FF2B5EF4-FFF2-40B4-BE49-F238E27FC236}">
                <a16:creationId xmlns:a16="http://schemas.microsoft.com/office/drawing/2014/main" id="{F294EA71-95FC-5B3A-88F7-F14F100161BC}"/>
              </a:ext>
            </a:extLst>
          </p:cNvPr>
          <p:cNvSpPr txBox="1"/>
          <p:nvPr/>
        </p:nvSpPr>
        <p:spPr>
          <a:xfrm>
            <a:off x="6229242" y="5049758"/>
            <a:ext cx="5175474" cy="584775"/>
          </a:xfrm>
          <a:prstGeom prst="rect">
            <a:avLst/>
          </a:prstGeom>
          <a:noFill/>
        </p:spPr>
        <p:txBody>
          <a:bodyPr wrap="square">
            <a:spAutoFit/>
          </a:bodyPr>
          <a:lstStyle/>
          <a:p>
            <a:pPr marL="285750" indent="-285750">
              <a:buFont typeface="Wingdings" panose="05000000000000000000" pitchFamily="2" charset="2"/>
              <a:buChar char="q"/>
            </a:pPr>
            <a:r>
              <a:rPr lang="en-US" sz="1600" b="1" i="1" dirty="0">
                <a:solidFill>
                  <a:schemeClr val="tx2"/>
                </a:solidFill>
                <a:latin typeface="Georgia" panose="02040502050405020303" pitchFamily="18" charset="0"/>
              </a:rPr>
              <a:t>Axial stress and shear strength relationship to URM wall failure modes</a:t>
            </a:r>
          </a:p>
        </p:txBody>
      </p:sp>
      <p:sp>
        <p:nvSpPr>
          <p:cNvPr id="27" name="TextBox 26">
            <a:extLst>
              <a:ext uri="{FF2B5EF4-FFF2-40B4-BE49-F238E27FC236}">
                <a16:creationId xmlns:a16="http://schemas.microsoft.com/office/drawing/2014/main" id="{5F1EB148-E404-65A2-7733-A2FD38797848}"/>
              </a:ext>
            </a:extLst>
          </p:cNvPr>
          <p:cNvSpPr txBox="1"/>
          <p:nvPr/>
        </p:nvSpPr>
        <p:spPr>
          <a:xfrm>
            <a:off x="5230493" y="5745720"/>
            <a:ext cx="6324303" cy="523220"/>
          </a:xfrm>
          <a:prstGeom prst="rect">
            <a:avLst/>
          </a:prstGeom>
          <a:noFill/>
        </p:spPr>
        <p:txBody>
          <a:bodyPr wrap="square">
            <a:spAutoFit/>
          </a:bodyPr>
          <a:lstStyle/>
          <a:p>
            <a:r>
              <a:rPr lang="en-US" sz="1400" b="1" dirty="0">
                <a:solidFill>
                  <a:schemeClr val="tx2"/>
                </a:solidFill>
                <a:latin typeface="Georgia" panose="02040502050405020303" pitchFamily="18" charset="0"/>
              </a:rPr>
              <a:t>R = Rocking failure,			S = Sliding failure</a:t>
            </a:r>
          </a:p>
          <a:p>
            <a:r>
              <a:rPr lang="en-US" sz="1400" b="1" dirty="0">
                <a:solidFill>
                  <a:schemeClr val="tx2"/>
                </a:solidFill>
                <a:latin typeface="Georgia" panose="02040502050405020303" pitchFamily="18" charset="0"/>
              </a:rPr>
              <a:t>D.T = Diagonal tension failure,	T.C = Toe-crushing failure</a:t>
            </a:r>
          </a:p>
        </p:txBody>
      </p:sp>
      <p:pic>
        <p:nvPicPr>
          <p:cNvPr id="6" name="Picture 5">
            <a:extLst>
              <a:ext uri="{FF2B5EF4-FFF2-40B4-BE49-F238E27FC236}">
                <a16:creationId xmlns:a16="http://schemas.microsoft.com/office/drawing/2014/main" id="{9C9ED910-D539-97A3-8438-625D550484F6}"/>
              </a:ext>
            </a:extLst>
          </p:cNvPr>
          <p:cNvPicPr>
            <a:picLocks noChangeAspect="1"/>
          </p:cNvPicPr>
          <p:nvPr/>
        </p:nvPicPr>
        <p:blipFill>
          <a:blip r:embed="rId4"/>
          <a:stretch>
            <a:fillRect/>
          </a:stretch>
        </p:blipFill>
        <p:spPr>
          <a:xfrm>
            <a:off x="6126319" y="1188155"/>
            <a:ext cx="5295726" cy="3750416"/>
          </a:xfrm>
          <a:prstGeom prst="rect">
            <a:avLst/>
          </a:prstGeom>
        </p:spPr>
      </p:pic>
      <p:sp>
        <p:nvSpPr>
          <p:cNvPr id="7" name="TextBox 6">
            <a:extLst>
              <a:ext uri="{FF2B5EF4-FFF2-40B4-BE49-F238E27FC236}">
                <a16:creationId xmlns:a16="http://schemas.microsoft.com/office/drawing/2014/main" id="{D81119A2-8C11-B677-1798-BC2FEC3C18DE}"/>
              </a:ext>
            </a:extLst>
          </p:cNvPr>
          <p:cNvSpPr txBox="1"/>
          <p:nvPr/>
        </p:nvSpPr>
        <p:spPr>
          <a:xfrm>
            <a:off x="7705344" y="1106883"/>
            <a:ext cx="1806905" cy="307777"/>
          </a:xfrm>
          <a:prstGeom prst="rect">
            <a:avLst/>
          </a:prstGeom>
          <a:noFill/>
        </p:spPr>
        <p:txBody>
          <a:bodyPr wrap="none" rtlCol="0">
            <a:spAutoFit/>
          </a:bodyPr>
          <a:lstStyle/>
          <a:p>
            <a:r>
              <a:rPr lang="en-US" sz="1400" b="1" dirty="0">
                <a:solidFill>
                  <a:schemeClr val="tx2"/>
                </a:solidFill>
                <a:latin typeface="Georgia" panose="02040502050405020303" pitchFamily="18" charset="0"/>
              </a:rPr>
              <a:t>Aspect ratio = 0.5</a:t>
            </a:r>
          </a:p>
        </p:txBody>
      </p:sp>
      <p:cxnSp>
        <p:nvCxnSpPr>
          <p:cNvPr id="11" name="Straight Connector 10">
            <a:extLst>
              <a:ext uri="{FF2B5EF4-FFF2-40B4-BE49-F238E27FC236}">
                <a16:creationId xmlns:a16="http://schemas.microsoft.com/office/drawing/2014/main" id="{C9814E91-5636-D50A-9F9D-2948586F158F}"/>
              </a:ext>
            </a:extLst>
          </p:cNvPr>
          <p:cNvCxnSpPr/>
          <p:nvPr/>
        </p:nvCxnSpPr>
        <p:spPr>
          <a:xfrm>
            <a:off x="7900416" y="1414660"/>
            <a:ext cx="0" cy="2876924"/>
          </a:xfrm>
          <a:prstGeom prst="line">
            <a:avLst/>
          </a:prstGeom>
          <a:ln w="38100">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506576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1000"/>
                                        <p:tgtEl>
                                          <p:spTgt spid="14"/>
                                        </p:tgtEl>
                                      </p:cBhvr>
                                    </p:animEffect>
                                    <p:anim calcmode="lin" valueType="num">
                                      <p:cBhvr>
                                        <p:cTn id="8" dur="1000" fill="hold"/>
                                        <p:tgtEl>
                                          <p:spTgt spid="14"/>
                                        </p:tgtEl>
                                        <p:attrNameLst>
                                          <p:attrName>ppt_x</p:attrName>
                                        </p:attrNameLst>
                                      </p:cBhvr>
                                      <p:tavLst>
                                        <p:tav tm="0">
                                          <p:val>
                                            <p:strVal val="#ppt_x"/>
                                          </p:val>
                                        </p:tav>
                                        <p:tav tm="100000">
                                          <p:val>
                                            <p:strVal val="#ppt_x"/>
                                          </p:val>
                                        </p:tav>
                                      </p:tavLst>
                                    </p:anim>
                                    <p:anim calcmode="lin" valueType="num">
                                      <p:cBhvr>
                                        <p:cTn id="9" dur="1000" fill="hold"/>
                                        <p:tgtEl>
                                          <p:spTgt spid="14"/>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18"/>
                                        </p:tgtEl>
                                        <p:attrNameLst>
                                          <p:attrName>style.visibility</p:attrName>
                                        </p:attrNameLst>
                                      </p:cBhvr>
                                      <p:to>
                                        <p:strVal val="visible"/>
                                      </p:to>
                                    </p:set>
                                    <p:animEffect transition="in" filter="fade">
                                      <p:cBhvr>
                                        <p:cTn id="12" dur="1000"/>
                                        <p:tgtEl>
                                          <p:spTgt spid="18"/>
                                        </p:tgtEl>
                                      </p:cBhvr>
                                    </p:animEffect>
                                    <p:anim calcmode="lin" valueType="num">
                                      <p:cBhvr>
                                        <p:cTn id="13" dur="1000" fill="hold"/>
                                        <p:tgtEl>
                                          <p:spTgt spid="18"/>
                                        </p:tgtEl>
                                        <p:attrNameLst>
                                          <p:attrName>ppt_x</p:attrName>
                                        </p:attrNameLst>
                                      </p:cBhvr>
                                      <p:tavLst>
                                        <p:tav tm="0">
                                          <p:val>
                                            <p:strVal val="#ppt_x"/>
                                          </p:val>
                                        </p:tav>
                                        <p:tav tm="100000">
                                          <p:val>
                                            <p:strVal val="#ppt_x"/>
                                          </p:val>
                                        </p:tav>
                                      </p:tavLst>
                                    </p:anim>
                                    <p:anim calcmode="lin" valueType="num">
                                      <p:cBhvr>
                                        <p:cTn id="14" dur="1000" fill="hold"/>
                                        <p:tgtEl>
                                          <p:spTgt spid="18"/>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fade">
                                      <p:cBhvr>
                                        <p:cTn id="19" dur="1000"/>
                                        <p:tgtEl>
                                          <p:spTgt spid="7"/>
                                        </p:tgtEl>
                                      </p:cBhvr>
                                    </p:animEffect>
                                    <p:anim calcmode="lin" valueType="num">
                                      <p:cBhvr>
                                        <p:cTn id="20" dur="1000" fill="hold"/>
                                        <p:tgtEl>
                                          <p:spTgt spid="7"/>
                                        </p:tgtEl>
                                        <p:attrNameLst>
                                          <p:attrName>ppt_x</p:attrName>
                                        </p:attrNameLst>
                                      </p:cBhvr>
                                      <p:tavLst>
                                        <p:tav tm="0">
                                          <p:val>
                                            <p:strVal val="#ppt_x"/>
                                          </p:val>
                                        </p:tav>
                                        <p:tav tm="100000">
                                          <p:val>
                                            <p:strVal val="#ppt_x"/>
                                          </p:val>
                                        </p:tav>
                                      </p:tavLst>
                                    </p:anim>
                                    <p:anim calcmode="lin" valueType="num">
                                      <p:cBhvr>
                                        <p:cTn id="21" dur="1000" fill="hold"/>
                                        <p:tgtEl>
                                          <p:spTgt spid="7"/>
                                        </p:tgtEl>
                                        <p:attrNameLst>
                                          <p:attrName>ppt_y</p:attrName>
                                        </p:attrNameLst>
                                      </p:cBhvr>
                                      <p:tavLst>
                                        <p:tav tm="0">
                                          <p:val>
                                            <p:strVal val="#ppt_y+.1"/>
                                          </p:val>
                                        </p:tav>
                                        <p:tav tm="100000">
                                          <p:val>
                                            <p:strVal val="#ppt_y"/>
                                          </p:val>
                                        </p:tav>
                                      </p:tavLst>
                                    </p:anim>
                                  </p:childTnLst>
                                </p:cTn>
                              </p:par>
                              <p:par>
                                <p:cTn id="22" presetID="42" presetClass="entr" presetSubtype="0" fill="hold" nodeType="withEffect">
                                  <p:stCondLst>
                                    <p:cond delay="0"/>
                                  </p:stCondLst>
                                  <p:childTnLst>
                                    <p:set>
                                      <p:cBhvr>
                                        <p:cTn id="23" dur="1" fill="hold">
                                          <p:stCondLst>
                                            <p:cond delay="0"/>
                                          </p:stCondLst>
                                        </p:cTn>
                                        <p:tgtEl>
                                          <p:spTgt spid="6"/>
                                        </p:tgtEl>
                                        <p:attrNameLst>
                                          <p:attrName>style.visibility</p:attrName>
                                        </p:attrNameLst>
                                      </p:cBhvr>
                                      <p:to>
                                        <p:strVal val="visible"/>
                                      </p:to>
                                    </p:set>
                                    <p:animEffect transition="in" filter="fade">
                                      <p:cBhvr>
                                        <p:cTn id="24" dur="1000"/>
                                        <p:tgtEl>
                                          <p:spTgt spid="6"/>
                                        </p:tgtEl>
                                      </p:cBhvr>
                                    </p:animEffect>
                                    <p:anim calcmode="lin" valueType="num">
                                      <p:cBhvr>
                                        <p:cTn id="25" dur="1000" fill="hold"/>
                                        <p:tgtEl>
                                          <p:spTgt spid="6"/>
                                        </p:tgtEl>
                                        <p:attrNameLst>
                                          <p:attrName>ppt_x</p:attrName>
                                        </p:attrNameLst>
                                      </p:cBhvr>
                                      <p:tavLst>
                                        <p:tav tm="0">
                                          <p:val>
                                            <p:strVal val="#ppt_x"/>
                                          </p:val>
                                        </p:tav>
                                        <p:tav tm="100000">
                                          <p:val>
                                            <p:strVal val="#ppt_x"/>
                                          </p:val>
                                        </p:tav>
                                      </p:tavLst>
                                    </p:anim>
                                    <p:anim calcmode="lin" valueType="num">
                                      <p:cBhvr>
                                        <p:cTn id="26" dur="1000" fill="hold"/>
                                        <p:tgtEl>
                                          <p:spTgt spid="6"/>
                                        </p:tgtEl>
                                        <p:attrNameLst>
                                          <p:attrName>ppt_y</p:attrName>
                                        </p:attrNameLst>
                                      </p:cBhvr>
                                      <p:tavLst>
                                        <p:tav tm="0">
                                          <p:val>
                                            <p:strVal val="#ppt_y+.1"/>
                                          </p:val>
                                        </p:tav>
                                        <p:tav tm="100000">
                                          <p:val>
                                            <p:strVal val="#ppt_y"/>
                                          </p:val>
                                        </p:tav>
                                      </p:tavLst>
                                    </p:anim>
                                  </p:childTnLst>
                                </p:cTn>
                              </p:par>
                              <p:par>
                                <p:cTn id="27" presetID="42" presetClass="entr" presetSubtype="0" fill="hold" grpId="0" nodeType="withEffect">
                                  <p:stCondLst>
                                    <p:cond delay="0"/>
                                  </p:stCondLst>
                                  <p:childTnLst>
                                    <p:set>
                                      <p:cBhvr>
                                        <p:cTn id="28" dur="1" fill="hold">
                                          <p:stCondLst>
                                            <p:cond delay="0"/>
                                          </p:stCondLst>
                                        </p:cTn>
                                        <p:tgtEl>
                                          <p:spTgt spid="22"/>
                                        </p:tgtEl>
                                        <p:attrNameLst>
                                          <p:attrName>style.visibility</p:attrName>
                                        </p:attrNameLst>
                                      </p:cBhvr>
                                      <p:to>
                                        <p:strVal val="visible"/>
                                      </p:to>
                                    </p:set>
                                    <p:animEffect transition="in" filter="fade">
                                      <p:cBhvr>
                                        <p:cTn id="29" dur="1000"/>
                                        <p:tgtEl>
                                          <p:spTgt spid="22"/>
                                        </p:tgtEl>
                                      </p:cBhvr>
                                    </p:animEffect>
                                    <p:anim calcmode="lin" valueType="num">
                                      <p:cBhvr>
                                        <p:cTn id="30" dur="1000" fill="hold"/>
                                        <p:tgtEl>
                                          <p:spTgt spid="22"/>
                                        </p:tgtEl>
                                        <p:attrNameLst>
                                          <p:attrName>ppt_x</p:attrName>
                                        </p:attrNameLst>
                                      </p:cBhvr>
                                      <p:tavLst>
                                        <p:tav tm="0">
                                          <p:val>
                                            <p:strVal val="#ppt_x"/>
                                          </p:val>
                                        </p:tav>
                                        <p:tav tm="100000">
                                          <p:val>
                                            <p:strVal val="#ppt_x"/>
                                          </p:val>
                                        </p:tav>
                                      </p:tavLst>
                                    </p:anim>
                                    <p:anim calcmode="lin" valueType="num">
                                      <p:cBhvr>
                                        <p:cTn id="31" dur="1000" fill="hold"/>
                                        <p:tgtEl>
                                          <p:spTgt spid="22"/>
                                        </p:tgtEl>
                                        <p:attrNameLst>
                                          <p:attrName>ppt_y</p:attrName>
                                        </p:attrNameLst>
                                      </p:cBhvr>
                                      <p:tavLst>
                                        <p:tav tm="0">
                                          <p:val>
                                            <p:strVal val="#ppt_y+.1"/>
                                          </p:val>
                                        </p:tav>
                                        <p:tav tm="100000">
                                          <p:val>
                                            <p:strVal val="#ppt_y"/>
                                          </p:val>
                                        </p:tav>
                                      </p:tavLst>
                                    </p:anim>
                                  </p:childTnLst>
                                </p:cTn>
                              </p:par>
                              <p:par>
                                <p:cTn id="32" presetID="42" presetClass="entr" presetSubtype="0" fill="hold" grpId="0" nodeType="withEffect">
                                  <p:stCondLst>
                                    <p:cond delay="0"/>
                                  </p:stCondLst>
                                  <p:childTnLst>
                                    <p:set>
                                      <p:cBhvr>
                                        <p:cTn id="33" dur="1" fill="hold">
                                          <p:stCondLst>
                                            <p:cond delay="0"/>
                                          </p:stCondLst>
                                        </p:cTn>
                                        <p:tgtEl>
                                          <p:spTgt spid="27"/>
                                        </p:tgtEl>
                                        <p:attrNameLst>
                                          <p:attrName>style.visibility</p:attrName>
                                        </p:attrNameLst>
                                      </p:cBhvr>
                                      <p:to>
                                        <p:strVal val="visible"/>
                                      </p:to>
                                    </p:set>
                                    <p:animEffect transition="in" filter="fade">
                                      <p:cBhvr>
                                        <p:cTn id="34" dur="1000"/>
                                        <p:tgtEl>
                                          <p:spTgt spid="27"/>
                                        </p:tgtEl>
                                      </p:cBhvr>
                                    </p:animEffect>
                                    <p:anim calcmode="lin" valueType="num">
                                      <p:cBhvr>
                                        <p:cTn id="35" dur="1000" fill="hold"/>
                                        <p:tgtEl>
                                          <p:spTgt spid="27"/>
                                        </p:tgtEl>
                                        <p:attrNameLst>
                                          <p:attrName>ppt_x</p:attrName>
                                        </p:attrNameLst>
                                      </p:cBhvr>
                                      <p:tavLst>
                                        <p:tav tm="0">
                                          <p:val>
                                            <p:strVal val="#ppt_x"/>
                                          </p:val>
                                        </p:tav>
                                        <p:tav tm="100000">
                                          <p:val>
                                            <p:strVal val="#ppt_x"/>
                                          </p:val>
                                        </p:tav>
                                      </p:tavLst>
                                    </p:anim>
                                    <p:anim calcmode="lin" valueType="num">
                                      <p:cBhvr>
                                        <p:cTn id="36" dur="1000" fill="hold"/>
                                        <p:tgtEl>
                                          <p:spTgt spid="27"/>
                                        </p:tgtEl>
                                        <p:attrNameLst>
                                          <p:attrName>ppt_y</p:attrName>
                                        </p:attrNameLst>
                                      </p:cBhvr>
                                      <p:tavLst>
                                        <p:tav tm="0">
                                          <p:val>
                                            <p:strVal val="#ppt_y+.1"/>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42" presetClass="entr" presetSubtype="0" fill="hold" nodeType="clickEffect">
                                  <p:stCondLst>
                                    <p:cond delay="0"/>
                                  </p:stCondLst>
                                  <p:childTnLst>
                                    <p:set>
                                      <p:cBhvr>
                                        <p:cTn id="40" dur="1" fill="hold">
                                          <p:stCondLst>
                                            <p:cond delay="0"/>
                                          </p:stCondLst>
                                        </p:cTn>
                                        <p:tgtEl>
                                          <p:spTgt spid="11"/>
                                        </p:tgtEl>
                                        <p:attrNameLst>
                                          <p:attrName>style.visibility</p:attrName>
                                        </p:attrNameLst>
                                      </p:cBhvr>
                                      <p:to>
                                        <p:strVal val="visible"/>
                                      </p:to>
                                    </p:set>
                                    <p:animEffect transition="in" filter="fade">
                                      <p:cBhvr>
                                        <p:cTn id="41" dur="1000"/>
                                        <p:tgtEl>
                                          <p:spTgt spid="11"/>
                                        </p:tgtEl>
                                      </p:cBhvr>
                                    </p:animEffect>
                                    <p:anim calcmode="lin" valueType="num">
                                      <p:cBhvr>
                                        <p:cTn id="42" dur="1000" fill="hold"/>
                                        <p:tgtEl>
                                          <p:spTgt spid="11"/>
                                        </p:tgtEl>
                                        <p:attrNameLst>
                                          <p:attrName>ppt_x</p:attrName>
                                        </p:attrNameLst>
                                      </p:cBhvr>
                                      <p:tavLst>
                                        <p:tav tm="0">
                                          <p:val>
                                            <p:strVal val="#ppt_x"/>
                                          </p:val>
                                        </p:tav>
                                        <p:tav tm="100000">
                                          <p:val>
                                            <p:strVal val="#ppt_x"/>
                                          </p:val>
                                        </p:tav>
                                      </p:tavLst>
                                    </p:anim>
                                    <p:anim calcmode="lin" valueType="num">
                                      <p:cBhvr>
                                        <p:cTn id="43"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22" grpId="0"/>
      <p:bldP spid="27" grpId="0"/>
      <p:bldP spid="7"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88066B-1AC2-24D8-C173-5954D6CD1AC2}"/>
              </a:ext>
            </a:extLst>
          </p:cNvPr>
          <p:cNvSpPr>
            <a:spLocks noGrp="1"/>
          </p:cNvSpPr>
          <p:nvPr>
            <p:ph type="title"/>
          </p:nvPr>
        </p:nvSpPr>
        <p:spPr>
          <a:xfrm>
            <a:off x="1035698" y="190081"/>
            <a:ext cx="1546728" cy="523352"/>
          </a:xfrm>
        </p:spPr>
        <p:txBody>
          <a:bodyPr>
            <a:normAutofit/>
          </a:bodyPr>
          <a:lstStyle/>
          <a:p>
            <a:pPr marL="457200" indent="-457200">
              <a:buFont typeface="Wingdings" panose="05000000000000000000" pitchFamily="2" charset="2"/>
              <a:buChar char="v"/>
            </a:pPr>
            <a:r>
              <a:rPr lang="en-US" sz="2800" b="1" dirty="0">
                <a:latin typeface="Georgia" panose="02040502050405020303" pitchFamily="18" charset="0"/>
              </a:rPr>
              <a:t>ECC</a:t>
            </a:r>
          </a:p>
        </p:txBody>
      </p:sp>
      <p:sp>
        <p:nvSpPr>
          <p:cNvPr id="3" name="Slide Number Placeholder 2">
            <a:extLst>
              <a:ext uri="{FF2B5EF4-FFF2-40B4-BE49-F238E27FC236}">
                <a16:creationId xmlns:a16="http://schemas.microsoft.com/office/drawing/2014/main" id="{790B5DC9-E9B9-1112-B2B2-0659FE915B67}"/>
              </a:ext>
            </a:extLst>
          </p:cNvPr>
          <p:cNvSpPr>
            <a:spLocks noGrp="1"/>
          </p:cNvSpPr>
          <p:nvPr>
            <p:ph type="sldNum" sz="quarter" idx="12"/>
          </p:nvPr>
        </p:nvSpPr>
        <p:spPr/>
        <p:txBody>
          <a:bodyPr/>
          <a:lstStyle/>
          <a:p>
            <a:fld id="{E31375A4-56A4-47D6-9801-1991572033F7}" type="slidenum">
              <a:rPr lang="en-US" smtClean="0"/>
              <a:t>11</a:t>
            </a:fld>
            <a:endParaRPr lang="en-US" dirty="0"/>
          </a:p>
        </p:txBody>
      </p:sp>
      <p:sp>
        <p:nvSpPr>
          <p:cNvPr id="4" name="Content Placeholder 2">
            <a:extLst>
              <a:ext uri="{FF2B5EF4-FFF2-40B4-BE49-F238E27FC236}">
                <a16:creationId xmlns:a16="http://schemas.microsoft.com/office/drawing/2014/main" id="{05147093-230C-6E3C-B930-FE53773EBFE9}"/>
              </a:ext>
            </a:extLst>
          </p:cNvPr>
          <p:cNvSpPr txBox="1">
            <a:spLocks/>
          </p:cNvSpPr>
          <p:nvPr/>
        </p:nvSpPr>
        <p:spPr>
          <a:xfrm>
            <a:off x="185894" y="964641"/>
            <a:ext cx="5380893" cy="3557117"/>
          </a:xfrm>
          <a:prstGeom prst="rect">
            <a:avLst/>
          </a:prstGeom>
        </p:spPr>
        <p:txBody>
          <a:bodyPr>
            <a:noAutofit/>
          </a:bodyPr>
          <a:lstStyle>
            <a:lvl1pPr marL="274320" indent="-274320" algn="l" defTabSz="914400" rtl="0" eaLnBrk="1" latinLnBrk="0" hangingPunct="1">
              <a:lnSpc>
                <a:spcPct val="90000"/>
              </a:lnSpc>
              <a:spcBef>
                <a:spcPts val="1800"/>
              </a:spcBef>
              <a:buSzPct val="100000"/>
              <a:buFont typeface="Arial" pitchFamily="34" charset="0"/>
              <a:buChar char="▪"/>
              <a:defRPr sz="2400" kern="1200">
                <a:solidFill>
                  <a:schemeClr val="tx1"/>
                </a:solidFill>
                <a:latin typeface="+mn-lt"/>
                <a:ea typeface="+mn-ea"/>
                <a:cs typeface="+mn-cs"/>
              </a:defRPr>
            </a:lvl1pPr>
            <a:lvl2pPr marL="685800" indent="-274320" algn="l" defTabSz="914400" rtl="0" eaLnBrk="1" latinLnBrk="0" hangingPunct="1">
              <a:lnSpc>
                <a:spcPct val="90000"/>
              </a:lnSpc>
              <a:spcBef>
                <a:spcPts val="1200"/>
              </a:spcBef>
              <a:buSzPct val="100000"/>
              <a:buFont typeface="Arial" pitchFamily="34" charset="0"/>
              <a:buChar char="▪"/>
              <a:defRPr sz="2000" kern="1200">
                <a:solidFill>
                  <a:schemeClr val="tx1"/>
                </a:solidFill>
                <a:latin typeface="+mn-lt"/>
                <a:ea typeface="+mn-ea"/>
                <a:cs typeface="+mn-cs"/>
              </a:defRPr>
            </a:lvl2pPr>
            <a:lvl3pPr marL="1005840" indent="-228600" algn="l" defTabSz="914400" rtl="0" eaLnBrk="1" latinLnBrk="0" hangingPunct="1">
              <a:lnSpc>
                <a:spcPct val="90000"/>
              </a:lnSpc>
              <a:spcBef>
                <a:spcPts val="800"/>
              </a:spcBef>
              <a:buSzPct val="100000"/>
              <a:buFont typeface="Arial" pitchFamily="34" charset="0"/>
              <a:buChar char="▪"/>
              <a:defRPr sz="1800" kern="1200">
                <a:solidFill>
                  <a:schemeClr val="tx1"/>
                </a:solidFill>
                <a:latin typeface="+mn-lt"/>
                <a:ea typeface="+mn-ea"/>
                <a:cs typeface="+mn-cs"/>
              </a:defRPr>
            </a:lvl3pPr>
            <a:lvl4pPr marL="1234440" indent="-182880" algn="l" defTabSz="914400" rtl="0" eaLnBrk="1" latinLnBrk="0" hangingPunct="1">
              <a:lnSpc>
                <a:spcPct val="90000"/>
              </a:lnSpc>
              <a:spcBef>
                <a:spcPts val="600"/>
              </a:spcBef>
              <a:buSzPct val="100000"/>
              <a:buFont typeface="Arial" pitchFamily="34" charset="0"/>
              <a:buChar char="▪"/>
              <a:defRPr sz="1600" kern="1200">
                <a:solidFill>
                  <a:schemeClr val="tx1"/>
                </a:solidFill>
                <a:latin typeface="+mn-lt"/>
                <a:ea typeface="+mn-ea"/>
                <a:cs typeface="+mn-cs"/>
              </a:defRPr>
            </a:lvl4pPr>
            <a:lvl5pPr marL="1463040" indent="-182880" algn="l" defTabSz="914400" rtl="0" eaLnBrk="1" latinLnBrk="0" hangingPunct="1">
              <a:lnSpc>
                <a:spcPct val="90000"/>
              </a:lnSpc>
              <a:spcBef>
                <a:spcPts val="600"/>
              </a:spcBef>
              <a:buSzPct val="100000"/>
              <a:buFont typeface="Arial" pitchFamily="34" charset="0"/>
              <a:buChar char="▪"/>
              <a:defRPr sz="1600" kern="1200">
                <a:solidFill>
                  <a:schemeClr val="tx1"/>
                </a:solidFill>
                <a:latin typeface="+mn-lt"/>
                <a:ea typeface="+mn-ea"/>
                <a:cs typeface="+mn-cs"/>
              </a:defRPr>
            </a:lvl5pPr>
            <a:lvl6pPr marL="1691640" indent="-182880" algn="l" defTabSz="914400" rtl="0" eaLnBrk="1" latinLnBrk="0" hangingPunct="1">
              <a:lnSpc>
                <a:spcPct val="90000"/>
              </a:lnSpc>
              <a:spcBef>
                <a:spcPts val="600"/>
              </a:spcBef>
              <a:buSzPct val="100000"/>
              <a:buFont typeface="Arial" pitchFamily="34" charset="0"/>
              <a:buChar char="▪"/>
              <a:defRPr sz="1600" kern="1200">
                <a:solidFill>
                  <a:schemeClr val="tx1"/>
                </a:solidFill>
                <a:latin typeface="+mn-lt"/>
                <a:ea typeface="+mn-ea"/>
                <a:cs typeface="+mn-cs"/>
              </a:defRPr>
            </a:lvl6pPr>
            <a:lvl7pPr marL="1874520" indent="-182880" algn="l" defTabSz="914400" rtl="0" eaLnBrk="1" latinLnBrk="0" hangingPunct="1">
              <a:lnSpc>
                <a:spcPct val="90000"/>
              </a:lnSpc>
              <a:spcBef>
                <a:spcPts val="600"/>
              </a:spcBef>
              <a:buSzPct val="100000"/>
              <a:buFont typeface="Arial" pitchFamily="34" charset="0"/>
              <a:buChar char="▪"/>
              <a:defRPr sz="1600" kern="1200">
                <a:solidFill>
                  <a:schemeClr val="tx1"/>
                </a:solidFill>
                <a:latin typeface="+mn-lt"/>
                <a:ea typeface="+mn-ea"/>
                <a:cs typeface="+mn-cs"/>
              </a:defRPr>
            </a:lvl7pPr>
            <a:lvl8pPr marL="2103120" indent="-182880" algn="l" defTabSz="914400" rtl="0" eaLnBrk="1" latinLnBrk="0" hangingPunct="1">
              <a:lnSpc>
                <a:spcPct val="90000"/>
              </a:lnSpc>
              <a:spcBef>
                <a:spcPts val="600"/>
              </a:spcBef>
              <a:buSzPct val="100000"/>
              <a:buFont typeface="Arial" pitchFamily="34" charset="0"/>
              <a:buChar char="▪"/>
              <a:defRPr sz="1600" kern="1200">
                <a:solidFill>
                  <a:schemeClr val="tx1"/>
                </a:solidFill>
                <a:latin typeface="+mn-lt"/>
                <a:ea typeface="+mn-ea"/>
                <a:cs typeface="+mn-cs"/>
              </a:defRPr>
            </a:lvl8pPr>
            <a:lvl9pPr marL="2331720" indent="-182880" algn="l" defTabSz="914400" rtl="0" eaLnBrk="1" latinLnBrk="0" hangingPunct="1">
              <a:lnSpc>
                <a:spcPct val="90000"/>
              </a:lnSpc>
              <a:spcBef>
                <a:spcPts val="600"/>
              </a:spcBef>
              <a:buSzPct val="100000"/>
              <a:buFont typeface="Arial" pitchFamily="34" charset="0"/>
              <a:buChar char="▪"/>
              <a:defRPr sz="1600" kern="1200">
                <a:solidFill>
                  <a:schemeClr val="tx1"/>
                </a:solidFill>
                <a:latin typeface="+mn-lt"/>
                <a:ea typeface="+mn-ea"/>
                <a:cs typeface="+mn-cs"/>
              </a:defRPr>
            </a:lvl9pPr>
          </a:lstStyle>
          <a:p>
            <a:pPr marL="517525" lvl="1" indent="-317500">
              <a:lnSpc>
                <a:spcPct val="100000"/>
              </a:lnSpc>
              <a:spcBef>
                <a:spcPts val="0"/>
              </a:spcBef>
              <a:buFont typeface="Wingdings" panose="05000000000000000000" pitchFamily="2" charset="2"/>
              <a:buChar char="q"/>
            </a:pPr>
            <a:r>
              <a:rPr lang="en-US" sz="1600" b="1" dirty="0">
                <a:solidFill>
                  <a:schemeClr val="tx2"/>
                </a:solidFill>
                <a:latin typeface="Georgia" panose="02040502050405020303" pitchFamily="18" charset="0"/>
              </a:rPr>
              <a:t>A synthetic fiber-reinforced cementitious composite that when under tension exhibits strain-hardening behavior and when subjected to compression, has adequate toughness properties [4].</a:t>
            </a:r>
          </a:p>
          <a:p>
            <a:pPr marL="517525" lvl="1" indent="-317500">
              <a:lnSpc>
                <a:spcPct val="100000"/>
              </a:lnSpc>
              <a:spcBef>
                <a:spcPts val="0"/>
              </a:spcBef>
              <a:buFont typeface="Wingdings" panose="05000000000000000000" pitchFamily="2" charset="2"/>
              <a:buChar char="q"/>
            </a:pPr>
            <a:endParaRPr lang="en-US" sz="1200" b="1" dirty="0">
              <a:solidFill>
                <a:schemeClr val="tx2"/>
              </a:solidFill>
              <a:latin typeface="Georgia" panose="02040502050405020303" pitchFamily="18" charset="0"/>
            </a:endParaRPr>
          </a:p>
          <a:p>
            <a:pPr marL="517525" lvl="1" indent="-317500">
              <a:lnSpc>
                <a:spcPct val="100000"/>
              </a:lnSpc>
              <a:spcBef>
                <a:spcPts val="0"/>
              </a:spcBef>
              <a:buFont typeface="Wingdings" panose="05000000000000000000" pitchFamily="2" charset="2"/>
              <a:buChar char="q"/>
            </a:pPr>
            <a:r>
              <a:rPr lang="en-US" sz="1600" b="1" dirty="0">
                <a:solidFill>
                  <a:schemeClr val="tx2"/>
                </a:solidFill>
                <a:latin typeface="Georgia" panose="02040502050405020303" pitchFamily="18" charset="0"/>
              </a:rPr>
              <a:t>Typically, a mixture of water, cement, fibers, and some additives to minimize the water to cement.</a:t>
            </a:r>
          </a:p>
          <a:p>
            <a:pPr marL="517525" lvl="1" indent="-317500">
              <a:lnSpc>
                <a:spcPct val="100000"/>
              </a:lnSpc>
              <a:spcBef>
                <a:spcPts val="0"/>
              </a:spcBef>
              <a:buFont typeface="Wingdings" panose="05000000000000000000" pitchFamily="2" charset="2"/>
              <a:buChar char="q"/>
            </a:pPr>
            <a:endParaRPr lang="en-US" sz="1200" b="1" dirty="0">
              <a:solidFill>
                <a:schemeClr val="tx2"/>
              </a:solidFill>
              <a:latin typeface="Georgia" panose="02040502050405020303" pitchFamily="18" charset="0"/>
            </a:endParaRPr>
          </a:p>
          <a:p>
            <a:pPr marL="517525" lvl="1" indent="-317500">
              <a:lnSpc>
                <a:spcPct val="100000"/>
              </a:lnSpc>
              <a:spcBef>
                <a:spcPts val="0"/>
              </a:spcBef>
              <a:buFont typeface="Wingdings" panose="05000000000000000000" pitchFamily="2" charset="2"/>
              <a:buChar char="q"/>
            </a:pPr>
            <a:r>
              <a:rPr lang="en-US" sz="1600" b="1" dirty="0">
                <a:solidFill>
                  <a:schemeClr val="tx2"/>
                </a:solidFill>
                <a:latin typeface="Georgia" panose="02040502050405020303" pitchFamily="18" charset="0"/>
              </a:rPr>
              <a:t>Possess multiple cracking, high ductility, tensile strength, and self-healing properties.</a:t>
            </a:r>
          </a:p>
        </p:txBody>
      </p:sp>
      <p:pic>
        <p:nvPicPr>
          <p:cNvPr id="2050" name="Picture 2" descr="Introduction to the development and application of engineered cementitious  composite (ECC) - ScienceDirect">
            <a:extLst>
              <a:ext uri="{FF2B5EF4-FFF2-40B4-BE49-F238E27FC236}">
                <a16:creationId xmlns:a16="http://schemas.microsoft.com/office/drawing/2014/main" id="{33DEFC8C-8460-2659-C191-90D07968546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18501" y="4103370"/>
            <a:ext cx="3013548" cy="2006027"/>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a:extLst>
              <a:ext uri="{FF2B5EF4-FFF2-40B4-BE49-F238E27FC236}">
                <a16:creationId xmlns:a16="http://schemas.microsoft.com/office/drawing/2014/main" id="{0A8876E5-A9CD-2FDC-F035-739C05CBCA82}"/>
              </a:ext>
            </a:extLst>
          </p:cNvPr>
          <p:cNvSpPr txBox="1"/>
          <p:nvPr/>
        </p:nvSpPr>
        <p:spPr>
          <a:xfrm>
            <a:off x="1618501" y="6093398"/>
            <a:ext cx="3326633" cy="307777"/>
          </a:xfrm>
          <a:prstGeom prst="rect">
            <a:avLst/>
          </a:prstGeom>
          <a:noFill/>
        </p:spPr>
        <p:txBody>
          <a:bodyPr wrap="square">
            <a:spAutoFit/>
          </a:bodyPr>
          <a:lstStyle/>
          <a:p>
            <a:r>
              <a:rPr lang="en-US" sz="1400" b="1" i="1" u="none" strike="noStrike" baseline="0" dirty="0">
                <a:solidFill>
                  <a:schemeClr val="tx2"/>
                </a:solidFill>
                <a:latin typeface="Georgia" panose="02040502050405020303" pitchFamily="18" charset="0"/>
              </a:rPr>
              <a:t>Typical stress-strain curve of ECC</a:t>
            </a:r>
            <a:endParaRPr lang="en-US" sz="1400" dirty="0">
              <a:solidFill>
                <a:schemeClr val="tx2"/>
              </a:solidFill>
              <a:latin typeface="Georgia" panose="02040502050405020303" pitchFamily="18" charset="0"/>
            </a:endParaRPr>
          </a:p>
        </p:txBody>
      </p:sp>
      <p:pic>
        <p:nvPicPr>
          <p:cNvPr id="7" name="Picture 2" descr="Mechanical and Antibacterial Behavior of Photocatalytic Lightweight  Engineered Cementitious Composites | Journal of Materials in Civil  Engineering | Vol 33, No 10">
            <a:extLst>
              <a:ext uri="{FF2B5EF4-FFF2-40B4-BE49-F238E27FC236}">
                <a16:creationId xmlns:a16="http://schemas.microsoft.com/office/drawing/2014/main" id="{4BAEE7F0-CA01-81CF-9FFE-35A993E76210}"/>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381369" y="3807989"/>
            <a:ext cx="3013547" cy="2314895"/>
          </a:xfrm>
          <a:prstGeom prst="rect">
            <a:avLst/>
          </a:prstGeom>
          <a:noFill/>
          <a:extLst>
            <a:ext uri="{909E8E84-426E-40DD-AFC4-6F175D3DCCD1}">
              <a14:hiddenFill xmlns:a14="http://schemas.microsoft.com/office/drawing/2010/main">
                <a:solidFill>
                  <a:srgbClr val="FFFFFF"/>
                </a:solidFill>
              </a14:hiddenFill>
            </a:ext>
          </a:extLst>
        </p:spPr>
      </p:pic>
      <p:sp>
        <p:nvSpPr>
          <p:cNvPr id="8" name="Rectangle 7"/>
          <p:cNvSpPr/>
          <p:nvPr/>
        </p:nvSpPr>
        <p:spPr>
          <a:xfrm>
            <a:off x="7154042" y="6135948"/>
            <a:ext cx="3795898" cy="307777"/>
          </a:xfrm>
          <a:prstGeom prst="rect">
            <a:avLst/>
          </a:prstGeom>
        </p:spPr>
        <p:txBody>
          <a:bodyPr wrap="square">
            <a:spAutoFit/>
          </a:bodyPr>
          <a:lstStyle/>
          <a:p>
            <a:r>
              <a:rPr lang="en-US" sz="1400" b="1" i="1" dirty="0">
                <a:solidFill>
                  <a:schemeClr val="tx2">
                    <a:lumMod val="95000"/>
                    <a:lumOff val="5000"/>
                  </a:schemeClr>
                </a:solidFill>
                <a:latin typeface="Georgia" panose="02040502050405020303" pitchFamily="18" charset="0"/>
              </a:rPr>
              <a:t>Typical stress-strain curve of  LWECC</a:t>
            </a:r>
          </a:p>
        </p:txBody>
      </p:sp>
      <p:sp>
        <p:nvSpPr>
          <p:cNvPr id="10" name="Title 1">
            <a:extLst>
              <a:ext uri="{FF2B5EF4-FFF2-40B4-BE49-F238E27FC236}">
                <a16:creationId xmlns:a16="http://schemas.microsoft.com/office/drawing/2014/main" id="{7C88066B-1AC2-24D8-C173-5954D6CD1AC2}"/>
              </a:ext>
            </a:extLst>
          </p:cNvPr>
          <p:cNvSpPr txBox="1">
            <a:spLocks/>
          </p:cNvSpPr>
          <p:nvPr/>
        </p:nvSpPr>
        <p:spPr>
          <a:xfrm>
            <a:off x="6243243" y="190081"/>
            <a:ext cx="1966259" cy="523352"/>
          </a:xfrm>
          <a:prstGeom prst="rect">
            <a:avLst/>
          </a:prstGeom>
        </p:spPr>
        <p:txBody>
          <a:bodyPr vert="horz" lIns="91440" tIns="45720" rIns="91440" bIns="45720" rtlCol="0" anchor="b">
            <a:normAutofit fontScale="92500"/>
          </a:bodyPr>
          <a:lstStyle>
            <a:lvl1pPr algn="l" defTabSz="914400" rtl="0" eaLnBrk="1" latinLnBrk="0" hangingPunct="1">
              <a:lnSpc>
                <a:spcPct val="85000"/>
              </a:lnSpc>
              <a:spcBef>
                <a:spcPct val="0"/>
              </a:spcBef>
              <a:buNone/>
              <a:defRPr sz="4400" kern="1200" cap="all" baseline="0">
                <a:solidFill>
                  <a:schemeClr val="accent1">
                    <a:lumMod val="50000"/>
                  </a:schemeClr>
                </a:solidFill>
                <a:latin typeface="+mj-lt"/>
                <a:ea typeface="+mj-ea"/>
                <a:cs typeface="+mj-cs"/>
              </a:defRPr>
            </a:lvl1pPr>
          </a:lstStyle>
          <a:p>
            <a:pPr marL="457200" indent="-457200">
              <a:buFont typeface="Wingdings" panose="05000000000000000000" pitchFamily="2" charset="2"/>
              <a:buChar char="v"/>
            </a:pPr>
            <a:r>
              <a:rPr lang="en-US" sz="2800" b="1" dirty="0">
                <a:latin typeface="Georgia" panose="02040502050405020303" pitchFamily="18" charset="0"/>
              </a:rPr>
              <a:t>LWECC</a:t>
            </a:r>
          </a:p>
        </p:txBody>
      </p:sp>
      <p:sp>
        <p:nvSpPr>
          <p:cNvPr id="9" name="Rectangle 8"/>
          <p:cNvSpPr/>
          <p:nvPr/>
        </p:nvSpPr>
        <p:spPr>
          <a:xfrm>
            <a:off x="5898382" y="964641"/>
            <a:ext cx="6096000" cy="2492990"/>
          </a:xfrm>
          <a:prstGeom prst="rect">
            <a:avLst/>
          </a:prstGeom>
        </p:spPr>
        <p:txBody>
          <a:bodyPr>
            <a:spAutoFit/>
          </a:bodyPr>
          <a:lstStyle/>
          <a:p>
            <a:pPr marL="342900" indent="-342900">
              <a:buFont typeface="Wingdings" panose="05000000000000000000" pitchFamily="2" charset="2"/>
              <a:buChar char="q"/>
            </a:pPr>
            <a:r>
              <a:rPr lang="en-US" sz="1600" b="1" dirty="0">
                <a:solidFill>
                  <a:schemeClr val="tx2"/>
                </a:solidFill>
                <a:latin typeface="Georgia" panose="02040502050405020303" pitchFamily="18" charset="0"/>
                <a:ea typeface="Calibri" panose="020F0502020204030204" pitchFamily="34" charset="0"/>
              </a:rPr>
              <a:t>ECC integrated with the use of different lightweight technologies, such as glass micro-hollow bubbles, air-entrainment admixture, lightweight perlite, etc.</a:t>
            </a:r>
          </a:p>
          <a:p>
            <a:pPr marL="342900" indent="-342900">
              <a:buFont typeface="Wingdings" panose="05000000000000000000" pitchFamily="2" charset="2"/>
              <a:buChar char="q"/>
            </a:pPr>
            <a:endParaRPr lang="en-US" sz="1400" b="1" dirty="0">
              <a:solidFill>
                <a:schemeClr val="tx2"/>
              </a:solidFill>
              <a:latin typeface="Georgia" panose="02040502050405020303" pitchFamily="18" charset="0"/>
              <a:ea typeface="Calibri" panose="020F0502020204030204" pitchFamily="34" charset="0"/>
            </a:endParaRPr>
          </a:p>
          <a:p>
            <a:pPr marL="342900" indent="-342900">
              <a:buFont typeface="Wingdings" panose="05000000000000000000" pitchFamily="2" charset="2"/>
              <a:buChar char="q"/>
            </a:pPr>
            <a:r>
              <a:rPr lang="en-US" sz="1600" b="1" dirty="0">
                <a:solidFill>
                  <a:schemeClr val="tx2"/>
                </a:solidFill>
                <a:latin typeface="Georgia" panose="02040502050405020303" pitchFamily="18" charset="0"/>
              </a:rPr>
              <a:t>Possess densities between 900 and 1600 kg/m</a:t>
            </a:r>
            <a:r>
              <a:rPr lang="en-US" sz="1600" b="1" baseline="30000" dirty="0">
                <a:solidFill>
                  <a:schemeClr val="tx2"/>
                </a:solidFill>
                <a:latin typeface="Georgia" panose="02040502050405020303" pitchFamily="18" charset="0"/>
              </a:rPr>
              <a:t>3</a:t>
            </a:r>
          </a:p>
          <a:p>
            <a:pPr marL="342900" indent="-342900">
              <a:buFont typeface="Wingdings" panose="05000000000000000000" pitchFamily="2" charset="2"/>
              <a:buChar char="q"/>
            </a:pPr>
            <a:endParaRPr lang="en-US" sz="1400" b="1" dirty="0">
              <a:solidFill>
                <a:schemeClr val="tx2"/>
              </a:solidFill>
              <a:latin typeface="Georgia" panose="02040502050405020303" pitchFamily="18" charset="0"/>
              <a:ea typeface="Calibri" panose="020F0502020204030204" pitchFamily="34" charset="0"/>
            </a:endParaRPr>
          </a:p>
          <a:p>
            <a:pPr marL="342900" indent="-342900">
              <a:buFont typeface="Wingdings" panose="05000000000000000000" pitchFamily="2" charset="2"/>
              <a:buChar char="q"/>
            </a:pPr>
            <a:r>
              <a:rPr lang="en-US" sz="1600" b="1" dirty="0">
                <a:solidFill>
                  <a:schemeClr val="tx2"/>
                </a:solidFill>
                <a:latin typeface="Georgia" panose="02040502050405020303" pitchFamily="18" charset="0"/>
                <a:ea typeface="Calibri" panose="020F0502020204030204" pitchFamily="34" charset="0"/>
              </a:rPr>
              <a:t>Possesses high ductility and exceptional crack control which provides shear cracking resistance, therefore enhancing durability and extending the service life of a structure.</a:t>
            </a:r>
          </a:p>
        </p:txBody>
      </p:sp>
    </p:spTree>
    <p:extLst>
      <p:ext uri="{BB962C8B-B14F-4D97-AF65-F5344CB8AC3E}">
        <p14:creationId xmlns:p14="http://schemas.microsoft.com/office/powerpoint/2010/main" val="7291813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1000"/>
                                        <p:tgtEl>
                                          <p:spTgt spid="10"/>
                                        </p:tgtEl>
                                      </p:cBhvr>
                                    </p:animEffect>
                                    <p:anim calcmode="lin" valueType="num">
                                      <p:cBhvr>
                                        <p:cTn id="8" dur="1000" fill="hold"/>
                                        <p:tgtEl>
                                          <p:spTgt spid="10"/>
                                        </p:tgtEl>
                                        <p:attrNameLst>
                                          <p:attrName>ppt_x</p:attrName>
                                        </p:attrNameLst>
                                      </p:cBhvr>
                                      <p:tavLst>
                                        <p:tav tm="0">
                                          <p:val>
                                            <p:strVal val="#ppt_x"/>
                                          </p:val>
                                        </p:tav>
                                        <p:tav tm="100000">
                                          <p:val>
                                            <p:strVal val="#ppt_x"/>
                                          </p:val>
                                        </p:tav>
                                      </p:tavLst>
                                    </p:anim>
                                    <p:anim calcmode="lin" valueType="num">
                                      <p:cBhvr>
                                        <p:cTn id="9" dur="1000" fill="hold"/>
                                        <p:tgtEl>
                                          <p:spTgt spid="10"/>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fade">
                                      <p:cBhvr>
                                        <p:cTn id="12" dur="1000"/>
                                        <p:tgtEl>
                                          <p:spTgt spid="9"/>
                                        </p:tgtEl>
                                      </p:cBhvr>
                                    </p:animEffect>
                                    <p:anim calcmode="lin" valueType="num">
                                      <p:cBhvr>
                                        <p:cTn id="13" dur="1000" fill="hold"/>
                                        <p:tgtEl>
                                          <p:spTgt spid="9"/>
                                        </p:tgtEl>
                                        <p:attrNameLst>
                                          <p:attrName>ppt_x</p:attrName>
                                        </p:attrNameLst>
                                      </p:cBhvr>
                                      <p:tavLst>
                                        <p:tav tm="0">
                                          <p:val>
                                            <p:strVal val="#ppt_x"/>
                                          </p:val>
                                        </p:tav>
                                        <p:tav tm="100000">
                                          <p:val>
                                            <p:strVal val="#ppt_x"/>
                                          </p:val>
                                        </p:tav>
                                      </p:tavLst>
                                    </p:anim>
                                    <p:anim calcmode="lin" valueType="num">
                                      <p:cBhvr>
                                        <p:cTn id="14" dur="1000" fill="hold"/>
                                        <p:tgtEl>
                                          <p:spTgt spid="9"/>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fade">
                                      <p:cBhvr>
                                        <p:cTn id="17" dur="1000"/>
                                        <p:tgtEl>
                                          <p:spTgt spid="7"/>
                                        </p:tgtEl>
                                      </p:cBhvr>
                                    </p:animEffect>
                                    <p:anim calcmode="lin" valueType="num">
                                      <p:cBhvr>
                                        <p:cTn id="18" dur="1000" fill="hold"/>
                                        <p:tgtEl>
                                          <p:spTgt spid="7"/>
                                        </p:tgtEl>
                                        <p:attrNameLst>
                                          <p:attrName>ppt_x</p:attrName>
                                        </p:attrNameLst>
                                      </p:cBhvr>
                                      <p:tavLst>
                                        <p:tav tm="0">
                                          <p:val>
                                            <p:strVal val="#ppt_x"/>
                                          </p:val>
                                        </p:tav>
                                        <p:tav tm="100000">
                                          <p:val>
                                            <p:strVal val="#ppt_x"/>
                                          </p:val>
                                        </p:tav>
                                      </p:tavLst>
                                    </p:anim>
                                    <p:anim calcmode="lin" valueType="num">
                                      <p:cBhvr>
                                        <p:cTn id="19" dur="1000" fill="hold"/>
                                        <p:tgtEl>
                                          <p:spTgt spid="7"/>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fade">
                                      <p:cBhvr>
                                        <p:cTn id="22" dur="1000"/>
                                        <p:tgtEl>
                                          <p:spTgt spid="8"/>
                                        </p:tgtEl>
                                      </p:cBhvr>
                                    </p:animEffect>
                                    <p:anim calcmode="lin" valueType="num">
                                      <p:cBhvr>
                                        <p:cTn id="23" dur="1000" fill="hold"/>
                                        <p:tgtEl>
                                          <p:spTgt spid="8"/>
                                        </p:tgtEl>
                                        <p:attrNameLst>
                                          <p:attrName>ppt_x</p:attrName>
                                        </p:attrNameLst>
                                      </p:cBhvr>
                                      <p:tavLst>
                                        <p:tav tm="0">
                                          <p:val>
                                            <p:strVal val="#ppt_x"/>
                                          </p:val>
                                        </p:tav>
                                        <p:tav tm="100000">
                                          <p:val>
                                            <p:strVal val="#ppt_x"/>
                                          </p:val>
                                        </p:tav>
                                      </p:tavLst>
                                    </p:anim>
                                    <p:anim calcmode="lin" valueType="num">
                                      <p:cBhvr>
                                        <p:cTn id="24" dur="10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0" grpId="0"/>
      <p:bldP spid="9"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DF63E13E-8EE0-7D64-7DC6-88711236BE9B}"/>
              </a:ext>
            </a:extLst>
          </p:cNvPr>
          <p:cNvSpPr>
            <a:spLocks noGrp="1"/>
          </p:cNvSpPr>
          <p:nvPr>
            <p:ph type="sldNum" sz="quarter" idx="12"/>
          </p:nvPr>
        </p:nvSpPr>
        <p:spPr/>
        <p:txBody>
          <a:bodyPr/>
          <a:lstStyle/>
          <a:p>
            <a:fld id="{E31375A4-56A4-47D6-9801-1991572033F7}" type="slidenum">
              <a:rPr lang="en-US" smtClean="0"/>
              <a:pPr/>
              <a:t>12</a:t>
            </a:fld>
            <a:endParaRPr lang="en-US" dirty="0"/>
          </a:p>
        </p:txBody>
      </p:sp>
      <p:sp>
        <p:nvSpPr>
          <p:cNvPr id="6" name="TextBox 5">
            <a:extLst>
              <a:ext uri="{FF2B5EF4-FFF2-40B4-BE49-F238E27FC236}">
                <a16:creationId xmlns:a16="http://schemas.microsoft.com/office/drawing/2014/main" id="{C9AB4041-5923-ECD9-F897-7CD7E46C883D}"/>
              </a:ext>
            </a:extLst>
          </p:cNvPr>
          <p:cNvSpPr txBox="1"/>
          <p:nvPr/>
        </p:nvSpPr>
        <p:spPr>
          <a:xfrm>
            <a:off x="780289" y="1389684"/>
            <a:ext cx="4706545" cy="4124206"/>
          </a:xfrm>
          <a:prstGeom prst="rect">
            <a:avLst/>
          </a:prstGeom>
          <a:noFill/>
        </p:spPr>
        <p:txBody>
          <a:bodyPr wrap="square">
            <a:spAutoFit/>
          </a:bodyPr>
          <a:lstStyle/>
          <a:p>
            <a:pPr marL="342900" indent="-342900">
              <a:spcAft>
                <a:spcPts val="600"/>
              </a:spcAft>
              <a:buFont typeface="Wingdings" panose="05000000000000000000" pitchFamily="2" charset="2"/>
              <a:buChar char="q"/>
            </a:pPr>
            <a:r>
              <a:rPr lang="en-US" b="1" dirty="0">
                <a:solidFill>
                  <a:schemeClr val="tx2"/>
                </a:solidFill>
                <a:latin typeface="Georgia" panose="02040502050405020303" pitchFamily="18" charset="0"/>
              </a:rPr>
              <a:t>Research has been done recently that focuses on the use of ECCs in earthquake-resistant URM buildings because of their tensile-strain hardening response and high damage tolerance. </a:t>
            </a:r>
          </a:p>
          <a:p>
            <a:pPr marL="342900" indent="-342900">
              <a:spcAft>
                <a:spcPts val="600"/>
              </a:spcAft>
              <a:buFont typeface="Wingdings" panose="05000000000000000000" pitchFamily="2" charset="2"/>
              <a:buChar char="q"/>
            </a:pPr>
            <a:endParaRPr lang="en-US" b="1" dirty="0">
              <a:solidFill>
                <a:schemeClr val="tx2"/>
              </a:solidFill>
              <a:latin typeface="Georgia" panose="02040502050405020303" pitchFamily="18" charset="0"/>
            </a:endParaRPr>
          </a:p>
          <a:p>
            <a:pPr marL="342900" indent="-342900">
              <a:spcAft>
                <a:spcPts val="600"/>
              </a:spcAft>
              <a:buFont typeface="Wingdings" panose="05000000000000000000" pitchFamily="2" charset="2"/>
              <a:buChar char="q"/>
            </a:pPr>
            <a:r>
              <a:rPr lang="en-US" b="1" dirty="0">
                <a:solidFill>
                  <a:schemeClr val="tx2"/>
                </a:solidFill>
                <a:latin typeface="Georgia" panose="02040502050405020303" pitchFamily="18" charset="0"/>
              </a:rPr>
              <a:t>Research by Deng and  Yang showed that trowelling ECC coating on both surfaces of brick walls increases its maximum lateral strength by 61%-99% but with a low increase in the displacement capacity by 3.21%-19.00% [5].</a:t>
            </a:r>
          </a:p>
        </p:txBody>
      </p:sp>
      <p:sp>
        <p:nvSpPr>
          <p:cNvPr id="4" name="Title 1">
            <a:extLst>
              <a:ext uri="{FF2B5EF4-FFF2-40B4-BE49-F238E27FC236}">
                <a16:creationId xmlns:a16="http://schemas.microsoft.com/office/drawing/2014/main" id="{4AE2158B-80FF-A90A-C374-CF5FD334E4C7}"/>
              </a:ext>
            </a:extLst>
          </p:cNvPr>
          <p:cNvSpPr txBox="1">
            <a:spLocks/>
          </p:cNvSpPr>
          <p:nvPr/>
        </p:nvSpPr>
        <p:spPr>
          <a:xfrm>
            <a:off x="904352" y="381001"/>
            <a:ext cx="10781881" cy="401946"/>
          </a:xfrm>
          <a:prstGeom prst="rect">
            <a:avLst/>
          </a:prstGeom>
        </p:spPr>
        <p:txBody>
          <a:bodyPr>
            <a:noAutofit/>
          </a:bodyPr>
          <a:lstStyle>
            <a:lvl1pPr algn="l" defTabSz="914400" rtl="0" eaLnBrk="1" latinLnBrk="0" hangingPunct="1">
              <a:lnSpc>
                <a:spcPct val="85000"/>
              </a:lnSpc>
              <a:spcBef>
                <a:spcPct val="0"/>
              </a:spcBef>
              <a:buNone/>
              <a:defRPr sz="4400" kern="1200" cap="all" baseline="0">
                <a:solidFill>
                  <a:schemeClr val="accent1">
                    <a:lumMod val="50000"/>
                  </a:schemeClr>
                </a:solidFill>
                <a:latin typeface="+mj-lt"/>
                <a:ea typeface="+mj-ea"/>
                <a:cs typeface="+mj-cs"/>
              </a:defRPr>
            </a:lvl1pPr>
          </a:lstStyle>
          <a:p>
            <a:pPr marL="457200" indent="-457200">
              <a:buFont typeface="Wingdings" panose="05000000000000000000" pitchFamily="2" charset="2"/>
              <a:buChar char="v"/>
            </a:pPr>
            <a:r>
              <a:rPr lang="en-US" sz="2800" b="1" dirty="0">
                <a:latin typeface="Georgia" panose="02040502050405020303" pitchFamily="18" charset="0"/>
              </a:rPr>
              <a:t>Use of ECC in Strengthening Masonry Walls</a:t>
            </a:r>
          </a:p>
        </p:txBody>
      </p:sp>
      <p:pic>
        <p:nvPicPr>
          <p:cNvPr id="5" name="Picture 4">
            <a:extLst>
              <a:ext uri="{FF2B5EF4-FFF2-40B4-BE49-F238E27FC236}">
                <a16:creationId xmlns:a16="http://schemas.microsoft.com/office/drawing/2014/main" id="{A05BDE1A-935E-00CA-DF27-5B8CBC21B73D}"/>
              </a:ext>
            </a:extLst>
          </p:cNvPr>
          <p:cNvPicPr>
            <a:picLocks noChangeAspect="1"/>
          </p:cNvPicPr>
          <p:nvPr/>
        </p:nvPicPr>
        <p:blipFill>
          <a:blip r:embed="rId3"/>
          <a:stretch>
            <a:fillRect/>
          </a:stretch>
        </p:blipFill>
        <p:spPr>
          <a:xfrm>
            <a:off x="5688405" y="1188568"/>
            <a:ext cx="2804569" cy="2240432"/>
          </a:xfrm>
          <a:prstGeom prst="rect">
            <a:avLst/>
          </a:prstGeom>
        </p:spPr>
      </p:pic>
      <p:pic>
        <p:nvPicPr>
          <p:cNvPr id="8" name="Picture 7">
            <a:extLst>
              <a:ext uri="{FF2B5EF4-FFF2-40B4-BE49-F238E27FC236}">
                <a16:creationId xmlns:a16="http://schemas.microsoft.com/office/drawing/2014/main" id="{4F8066B5-4116-88CE-280D-C3476B59FBF7}"/>
              </a:ext>
            </a:extLst>
          </p:cNvPr>
          <p:cNvPicPr>
            <a:picLocks noChangeAspect="1"/>
          </p:cNvPicPr>
          <p:nvPr/>
        </p:nvPicPr>
        <p:blipFill>
          <a:blip r:embed="rId4"/>
          <a:stretch>
            <a:fillRect/>
          </a:stretch>
        </p:blipFill>
        <p:spPr>
          <a:xfrm>
            <a:off x="5488495" y="3474573"/>
            <a:ext cx="3103055" cy="2240432"/>
          </a:xfrm>
          <a:prstGeom prst="rect">
            <a:avLst/>
          </a:prstGeom>
        </p:spPr>
      </p:pic>
      <p:pic>
        <p:nvPicPr>
          <p:cNvPr id="10" name="Picture 9">
            <a:extLst>
              <a:ext uri="{FF2B5EF4-FFF2-40B4-BE49-F238E27FC236}">
                <a16:creationId xmlns:a16="http://schemas.microsoft.com/office/drawing/2014/main" id="{7FA32212-FFCF-6CB6-66CF-B16ACC7A39B2}"/>
              </a:ext>
            </a:extLst>
          </p:cNvPr>
          <p:cNvPicPr>
            <a:picLocks noChangeAspect="1"/>
          </p:cNvPicPr>
          <p:nvPr/>
        </p:nvPicPr>
        <p:blipFill>
          <a:blip r:embed="rId5"/>
          <a:stretch>
            <a:fillRect/>
          </a:stretch>
        </p:blipFill>
        <p:spPr>
          <a:xfrm>
            <a:off x="8793121" y="1180631"/>
            <a:ext cx="2804569" cy="2337140"/>
          </a:xfrm>
          <a:prstGeom prst="rect">
            <a:avLst/>
          </a:prstGeom>
        </p:spPr>
      </p:pic>
      <p:pic>
        <p:nvPicPr>
          <p:cNvPr id="12" name="Picture 11">
            <a:extLst>
              <a:ext uri="{FF2B5EF4-FFF2-40B4-BE49-F238E27FC236}">
                <a16:creationId xmlns:a16="http://schemas.microsoft.com/office/drawing/2014/main" id="{82574C40-A1B0-98AF-32E3-D846EE059DA0}"/>
              </a:ext>
            </a:extLst>
          </p:cNvPr>
          <p:cNvPicPr>
            <a:picLocks noChangeAspect="1"/>
          </p:cNvPicPr>
          <p:nvPr/>
        </p:nvPicPr>
        <p:blipFill>
          <a:blip r:embed="rId6"/>
          <a:stretch>
            <a:fillRect/>
          </a:stretch>
        </p:blipFill>
        <p:spPr>
          <a:xfrm>
            <a:off x="8724774" y="3477796"/>
            <a:ext cx="2872916" cy="2411038"/>
          </a:xfrm>
          <a:prstGeom prst="rect">
            <a:avLst/>
          </a:prstGeom>
        </p:spPr>
      </p:pic>
      <p:cxnSp>
        <p:nvCxnSpPr>
          <p:cNvPr id="7" name="Straight Connector 6">
            <a:extLst>
              <a:ext uri="{FF2B5EF4-FFF2-40B4-BE49-F238E27FC236}">
                <a16:creationId xmlns:a16="http://schemas.microsoft.com/office/drawing/2014/main" id="{11B4B046-A78B-1375-CE2C-8BAA1FE05B39}"/>
              </a:ext>
            </a:extLst>
          </p:cNvPr>
          <p:cNvCxnSpPr>
            <a:cxnSpLocks/>
          </p:cNvCxnSpPr>
          <p:nvPr/>
        </p:nvCxnSpPr>
        <p:spPr>
          <a:xfrm>
            <a:off x="6549655" y="1600200"/>
            <a:ext cx="0" cy="3621330"/>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21BA0231-2E2D-A57E-2D9D-3ACB9A99720C}"/>
              </a:ext>
            </a:extLst>
          </p:cNvPr>
          <p:cNvCxnSpPr>
            <a:cxnSpLocks/>
          </p:cNvCxnSpPr>
          <p:nvPr/>
        </p:nvCxnSpPr>
        <p:spPr>
          <a:xfrm>
            <a:off x="8006980" y="1600200"/>
            <a:ext cx="0" cy="3362325"/>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3456FD1D-C86B-4D03-9E91-3A402C5A1194}"/>
              </a:ext>
            </a:extLst>
          </p:cNvPr>
          <p:cNvCxnSpPr>
            <a:cxnSpLocks/>
          </p:cNvCxnSpPr>
          <p:nvPr/>
        </p:nvCxnSpPr>
        <p:spPr>
          <a:xfrm>
            <a:off x="9740530" y="1750770"/>
            <a:ext cx="0" cy="3621330"/>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AC60DD88-6A49-128C-F23A-CC431E48C336}"/>
              </a:ext>
            </a:extLst>
          </p:cNvPr>
          <p:cNvCxnSpPr>
            <a:cxnSpLocks/>
          </p:cNvCxnSpPr>
          <p:nvPr/>
        </p:nvCxnSpPr>
        <p:spPr>
          <a:xfrm>
            <a:off x="10864480" y="1750770"/>
            <a:ext cx="0" cy="3621330"/>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1437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fade">
                                      <p:cBhvr>
                                        <p:cTn id="7" dur="500"/>
                                        <p:tgtEl>
                                          <p:spTgt spid="6">
                                            <p:txEl>
                                              <p:pRg st="0" end="0"/>
                                            </p:txEl>
                                          </p:spTgt>
                                        </p:tgtEl>
                                      </p:cBhvr>
                                    </p:animEffect>
                                  </p:childTnLst>
                                </p:cTn>
                              </p:par>
                              <p:par>
                                <p:cTn id="8" presetID="42" presetClass="entr" presetSubtype="0" fill="hold"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fade">
                                      <p:cBhvr>
                                        <p:cTn id="10" dur="1000"/>
                                        <p:tgtEl>
                                          <p:spTgt spid="5"/>
                                        </p:tgtEl>
                                      </p:cBhvr>
                                    </p:animEffect>
                                    <p:anim calcmode="lin" valueType="num">
                                      <p:cBhvr>
                                        <p:cTn id="11" dur="1000" fill="hold"/>
                                        <p:tgtEl>
                                          <p:spTgt spid="5"/>
                                        </p:tgtEl>
                                        <p:attrNameLst>
                                          <p:attrName>ppt_x</p:attrName>
                                        </p:attrNameLst>
                                      </p:cBhvr>
                                      <p:tavLst>
                                        <p:tav tm="0">
                                          <p:val>
                                            <p:strVal val="#ppt_x"/>
                                          </p:val>
                                        </p:tav>
                                        <p:tav tm="100000">
                                          <p:val>
                                            <p:strVal val="#ppt_x"/>
                                          </p:val>
                                        </p:tav>
                                      </p:tavLst>
                                    </p:anim>
                                    <p:anim calcmode="lin" valueType="num">
                                      <p:cBhvr>
                                        <p:cTn id="12" dur="1000" fill="hold"/>
                                        <p:tgtEl>
                                          <p:spTgt spid="5"/>
                                        </p:tgtEl>
                                        <p:attrNameLst>
                                          <p:attrName>ppt_y</p:attrName>
                                        </p:attrNameLst>
                                      </p:cBhvr>
                                      <p:tavLst>
                                        <p:tav tm="0">
                                          <p:val>
                                            <p:strVal val="#ppt_y+.1"/>
                                          </p:val>
                                        </p:tav>
                                        <p:tav tm="100000">
                                          <p:val>
                                            <p:strVal val="#ppt_y"/>
                                          </p:val>
                                        </p:tav>
                                      </p:tavLst>
                                    </p:anim>
                                  </p:childTnLst>
                                </p:cTn>
                              </p:par>
                              <p:par>
                                <p:cTn id="13" presetID="42" presetClass="entr" presetSubtype="0" fill="hold" nodeType="with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fade">
                                      <p:cBhvr>
                                        <p:cTn id="15" dur="1000"/>
                                        <p:tgtEl>
                                          <p:spTgt spid="8"/>
                                        </p:tgtEl>
                                      </p:cBhvr>
                                    </p:animEffect>
                                    <p:anim calcmode="lin" valueType="num">
                                      <p:cBhvr>
                                        <p:cTn id="16" dur="1000" fill="hold"/>
                                        <p:tgtEl>
                                          <p:spTgt spid="8"/>
                                        </p:tgtEl>
                                        <p:attrNameLst>
                                          <p:attrName>ppt_x</p:attrName>
                                        </p:attrNameLst>
                                      </p:cBhvr>
                                      <p:tavLst>
                                        <p:tav tm="0">
                                          <p:val>
                                            <p:strVal val="#ppt_x"/>
                                          </p:val>
                                        </p:tav>
                                        <p:tav tm="100000">
                                          <p:val>
                                            <p:strVal val="#ppt_x"/>
                                          </p:val>
                                        </p:tav>
                                      </p:tavLst>
                                    </p:anim>
                                    <p:anim calcmode="lin" valueType="num">
                                      <p:cBhvr>
                                        <p:cTn id="17" dur="1000" fill="hold"/>
                                        <p:tgtEl>
                                          <p:spTgt spid="8"/>
                                        </p:tgtEl>
                                        <p:attrNameLst>
                                          <p:attrName>ppt_y</p:attrName>
                                        </p:attrNameLst>
                                      </p:cBhvr>
                                      <p:tavLst>
                                        <p:tav tm="0">
                                          <p:val>
                                            <p:strVal val="#ppt_y+.1"/>
                                          </p:val>
                                        </p:tav>
                                        <p:tav tm="100000">
                                          <p:val>
                                            <p:strVal val="#ppt_y"/>
                                          </p:val>
                                        </p:tav>
                                      </p:tavLst>
                                    </p:anim>
                                  </p:childTnLst>
                                </p:cTn>
                              </p:par>
                              <p:par>
                                <p:cTn id="18" presetID="42" presetClass="entr" presetSubtype="0" fill="hold" nodeType="withEffect">
                                  <p:stCondLst>
                                    <p:cond delay="0"/>
                                  </p:stCondLst>
                                  <p:childTnLst>
                                    <p:set>
                                      <p:cBhvr>
                                        <p:cTn id="19" dur="1" fill="hold">
                                          <p:stCondLst>
                                            <p:cond delay="0"/>
                                          </p:stCondLst>
                                        </p:cTn>
                                        <p:tgtEl>
                                          <p:spTgt spid="10"/>
                                        </p:tgtEl>
                                        <p:attrNameLst>
                                          <p:attrName>style.visibility</p:attrName>
                                        </p:attrNameLst>
                                      </p:cBhvr>
                                      <p:to>
                                        <p:strVal val="visible"/>
                                      </p:to>
                                    </p:set>
                                    <p:animEffect transition="in" filter="fade">
                                      <p:cBhvr>
                                        <p:cTn id="20" dur="1000"/>
                                        <p:tgtEl>
                                          <p:spTgt spid="10"/>
                                        </p:tgtEl>
                                      </p:cBhvr>
                                    </p:animEffect>
                                    <p:anim calcmode="lin" valueType="num">
                                      <p:cBhvr>
                                        <p:cTn id="21" dur="1000" fill="hold"/>
                                        <p:tgtEl>
                                          <p:spTgt spid="10"/>
                                        </p:tgtEl>
                                        <p:attrNameLst>
                                          <p:attrName>ppt_x</p:attrName>
                                        </p:attrNameLst>
                                      </p:cBhvr>
                                      <p:tavLst>
                                        <p:tav tm="0">
                                          <p:val>
                                            <p:strVal val="#ppt_x"/>
                                          </p:val>
                                        </p:tav>
                                        <p:tav tm="100000">
                                          <p:val>
                                            <p:strVal val="#ppt_x"/>
                                          </p:val>
                                        </p:tav>
                                      </p:tavLst>
                                    </p:anim>
                                    <p:anim calcmode="lin" valueType="num">
                                      <p:cBhvr>
                                        <p:cTn id="22" dur="1000" fill="hold"/>
                                        <p:tgtEl>
                                          <p:spTgt spid="10"/>
                                        </p:tgtEl>
                                        <p:attrNameLst>
                                          <p:attrName>ppt_y</p:attrName>
                                        </p:attrNameLst>
                                      </p:cBhvr>
                                      <p:tavLst>
                                        <p:tav tm="0">
                                          <p:val>
                                            <p:strVal val="#ppt_y+.1"/>
                                          </p:val>
                                        </p:tav>
                                        <p:tav tm="100000">
                                          <p:val>
                                            <p:strVal val="#ppt_y"/>
                                          </p:val>
                                        </p:tav>
                                      </p:tavLst>
                                    </p:anim>
                                  </p:childTnLst>
                                </p:cTn>
                              </p:par>
                              <p:par>
                                <p:cTn id="23" presetID="42" presetClass="entr" presetSubtype="0" fill="hold" nodeType="withEffect">
                                  <p:stCondLst>
                                    <p:cond delay="0"/>
                                  </p:stCondLst>
                                  <p:childTnLst>
                                    <p:set>
                                      <p:cBhvr>
                                        <p:cTn id="24" dur="1" fill="hold">
                                          <p:stCondLst>
                                            <p:cond delay="0"/>
                                          </p:stCondLst>
                                        </p:cTn>
                                        <p:tgtEl>
                                          <p:spTgt spid="12"/>
                                        </p:tgtEl>
                                        <p:attrNameLst>
                                          <p:attrName>style.visibility</p:attrName>
                                        </p:attrNameLst>
                                      </p:cBhvr>
                                      <p:to>
                                        <p:strVal val="visible"/>
                                      </p:to>
                                    </p:set>
                                    <p:animEffect transition="in" filter="fade">
                                      <p:cBhvr>
                                        <p:cTn id="25" dur="1000"/>
                                        <p:tgtEl>
                                          <p:spTgt spid="12"/>
                                        </p:tgtEl>
                                      </p:cBhvr>
                                    </p:animEffect>
                                    <p:anim calcmode="lin" valueType="num">
                                      <p:cBhvr>
                                        <p:cTn id="26" dur="1000" fill="hold"/>
                                        <p:tgtEl>
                                          <p:spTgt spid="12"/>
                                        </p:tgtEl>
                                        <p:attrNameLst>
                                          <p:attrName>ppt_x</p:attrName>
                                        </p:attrNameLst>
                                      </p:cBhvr>
                                      <p:tavLst>
                                        <p:tav tm="0">
                                          <p:val>
                                            <p:strVal val="#ppt_x"/>
                                          </p:val>
                                        </p:tav>
                                        <p:tav tm="100000">
                                          <p:val>
                                            <p:strVal val="#ppt_x"/>
                                          </p:val>
                                        </p:tav>
                                      </p:tavLst>
                                    </p:anim>
                                    <p:anim calcmode="lin" valueType="num">
                                      <p:cBhvr>
                                        <p:cTn id="27"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6">
                                            <p:txEl>
                                              <p:pRg st="2" end="2"/>
                                            </p:txEl>
                                          </p:spTgt>
                                        </p:tgtEl>
                                        <p:attrNameLst>
                                          <p:attrName>style.visibility</p:attrName>
                                        </p:attrNameLst>
                                      </p:cBhvr>
                                      <p:to>
                                        <p:strVal val="visible"/>
                                      </p:to>
                                    </p:set>
                                    <p:animEffect transition="in" filter="fade">
                                      <p:cBhvr>
                                        <p:cTn id="32" dur="500"/>
                                        <p:tgtEl>
                                          <p:spTgt spid="6">
                                            <p:txEl>
                                              <p:pRg st="2" end="2"/>
                                            </p:txEl>
                                          </p:spTgt>
                                        </p:tgtEl>
                                      </p:cBhvr>
                                    </p:animEffect>
                                  </p:childTnLst>
                                </p:cTn>
                              </p:par>
                              <p:par>
                                <p:cTn id="33" presetID="42" presetClass="entr" presetSubtype="0" fill="hold" nodeType="withEffect">
                                  <p:stCondLst>
                                    <p:cond delay="0"/>
                                  </p:stCondLst>
                                  <p:childTnLst>
                                    <p:set>
                                      <p:cBhvr>
                                        <p:cTn id="34" dur="1" fill="hold">
                                          <p:stCondLst>
                                            <p:cond delay="0"/>
                                          </p:stCondLst>
                                        </p:cTn>
                                        <p:tgtEl>
                                          <p:spTgt spid="9"/>
                                        </p:tgtEl>
                                        <p:attrNameLst>
                                          <p:attrName>style.visibility</p:attrName>
                                        </p:attrNameLst>
                                      </p:cBhvr>
                                      <p:to>
                                        <p:strVal val="visible"/>
                                      </p:to>
                                    </p:set>
                                    <p:animEffect transition="in" filter="fade">
                                      <p:cBhvr>
                                        <p:cTn id="35" dur="1000"/>
                                        <p:tgtEl>
                                          <p:spTgt spid="9"/>
                                        </p:tgtEl>
                                      </p:cBhvr>
                                    </p:animEffect>
                                    <p:anim calcmode="lin" valueType="num">
                                      <p:cBhvr>
                                        <p:cTn id="36" dur="1000" fill="hold"/>
                                        <p:tgtEl>
                                          <p:spTgt spid="9"/>
                                        </p:tgtEl>
                                        <p:attrNameLst>
                                          <p:attrName>ppt_x</p:attrName>
                                        </p:attrNameLst>
                                      </p:cBhvr>
                                      <p:tavLst>
                                        <p:tav tm="0">
                                          <p:val>
                                            <p:strVal val="#ppt_x"/>
                                          </p:val>
                                        </p:tav>
                                        <p:tav tm="100000">
                                          <p:val>
                                            <p:strVal val="#ppt_x"/>
                                          </p:val>
                                        </p:tav>
                                      </p:tavLst>
                                    </p:anim>
                                    <p:anim calcmode="lin" valueType="num">
                                      <p:cBhvr>
                                        <p:cTn id="37" dur="1000" fill="hold"/>
                                        <p:tgtEl>
                                          <p:spTgt spid="9"/>
                                        </p:tgtEl>
                                        <p:attrNameLst>
                                          <p:attrName>ppt_y</p:attrName>
                                        </p:attrNameLst>
                                      </p:cBhvr>
                                      <p:tavLst>
                                        <p:tav tm="0">
                                          <p:val>
                                            <p:strVal val="#ppt_y+.1"/>
                                          </p:val>
                                        </p:tav>
                                        <p:tav tm="100000">
                                          <p:val>
                                            <p:strVal val="#ppt_y"/>
                                          </p:val>
                                        </p:tav>
                                      </p:tavLst>
                                    </p:anim>
                                  </p:childTnLst>
                                </p:cTn>
                              </p:par>
                              <p:par>
                                <p:cTn id="38" presetID="42" presetClass="entr" presetSubtype="0" fill="hold" nodeType="withEffect">
                                  <p:stCondLst>
                                    <p:cond delay="0"/>
                                  </p:stCondLst>
                                  <p:childTnLst>
                                    <p:set>
                                      <p:cBhvr>
                                        <p:cTn id="39" dur="1" fill="hold">
                                          <p:stCondLst>
                                            <p:cond delay="0"/>
                                          </p:stCondLst>
                                        </p:cTn>
                                        <p:tgtEl>
                                          <p:spTgt spid="7"/>
                                        </p:tgtEl>
                                        <p:attrNameLst>
                                          <p:attrName>style.visibility</p:attrName>
                                        </p:attrNameLst>
                                      </p:cBhvr>
                                      <p:to>
                                        <p:strVal val="visible"/>
                                      </p:to>
                                    </p:set>
                                    <p:animEffect transition="in" filter="fade">
                                      <p:cBhvr>
                                        <p:cTn id="40" dur="1000"/>
                                        <p:tgtEl>
                                          <p:spTgt spid="7"/>
                                        </p:tgtEl>
                                      </p:cBhvr>
                                    </p:animEffect>
                                    <p:anim calcmode="lin" valueType="num">
                                      <p:cBhvr>
                                        <p:cTn id="41" dur="1000" fill="hold"/>
                                        <p:tgtEl>
                                          <p:spTgt spid="7"/>
                                        </p:tgtEl>
                                        <p:attrNameLst>
                                          <p:attrName>ppt_x</p:attrName>
                                        </p:attrNameLst>
                                      </p:cBhvr>
                                      <p:tavLst>
                                        <p:tav tm="0">
                                          <p:val>
                                            <p:strVal val="#ppt_x"/>
                                          </p:val>
                                        </p:tav>
                                        <p:tav tm="100000">
                                          <p:val>
                                            <p:strVal val="#ppt_x"/>
                                          </p:val>
                                        </p:tav>
                                      </p:tavLst>
                                    </p:anim>
                                    <p:anim calcmode="lin" valueType="num">
                                      <p:cBhvr>
                                        <p:cTn id="42" dur="1000" fill="hold"/>
                                        <p:tgtEl>
                                          <p:spTgt spid="7"/>
                                        </p:tgtEl>
                                        <p:attrNameLst>
                                          <p:attrName>ppt_y</p:attrName>
                                        </p:attrNameLst>
                                      </p:cBhvr>
                                      <p:tavLst>
                                        <p:tav tm="0">
                                          <p:val>
                                            <p:strVal val="#ppt_y+.1"/>
                                          </p:val>
                                        </p:tav>
                                        <p:tav tm="100000">
                                          <p:val>
                                            <p:strVal val="#ppt_y"/>
                                          </p:val>
                                        </p:tav>
                                      </p:tavLst>
                                    </p:anim>
                                  </p:childTnLst>
                                </p:cTn>
                              </p:par>
                              <p:par>
                                <p:cTn id="43" presetID="42" presetClass="entr" presetSubtype="0" fill="hold" nodeType="withEffect">
                                  <p:stCondLst>
                                    <p:cond delay="0"/>
                                  </p:stCondLst>
                                  <p:childTnLst>
                                    <p:set>
                                      <p:cBhvr>
                                        <p:cTn id="44" dur="1" fill="hold">
                                          <p:stCondLst>
                                            <p:cond delay="0"/>
                                          </p:stCondLst>
                                        </p:cTn>
                                        <p:tgtEl>
                                          <p:spTgt spid="16"/>
                                        </p:tgtEl>
                                        <p:attrNameLst>
                                          <p:attrName>style.visibility</p:attrName>
                                        </p:attrNameLst>
                                      </p:cBhvr>
                                      <p:to>
                                        <p:strVal val="visible"/>
                                      </p:to>
                                    </p:set>
                                    <p:animEffect transition="in" filter="fade">
                                      <p:cBhvr>
                                        <p:cTn id="45" dur="1000"/>
                                        <p:tgtEl>
                                          <p:spTgt spid="16"/>
                                        </p:tgtEl>
                                      </p:cBhvr>
                                    </p:animEffect>
                                    <p:anim calcmode="lin" valueType="num">
                                      <p:cBhvr>
                                        <p:cTn id="46" dur="1000" fill="hold"/>
                                        <p:tgtEl>
                                          <p:spTgt spid="16"/>
                                        </p:tgtEl>
                                        <p:attrNameLst>
                                          <p:attrName>ppt_x</p:attrName>
                                        </p:attrNameLst>
                                      </p:cBhvr>
                                      <p:tavLst>
                                        <p:tav tm="0">
                                          <p:val>
                                            <p:strVal val="#ppt_x"/>
                                          </p:val>
                                        </p:tav>
                                        <p:tav tm="100000">
                                          <p:val>
                                            <p:strVal val="#ppt_x"/>
                                          </p:val>
                                        </p:tav>
                                      </p:tavLst>
                                    </p:anim>
                                    <p:anim calcmode="lin" valueType="num">
                                      <p:cBhvr>
                                        <p:cTn id="47" dur="1000" fill="hold"/>
                                        <p:tgtEl>
                                          <p:spTgt spid="16"/>
                                        </p:tgtEl>
                                        <p:attrNameLst>
                                          <p:attrName>ppt_y</p:attrName>
                                        </p:attrNameLst>
                                      </p:cBhvr>
                                      <p:tavLst>
                                        <p:tav tm="0">
                                          <p:val>
                                            <p:strVal val="#ppt_y+.1"/>
                                          </p:val>
                                        </p:tav>
                                        <p:tav tm="100000">
                                          <p:val>
                                            <p:strVal val="#ppt_y"/>
                                          </p:val>
                                        </p:tav>
                                      </p:tavLst>
                                    </p:anim>
                                  </p:childTnLst>
                                </p:cTn>
                              </p:par>
                              <p:par>
                                <p:cTn id="48" presetID="42" presetClass="entr" presetSubtype="0" fill="hold" nodeType="withEffect">
                                  <p:stCondLst>
                                    <p:cond delay="0"/>
                                  </p:stCondLst>
                                  <p:childTnLst>
                                    <p:set>
                                      <p:cBhvr>
                                        <p:cTn id="49" dur="1" fill="hold">
                                          <p:stCondLst>
                                            <p:cond delay="0"/>
                                          </p:stCondLst>
                                        </p:cTn>
                                        <p:tgtEl>
                                          <p:spTgt spid="17"/>
                                        </p:tgtEl>
                                        <p:attrNameLst>
                                          <p:attrName>style.visibility</p:attrName>
                                        </p:attrNameLst>
                                      </p:cBhvr>
                                      <p:to>
                                        <p:strVal val="visible"/>
                                      </p:to>
                                    </p:set>
                                    <p:animEffect transition="in" filter="fade">
                                      <p:cBhvr>
                                        <p:cTn id="50" dur="1000"/>
                                        <p:tgtEl>
                                          <p:spTgt spid="17"/>
                                        </p:tgtEl>
                                      </p:cBhvr>
                                    </p:animEffect>
                                    <p:anim calcmode="lin" valueType="num">
                                      <p:cBhvr>
                                        <p:cTn id="51" dur="1000" fill="hold"/>
                                        <p:tgtEl>
                                          <p:spTgt spid="17"/>
                                        </p:tgtEl>
                                        <p:attrNameLst>
                                          <p:attrName>ppt_x</p:attrName>
                                        </p:attrNameLst>
                                      </p:cBhvr>
                                      <p:tavLst>
                                        <p:tav tm="0">
                                          <p:val>
                                            <p:strVal val="#ppt_x"/>
                                          </p:val>
                                        </p:tav>
                                        <p:tav tm="100000">
                                          <p:val>
                                            <p:strVal val="#ppt_x"/>
                                          </p:val>
                                        </p:tav>
                                      </p:tavLst>
                                    </p:anim>
                                    <p:anim calcmode="lin" valueType="num">
                                      <p:cBhvr>
                                        <p:cTn id="52" dur="1000" fill="hold"/>
                                        <p:tgtEl>
                                          <p:spTgt spid="1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9F6D96E8-E069-8ABB-765D-4EEDF43E8447}"/>
              </a:ext>
            </a:extLst>
          </p:cNvPr>
          <p:cNvSpPr>
            <a:spLocks noGrp="1"/>
          </p:cNvSpPr>
          <p:nvPr>
            <p:ph type="sldNum" sz="quarter" idx="12"/>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3A98EE3D-8CD1-4C3F-BD1C-C98C9596463C}" type="slidenum">
              <a:rPr kumimoji="0" lang="en-US" i="0" u="none" strike="noStrike" kern="1200" cap="none" spc="0" normalizeH="0" baseline="0" noProof="0" smtClean="0">
                <a:ln>
                  <a:noFill/>
                </a:ln>
                <a:effectLst/>
                <a:uLnTx/>
                <a:uFillTx/>
              </a:rPr>
              <a:pPr marL="0" marR="0" lvl="0" indent="0" algn="l" defTabSz="914400" rtl="0" eaLnBrk="1" fontAlgn="auto" latinLnBrk="0" hangingPunct="1">
                <a:lnSpc>
                  <a:spcPct val="100000"/>
                </a:lnSpc>
                <a:spcBef>
                  <a:spcPts val="0"/>
                </a:spcBef>
                <a:spcAft>
                  <a:spcPts val="0"/>
                </a:spcAft>
                <a:buClrTx/>
                <a:buSzTx/>
                <a:buFontTx/>
                <a:buNone/>
                <a:tabLst/>
                <a:defRPr/>
              </a:pPr>
              <a:t>13</a:t>
            </a:fld>
            <a:endParaRPr kumimoji="0" lang="en-US" i="0" u="none" strike="noStrike" kern="1200" cap="none" spc="0" normalizeH="0" baseline="0" noProof="0" dirty="0">
              <a:ln>
                <a:noFill/>
              </a:ln>
              <a:effectLst/>
              <a:uLnTx/>
              <a:uFillTx/>
            </a:endParaRPr>
          </a:p>
        </p:txBody>
      </p:sp>
      <p:sp>
        <p:nvSpPr>
          <p:cNvPr id="9" name="TextBox 8">
            <a:extLst>
              <a:ext uri="{FF2B5EF4-FFF2-40B4-BE49-F238E27FC236}">
                <a16:creationId xmlns:a16="http://schemas.microsoft.com/office/drawing/2014/main" id="{2187C64C-DD5C-06B9-BF87-4AFE8A88BA4B}"/>
              </a:ext>
            </a:extLst>
          </p:cNvPr>
          <p:cNvSpPr txBox="1"/>
          <p:nvPr/>
        </p:nvSpPr>
        <p:spPr>
          <a:xfrm>
            <a:off x="2129504" y="3075057"/>
            <a:ext cx="7932992" cy="707886"/>
          </a:xfrm>
          <a:prstGeom prst="rect">
            <a:avLst/>
          </a:prstGeom>
          <a:noFill/>
        </p:spPr>
        <p:txBody>
          <a:bodyPr wrap="square">
            <a:spAutoFit/>
          </a:bodyPr>
          <a:lstStyle/>
          <a:p>
            <a:r>
              <a:rPr lang="en-US" sz="4000" b="1" cap="all" dirty="0">
                <a:solidFill>
                  <a:srgbClr val="1BDCFF">
                    <a:lumMod val="50000"/>
                  </a:srgbClr>
                </a:solidFill>
                <a:latin typeface="Georgia" panose="02040502050405020303" pitchFamily="18" charset="0"/>
                <a:ea typeface="+mj-ea"/>
                <a:cs typeface="+mj-cs"/>
              </a:rPr>
              <a:t>Experimental Program</a:t>
            </a:r>
            <a:endParaRPr lang="en-US" sz="2000" dirty="0"/>
          </a:p>
        </p:txBody>
      </p:sp>
    </p:spTree>
    <p:extLst>
      <p:ext uri="{BB962C8B-B14F-4D97-AF65-F5344CB8AC3E}">
        <p14:creationId xmlns:p14="http://schemas.microsoft.com/office/powerpoint/2010/main" val="34468092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732F37-68F2-77F5-6DA9-D0794BF8C8DB}"/>
              </a:ext>
            </a:extLst>
          </p:cNvPr>
          <p:cNvSpPr>
            <a:spLocks noGrp="1"/>
          </p:cNvSpPr>
          <p:nvPr>
            <p:ph type="title"/>
          </p:nvPr>
        </p:nvSpPr>
        <p:spPr>
          <a:xfrm>
            <a:off x="1035698" y="381000"/>
            <a:ext cx="10318102" cy="585183"/>
          </a:xfrm>
        </p:spPr>
        <p:txBody>
          <a:bodyPr vert="horz" lIns="91440" tIns="45720" rIns="91440" bIns="45720" rtlCol="0" anchor="b">
            <a:noAutofit/>
          </a:bodyPr>
          <a:lstStyle/>
          <a:p>
            <a:pPr marL="457200" indent="-457200">
              <a:buFont typeface="Wingdings" panose="05000000000000000000" pitchFamily="2" charset="2"/>
              <a:buChar char="v"/>
            </a:pPr>
            <a:r>
              <a:rPr lang="en-US" sz="2800" b="1" kern="1200" cap="all" baseline="0" dirty="0">
                <a:effectLst/>
                <a:latin typeface="Georgia" panose="02040502050405020303" pitchFamily="18" charset="0"/>
              </a:rPr>
              <a:t>Prototype </a:t>
            </a:r>
            <a:r>
              <a:rPr lang="en-US" sz="2800" b="1" dirty="0">
                <a:latin typeface="Georgia" panose="02040502050405020303" pitchFamily="18" charset="0"/>
              </a:rPr>
              <a:t>structure</a:t>
            </a:r>
            <a:r>
              <a:rPr lang="en-US" sz="2800" b="1" kern="1200" cap="all" baseline="0" dirty="0">
                <a:effectLst/>
                <a:latin typeface="Georgia" panose="02040502050405020303" pitchFamily="18" charset="0"/>
              </a:rPr>
              <a:t> and Scaling</a:t>
            </a:r>
            <a:endParaRPr lang="en-US" sz="2800" kern="1200" cap="all" baseline="0" dirty="0">
              <a:latin typeface="Georgia" panose="02040502050405020303" pitchFamily="18" charset="0"/>
            </a:endParaRPr>
          </a:p>
        </p:txBody>
      </p:sp>
      <p:sp>
        <p:nvSpPr>
          <p:cNvPr id="5" name="TextBox 4">
            <a:extLst>
              <a:ext uri="{FF2B5EF4-FFF2-40B4-BE49-F238E27FC236}">
                <a16:creationId xmlns:a16="http://schemas.microsoft.com/office/drawing/2014/main" id="{396E0225-58AC-CD27-3BA7-9879B7855BD8}"/>
              </a:ext>
            </a:extLst>
          </p:cNvPr>
          <p:cNvSpPr txBox="1"/>
          <p:nvPr/>
        </p:nvSpPr>
        <p:spPr>
          <a:xfrm>
            <a:off x="666207" y="1314936"/>
            <a:ext cx="5803246" cy="4605251"/>
          </a:xfrm>
          <a:prstGeom prst="rect">
            <a:avLst/>
          </a:prstGeom>
        </p:spPr>
        <p:txBody>
          <a:bodyPr vert="horz" lIns="91440" tIns="45720" rIns="91440" bIns="45720" rtlCol="0">
            <a:normAutofit/>
          </a:bodyPr>
          <a:lstStyle/>
          <a:p>
            <a:pPr marL="285750" indent="-285750">
              <a:lnSpc>
                <a:spcPct val="90000"/>
              </a:lnSpc>
              <a:spcAft>
                <a:spcPts val="600"/>
              </a:spcAft>
              <a:buSzPct val="100000"/>
              <a:buFont typeface="Wingdings" panose="05000000000000000000" pitchFamily="2" charset="2"/>
              <a:buChar char="q"/>
            </a:pPr>
            <a:r>
              <a:rPr lang="en-US" b="1" dirty="0">
                <a:solidFill>
                  <a:schemeClr val="tx2"/>
                </a:solidFill>
                <a:latin typeface="Georgia" panose="02040502050405020303" pitchFamily="18" charset="0"/>
              </a:rPr>
              <a:t>A p</a:t>
            </a:r>
            <a:r>
              <a:rPr lang="en-US" b="1" dirty="0">
                <a:solidFill>
                  <a:schemeClr val="tx2"/>
                </a:solidFill>
                <a:effectLst/>
                <a:latin typeface="Georgia" panose="02040502050405020303" pitchFamily="18" charset="0"/>
              </a:rPr>
              <a:t>rototype building was selected to represent a typical non-earthquake-resistant </a:t>
            </a:r>
            <a:r>
              <a:rPr lang="en-US" b="1" dirty="0">
                <a:solidFill>
                  <a:schemeClr val="tx2"/>
                </a:solidFill>
                <a:latin typeface="Georgia" panose="02040502050405020303" pitchFamily="18" charset="0"/>
              </a:rPr>
              <a:t>4</a:t>
            </a:r>
            <a:r>
              <a:rPr lang="en-US" b="1" dirty="0">
                <a:solidFill>
                  <a:schemeClr val="tx2"/>
                </a:solidFill>
                <a:effectLst/>
                <a:latin typeface="Georgia" panose="02040502050405020303" pitchFamily="18" charset="0"/>
              </a:rPr>
              <a:t>-story residential masonry building found in Almaty, Kazakhstan built within the year, 1957 to 1967.</a:t>
            </a:r>
          </a:p>
          <a:p>
            <a:pPr marL="285750" indent="-285750">
              <a:lnSpc>
                <a:spcPct val="90000"/>
              </a:lnSpc>
              <a:spcAft>
                <a:spcPts val="600"/>
              </a:spcAft>
              <a:buSzPct val="100000"/>
              <a:buFont typeface="Wingdings" panose="05000000000000000000" pitchFamily="2" charset="2"/>
              <a:buChar char="q"/>
            </a:pPr>
            <a:endParaRPr lang="en-US" b="1" dirty="0">
              <a:solidFill>
                <a:schemeClr val="tx2"/>
              </a:solidFill>
              <a:latin typeface="Georgia" panose="02040502050405020303" pitchFamily="18" charset="0"/>
            </a:endParaRPr>
          </a:p>
          <a:p>
            <a:pPr marL="285750" indent="-285750">
              <a:lnSpc>
                <a:spcPct val="90000"/>
              </a:lnSpc>
              <a:spcAft>
                <a:spcPts val="600"/>
              </a:spcAft>
              <a:buSzPct val="100000"/>
              <a:buFont typeface="Wingdings" panose="05000000000000000000" pitchFamily="2" charset="2"/>
              <a:buChar char="q"/>
            </a:pPr>
            <a:r>
              <a:rPr lang="en-US" b="1" dirty="0">
                <a:solidFill>
                  <a:schemeClr val="tx2"/>
                </a:solidFill>
                <a:effectLst/>
                <a:latin typeface="Georgia" panose="02040502050405020303" pitchFamily="18" charset="0"/>
              </a:rPr>
              <a:t>The wall represents an interior load-bearing URM wall on the first story of the </a:t>
            </a:r>
            <a:r>
              <a:rPr lang="en-US" b="1" dirty="0">
                <a:solidFill>
                  <a:schemeClr val="tx2"/>
                </a:solidFill>
                <a:latin typeface="Georgia" panose="02040502050405020303" pitchFamily="18" charset="0"/>
              </a:rPr>
              <a:t>4</a:t>
            </a:r>
            <a:r>
              <a:rPr lang="en-US" b="1" dirty="0">
                <a:solidFill>
                  <a:schemeClr val="tx2"/>
                </a:solidFill>
                <a:effectLst/>
                <a:latin typeface="Georgia" panose="02040502050405020303" pitchFamily="18" charset="0"/>
              </a:rPr>
              <a:t>-story building, build on a solid precast reinforced concrete foundation with minimum brick-and-mortar strength of 7.5 MPa &amp; </a:t>
            </a:r>
            <a:r>
              <a:rPr lang="en-US" b="1" dirty="0">
                <a:solidFill>
                  <a:schemeClr val="tx2"/>
                </a:solidFill>
                <a:latin typeface="Georgia" panose="02040502050405020303" pitchFamily="18" charset="0"/>
              </a:rPr>
              <a:t>4.6 </a:t>
            </a:r>
            <a:r>
              <a:rPr lang="en-US" b="1" dirty="0">
                <a:solidFill>
                  <a:schemeClr val="tx2"/>
                </a:solidFill>
                <a:effectLst/>
                <a:latin typeface="Georgia" panose="02040502050405020303" pitchFamily="18" charset="0"/>
              </a:rPr>
              <a:t>MPa, respectively (</a:t>
            </a:r>
            <a:r>
              <a:rPr lang="en-US" b="1" dirty="0" err="1">
                <a:solidFill>
                  <a:schemeClr val="tx2"/>
                </a:solidFill>
                <a:effectLst/>
                <a:latin typeface="Georgia" panose="02040502050405020303" pitchFamily="18" charset="0"/>
              </a:rPr>
              <a:t>SNiP</a:t>
            </a:r>
            <a:r>
              <a:rPr lang="en-US" b="1" dirty="0">
                <a:solidFill>
                  <a:schemeClr val="tx2"/>
                </a:solidFill>
                <a:effectLst/>
                <a:latin typeface="Georgia" panose="02040502050405020303" pitchFamily="18" charset="0"/>
              </a:rPr>
              <a:t> RK 2-03-30-2006).</a:t>
            </a:r>
          </a:p>
          <a:p>
            <a:pPr marL="285750" indent="-285750">
              <a:lnSpc>
                <a:spcPct val="90000"/>
              </a:lnSpc>
              <a:spcAft>
                <a:spcPts val="600"/>
              </a:spcAft>
              <a:buSzPct val="100000"/>
              <a:buFont typeface="Wingdings" panose="05000000000000000000" pitchFamily="2" charset="2"/>
              <a:buChar char="q"/>
            </a:pPr>
            <a:endParaRPr lang="en-US" b="1" dirty="0">
              <a:solidFill>
                <a:schemeClr val="tx2"/>
              </a:solidFill>
              <a:latin typeface="Georgia" panose="02040502050405020303" pitchFamily="18" charset="0"/>
            </a:endParaRPr>
          </a:p>
          <a:p>
            <a:pPr marL="285750" indent="-285750">
              <a:lnSpc>
                <a:spcPct val="90000"/>
              </a:lnSpc>
              <a:spcAft>
                <a:spcPts val="600"/>
              </a:spcAft>
              <a:buSzPct val="100000"/>
              <a:buFont typeface="Wingdings" panose="05000000000000000000" pitchFamily="2" charset="2"/>
              <a:buChar char="q"/>
            </a:pPr>
            <a:r>
              <a:rPr lang="en-US" b="1" dirty="0">
                <a:solidFill>
                  <a:schemeClr val="tx2"/>
                </a:solidFill>
                <a:latin typeface="Georgia" panose="02040502050405020303" pitchFamily="18" charset="0"/>
              </a:rPr>
              <a:t>The prototype wall was scaled down to 1/3 of its original size for the construction of the wall specimens.</a:t>
            </a:r>
          </a:p>
        </p:txBody>
      </p:sp>
      <p:pic>
        <p:nvPicPr>
          <p:cNvPr id="7" name="Picture 6" descr="Diagram, engineering drawing&#10;&#10;Description automatically generated">
            <a:extLst>
              <a:ext uri="{FF2B5EF4-FFF2-40B4-BE49-F238E27FC236}">
                <a16:creationId xmlns:a16="http://schemas.microsoft.com/office/drawing/2014/main" id="{6740A776-9BC8-D5E5-22C9-F63C03831C28}"/>
              </a:ext>
            </a:extLst>
          </p:cNvPr>
          <p:cNvPicPr>
            <a:picLocks noChangeAspect="1"/>
          </p:cNvPicPr>
          <p:nvPr/>
        </p:nvPicPr>
        <p:blipFill>
          <a:blip r:embed="rId3"/>
          <a:stretch>
            <a:fillRect/>
          </a:stretch>
        </p:blipFill>
        <p:spPr>
          <a:xfrm>
            <a:off x="6469453" y="1426834"/>
            <a:ext cx="5429794" cy="3434344"/>
          </a:xfrm>
          <a:prstGeom prst="rect">
            <a:avLst/>
          </a:prstGeom>
          <a:noFill/>
        </p:spPr>
      </p:pic>
      <p:sp>
        <p:nvSpPr>
          <p:cNvPr id="3" name="Slide Number Placeholder 2">
            <a:extLst>
              <a:ext uri="{FF2B5EF4-FFF2-40B4-BE49-F238E27FC236}">
                <a16:creationId xmlns:a16="http://schemas.microsoft.com/office/drawing/2014/main" id="{92D6FA0E-1BEA-58F0-B094-59372BB173E7}"/>
              </a:ext>
            </a:extLst>
          </p:cNvPr>
          <p:cNvSpPr>
            <a:spLocks noGrp="1"/>
          </p:cNvSpPr>
          <p:nvPr>
            <p:ph type="sldNum" sz="quarter" idx="12"/>
          </p:nvPr>
        </p:nvSpPr>
        <p:spPr>
          <a:xfrm>
            <a:off x="313321" y="6268940"/>
            <a:ext cx="722377" cy="201580"/>
          </a:xfrm>
        </p:spPr>
        <p:txBody>
          <a:bodyPr vert="horz" lIns="91440" tIns="45720" rIns="91440" bIns="45720" rtlCol="0" anchor="ctr">
            <a:noAutofit/>
          </a:bodyPr>
          <a:lstStyle/>
          <a:p>
            <a:pPr>
              <a:lnSpc>
                <a:spcPct val="90000"/>
              </a:lnSpc>
              <a:spcAft>
                <a:spcPts val="600"/>
              </a:spcAft>
            </a:pPr>
            <a:fld id="{E31375A4-56A4-47D6-9801-1991572033F7}" type="slidenum">
              <a:rPr lang="en-US" smtClean="0"/>
              <a:pPr>
                <a:lnSpc>
                  <a:spcPct val="90000"/>
                </a:lnSpc>
                <a:spcAft>
                  <a:spcPts val="600"/>
                </a:spcAft>
              </a:pPr>
              <a:t>14</a:t>
            </a:fld>
            <a:endParaRPr lang="en-US" dirty="0"/>
          </a:p>
        </p:txBody>
      </p:sp>
      <p:sp>
        <p:nvSpPr>
          <p:cNvPr id="13" name="TextBox 12">
            <a:extLst>
              <a:ext uri="{FF2B5EF4-FFF2-40B4-BE49-F238E27FC236}">
                <a16:creationId xmlns:a16="http://schemas.microsoft.com/office/drawing/2014/main" id="{DD32B61A-32FD-AB86-4F1E-13B57748C923}"/>
              </a:ext>
            </a:extLst>
          </p:cNvPr>
          <p:cNvSpPr txBox="1"/>
          <p:nvPr/>
        </p:nvSpPr>
        <p:spPr>
          <a:xfrm>
            <a:off x="7173584" y="4916343"/>
            <a:ext cx="3648078" cy="307777"/>
          </a:xfrm>
          <a:prstGeom prst="rect">
            <a:avLst/>
          </a:prstGeom>
          <a:noFill/>
        </p:spPr>
        <p:txBody>
          <a:bodyPr wrap="square">
            <a:spAutoFit/>
          </a:bodyPr>
          <a:lstStyle/>
          <a:p>
            <a:r>
              <a:rPr lang="en-US" sz="1400" b="1" i="1" dirty="0">
                <a:solidFill>
                  <a:schemeClr val="tx2"/>
                </a:solidFill>
                <a:latin typeface="Georgia" panose="02040502050405020303" pitchFamily="18" charset="0"/>
              </a:rPr>
              <a:t>Floor plan of prototype building</a:t>
            </a:r>
          </a:p>
        </p:txBody>
      </p:sp>
    </p:spTree>
    <p:extLst>
      <p:ext uri="{BB962C8B-B14F-4D97-AF65-F5344CB8AC3E}">
        <p14:creationId xmlns:p14="http://schemas.microsoft.com/office/powerpoint/2010/main" val="17666243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500"/>
                                        <p:tgtEl>
                                          <p:spTgt spid="5">
                                            <p:txEl>
                                              <p:pRg st="0" end="0"/>
                                            </p:txEl>
                                          </p:spTgt>
                                        </p:tgtEl>
                                      </p:cBhvr>
                                    </p:animEffect>
                                  </p:childTnLst>
                                </p:cTn>
                              </p:par>
                              <p:par>
                                <p:cTn id="8" presetID="42" presetClass="entr" presetSubtype="0" fill="hold"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fade">
                                      <p:cBhvr>
                                        <p:cTn id="10" dur="1000"/>
                                        <p:tgtEl>
                                          <p:spTgt spid="7"/>
                                        </p:tgtEl>
                                      </p:cBhvr>
                                    </p:animEffect>
                                    <p:anim calcmode="lin" valueType="num">
                                      <p:cBhvr>
                                        <p:cTn id="11" dur="1000" fill="hold"/>
                                        <p:tgtEl>
                                          <p:spTgt spid="7"/>
                                        </p:tgtEl>
                                        <p:attrNameLst>
                                          <p:attrName>ppt_x</p:attrName>
                                        </p:attrNameLst>
                                      </p:cBhvr>
                                      <p:tavLst>
                                        <p:tav tm="0">
                                          <p:val>
                                            <p:strVal val="#ppt_x"/>
                                          </p:val>
                                        </p:tav>
                                        <p:tav tm="100000">
                                          <p:val>
                                            <p:strVal val="#ppt_x"/>
                                          </p:val>
                                        </p:tav>
                                      </p:tavLst>
                                    </p:anim>
                                    <p:anim calcmode="lin" valueType="num">
                                      <p:cBhvr>
                                        <p:cTn id="12" dur="1000" fill="hold"/>
                                        <p:tgtEl>
                                          <p:spTgt spid="7"/>
                                        </p:tgtEl>
                                        <p:attrNameLst>
                                          <p:attrName>ppt_y</p:attrName>
                                        </p:attrNameLst>
                                      </p:cBhvr>
                                      <p:tavLst>
                                        <p:tav tm="0">
                                          <p:val>
                                            <p:strVal val="#ppt_y+.1"/>
                                          </p:val>
                                        </p:tav>
                                        <p:tav tm="100000">
                                          <p:val>
                                            <p:strVal val="#ppt_y"/>
                                          </p:val>
                                        </p:tav>
                                      </p:tavLst>
                                    </p:anim>
                                  </p:childTnLst>
                                </p:cTn>
                              </p:par>
                              <p:par>
                                <p:cTn id="13" presetID="42" presetClass="entr" presetSubtype="0" fill="hold" grpId="0" nodeType="with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fade">
                                      <p:cBhvr>
                                        <p:cTn id="15" dur="1000"/>
                                        <p:tgtEl>
                                          <p:spTgt spid="13"/>
                                        </p:tgtEl>
                                      </p:cBhvr>
                                    </p:animEffect>
                                    <p:anim calcmode="lin" valueType="num">
                                      <p:cBhvr>
                                        <p:cTn id="16" dur="1000" fill="hold"/>
                                        <p:tgtEl>
                                          <p:spTgt spid="13"/>
                                        </p:tgtEl>
                                        <p:attrNameLst>
                                          <p:attrName>ppt_x</p:attrName>
                                        </p:attrNameLst>
                                      </p:cBhvr>
                                      <p:tavLst>
                                        <p:tav tm="0">
                                          <p:val>
                                            <p:strVal val="#ppt_x"/>
                                          </p:val>
                                        </p:tav>
                                        <p:tav tm="100000">
                                          <p:val>
                                            <p:strVal val="#ppt_x"/>
                                          </p:val>
                                        </p:tav>
                                      </p:tavLst>
                                    </p:anim>
                                    <p:anim calcmode="lin" valueType="num">
                                      <p:cBhvr>
                                        <p:cTn id="17"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5">
                                            <p:txEl>
                                              <p:pRg st="2" end="2"/>
                                            </p:txEl>
                                          </p:spTgt>
                                        </p:tgtEl>
                                        <p:attrNameLst>
                                          <p:attrName>style.visibility</p:attrName>
                                        </p:attrNameLst>
                                      </p:cBhvr>
                                      <p:to>
                                        <p:strVal val="visible"/>
                                      </p:to>
                                    </p:set>
                                    <p:animEffect transition="in" filter="fade">
                                      <p:cBhvr>
                                        <p:cTn id="22" dur="500"/>
                                        <p:tgtEl>
                                          <p:spTgt spid="5">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5">
                                            <p:txEl>
                                              <p:pRg st="4" end="4"/>
                                            </p:txEl>
                                          </p:spTgt>
                                        </p:tgtEl>
                                        <p:attrNameLst>
                                          <p:attrName>style.visibility</p:attrName>
                                        </p:attrNameLst>
                                      </p:cBhvr>
                                      <p:to>
                                        <p:strVal val="visible"/>
                                      </p:to>
                                    </p:set>
                                    <p:animEffect transition="in" filter="fade">
                                      <p:cBhvr>
                                        <p:cTn id="27" dur="500"/>
                                        <p:tgtEl>
                                          <p:spTgt spid="5">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AA347A-16EA-0354-E343-23B1963F1B26}"/>
              </a:ext>
            </a:extLst>
          </p:cNvPr>
          <p:cNvSpPr>
            <a:spLocks noGrp="1"/>
          </p:cNvSpPr>
          <p:nvPr>
            <p:ph type="title"/>
          </p:nvPr>
        </p:nvSpPr>
        <p:spPr>
          <a:xfrm>
            <a:off x="1035698" y="381001"/>
            <a:ext cx="10318102" cy="533400"/>
          </a:xfrm>
        </p:spPr>
        <p:txBody>
          <a:bodyPr>
            <a:normAutofit/>
          </a:bodyPr>
          <a:lstStyle/>
          <a:p>
            <a:pPr marL="457200" indent="-457200">
              <a:buFont typeface="Wingdings" panose="05000000000000000000" pitchFamily="2" charset="2"/>
              <a:buChar char="v"/>
            </a:pPr>
            <a:r>
              <a:rPr lang="en-US" sz="2800" b="1" dirty="0">
                <a:latin typeface="Georgia" panose="02040502050405020303" pitchFamily="18" charset="0"/>
              </a:rPr>
              <a:t>Wall specimens</a:t>
            </a:r>
          </a:p>
        </p:txBody>
      </p:sp>
      <p:sp>
        <p:nvSpPr>
          <p:cNvPr id="3" name="Slide Number Placeholder 2">
            <a:extLst>
              <a:ext uri="{FF2B5EF4-FFF2-40B4-BE49-F238E27FC236}">
                <a16:creationId xmlns:a16="http://schemas.microsoft.com/office/drawing/2014/main" id="{5713FA91-5AAE-DCBA-9CD2-3F29226A902A}"/>
              </a:ext>
            </a:extLst>
          </p:cNvPr>
          <p:cNvSpPr>
            <a:spLocks noGrp="1"/>
          </p:cNvSpPr>
          <p:nvPr>
            <p:ph type="sldNum" sz="quarter" idx="12"/>
          </p:nvPr>
        </p:nvSpPr>
        <p:spPr/>
        <p:txBody>
          <a:bodyPr/>
          <a:lstStyle/>
          <a:p>
            <a:fld id="{E31375A4-56A4-47D6-9801-1991572033F7}" type="slidenum">
              <a:rPr lang="en-US" smtClean="0"/>
              <a:pPr/>
              <a:t>15</a:t>
            </a:fld>
            <a:endParaRPr lang="en-US" dirty="0"/>
          </a:p>
        </p:txBody>
      </p:sp>
      <p:pic>
        <p:nvPicPr>
          <p:cNvPr id="4" name="Picture 3">
            <a:extLst>
              <a:ext uri="{FF2B5EF4-FFF2-40B4-BE49-F238E27FC236}">
                <a16:creationId xmlns:a16="http://schemas.microsoft.com/office/drawing/2014/main" id="{B5B95E7F-DD83-A302-EB0C-9E62A6F5D100}"/>
              </a:ext>
            </a:extLst>
          </p:cNvPr>
          <p:cNvPicPr>
            <a:picLocks noChangeAspect="1"/>
          </p:cNvPicPr>
          <p:nvPr/>
        </p:nvPicPr>
        <p:blipFill rotWithShape="1">
          <a:blip r:embed="rId3">
            <a:extLst>
              <a:ext uri="{28A0092B-C50C-407E-A947-70E740481C1C}">
                <a14:useLocalDpi xmlns:a14="http://schemas.microsoft.com/office/drawing/2010/main" val="0"/>
              </a:ext>
            </a:extLst>
          </a:blip>
          <a:srcRect t="7924"/>
          <a:stretch/>
        </p:blipFill>
        <p:spPr bwMode="auto">
          <a:xfrm>
            <a:off x="313321" y="3382090"/>
            <a:ext cx="3676788" cy="2524604"/>
          </a:xfrm>
          <a:prstGeom prst="rect">
            <a:avLst/>
          </a:prstGeom>
          <a:noFill/>
          <a:ln>
            <a:noFill/>
          </a:ln>
          <a:extLst>
            <a:ext uri="{53640926-AAD7-44D8-BBD7-CCE9431645EC}">
              <a14:shadowObscured xmlns:a14="http://schemas.microsoft.com/office/drawing/2010/main"/>
            </a:ext>
          </a:extLst>
        </p:spPr>
      </p:pic>
      <p:pic>
        <p:nvPicPr>
          <p:cNvPr id="5" name="Picture 4">
            <a:extLst>
              <a:ext uri="{FF2B5EF4-FFF2-40B4-BE49-F238E27FC236}">
                <a16:creationId xmlns:a16="http://schemas.microsoft.com/office/drawing/2014/main" id="{7058B878-EA07-4DA5-A487-37BDEF5E7FF0}"/>
              </a:ext>
            </a:extLst>
          </p:cNvPr>
          <p:cNvPicPr>
            <a:picLocks noChangeAspect="1"/>
          </p:cNvPicPr>
          <p:nvPr/>
        </p:nvPicPr>
        <p:blipFill>
          <a:blip r:embed="rId4"/>
          <a:stretch>
            <a:fillRect/>
          </a:stretch>
        </p:blipFill>
        <p:spPr>
          <a:xfrm>
            <a:off x="4449482" y="3382090"/>
            <a:ext cx="3663024" cy="2524604"/>
          </a:xfrm>
          <a:prstGeom prst="rect">
            <a:avLst/>
          </a:prstGeom>
        </p:spPr>
      </p:pic>
      <p:pic>
        <p:nvPicPr>
          <p:cNvPr id="6" name="Picture 5">
            <a:extLst>
              <a:ext uri="{FF2B5EF4-FFF2-40B4-BE49-F238E27FC236}">
                <a16:creationId xmlns:a16="http://schemas.microsoft.com/office/drawing/2014/main" id="{39AA4736-F1DF-5D64-8379-9F11CD377657}"/>
              </a:ext>
            </a:extLst>
          </p:cNvPr>
          <p:cNvPicPr>
            <a:picLocks noChangeAspect="1"/>
          </p:cNvPicPr>
          <p:nvPr/>
        </p:nvPicPr>
        <p:blipFill>
          <a:blip r:embed="rId5"/>
          <a:stretch>
            <a:fillRect/>
          </a:stretch>
        </p:blipFill>
        <p:spPr>
          <a:xfrm>
            <a:off x="8551479" y="3395310"/>
            <a:ext cx="3456173" cy="2511384"/>
          </a:xfrm>
          <a:prstGeom prst="rect">
            <a:avLst/>
          </a:prstGeom>
        </p:spPr>
      </p:pic>
      <p:sp>
        <p:nvSpPr>
          <p:cNvPr id="11" name="TextBox 10">
            <a:extLst>
              <a:ext uri="{FF2B5EF4-FFF2-40B4-BE49-F238E27FC236}">
                <a16:creationId xmlns:a16="http://schemas.microsoft.com/office/drawing/2014/main" id="{6AF85E06-8075-96F8-9F7B-B38AEAD18D3D}"/>
              </a:ext>
            </a:extLst>
          </p:cNvPr>
          <p:cNvSpPr txBox="1"/>
          <p:nvPr/>
        </p:nvSpPr>
        <p:spPr>
          <a:xfrm>
            <a:off x="327085" y="5817062"/>
            <a:ext cx="3663024" cy="307777"/>
          </a:xfrm>
          <a:prstGeom prst="rect">
            <a:avLst/>
          </a:prstGeom>
          <a:noFill/>
        </p:spPr>
        <p:txBody>
          <a:bodyPr wrap="square" rtlCol="0">
            <a:spAutoFit/>
          </a:bodyPr>
          <a:lstStyle/>
          <a:p>
            <a:r>
              <a:rPr lang="en-US" sz="1400" b="1" i="1" dirty="0">
                <a:solidFill>
                  <a:schemeClr val="tx2">
                    <a:lumMod val="95000"/>
                    <a:lumOff val="5000"/>
                  </a:schemeClr>
                </a:solidFill>
                <a:latin typeface="Georgia" panose="02040502050405020303" pitchFamily="18" charset="0"/>
              </a:rPr>
              <a:t>Un-retrofitted masonry wall (URW)</a:t>
            </a:r>
            <a:endParaRPr lang="en-US" sz="1400" b="1" dirty="0">
              <a:solidFill>
                <a:schemeClr val="tx2">
                  <a:lumMod val="95000"/>
                  <a:lumOff val="5000"/>
                </a:schemeClr>
              </a:solidFill>
              <a:latin typeface="Georgia" panose="02040502050405020303" pitchFamily="18" charset="0"/>
            </a:endParaRPr>
          </a:p>
        </p:txBody>
      </p:sp>
      <p:sp>
        <p:nvSpPr>
          <p:cNvPr id="12" name="TextBox 11">
            <a:extLst>
              <a:ext uri="{FF2B5EF4-FFF2-40B4-BE49-F238E27FC236}">
                <a16:creationId xmlns:a16="http://schemas.microsoft.com/office/drawing/2014/main" id="{0E8BA134-A796-285D-2790-2B464B84A58A}"/>
              </a:ext>
            </a:extLst>
          </p:cNvPr>
          <p:cNvSpPr txBox="1"/>
          <p:nvPr/>
        </p:nvSpPr>
        <p:spPr>
          <a:xfrm>
            <a:off x="4667498" y="5889877"/>
            <a:ext cx="3370665" cy="307777"/>
          </a:xfrm>
          <a:prstGeom prst="rect">
            <a:avLst/>
          </a:prstGeom>
          <a:noFill/>
        </p:spPr>
        <p:txBody>
          <a:bodyPr wrap="square" rtlCol="0">
            <a:spAutoFit/>
          </a:bodyPr>
          <a:lstStyle/>
          <a:p>
            <a:r>
              <a:rPr lang="en-US" sz="1400" b="1" i="1" dirty="0">
                <a:solidFill>
                  <a:schemeClr val="tx2"/>
                </a:solidFill>
                <a:latin typeface="Georgia" panose="02040502050405020303" pitchFamily="18" charset="0"/>
              </a:rPr>
              <a:t>LWECC retrofitted wall (RW-1)</a:t>
            </a:r>
            <a:endParaRPr lang="en-US" sz="1400" b="1" dirty="0">
              <a:solidFill>
                <a:schemeClr val="tx2"/>
              </a:solidFill>
              <a:latin typeface="Georgia" panose="02040502050405020303" pitchFamily="18" charset="0"/>
            </a:endParaRPr>
          </a:p>
        </p:txBody>
      </p:sp>
      <p:sp>
        <p:nvSpPr>
          <p:cNvPr id="13" name="TextBox 12">
            <a:extLst>
              <a:ext uri="{FF2B5EF4-FFF2-40B4-BE49-F238E27FC236}">
                <a16:creationId xmlns:a16="http://schemas.microsoft.com/office/drawing/2014/main" id="{77772D7A-33E9-1088-7C56-C6F05C07999A}"/>
              </a:ext>
            </a:extLst>
          </p:cNvPr>
          <p:cNvSpPr txBox="1"/>
          <p:nvPr/>
        </p:nvSpPr>
        <p:spPr>
          <a:xfrm>
            <a:off x="8715552" y="5889877"/>
            <a:ext cx="3122066" cy="307777"/>
          </a:xfrm>
          <a:prstGeom prst="rect">
            <a:avLst/>
          </a:prstGeom>
          <a:noFill/>
        </p:spPr>
        <p:txBody>
          <a:bodyPr wrap="square" rtlCol="0">
            <a:spAutoFit/>
          </a:bodyPr>
          <a:lstStyle/>
          <a:p>
            <a:r>
              <a:rPr lang="en-US" sz="1400" b="1" i="1" dirty="0">
                <a:solidFill>
                  <a:schemeClr val="tx2"/>
                </a:solidFill>
                <a:latin typeface="Georgia" panose="02040502050405020303" pitchFamily="18" charset="0"/>
              </a:rPr>
              <a:t>LWECC retrofitted wall (RW-2)</a:t>
            </a:r>
            <a:endParaRPr lang="en-US" sz="1400" b="1" dirty="0">
              <a:solidFill>
                <a:schemeClr val="tx2"/>
              </a:solidFill>
              <a:latin typeface="Georgia" panose="02040502050405020303" pitchFamily="18" charset="0"/>
            </a:endParaRPr>
          </a:p>
        </p:txBody>
      </p:sp>
      <p:sp>
        <p:nvSpPr>
          <p:cNvPr id="16" name="TextBox 15">
            <a:extLst>
              <a:ext uri="{FF2B5EF4-FFF2-40B4-BE49-F238E27FC236}">
                <a16:creationId xmlns:a16="http://schemas.microsoft.com/office/drawing/2014/main" id="{AD316ED8-78FB-4A01-6503-2B68F54F655E}"/>
              </a:ext>
            </a:extLst>
          </p:cNvPr>
          <p:cNvSpPr txBox="1"/>
          <p:nvPr/>
        </p:nvSpPr>
        <p:spPr>
          <a:xfrm>
            <a:off x="1643514" y="1115122"/>
            <a:ext cx="2207029" cy="307777"/>
          </a:xfrm>
          <a:prstGeom prst="rect">
            <a:avLst/>
          </a:prstGeom>
          <a:noFill/>
        </p:spPr>
        <p:txBody>
          <a:bodyPr wrap="square">
            <a:spAutoFit/>
          </a:bodyPr>
          <a:lstStyle/>
          <a:p>
            <a:r>
              <a:rPr lang="en-US" sz="1400" b="1" i="1" dirty="0">
                <a:solidFill>
                  <a:schemeClr val="tx2">
                    <a:lumMod val="95000"/>
                    <a:lumOff val="5000"/>
                  </a:schemeClr>
                </a:solidFill>
                <a:latin typeface="Georgia" panose="02040502050405020303" pitchFamily="18" charset="0"/>
              </a:rPr>
              <a:t>Testing program</a:t>
            </a:r>
          </a:p>
        </p:txBody>
      </p:sp>
      <p:pic>
        <p:nvPicPr>
          <p:cNvPr id="8" name="Picture 7">
            <a:extLst>
              <a:ext uri="{FF2B5EF4-FFF2-40B4-BE49-F238E27FC236}">
                <a16:creationId xmlns:a16="http://schemas.microsoft.com/office/drawing/2014/main" id="{9420CB2A-AA38-7B35-2411-CEE7468096F8}"/>
              </a:ext>
            </a:extLst>
          </p:cNvPr>
          <p:cNvPicPr>
            <a:picLocks noChangeAspect="1"/>
          </p:cNvPicPr>
          <p:nvPr/>
        </p:nvPicPr>
        <p:blipFill>
          <a:blip r:embed="rId6"/>
          <a:stretch>
            <a:fillRect/>
          </a:stretch>
        </p:blipFill>
        <p:spPr>
          <a:xfrm>
            <a:off x="1643514" y="1405778"/>
            <a:ext cx="7341399" cy="1959953"/>
          </a:xfrm>
          <a:prstGeom prst="rect">
            <a:avLst/>
          </a:prstGeom>
        </p:spPr>
      </p:pic>
    </p:spTree>
    <p:extLst>
      <p:ext uri="{BB962C8B-B14F-4D97-AF65-F5344CB8AC3E}">
        <p14:creationId xmlns:p14="http://schemas.microsoft.com/office/powerpoint/2010/main" val="18981629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53342D-BC94-1F12-0476-EE0E45C6D2D1}"/>
              </a:ext>
            </a:extLst>
          </p:cNvPr>
          <p:cNvSpPr>
            <a:spLocks noGrp="1"/>
          </p:cNvSpPr>
          <p:nvPr>
            <p:ph type="title"/>
          </p:nvPr>
        </p:nvSpPr>
        <p:spPr>
          <a:xfrm>
            <a:off x="1035698" y="381001"/>
            <a:ext cx="10318102" cy="510540"/>
          </a:xfrm>
        </p:spPr>
        <p:txBody>
          <a:bodyPr>
            <a:normAutofit/>
          </a:bodyPr>
          <a:lstStyle/>
          <a:p>
            <a:pPr marL="457200" indent="-457200">
              <a:buFont typeface="Wingdings" panose="05000000000000000000" pitchFamily="2" charset="2"/>
              <a:buChar char="v"/>
            </a:pPr>
            <a:r>
              <a:rPr lang="en-US" sz="2800" b="1" dirty="0">
                <a:latin typeface="Georgia" panose="02040502050405020303" pitchFamily="18" charset="0"/>
              </a:rPr>
              <a:t>Construction of Masonry Walls</a:t>
            </a:r>
          </a:p>
        </p:txBody>
      </p:sp>
      <p:sp>
        <p:nvSpPr>
          <p:cNvPr id="3" name="Slide Number Placeholder 2">
            <a:extLst>
              <a:ext uri="{FF2B5EF4-FFF2-40B4-BE49-F238E27FC236}">
                <a16:creationId xmlns:a16="http://schemas.microsoft.com/office/drawing/2014/main" id="{ED371D9D-EDBE-C5AB-0CC7-665434D8F393}"/>
              </a:ext>
            </a:extLst>
          </p:cNvPr>
          <p:cNvSpPr>
            <a:spLocks noGrp="1"/>
          </p:cNvSpPr>
          <p:nvPr>
            <p:ph type="sldNum" sz="quarter" idx="12"/>
          </p:nvPr>
        </p:nvSpPr>
        <p:spPr/>
        <p:txBody>
          <a:bodyPr/>
          <a:lstStyle/>
          <a:p>
            <a:fld id="{E31375A4-56A4-47D6-9801-1991572033F7}" type="slidenum">
              <a:rPr lang="en-US" smtClean="0"/>
              <a:pPr/>
              <a:t>16</a:t>
            </a:fld>
            <a:endParaRPr lang="en-US" dirty="0"/>
          </a:p>
        </p:txBody>
      </p:sp>
      <p:sp>
        <p:nvSpPr>
          <p:cNvPr id="5" name="TextBox 4">
            <a:extLst>
              <a:ext uri="{FF2B5EF4-FFF2-40B4-BE49-F238E27FC236}">
                <a16:creationId xmlns:a16="http://schemas.microsoft.com/office/drawing/2014/main" id="{5CC05D5A-8292-E113-0C9A-E53886903C19}"/>
              </a:ext>
            </a:extLst>
          </p:cNvPr>
          <p:cNvSpPr txBox="1"/>
          <p:nvPr/>
        </p:nvSpPr>
        <p:spPr>
          <a:xfrm>
            <a:off x="674509" y="1221179"/>
            <a:ext cx="7718625" cy="4401205"/>
          </a:xfrm>
          <a:prstGeom prst="rect">
            <a:avLst/>
          </a:prstGeom>
          <a:noFill/>
        </p:spPr>
        <p:txBody>
          <a:bodyPr wrap="square">
            <a:spAutoFit/>
          </a:bodyPr>
          <a:lstStyle/>
          <a:p>
            <a:pPr marL="342900" marR="0" lvl="0" indent="-342900" algn="l" defTabSz="914400" rtl="0" eaLnBrk="1" fontAlgn="auto" latinLnBrk="0" hangingPunct="1">
              <a:spcBef>
                <a:spcPts val="0"/>
              </a:spcBef>
              <a:spcAft>
                <a:spcPts val="0"/>
              </a:spcAft>
              <a:buClrTx/>
              <a:buSzTx/>
              <a:buFont typeface="Wingdings" panose="05000000000000000000" pitchFamily="2" charset="2"/>
              <a:buChar char="q"/>
              <a:tabLst/>
              <a:defRPr/>
            </a:pPr>
            <a:r>
              <a:rPr lang="en-US" b="1" dirty="0">
                <a:solidFill>
                  <a:schemeClr val="tx2"/>
                </a:solidFill>
                <a:effectLst/>
                <a:latin typeface="Georgia" panose="02040502050405020303" pitchFamily="18" charset="0"/>
                <a:ea typeface="Calibri" panose="020F0502020204030204" pitchFamily="34" charset="0"/>
              </a:rPr>
              <a:t>The walls were built to a dimension of 2m x 1.2m x 245mm</a:t>
            </a:r>
            <a:r>
              <a:rPr lang="en-US" b="1" dirty="0">
                <a:solidFill>
                  <a:schemeClr val="tx2"/>
                </a:solidFill>
                <a:latin typeface="Georgia" panose="02040502050405020303" pitchFamily="18" charset="0"/>
                <a:ea typeface="Calibri" panose="020F0502020204030204" pitchFamily="34" charset="0"/>
              </a:rPr>
              <a:t>, </a:t>
            </a:r>
            <a:r>
              <a:rPr lang="en-US" b="1" dirty="0">
                <a:solidFill>
                  <a:schemeClr val="tx2"/>
                </a:solidFill>
                <a:effectLst/>
                <a:latin typeface="Georgia" panose="02040502050405020303" pitchFamily="18" charset="0"/>
                <a:ea typeface="Calibri" panose="020F0502020204030204" pitchFamily="34" charset="0"/>
              </a:rPr>
              <a:t>a 1:3 scale of the original prototype wall (6m length &amp; 3m height).</a:t>
            </a:r>
            <a:endParaRPr lang="en-US" b="1" dirty="0">
              <a:solidFill>
                <a:schemeClr val="tx2"/>
              </a:solidFill>
              <a:latin typeface="Georgia" panose="02040502050405020303" pitchFamily="18" charset="0"/>
            </a:endParaRPr>
          </a:p>
          <a:p>
            <a:pPr marL="342900" indent="-342900">
              <a:buFont typeface="Wingdings" panose="05000000000000000000" pitchFamily="2" charset="2"/>
              <a:buChar char="q"/>
            </a:pPr>
            <a:endParaRPr lang="en-US" b="1" dirty="0">
              <a:solidFill>
                <a:schemeClr val="tx2"/>
              </a:solidFill>
              <a:latin typeface="Georgia" panose="02040502050405020303" pitchFamily="18" charset="0"/>
            </a:endParaRPr>
          </a:p>
          <a:p>
            <a:pPr marL="342900" indent="-342900">
              <a:buFont typeface="Wingdings" panose="05000000000000000000" pitchFamily="2" charset="2"/>
              <a:buChar char="q"/>
            </a:pPr>
            <a:r>
              <a:rPr lang="en-US" b="1" dirty="0">
                <a:solidFill>
                  <a:schemeClr val="tx2"/>
                </a:solidFill>
                <a:effectLst/>
                <a:latin typeface="Georgia" panose="02040502050405020303" pitchFamily="18" charset="0"/>
                <a:ea typeface="Calibri" panose="020F0502020204030204" pitchFamily="34" charset="0"/>
              </a:rPr>
              <a:t>The walls were built on a 700 mm thick reinforced concrete foundation anchored firmly to the ground.</a:t>
            </a:r>
          </a:p>
          <a:p>
            <a:pPr marL="342900" indent="-342900">
              <a:buFont typeface="Wingdings" panose="05000000000000000000" pitchFamily="2" charset="2"/>
              <a:buChar char="q"/>
            </a:pPr>
            <a:endParaRPr lang="en-US" b="1" dirty="0">
              <a:solidFill>
                <a:schemeClr val="tx2"/>
              </a:solidFill>
              <a:latin typeface="Georgia" panose="02040502050405020303" pitchFamily="18" charset="0"/>
            </a:endParaRPr>
          </a:p>
          <a:p>
            <a:pPr marL="342900" indent="-342900">
              <a:buFont typeface="Wingdings" panose="05000000000000000000" pitchFamily="2" charset="2"/>
              <a:buChar char="q"/>
            </a:pPr>
            <a:r>
              <a:rPr lang="en-US" b="1" dirty="0">
                <a:solidFill>
                  <a:schemeClr val="tx2"/>
                </a:solidFill>
                <a:latin typeface="Georgia" panose="02040502050405020303" pitchFamily="18" charset="0"/>
              </a:rPr>
              <a:t>Walls were assembled in the English bond configuration.</a:t>
            </a:r>
          </a:p>
          <a:p>
            <a:pPr marL="342900" indent="-342900">
              <a:buFont typeface="Wingdings" panose="05000000000000000000" pitchFamily="2" charset="2"/>
              <a:buChar char="q"/>
            </a:pPr>
            <a:endParaRPr lang="en-US" b="1" dirty="0">
              <a:solidFill>
                <a:schemeClr val="tx2"/>
              </a:solidFill>
              <a:latin typeface="Georgia" panose="02040502050405020303" pitchFamily="18" charset="0"/>
            </a:endParaRPr>
          </a:p>
          <a:p>
            <a:pPr marL="342900" indent="-342900">
              <a:spcAft>
                <a:spcPts val="600"/>
              </a:spcAft>
              <a:buFont typeface="Wingdings" panose="05000000000000000000" pitchFamily="2" charset="2"/>
              <a:buChar char="q"/>
            </a:pPr>
            <a:r>
              <a:rPr lang="en-US" b="1" dirty="0">
                <a:solidFill>
                  <a:schemeClr val="tx2"/>
                </a:solidFill>
                <a:effectLst/>
                <a:latin typeface="Georgia" panose="02040502050405020303" pitchFamily="18" charset="0"/>
                <a:ea typeface="Times New Roman" panose="02020603050405020304" pitchFamily="18" charset="0"/>
              </a:rPr>
              <a:t>15mm thick layers </a:t>
            </a:r>
            <a:r>
              <a:rPr lang="en-US" b="1" dirty="0">
                <a:solidFill>
                  <a:schemeClr val="tx2"/>
                </a:solidFill>
                <a:latin typeface="Georgia" panose="02040502050405020303" pitchFamily="18" charset="0"/>
                <a:ea typeface="Times New Roman" panose="02020603050405020304" pitchFamily="18" charset="0"/>
              </a:rPr>
              <a:t>of </a:t>
            </a:r>
            <a:r>
              <a:rPr lang="en-US" b="1" dirty="0">
                <a:solidFill>
                  <a:schemeClr val="tx2"/>
                </a:solidFill>
                <a:effectLst/>
                <a:latin typeface="Georgia" panose="02040502050405020303" pitchFamily="18" charset="0"/>
                <a:ea typeface="Times New Roman" panose="02020603050405020304" pitchFamily="18" charset="0"/>
              </a:rPr>
              <a:t>LWECC were applied on both surfaces of the wall specimens by trowelling the composites on a moistened brick wall face.</a:t>
            </a:r>
          </a:p>
          <a:p>
            <a:pPr marL="342900" indent="-342900">
              <a:spcAft>
                <a:spcPts val="600"/>
              </a:spcAft>
              <a:buFont typeface="Wingdings" panose="05000000000000000000" pitchFamily="2" charset="2"/>
              <a:buChar char="q"/>
            </a:pPr>
            <a:endParaRPr lang="en-US" b="1" dirty="0">
              <a:solidFill>
                <a:schemeClr val="tx2"/>
              </a:solidFill>
              <a:latin typeface="Georgia" panose="02040502050405020303" pitchFamily="18" charset="0"/>
              <a:ea typeface="Times New Roman" panose="02020603050405020304" pitchFamily="18" charset="0"/>
            </a:endParaRPr>
          </a:p>
          <a:p>
            <a:pPr marL="342900" indent="-342900">
              <a:spcAft>
                <a:spcPts val="600"/>
              </a:spcAft>
              <a:buFont typeface="Wingdings" panose="05000000000000000000" pitchFamily="2" charset="2"/>
              <a:buChar char="q"/>
            </a:pPr>
            <a:r>
              <a:rPr lang="en-US" b="1" dirty="0">
                <a:solidFill>
                  <a:schemeClr val="tx2"/>
                </a:solidFill>
                <a:latin typeface="Georgia" panose="02040502050405020303" pitchFamily="18" charset="0"/>
                <a:ea typeface="Times New Roman" panose="02020603050405020304" pitchFamily="18" charset="0"/>
              </a:rPr>
              <a:t>Retrofitting of wall specimens RW-1 and RW-2 with LWECC of two different compressive strengths.</a:t>
            </a:r>
          </a:p>
        </p:txBody>
      </p:sp>
      <p:pic>
        <p:nvPicPr>
          <p:cNvPr id="6" name="Picture 5">
            <a:extLst>
              <a:ext uri="{FF2B5EF4-FFF2-40B4-BE49-F238E27FC236}">
                <a16:creationId xmlns:a16="http://schemas.microsoft.com/office/drawing/2014/main" id="{8EF361AA-7D8E-5E57-2A2C-6DC7FF8C9514}"/>
              </a:ext>
            </a:extLst>
          </p:cNvPr>
          <p:cNvPicPr>
            <a:picLocks noChangeAspect="1"/>
          </p:cNvPicPr>
          <p:nvPr/>
        </p:nvPicPr>
        <p:blipFill>
          <a:blip r:embed="rId3"/>
          <a:stretch>
            <a:fillRect/>
          </a:stretch>
        </p:blipFill>
        <p:spPr>
          <a:xfrm>
            <a:off x="8630966" y="1013530"/>
            <a:ext cx="2755813" cy="2244020"/>
          </a:xfrm>
          <a:prstGeom prst="rect">
            <a:avLst/>
          </a:prstGeom>
        </p:spPr>
      </p:pic>
      <p:sp>
        <p:nvSpPr>
          <p:cNvPr id="10" name="TextBox 9">
            <a:extLst>
              <a:ext uri="{FF2B5EF4-FFF2-40B4-BE49-F238E27FC236}">
                <a16:creationId xmlns:a16="http://schemas.microsoft.com/office/drawing/2014/main" id="{9B6FDB22-1399-9D48-EC1A-4921EB561F84}"/>
              </a:ext>
            </a:extLst>
          </p:cNvPr>
          <p:cNvSpPr txBox="1"/>
          <p:nvPr/>
        </p:nvSpPr>
        <p:spPr>
          <a:xfrm>
            <a:off x="8466611" y="3181351"/>
            <a:ext cx="3157999" cy="311750"/>
          </a:xfrm>
          <a:prstGeom prst="rect">
            <a:avLst/>
          </a:prstGeom>
          <a:noFill/>
        </p:spPr>
        <p:txBody>
          <a:bodyPr wrap="square">
            <a:spAutoFit/>
          </a:bodyPr>
          <a:lstStyle/>
          <a:p>
            <a:r>
              <a:rPr lang="en-US" sz="1400" b="1" dirty="0">
                <a:solidFill>
                  <a:schemeClr val="tx2"/>
                </a:solidFill>
                <a:latin typeface="Georgia" panose="02040502050405020303" pitchFamily="18" charset="0"/>
              </a:rPr>
              <a:t>Pattern of the wall construction</a:t>
            </a:r>
          </a:p>
        </p:txBody>
      </p:sp>
      <p:pic>
        <p:nvPicPr>
          <p:cNvPr id="4" name="Picture 3" descr="A picture containing building, outdoor, stone, concrete&#10;&#10;Description automatically generated">
            <a:extLst>
              <a:ext uri="{FF2B5EF4-FFF2-40B4-BE49-F238E27FC236}">
                <a16:creationId xmlns:a16="http://schemas.microsoft.com/office/drawing/2014/main" id="{A89D2696-A62A-C6D8-092F-6A3E43EC66DB}"/>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630965" y="4042470"/>
            <a:ext cx="2535667" cy="1901750"/>
          </a:xfrm>
          <a:prstGeom prst="rect">
            <a:avLst/>
          </a:prstGeom>
          <a:noFill/>
          <a:ln>
            <a:noFill/>
          </a:ln>
        </p:spPr>
      </p:pic>
      <p:sp>
        <p:nvSpPr>
          <p:cNvPr id="8" name="TextBox 7">
            <a:extLst>
              <a:ext uri="{FF2B5EF4-FFF2-40B4-BE49-F238E27FC236}">
                <a16:creationId xmlns:a16="http://schemas.microsoft.com/office/drawing/2014/main" id="{55DBCD76-CCD3-5B2A-D61B-C88EA8DDF58D}"/>
              </a:ext>
            </a:extLst>
          </p:cNvPr>
          <p:cNvSpPr txBox="1"/>
          <p:nvPr/>
        </p:nvSpPr>
        <p:spPr>
          <a:xfrm>
            <a:off x="8196848" y="5946260"/>
            <a:ext cx="3681831" cy="523220"/>
          </a:xfrm>
          <a:prstGeom prst="rect">
            <a:avLst/>
          </a:prstGeom>
          <a:noFill/>
        </p:spPr>
        <p:txBody>
          <a:bodyPr wrap="square">
            <a:spAutoFit/>
          </a:bodyPr>
          <a:lstStyle/>
          <a:p>
            <a:r>
              <a:rPr lang="en-US" sz="1400" b="1" i="1" dirty="0">
                <a:solidFill>
                  <a:schemeClr val="tx2"/>
                </a:solidFill>
                <a:latin typeface="Georgia" panose="02040502050405020303" pitchFamily="18" charset="0"/>
              </a:rPr>
              <a:t>Application of LWECC retrofit layers over wall specimens</a:t>
            </a:r>
          </a:p>
        </p:txBody>
      </p:sp>
    </p:spTree>
    <p:extLst>
      <p:ext uri="{BB962C8B-B14F-4D97-AF65-F5344CB8AC3E}">
        <p14:creationId xmlns:p14="http://schemas.microsoft.com/office/powerpoint/2010/main" val="17366269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500"/>
                                        <p:tgtEl>
                                          <p:spTgt spid="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5">
                                            <p:txEl>
                                              <p:pRg st="2" end="2"/>
                                            </p:txEl>
                                          </p:spTgt>
                                        </p:tgtEl>
                                        <p:attrNameLst>
                                          <p:attrName>style.visibility</p:attrName>
                                        </p:attrNameLst>
                                      </p:cBhvr>
                                      <p:to>
                                        <p:strVal val="visible"/>
                                      </p:to>
                                    </p:set>
                                    <p:animEffect transition="in" filter="fade">
                                      <p:cBhvr>
                                        <p:cTn id="12" dur="500"/>
                                        <p:tgtEl>
                                          <p:spTgt spid="5">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5">
                                            <p:txEl>
                                              <p:pRg st="4" end="4"/>
                                            </p:txEl>
                                          </p:spTgt>
                                        </p:tgtEl>
                                        <p:attrNameLst>
                                          <p:attrName>style.visibility</p:attrName>
                                        </p:attrNameLst>
                                      </p:cBhvr>
                                      <p:to>
                                        <p:strVal val="visible"/>
                                      </p:to>
                                    </p:set>
                                    <p:animEffect transition="in" filter="fade">
                                      <p:cBhvr>
                                        <p:cTn id="17" dur="500"/>
                                        <p:tgtEl>
                                          <p:spTgt spid="5">
                                            <p:txEl>
                                              <p:pRg st="4" end="4"/>
                                            </p:txEl>
                                          </p:spTgt>
                                        </p:tgtEl>
                                      </p:cBhvr>
                                    </p:animEffect>
                                  </p:childTnLst>
                                </p:cTn>
                              </p:par>
                              <p:par>
                                <p:cTn id="18" presetID="42" presetClass="entr" presetSubtype="0" fill="hold" nodeType="withEffect">
                                  <p:stCondLst>
                                    <p:cond delay="0"/>
                                  </p:stCondLst>
                                  <p:childTnLst>
                                    <p:set>
                                      <p:cBhvr>
                                        <p:cTn id="19" dur="1" fill="hold">
                                          <p:stCondLst>
                                            <p:cond delay="0"/>
                                          </p:stCondLst>
                                        </p:cTn>
                                        <p:tgtEl>
                                          <p:spTgt spid="6"/>
                                        </p:tgtEl>
                                        <p:attrNameLst>
                                          <p:attrName>style.visibility</p:attrName>
                                        </p:attrNameLst>
                                      </p:cBhvr>
                                      <p:to>
                                        <p:strVal val="visible"/>
                                      </p:to>
                                    </p:set>
                                    <p:animEffect transition="in" filter="fade">
                                      <p:cBhvr>
                                        <p:cTn id="20" dur="1000"/>
                                        <p:tgtEl>
                                          <p:spTgt spid="6"/>
                                        </p:tgtEl>
                                      </p:cBhvr>
                                    </p:animEffect>
                                    <p:anim calcmode="lin" valueType="num">
                                      <p:cBhvr>
                                        <p:cTn id="21" dur="1000" fill="hold"/>
                                        <p:tgtEl>
                                          <p:spTgt spid="6"/>
                                        </p:tgtEl>
                                        <p:attrNameLst>
                                          <p:attrName>ppt_x</p:attrName>
                                        </p:attrNameLst>
                                      </p:cBhvr>
                                      <p:tavLst>
                                        <p:tav tm="0">
                                          <p:val>
                                            <p:strVal val="#ppt_x"/>
                                          </p:val>
                                        </p:tav>
                                        <p:tav tm="100000">
                                          <p:val>
                                            <p:strVal val="#ppt_x"/>
                                          </p:val>
                                        </p:tav>
                                      </p:tavLst>
                                    </p:anim>
                                    <p:anim calcmode="lin" valueType="num">
                                      <p:cBhvr>
                                        <p:cTn id="22" dur="1000" fill="hold"/>
                                        <p:tgtEl>
                                          <p:spTgt spid="6"/>
                                        </p:tgtEl>
                                        <p:attrNameLst>
                                          <p:attrName>ppt_y</p:attrName>
                                        </p:attrNameLst>
                                      </p:cBhvr>
                                      <p:tavLst>
                                        <p:tav tm="0">
                                          <p:val>
                                            <p:strVal val="#ppt_y+.1"/>
                                          </p:val>
                                        </p:tav>
                                        <p:tav tm="100000">
                                          <p:val>
                                            <p:strVal val="#ppt_y"/>
                                          </p:val>
                                        </p:tav>
                                      </p:tavLst>
                                    </p:anim>
                                  </p:childTnLst>
                                </p:cTn>
                              </p:par>
                              <p:par>
                                <p:cTn id="23" presetID="42" presetClass="entr" presetSubtype="0" fill="hold" grpId="0" nodeType="withEffect">
                                  <p:stCondLst>
                                    <p:cond delay="0"/>
                                  </p:stCondLst>
                                  <p:childTnLst>
                                    <p:set>
                                      <p:cBhvr>
                                        <p:cTn id="24" dur="1" fill="hold">
                                          <p:stCondLst>
                                            <p:cond delay="0"/>
                                          </p:stCondLst>
                                        </p:cTn>
                                        <p:tgtEl>
                                          <p:spTgt spid="10"/>
                                        </p:tgtEl>
                                        <p:attrNameLst>
                                          <p:attrName>style.visibility</p:attrName>
                                        </p:attrNameLst>
                                      </p:cBhvr>
                                      <p:to>
                                        <p:strVal val="visible"/>
                                      </p:to>
                                    </p:set>
                                    <p:animEffect transition="in" filter="fade">
                                      <p:cBhvr>
                                        <p:cTn id="25" dur="1000"/>
                                        <p:tgtEl>
                                          <p:spTgt spid="10"/>
                                        </p:tgtEl>
                                      </p:cBhvr>
                                    </p:animEffect>
                                    <p:anim calcmode="lin" valueType="num">
                                      <p:cBhvr>
                                        <p:cTn id="26" dur="1000" fill="hold"/>
                                        <p:tgtEl>
                                          <p:spTgt spid="10"/>
                                        </p:tgtEl>
                                        <p:attrNameLst>
                                          <p:attrName>ppt_x</p:attrName>
                                        </p:attrNameLst>
                                      </p:cBhvr>
                                      <p:tavLst>
                                        <p:tav tm="0">
                                          <p:val>
                                            <p:strVal val="#ppt_x"/>
                                          </p:val>
                                        </p:tav>
                                        <p:tav tm="100000">
                                          <p:val>
                                            <p:strVal val="#ppt_x"/>
                                          </p:val>
                                        </p:tav>
                                      </p:tavLst>
                                    </p:anim>
                                    <p:anim calcmode="lin" valueType="num">
                                      <p:cBhvr>
                                        <p:cTn id="27"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5">
                                            <p:txEl>
                                              <p:pRg st="6" end="6"/>
                                            </p:txEl>
                                          </p:spTgt>
                                        </p:tgtEl>
                                        <p:attrNameLst>
                                          <p:attrName>style.visibility</p:attrName>
                                        </p:attrNameLst>
                                      </p:cBhvr>
                                      <p:to>
                                        <p:strVal val="visible"/>
                                      </p:to>
                                    </p:set>
                                    <p:animEffect transition="in" filter="fade">
                                      <p:cBhvr>
                                        <p:cTn id="32" dur="500"/>
                                        <p:tgtEl>
                                          <p:spTgt spid="5">
                                            <p:txEl>
                                              <p:pRg st="6" end="6"/>
                                            </p:txEl>
                                          </p:spTgt>
                                        </p:tgtEl>
                                      </p:cBhvr>
                                    </p:animEffect>
                                  </p:childTnLst>
                                </p:cTn>
                              </p:par>
                              <p:par>
                                <p:cTn id="33" presetID="42" presetClass="entr" presetSubtype="0" fill="hold" nodeType="withEffect">
                                  <p:stCondLst>
                                    <p:cond delay="0"/>
                                  </p:stCondLst>
                                  <p:childTnLst>
                                    <p:set>
                                      <p:cBhvr>
                                        <p:cTn id="34" dur="1" fill="hold">
                                          <p:stCondLst>
                                            <p:cond delay="0"/>
                                          </p:stCondLst>
                                        </p:cTn>
                                        <p:tgtEl>
                                          <p:spTgt spid="4"/>
                                        </p:tgtEl>
                                        <p:attrNameLst>
                                          <p:attrName>style.visibility</p:attrName>
                                        </p:attrNameLst>
                                      </p:cBhvr>
                                      <p:to>
                                        <p:strVal val="visible"/>
                                      </p:to>
                                    </p:set>
                                    <p:animEffect transition="in" filter="fade">
                                      <p:cBhvr>
                                        <p:cTn id="35" dur="1000"/>
                                        <p:tgtEl>
                                          <p:spTgt spid="4"/>
                                        </p:tgtEl>
                                      </p:cBhvr>
                                    </p:animEffect>
                                    <p:anim calcmode="lin" valueType="num">
                                      <p:cBhvr>
                                        <p:cTn id="36" dur="1000" fill="hold"/>
                                        <p:tgtEl>
                                          <p:spTgt spid="4"/>
                                        </p:tgtEl>
                                        <p:attrNameLst>
                                          <p:attrName>ppt_x</p:attrName>
                                        </p:attrNameLst>
                                      </p:cBhvr>
                                      <p:tavLst>
                                        <p:tav tm="0">
                                          <p:val>
                                            <p:strVal val="#ppt_x"/>
                                          </p:val>
                                        </p:tav>
                                        <p:tav tm="100000">
                                          <p:val>
                                            <p:strVal val="#ppt_x"/>
                                          </p:val>
                                        </p:tav>
                                      </p:tavLst>
                                    </p:anim>
                                    <p:anim calcmode="lin" valueType="num">
                                      <p:cBhvr>
                                        <p:cTn id="37" dur="1000" fill="hold"/>
                                        <p:tgtEl>
                                          <p:spTgt spid="4"/>
                                        </p:tgtEl>
                                        <p:attrNameLst>
                                          <p:attrName>ppt_y</p:attrName>
                                        </p:attrNameLst>
                                      </p:cBhvr>
                                      <p:tavLst>
                                        <p:tav tm="0">
                                          <p:val>
                                            <p:strVal val="#ppt_y+.1"/>
                                          </p:val>
                                        </p:tav>
                                        <p:tav tm="100000">
                                          <p:val>
                                            <p:strVal val="#ppt_y"/>
                                          </p:val>
                                        </p:tav>
                                      </p:tavLst>
                                    </p:anim>
                                  </p:childTnLst>
                                </p:cTn>
                              </p:par>
                              <p:par>
                                <p:cTn id="38" presetID="42" presetClass="entr" presetSubtype="0" fill="hold" grpId="0" nodeType="withEffect">
                                  <p:stCondLst>
                                    <p:cond delay="0"/>
                                  </p:stCondLst>
                                  <p:childTnLst>
                                    <p:set>
                                      <p:cBhvr>
                                        <p:cTn id="39" dur="1" fill="hold">
                                          <p:stCondLst>
                                            <p:cond delay="0"/>
                                          </p:stCondLst>
                                        </p:cTn>
                                        <p:tgtEl>
                                          <p:spTgt spid="8"/>
                                        </p:tgtEl>
                                        <p:attrNameLst>
                                          <p:attrName>style.visibility</p:attrName>
                                        </p:attrNameLst>
                                      </p:cBhvr>
                                      <p:to>
                                        <p:strVal val="visible"/>
                                      </p:to>
                                    </p:set>
                                    <p:animEffect transition="in" filter="fade">
                                      <p:cBhvr>
                                        <p:cTn id="40" dur="1000"/>
                                        <p:tgtEl>
                                          <p:spTgt spid="8"/>
                                        </p:tgtEl>
                                      </p:cBhvr>
                                    </p:animEffect>
                                    <p:anim calcmode="lin" valueType="num">
                                      <p:cBhvr>
                                        <p:cTn id="41" dur="1000" fill="hold"/>
                                        <p:tgtEl>
                                          <p:spTgt spid="8"/>
                                        </p:tgtEl>
                                        <p:attrNameLst>
                                          <p:attrName>ppt_x</p:attrName>
                                        </p:attrNameLst>
                                      </p:cBhvr>
                                      <p:tavLst>
                                        <p:tav tm="0">
                                          <p:val>
                                            <p:strVal val="#ppt_x"/>
                                          </p:val>
                                        </p:tav>
                                        <p:tav tm="100000">
                                          <p:val>
                                            <p:strVal val="#ppt_x"/>
                                          </p:val>
                                        </p:tav>
                                      </p:tavLst>
                                    </p:anim>
                                    <p:anim calcmode="lin" valueType="num">
                                      <p:cBhvr>
                                        <p:cTn id="42"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nodeType="clickEffect">
                                  <p:stCondLst>
                                    <p:cond delay="0"/>
                                  </p:stCondLst>
                                  <p:childTnLst>
                                    <p:set>
                                      <p:cBhvr>
                                        <p:cTn id="46" dur="1" fill="hold">
                                          <p:stCondLst>
                                            <p:cond delay="0"/>
                                          </p:stCondLst>
                                        </p:cTn>
                                        <p:tgtEl>
                                          <p:spTgt spid="5">
                                            <p:txEl>
                                              <p:pRg st="8" end="8"/>
                                            </p:txEl>
                                          </p:spTgt>
                                        </p:tgtEl>
                                        <p:attrNameLst>
                                          <p:attrName>style.visibility</p:attrName>
                                        </p:attrNameLst>
                                      </p:cBhvr>
                                      <p:to>
                                        <p:strVal val="visible"/>
                                      </p:to>
                                    </p:set>
                                    <p:animEffect transition="in" filter="fade">
                                      <p:cBhvr>
                                        <p:cTn id="47" dur="500"/>
                                        <p:tgtEl>
                                          <p:spTgt spid="5">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8"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5BCCBE-E6FB-26BA-C3B5-4A4486A67290}"/>
              </a:ext>
            </a:extLst>
          </p:cNvPr>
          <p:cNvSpPr>
            <a:spLocks noGrp="1"/>
          </p:cNvSpPr>
          <p:nvPr>
            <p:ph type="title"/>
          </p:nvPr>
        </p:nvSpPr>
        <p:spPr>
          <a:xfrm>
            <a:off x="1264298" y="346191"/>
            <a:ext cx="8278713" cy="533497"/>
          </a:xfrm>
        </p:spPr>
        <p:txBody>
          <a:bodyPr>
            <a:normAutofit/>
          </a:bodyPr>
          <a:lstStyle/>
          <a:p>
            <a:pPr marL="457200" indent="-457200">
              <a:buFont typeface="Wingdings" panose="05000000000000000000" pitchFamily="2" charset="2"/>
              <a:buChar char="v"/>
            </a:pPr>
            <a:r>
              <a:rPr lang="en-US" sz="2800" b="1" dirty="0">
                <a:effectLst/>
                <a:latin typeface="Georgia" panose="02040502050405020303" pitchFamily="18" charset="0"/>
                <a:ea typeface="DengXian Light" panose="02010600030101010101" pitchFamily="2" charset="-122"/>
                <a:cs typeface="Times New Roman" panose="02020603050405020304" pitchFamily="18" charset="0"/>
              </a:rPr>
              <a:t>Material Properties</a:t>
            </a:r>
            <a:endParaRPr lang="en-US" sz="6000" dirty="0">
              <a:latin typeface="Georgia" panose="02040502050405020303" pitchFamily="18" charset="0"/>
            </a:endParaRPr>
          </a:p>
        </p:txBody>
      </p:sp>
      <p:sp>
        <p:nvSpPr>
          <p:cNvPr id="3" name="Slide Number Placeholder 2">
            <a:extLst>
              <a:ext uri="{FF2B5EF4-FFF2-40B4-BE49-F238E27FC236}">
                <a16:creationId xmlns:a16="http://schemas.microsoft.com/office/drawing/2014/main" id="{0FA0F676-65BB-F2E6-D66A-B09ED60ED116}"/>
              </a:ext>
            </a:extLst>
          </p:cNvPr>
          <p:cNvSpPr>
            <a:spLocks noGrp="1"/>
          </p:cNvSpPr>
          <p:nvPr>
            <p:ph type="sldNum" sz="quarter" idx="12"/>
          </p:nvPr>
        </p:nvSpPr>
        <p:spPr/>
        <p:txBody>
          <a:bodyPr/>
          <a:lstStyle/>
          <a:p>
            <a:fld id="{E31375A4-56A4-47D6-9801-1991572033F7}" type="slidenum">
              <a:rPr lang="en-US" smtClean="0"/>
              <a:pPr/>
              <a:t>17</a:t>
            </a:fld>
            <a:endParaRPr lang="en-US" dirty="0"/>
          </a:p>
        </p:txBody>
      </p:sp>
      <p:pic>
        <p:nvPicPr>
          <p:cNvPr id="9" name="Picture 8">
            <a:extLst>
              <a:ext uri="{FF2B5EF4-FFF2-40B4-BE49-F238E27FC236}">
                <a16:creationId xmlns:a16="http://schemas.microsoft.com/office/drawing/2014/main" id="{F305F926-EEC5-0E3F-77A1-4874379A2122}"/>
              </a:ext>
            </a:extLst>
          </p:cNvPr>
          <p:cNvPicPr>
            <a:picLocks noChangeAspect="1"/>
          </p:cNvPicPr>
          <p:nvPr/>
        </p:nvPicPr>
        <p:blipFill rotWithShape="1">
          <a:blip r:embed="rId3"/>
          <a:srcRect l="7807" b="8385"/>
          <a:stretch/>
        </p:blipFill>
        <p:spPr>
          <a:xfrm>
            <a:off x="1264298" y="1532624"/>
            <a:ext cx="6142395" cy="1983009"/>
          </a:xfrm>
          <a:prstGeom prst="rect">
            <a:avLst/>
          </a:prstGeom>
        </p:spPr>
      </p:pic>
      <p:sp>
        <p:nvSpPr>
          <p:cNvPr id="15" name="TextBox 14">
            <a:extLst>
              <a:ext uri="{FF2B5EF4-FFF2-40B4-BE49-F238E27FC236}">
                <a16:creationId xmlns:a16="http://schemas.microsoft.com/office/drawing/2014/main" id="{7C6B9FBF-DF04-7386-0EFB-BE06F7C90ECB}"/>
              </a:ext>
            </a:extLst>
          </p:cNvPr>
          <p:cNvSpPr txBox="1"/>
          <p:nvPr/>
        </p:nvSpPr>
        <p:spPr>
          <a:xfrm>
            <a:off x="1559063" y="1084925"/>
            <a:ext cx="3690979" cy="369332"/>
          </a:xfrm>
          <a:prstGeom prst="rect">
            <a:avLst/>
          </a:prstGeom>
          <a:noFill/>
        </p:spPr>
        <p:txBody>
          <a:bodyPr wrap="square">
            <a:spAutoFit/>
          </a:bodyPr>
          <a:lstStyle/>
          <a:p>
            <a:pPr marL="285750" indent="-285750">
              <a:buFont typeface="Wingdings" panose="05000000000000000000" pitchFamily="2" charset="2"/>
              <a:buChar char="q"/>
            </a:pPr>
            <a:r>
              <a:rPr lang="en-US" b="1" i="1" dirty="0">
                <a:solidFill>
                  <a:schemeClr val="tx2"/>
                </a:solidFill>
                <a:latin typeface="Georgia" panose="02040502050405020303" pitchFamily="18" charset="0"/>
              </a:rPr>
              <a:t>Clay bricks</a:t>
            </a:r>
          </a:p>
        </p:txBody>
      </p:sp>
      <p:pic>
        <p:nvPicPr>
          <p:cNvPr id="4" name="Picture 3">
            <a:extLst>
              <a:ext uri="{FF2B5EF4-FFF2-40B4-BE49-F238E27FC236}">
                <a16:creationId xmlns:a16="http://schemas.microsoft.com/office/drawing/2014/main" id="{FF2A8B9B-0BFC-6E4F-12D7-E83D07C0ADA0}"/>
              </a:ext>
            </a:extLst>
          </p:cNvPr>
          <p:cNvPicPr>
            <a:picLocks noChangeAspect="1"/>
          </p:cNvPicPr>
          <p:nvPr/>
        </p:nvPicPr>
        <p:blipFill>
          <a:blip r:embed="rId4"/>
          <a:stretch>
            <a:fillRect/>
          </a:stretch>
        </p:blipFill>
        <p:spPr>
          <a:xfrm>
            <a:off x="8408072" y="1532624"/>
            <a:ext cx="2956750" cy="2496811"/>
          </a:xfrm>
          <a:prstGeom prst="rect">
            <a:avLst/>
          </a:prstGeom>
        </p:spPr>
      </p:pic>
      <p:pic>
        <p:nvPicPr>
          <p:cNvPr id="7" name="Picture 6">
            <a:extLst>
              <a:ext uri="{FF2B5EF4-FFF2-40B4-BE49-F238E27FC236}">
                <a16:creationId xmlns:a16="http://schemas.microsoft.com/office/drawing/2014/main" id="{AA3AE2B4-6FD5-79BC-EBE5-EA1D97CDCAFA}"/>
              </a:ext>
            </a:extLst>
          </p:cNvPr>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1055291" y="4029436"/>
            <a:ext cx="2275738" cy="2163665"/>
          </a:xfrm>
          <a:prstGeom prst="rect">
            <a:avLst/>
          </a:prstGeom>
          <a:noFill/>
        </p:spPr>
      </p:pic>
      <p:pic>
        <p:nvPicPr>
          <p:cNvPr id="11" name="Picture 10">
            <a:extLst>
              <a:ext uri="{FF2B5EF4-FFF2-40B4-BE49-F238E27FC236}">
                <a16:creationId xmlns:a16="http://schemas.microsoft.com/office/drawing/2014/main" id="{F76D13D9-B35E-876B-129C-EFC93A11026B}"/>
              </a:ext>
            </a:extLst>
          </p:cNvPr>
          <p:cNvPicPr>
            <a:picLocks noChangeAspect="1"/>
          </p:cNvPicPr>
          <p:nvPr/>
        </p:nvPicPr>
        <p:blipFill>
          <a:blip r:embed="rId6"/>
          <a:stretch>
            <a:fillRect/>
          </a:stretch>
        </p:blipFill>
        <p:spPr>
          <a:xfrm>
            <a:off x="3341955" y="4028833"/>
            <a:ext cx="1969179" cy="2164268"/>
          </a:xfrm>
          <a:prstGeom prst="rect">
            <a:avLst/>
          </a:prstGeom>
        </p:spPr>
      </p:pic>
      <p:pic>
        <p:nvPicPr>
          <p:cNvPr id="13" name="Picture 12">
            <a:extLst>
              <a:ext uri="{FF2B5EF4-FFF2-40B4-BE49-F238E27FC236}">
                <a16:creationId xmlns:a16="http://schemas.microsoft.com/office/drawing/2014/main" id="{F1475E66-7E66-308E-38B0-94BCAD41661A}"/>
              </a:ext>
            </a:extLst>
          </p:cNvPr>
          <p:cNvPicPr>
            <a:picLocks noChangeAspect="1"/>
          </p:cNvPicPr>
          <p:nvPr/>
        </p:nvPicPr>
        <p:blipFill>
          <a:blip r:embed="rId7"/>
          <a:stretch>
            <a:fillRect/>
          </a:stretch>
        </p:blipFill>
        <p:spPr>
          <a:xfrm>
            <a:off x="5428358" y="4028833"/>
            <a:ext cx="1896020" cy="2164268"/>
          </a:xfrm>
          <a:prstGeom prst="rect">
            <a:avLst/>
          </a:prstGeom>
        </p:spPr>
      </p:pic>
      <p:sp>
        <p:nvSpPr>
          <p:cNvPr id="18" name="TextBox 17">
            <a:extLst>
              <a:ext uri="{FF2B5EF4-FFF2-40B4-BE49-F238E27FC236}">
                <a16:creationId xmlns:a16="http://schemas.microsoft.com/office/drawing/2014/main" id="{6586EEE3-78C4-00D1-3331-D286E9154800}"/>
              </a:ext>
            </a:extLst>
          </p:cNvPr>
          <p:cNvSpPr txBox="1"/>
          <p:nvPr/>
        </p:nvSpPr>
        <p:spPr>
          <a:xfrm>
            <a:off x="8592717" y="1084925"/>
            <a:ext cx="2599921" cy="369332"/>
          </a:xfrm>
          <a:prstGeom prst="rect">
            <a:avLst/>
          </a:prstGeom>
          <a:noFill/>
        </p:spPr>
        <p:txBody>
          <a:bodyPr wrap="square">
            <a:spAutoFit/>
          </a:bodyPr>
          <a:lstStyle/>
          <a:p>
            <a:pPr marL="285750" indent="-285750">
              <a:buFont typeface="Wingdings" panose="05000000000000000000" pitchFamily="2" charset="2"/>
              <a:buChar char="q"/>
            </a:pPr>
            <a:r>
              <a:rPr lang="en-US" b="1" i="1" dirty="0">
                <a:solidFill>
                  <a:schemeClr val="tx2"/>
                </a:solidFill>
                <a:latin typeface="Georgia" panose="02040502050405020303" pitchFamily="18" charset="0"/>
              </a:rPr>
              <a:t>Mortar</a:t>
            </a:r>
          </a:p>
        </p:txBody>
      </p:sp>
      <p:sp>
        <p:nvSpPr>
          <p:cNvPr id="19" name="TextBox 18">
            <a:extLst>
              <a:ext uri="{FF2B5EF4-FFF2-40B4-BE49-F238E27FC236}">
                <a16:creationId xmlns:a16="http://schemas.microsoft.com/office/drawing/2014/main" id="{0123E65B-4C0A-14BC-78E7-3E0122296291}"/>
              </a:ext>
            </a:extLst>
          </p:cNvPr>
          <p:cNvSpPr txBox="1"/>
          <p:nvPr/>
        </p:nvSpPr>
        <p:spPr>
          <a:xfrm>
            <a:off x="1559062" y="3721657"/>
            <a:ext cx="1690375" cy="369332"/>
          </a:xfrm>
          <a:prstGeom prst="rect">
            <a:avLst/>
          </a:prstGeom>
          <a:noFill/>
        </p:spPr>
        <p:txBody>
          <a:bodyPr wrap="square">
            <a:spAutoFit/>
          </a:bodyPr>
          <a:lstStyle/>
          <a:p>
            <a:pPr marL="285750" indent="-285750">
              <a:buFont typeface="Wingdings" panose="05000000000000000000" pitchFamily="2" charset="2"/>
              <a:buChar char="q"/>
            </a:pPr>
            <a:r>
              <a:rPr lang="en-US" b="1" i="1" dirty="0">
                <a:solidFill>
                  <a:schemeClr val="tx2"/>
                </a:solidFill>
                <a:latin typeface="Georgia" panose="02040502050405020303" pitchFamily="18" charset="0"/>
              </a:rPr>
              <a:t>LWECC</a:t>
            </a:r>
          </a:p>
        </p:txBody>
      </p:sp>
      <p:pic>
        <p:nvPicPr>
          <p:cNvPr id="5" name="Picture 4">
            <a:extLst>
              <a:ext uri="{FF2B5EF4-FFF2-40B4-BE49-F238E27FC236}">
                <a16:creationId xmlns:a16="http://schemas.microsoft.com/office/drawing/2014/main" id="{B00ED854-86BB-8792-24B6-8AE78F9CB3B1}"/>
              </a:ext>
            </a:extLst>
          </p:cNvPr>
          <p:cNvPicPr>
            <a:picLocks noChangeAspect="1"/>
          </p:cNvPicPr>
          <p:nvPr/>
        </p:nvPicPr>
        <p:blipFill>
          <a:blip r:embed="rId8"/>
          <a:stretch>
            <a:fillRect/>
          </a:stretch>
        </p:blipFill>
        <p:spPr>
          <a:xfrm>
            <a:off x="7441772" y="4028833"/>
            <a:ext cx="1932599" cy="2139881"/>
          </a:xfrm>
          <a:prstGeom prst="rect">
            <a:avLst/>
          </a:prstGeom>
        </p:spPr>
      </p:pic>
    </p:spTree>
    <p:extLst>
      <p:ext uri="{BB962C8B-B14F-4D97-AF65-F5344CB8AC3E}">
        <p14:creationId xmlns:p14="http://schemas.microsoft.com/office/powerpoint/2010/main" val="23616204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1000"/>
                                        <p:tgtEl>
                                          <p:spTgt spid="9"/>
                                        </p:tgtEl>
                                      </p:cBhvr>
                                    </p:animEffect>
                                    <p:anim calcmode="lin" valueType="num">
                                      <p:cBhvr>
                                        <p:cTn id="8" dur="1000" fill="hold"/>
                                        <p:tgtEl>
                                          <p:spTgt spid="9"/>
                                        </p:tgtEl>
                                        <p:attrNameLst>
                                          <p:attrName>ppt_x</p:attrName>
                                        </p:attrNameLst>
                                      </p:cBhvr>
                                      <p:tavLst>
                                        <p:tav tm="0">
                                          <p:val>
                                            <p:strVal val="#ppt_x"/>
                                          </p:val>
                                        </p:tav>
                                        <p:tav tm="100000">
                                          <p:val>
                                            <p:strVal val="#ppt_x"/>
                                          </p:val>
                                        </p:tav>
                                      </p:tavLst>
                                    </p:anim>
                                    <p:anim calcmode="lin" valueType="num">
                                      <p:cBhvr>
                                        <p:cTn id="9" dur="1000" fill="hold"/>
                                        <p:tgtEl>
                                          <p:spTgt spid="9"/>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15"/>
                                        </p:tgtEl>
                                        <p:attrNameLst>
                                          <p:attrName>style.visibility</p:attrName>
                                        </p:attrNameLst>
                                      </p:cBhvr>
                                      <p:to>
                                        <p:strVal val="visible"/>
                                      </p:to>
                                    </p:set>
                                    <p:animEffect transition="in" filter="fade">
                                      <p:cBhvr>
                                        <p:cTn id="12" dur="1000"/>
                                        <p:tgtEl>
                                          <p:spTgt spid="15"/>
                                        </p:tgtEl>
                                      </p:cBhvr>
                                    </p:animEffect>
                                    <p:anim calcmode="lin" valueType="num">
                                      <p:cBhvr>
                                        <p:cTn id="13" dur="1000" fill="hold"/>
                                        <p:tgtEl>
                                          <p:spTgt spid="15"/>
                                        </p:tgtEl>
                                        <p:attrNameLst>
                                          <p:attrName>ppt_x</p:attrName>
                                        </p:attrNameLst>
                                      </p:cBhvr>
                                      <p:tavLst>
                                        <p:tav tm="0">
                                          <p:val>
                                            <p:strVal val="#ppt_x"/>
                                          </p:val>
                                        </p:tav>
                                        <p:tav tm="100000">
                                          <p:val>
                                            <p:strVal val="#ppt_x"/>
                                          </p:val>
                                        </p:tav>
                                      </p:tavLst>
                                    </p:anim>
                                    <p:anim calcmode="lin" valueType="num">
                                      <p:cBhvr>
                                        <p:cTn id="14" dur="1000" fill="hold"/>
                                        <p:tgtEl>
                                          <p:spTgt spid="15"/>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nodeType="click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fade">
                                      <p:cBhvr>
                                        <p:cTn id="19" dur="1000"/>
                                        <p:tgtEl>
                                          <p:spTgt spid="4"/>
                                        </p:tgtEl>
                                      </p:cBhvr>
                                    </p:animEffect>
                                    <p:anim calcmode="lin" valueType="num">
                                      <p:cBhvr>
                                        <p:cTn id="20" dur="1000" fill="hold"/>
                                        <p:tgtEl>
                                          <p:spTgt spid="4"/>
                                        </p:tgtEl>
                                        <p:attrNameLst>
                                          <p:attrName>ppt_x</p:attrName>
                                        </p:attrNameLst>
                                      </p:cBhvr>
                                      <p:tavLst>
                                        <p:tav tm="0">
                                          <p:val>
                                            <p:strVal val="#ppt_x"/>
                                          </p:val>
                                        </p:tav>
                                        <p:tav tm="100000">
                                          <p:val>
                                            <p:strVal val="#ppt_x"/>
                                          </p:val>
                                        </p:tav>
                                      </p:tavLst>
                                    </p:anim>
                                    <p:anim calcmode="lin" valueType="num">
                                      <p:cBhvr>
                                        <p:cTn id="21" dur="1000" fill="hold"/>
                                        <p:tgtEl>
                                          <p:spTgt spid="4"/>
                                        </p:tgtEl>
                                        <p:attrNameLst>
                                          <p:attrName>ppt_y</p:attrName>
                                        </p:attrNameLst>
                                      </p:cBhvr>
                                      <p:tavLst>
                                        <p:tav tm="0">
                                          <p:val>
                                            <p:strVal val="#ppt_y+.1"/>
                                          </p:val>
                                        </p:tav>
                                        <p:tav tm="100000">
                                          <p:val>
                                            <p:strVal val="#ppt_y"/>
                                          </p:val>
                                        </p:tav>
                                      </p:tavLst>
                                    </p:anim>
                                  </p:childTnLst>
                                </p:cTn>
                              </p:par>
                              <p:par>
                                <p:cTn id="22" presetID="42" presetClass="entr" presetSubtype="0" fill="hold" grpId="0" nodeType="withEffect">
                                  <p:stCondLst>
                                    <p:cond delay="0"/>
                                  </p:stCondLst>
                                  <p:childTnLst>
                                    <p:set>
                                      <p:cBhvr>
                                        <p:cTn id="23" dur="1" fill="hold">
                                          <p:stCondLst>
                                            <p:cond delay="0"/>
                                          </p:stCondLst>
                                        </p:cTn>
                                        <p:tgtEl>
                                          <p:spTgt spid="18"/>
                                        </p:tgtEl>
                                        <p:attrNameLst>
                                          <p:attrName>style.visibility</p:attrName>
                                        </p:attrNameLst>
                                      </p:cBhvr>
                                      <p:to>
                                        <p:strVal val="visible"/>
                                      </p:to>
                                    </p:set>
                                    <p:animEffect transition="in" filter="fade">
                                      <p:cBhvr>
                                        <p:cTn id="24" dur="1000"/>
                                        <p:tgtEl>
                                          <p:spTgt spid="18"/>
                                        </p:tgtEl>
                                      </p:cBhvr>
                                    </p:animEffect>
                                    <p:anim calcmode="lin" valueType="num">
                                      <p:cBhvr>
                                        <p:cTn id="25" dur="1000" fill="hold"/>
                                        <p:tgtEl>
                                          <p:spTgt spid="18"/>
                                        </p:tgtEl>
                                        <p:attrNameLst>
                                          <p:attrName>ppt_x</p:attrName>
                                        </p:attrNameLst>
                                      </p:cBhvr>
                                      <p:tavLst>
                                        <p:tav tm="0">
                                          <p:val>
                                            <p:strVal val="#ppt_x"/>
                                          </p:val>
                                        </p:tav>
                                        <p:tav tm="100000">
                                          <p:val>
                                            <p:strVal val="#ppt_x"/>
                                          </p:val>
                                        </p:tav>
                                      </p:tavLst>
                                    </p:anim>
                                    <p:anim calcmode="lin" valueType="num">
                                      <p:cBhvr>
                                        <p:cTn id="26" dur="1000" fill="hold"/>
                                        <p:tgtEl>
                                          <p:spTgt spid="18"/>
                                        </p:tgtEl>
                                        <p:attrNameLst>
                                          <p:attrName>ppt_y</p:attrName>
                                        </p:attrNameLst>
                                      </p:cBhvr>
                                      <p:tavLst>
                                        <p:tav tm="0">
                                          <p:val>
                                            <p:strVal val="#ppt_y+.1"/>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42" presetClass="entr" presetSubtype="0" fill="hold" nodeType="clickEffect">
                                  <p:stCondLst>
                                    <p:cond delay="0"/>
                                  </p:stCondLst>
                                  <p:childTnLst>
                                    <p:set>
                                      <p:cBhvr>
                                        <p:cTn id="30" dur="1" fill="hold">
                                          <p:stCondLst>
                                            <p:cond delay="0"/>
                                          </p:stCondLst>
                                        </p:cTn>
                                        <p:tgtEl>
                                          <p:spTgt spid="7"/>
                                        </p:tgtEl>
                                        <p:attrNameLst>
                                          <p:attrName>style.visibility</p:attrName>
                                        </p:attrNameLst>
                                      </p:cBhvr>
                                      <p:to>
                                        <p:strVal val="visible"/>
                                      </p:to>
                                    </p:set>
                                    <p:animEffect transition="in" filter="fade">
                                      <p:cBhvr>
                                        <p:cTn id="31" dur="1000"/>
                                        <p:tgtEl>
                                          <p:spTgt spid="7"/>
                                        </p:tgtEl>
                                      </p:cBhvr>
                                    </p:animEffect>
                                    <p:anim calcmode="lin" valueType="num">
                                      <p:cBhvr>
                                        <p:cTn id="32" dur="1000" fill="hold"/>
                                        <p:tgtEl>
                                          <p:spTgt spid="7"/>
                                        </p:tgtEl>
                                        <p:attrNameLst>
                                          <p:attrName>ppt_x</p:attrName>
                                        </p:attrNameLst>
                                      </p:cBhvr>
                                      <p:tavLst>
                                        <p:tav tm="0">
                                          <p:val>
                                            <p:strVal val="#ppt_x"/>
                                          </p:val>
                                        </p:tav>
                                        <p:tav tm="100000">
                                          <p:val>
                                            <p:strVal val="#ppt_x"/>
                                          </p:val>
                                        </p:tav>
                                      </p:tavLst>
                                    </p:anim>
                                    <p:anim calcmode="lin" valueType="num">
                                      <p:cBhvr>
                                        <p:cTn id="33" dur="1000" fill="hold"/>
                                        <p:tgtEl>
                                          <p:spTgt spid="7"/>
                                        </p:tgtEl>
                                        <p:attrNameLst>
                                          <p:attrName>ppt_y</p:attrName>
                                        </p:attrNameLst>
                                      </p:cBhvr>
                                      <p:tavLst>
                                        <p:tav tm="0">
                                          <p:val>
                                            <p:strVal val="#ppt_y+.1"/>
                                          </p:val>
                                        </p:tav>
                                        <p:tav tm="100000">
                                          <p:val>
                                            <p:strVal val="#ppt_y"/>
                                          </p:val>
                                        </p:tav>
                                      </p:tavLst>
                                    </p:anim>
                                  </p:childTnLst>
                                </p:cTn>
                              </p:par>
                              <p:par>
                                <p:cTn id="34" presetID="42" presetClass="entr" presetSubtype="0" fill="hold" nodeType="withEffect">
                                  <p:stCondLst>
                                    <p:cond delay="0"/>
                                  </p:stCondLst>
                                  <p:childTnLst>
                                    <p:set>
                                      <p:cBhvr>
                                        <p:cTn id="35" dur="1" fill="hold">
                                          <p:stCondLst>
                                            <p:cond delay="0"/>
                                          </p:stCondLst>
                                        </p:cTn>
                                        <p:tgtEl>
                                          <p:spTgt spid="11"/>
                                        </p:tgtEl>
                                        <p:attrNameLst>
                                          <p:attrName>style.visibility</p:attrName>
                                        </p:attrNameLst>
                                      </p:cBhvr>
                                      <p:to>
                                        <p:strVal val="visible"/>
                                      </p:to>
                                    </p:set>
                                    <p:animEffect transition="in" filter="fade">
                                      <p:cBhvr>
                                        <p:cTn id="36" dur="1000"/>
                                        <p:tgtEl>
                                          <p:spTgt spid="11"/>
                                        </p:tgtEl>
                                      </p:cBhvr>
                                    </p:animEffect>
                                    <p:anim calcmode="lin" valueType="num">
                                      <p:cBhvr>
                                        <p:cTn id="37" dur="1000" fill="hold"/>
                                        <p:tgtEl>
                                          <p:spTgt spid="11"/>
                                        </p:tgtEl>
                                        <p:attrNameLst>
                                          <p:attrName>ppt_x</p:attrName>
                                        </p:attrNameLst>
                                      </p:cBhvr>
                                      <p:tavLst>
                                        <p:tav tm="0">
                                          <p:val>
                                            <p:strVal val="#ppt_x"/>
                                          </p:val>
                                        </p:tav>
                                        <p:tav tm="100000">
                                          <p:val>
                                            <p:strVal val="#ppt_x"/>
                                          </p:val>
                                        </p:tav>
                                      </p:tavLst>
                                    </p:anim>
                                    <p:anim calcmode="lin" valueType="num">
                                      <p:cBhvr>
                                        <p:cTn id="38" dur="1000" fill="hold"/>
                                        <p:tgtEl>
                                          <p:spTgt spid="11"/>
                                        </p:tgtEl>
                                        <p:attrNameLst>
                                          <p:attrName>ppt_y</p:attrName>
                                        </p:attrNameLst>
                                      </p:cBhvr>
                                      <p:tavLst>
                                        <p:tav tm="0">
                                          <p:val>
                                            <p:strVal val="#ppt_y+.1"/>
                                          </p:val>
                                        </p:tav>
                                        <p:tav tm="100000">
                                          <p:val>
                                            <p:strVal val="#ppt_y"/>
                                          </p:val>
                                        </p:tav>
                                      </p:tavLst>
                                    </p:anim>
                                  </p:childTnLst>
                                </p:cTn>
                              </p:par>
                              <p:par>
                                <p:cTn id="39" presetID="42" presetClass="entr" presetSubtype="0" fill="hold" nodeType="withEffect">
                                  <p:stCondLst>
                                    <p:cond delay="0"/>
                                  </p:stCondLst>
                                  <p:childTnLst>
                                    <p:set>
                                      <p:cBhvr>
                                        <p:cTn id="40" dur="1" fill="hold">
                                          <p:stCondLst>
                                            <p:cond delay="0"/>
                                          </p:stCondLst>
                                        </p:cTn>
                                        <p:tgtEl>
                                          <p:spTgt spid="13"/>
                                        </p:tgtEl>
                                        <p:attrNameLst>
                                          <p:attrName>style.visibility</p:attrName>
                                        </p:attrNameLst>
                                      </p:cBhvr>
                                      <p:to>
                                        <p:strVal val="visible"/>
                                      </p:to>
                                    </p:set>
                                    <p:animEffect transition="in" filter="fade">
                                      <p:cBhvr>
                                        <p:cTn id="41" dur="1000"/>
                                        <p:tgtEl>
                                          <p:spTgt spid="13"/>
                                        </p:tgtEl>
                                      </p:cBhvr>
                                    </p:animEffect>
                                    <p:anim calcmode="lin" valueType="num">
                                      <p:cBhvr>
                                        <p:cTn id="42" dur="1000" fill="hold"/>
                                        <p:tgtEl>
                                          <p:spTgt spid="13"/>
                                        </p:tgtEl>
                                        <p:attrNameLst>
                                          <p:attrName>ppt_x</p:attrName>
                                        </p:attrNameLst>
                                      </p:cBhvr>
                                      <p:tavLst>
                                        <p:tav tm="0">
                                          <p:val>
                                            <p:strVal val="#ppt_x"/>
                                          </p:val>
                                        </p:tav>
                                        <p:tav tm="100000">
                                          <p:val>
                                            <p:strVal val="#ppt_x"/>
                                          </p:val>
                                        </p:tav>
                                      </p:tavLst>
                                    </p:anim>
                                    <p:anim calcmode="lin" valueType="num">
                                      <p:cBhvr>
                                        <p:cTn id="43" dur="1000" fill="hold"/>
                                        <p:tgtEl>
                                          <p:spTgt spid="13"/>
                                        </p:tgtEl>
                                        <p:attrNameLst>
                                          <p:attrName>ppt_y</p:attrName>
                                        </p:attrNameLst>
                                      </p:cBhvr>
                                      <p:tavLst>
                                        <p:tav tm="0">
                                          <p:val>
                                            <p:strVal val="#ppt_y+.1"/>
                                          </p:val>
                                        </p:tav>
                                        <p:tav tm="100000">
                                          <p:val>
                                            <p:strVal val="#ppt_y"/>
                                          </p:val>
                                        </p:tav>
                                      </p:tavLst>
                                    </p:anim>
                                  </p:childTnLst>
                                </p:cTn>
                              </p:par>
                              <p:par>
                                <p:cTn id="44" presetID="42" presetClass="entr" presetSubtype="0" fill="hold" grpId="0" nodeType="withEffect">
                                  <p:stCondLst>
                                    <p:cond delay="0"/>
                                  </p:stCondLst>
                                  <p:childTnLst>
                                    <p:set>
                                      <p:cBhvr>
                                        <p:cTn id="45" dur="1" fill="hold">
                                          <p:stCondLst>
                                            <p:cond delay="0"/>
                                          </p:stCondLst>
                                        </p:cTn>
                                        <p:tgtEl>
                                          <p:spTgt spid="19"/>
                                        </p:tgtEl>
                                        <p:attrNameLst>
                                          <p:attrName>style.visibility</p:attrName>
                                        </p:attrNameLst>
                                      </p:cBhvr>
                                      <p:to>
                                        <p:strVal val="visible"/>
                                      </p:to>
                                    </p:set>
                                    <p:animEffect transition="in" filter="fade">
                                      <p:cBhvr>
                                        <p:cTn id="46" dur="1000"/>
                                        <p:tgtEl>
                                          <p:spTgt spid="19"/>
                                        </p:tgtEl>
                                      </p:cBhvr>
                                    </p:animEffect>
                                    <p:anim calcmode="lin" valueType="num">
                                      <p:cBhvr>
                                        <p:cTn id="47" dur="1000" fill="hold"/>
                                        <p:tgtEl>
                                          <p:spTgt spid="19"/>
                                        </p:tgtEl>
                                        <p:attrNameLst>
                                          <p:attrName>ppt_x</p:attrName>
                                        </p:attrNameLst>
                                      </p:cBhvr>
                                      <p:tavLst>
                                        <p:tav tm="0">
                                          <p:val>
                                            <p:strVal val="#ppt_x"/>
                                          </p:val>
                                        </p:tav>
                                        <p:tav tm="100000">
                                          <p:val>
                                            <p:strVal val="#ppt_x"/>
                                          </p:val>
                                        </p:tav>
                                      </p:tavLst>
                                    </p:anim>
                                    <p:anim calcmode="lin" valueType="num">
                                      <p:cBhvr>
                                        <p:cTn id="48" dur="1000" fill="hold"/>
                                        <p:tgtEl>
                                          <p:spTgt spid="1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8" grpId="0"/>
      <p:bldP spid="19"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50CDF2-5305-F577-51C3-CD183AAFBD2D}"/>
              </a:ext>
            </a:extLst>
          </p:cNvPr>
          <p:cNvSpPr>
            <a:spLocks noGrp="1"/>
          </p:cNvSpPr>
          <p:nvPr>
            <p:ph type="title"/>
          </p:nvPr>
        </p:nvSpPr>
        <p:spPr>
          <a:xfrm>
            <a:off x="1035698" y="381001"/>
            <a:ext cx="10318102" cy="521240"/>
          </a:xfrm>
        </p:spPr>
        <p:txBody>
          <a:bodyPr>
            <a:normAutofit/>
          </a:bodyPr>
          <a:lstStyle/>
          <a:p>
            <a:pPr marL="457200" indent="-457200">
              <a:buFont typeface="Wingdings" panose="05000000000000000000" pitchFamily="2" charset="2"/>
              <a:buChar char="v"/>
            </a:pPr>
            <a:r>
              <a:rPr lang="en-US" sz="2800" b="1" dirty="0">
                <a:latin typeface="Georgia" panose="02040502050405020303" pitchFamily="18" charset="0"/>
              </a:rPr>
              <a:t>Wall Test setup</a:t>
            </a:r>
          </a:p>
        </p:txBody>
      </p:sp>
      <p:sp>
        <p:nvSpPr>
          <p:cNvPr id="3" name="Slide Number Placeholder 2">
            <a:extLst>
              <a:ext uri="{FF2B5EF4-FFF2-40B4-BE49-F238E27FC236}">
                <a16:creationId xmlns:a16="http://schemas.microsoft.com/office/drawing/2014/main" id="{9BE912AB-F7F2-C2B1-077B-6F21A9587A7C}"/>
              </a:ext>
            </a:extLst>
          </p:cNvPr>
          <p:cNvSpPr>
            <a:spLocks noGrp="1"/>
          </p:cNvSpPr>
          <p:nvPr>
            <p:ph type="sldNum" sz="quarter" idx="12"/>
          </p:nvPr>
        </p:nvSpPr>
        <p:spPr/>
        <p:txBody>
          <a:bodyPr/>
          <a:lstStyle/>
          <a:p>
            <a:fld id="{E31375A4-56A4-47D6-9801-1991572033F7}" type="slidenum">
              <a:rPr lang="en-US" smtClean="0"/>
              <a:pPr/>
              <a:t>18</a:t>
            </a:fld>
            <a:endParaRPr lang="en-US" dirty="0"/>
          </a:p>
        </p:txBody>
      </p:sp>
      <p:sp>
        <p:nvSpPr>
          <p:cNvPr id="5" name="TextBox 4">
            <a:extLst>
              <a:ext uri="{FF2B5EF4-FFF2-40B4-BE49-F238E27FC236}">
                <a16:creationId xmlns:a16="http://schemas.microsoft.com/office/drawing/2014/main" id="{3614FD9B-687C-8589-7DC1-30CE8365D63A}"/>
              </a:ext>
            </a:extLst>
          </p:cNvPr>
          <p:cNvSpPr txBox="1"/>
          <p:nvPr/>
        </p:nvSpPr>
        <p:spPr>
          <a:xfrm>
            <a:off x="838200" y="1342197"/>
            <a:ext cx="5107167" cy="4247317"/>
          </a:xfrm>
          <a:prstGeom prst="rect">
            <a:avLst/>
          </a:prstGeom>
          <a:noFill/>
        </p:spPr>
        <p:txBody>
          <a:bodyPr wrap="square">
            <a:spAutoFit/>
          </a:bodyPr>
          <a:lstStyle/>
          <a:p>
            <a:pPr marL="342900" indent="-342900">
              <a:buFont typeface="Wingdings" panose="05000000000000000000" pitchFamily="2" charset="2"/>
              <a:buChar char="q"/>
            </a:pPr>
            <a:r>
              <a:rPr lang="en-US" b="1" dirty="0">
                <a:solidFill>
                  <a:schemeClr val="tx2"/>
                </a:solidFill>
                <a:effectLst/>
                <a:latin typeface="Georgia" panose="02040502050405020303" pitchFamily="18" charset="0"/>
                <a:ea typeface="Times New Roman" panose="02020603050405020304" pitchFamily="18" charset="0"/>
              </a:rPr>
              <a:t>Large-scale In-plane masonry wall testing was carried out on all three wall specimens.</a:t>
            </a:r>
          </a:p>
          <a:p>
            <a:pPr marL="342900" indent="-342900">
              <a:buFont typeface="Wingdings" panose="05000000000000000000" pitchFamily="2" charset="2"/>
              <a:buChar char="q"/>
            </a:pPr>
            <a:endParaRPr lang="en-US" b="1" dirty="0">
              <a:solidFill>
                <a:schemeClr val="tx2"/>
              </a:solidFill>
              <a:latin typeface="Georgia" panose="02040502050405020303" pitchFamily="18" charset="0"/>
            </a:endParaRPr>
          </a:p>
          <a:p>
            <a:pPr marL="342900" indent="-342900">
              <a:buFont typeface="Wingdings" panose="05000000000000000000" pitchFamily="2" charset="2"/>
              <a:buChar char="q"/>
            </a:pPr>
            <a:r>
              <a:rPr lang="en-US" b="1" dirty="0">
                <a:solidFill>
                  <a:schemeClr val="tx2"/>
                </a:solidFill>
                <a:effectLst/>
                <a:latin typeface="Georgia" panose="02040502050405020303" pitchFamily="18" charset="0"/>
                <a:ea typeface="Times New Roman" panose="02020603050405020304" pitchFamily="18" charset="0"/>
              </a:rPr>
              <a:t>The foundation beams for the walls were fastened to the laboratory’s strong floor.</a:t>
            </a:r>
          </a:p>
          <a:p>
            <a:pPr marL="342900" indent="-342900">
              <a:buFont typeface="Wingdings" panose="05000000000000000000" pitchFamily="2" charset="2"/>
              <a:buChar char="q"/>
            </a:pPr>
            <a:endParaRPr lang="en-US" b="1" dirty="0">
              <a:solidFill>
                <a:schemeClr val="tx2"/>
              </a:solidFill>
              <a:latin typeface="Georgia" panose="02040502050405020303" pitchFamily="18" charset="0"/>
              <a:ea typeface="Times New Roman" panose="02020603050405020304" pitchFamily="18" charset="0"/>
            </a:endParaRPr>
          </a:p>
          <a:p>
            <a:pPr marL="342900" indent="-342900">
              <a:buFont typeface="Wingdings" panose="05000000000000000000" pitchFamily="2" charset="2"/>
              <a:buChar char="q"/>
            </a:pPr>
            <a:r>
              <a:rPr lang="en-US" b="1" dirty="0">
                <a:solidFill>
                  <a:schemeClr val="tx2"/>
                </a:solidFill>
                <a:effectLst/>
                <a:latin typeface="Georgia" panose="02040502050405020303" pitchFamily="18" charset="0"/>
                <a:ea typeface="Times New Roman" panose="02020603050405020304" pitchFamily="18" charset="0"/>
              </a:rPr>
              <a:t>High-strength Reactive </a:t>
            </a:r>
            <a:r>
              <a:rPr lang="en-US" b="1" dirty="0">
                <a:solidFill>
                  <a:schemeClr val="tx2"/>
                </a:solidFill>
                <a:latin typeface="Georgia" panose="02040502050405020303" pitchFamily="18" charset="0"/>
                <a:ea typeface="Times New Roman" panose="02020603050405020304" pitchFamily="18" charset="0"/>
              </a:rPr>
              <a:t>P</a:t>
            </a:r>
            <a:r>
              <a:rPr lang="en-US" b="1" dirty="0">
                <a:solidFill>
                  <a:schemeClr val="tx2"/>
                </a:solidFill>
                <a:effectLst/>
                <a:latin typeface="Georgia" panose="02040502050405020303" pitchFamily="18" charset="0"/>
                <a:ea typeface="Times New Roman" panose="02020603050405020304" pitchFamily="18" charset="0"/>
              </a:rPr>
              <a:t>owder </a:t>
            </a:r>
            <a:r>
              <a:rPr lang="en-US" b="1" dirty="0">
                <a:solidFill>
                  <a:schemeClr val="tx2"/>
                </a:solidFill>
                <a:latin typeface="Georgia" panose="02040502050405020303" pitchFamily="18" charset="0"/>
                <a:ea typeface="Times New Roman" panose="02020603050405020304" pitchFamily="18" charset="0"/>
              </a:rPr>
              <a:t>C</a:t>
            </a:r>
            <a:r>
              <a:rPr lang="en-US" b="1" dirty="0">
                <a:solidFill>
                  <a:schemeClr val="tx2"/>
                </a:solidFill>
                <a:effectLst/>
                <a:latin typeface="Georgia" panose="02040502050405020303" pitchFamily="18" charset="0"/>
                <a:ea typeface="Times New Roman" panose="02020603050405020304" pitchFamily="18" charset="0"/>
              </a:rPr>
              <a:t>oncrete antiskid positioned at both sides of the footing.</a:t>
            </a:r>
          </a:p>
          <a:p>
            <a:pPr marL="342900" indent="-342900">
              <a:buFont typeface="Wingdings" panose="05000000000000000000" pitchFamily="2" charset="2"/>
              <a:buChar char="q"/>
            </a:pPr>
            <a:endParaRPr lang="en-US" b="1" dirty="0">
              <a:solidFill>
                <a:schemeClr val="tx2"/>
              </a:solidFill>
              <a:latin typeface="Georgia" panose="02040502050405020303" pitchFamily="18" charset="0"/>
              <a:ea typeface="Times New Roman" panose="02020603050405020304" pitchFamily="18" charset="0"/>
            </a:endParaRPr>
          </a:p>
          <a:p>
            <a:pPr marL="342900" indent="-342900">
              <a:buFont typeface="Wingdings" panose="05000000000000000000" pitchFamily="2" charset="2"/>
              <a:buChar char="q"/>
            </a:pPr>
            <a:r>
              <a:rPr lang="en-US" b="1" dirty="0">
                <a:solidFill>
                  <a:schemeClr val="tx2"/>
                </a:solidFill>
                <a:effectLst/>
                <a:latin typeface="Georgia" panose="02040502050405020303" pitchFamily="18" charset="0"/>
                <a:ea typeface="Times New Roman" panose="02020603050405020304" pitchFamily="18" charset="0"/>
              </a:rPr>
              <a:t>Concrete and steel beams placed on each wall specimen for effective transfer of loads from both actuators.</a:t>
            </a:r>
            <a:endParaRPr lang="en-US" b="1" dirty="0">
              <a:solidFill>
                <a:schemeClr val="tx2"/>
              </a:solidFill>
              <a:latin typeface="Georgia" panose="02040502050405020303" pitchFamily="18" charset="0"/>
            </a:endParaRPr>
          </a:p>
        </p:txBody>
      </p:sp>
      <p:sp>
        <p:nvSpPr>
          <p:cNvPr id="10" name="TextBox 9">
            <a:extLst>
              <a:ext uri="{FF2B5EF4-FFF2-40B4-BE49-F238E27FC236}">
                <a16:creationId xmlns:a16="http://schemas.microsoft.com/office/drawing/2014/main" id="{206927AF-E310-ED93-98D1-AEFD7845B01E}"/>
              </a:ext>
            </a:extLst>
          </p:cNvPr>
          <p:cNvSpPr txBox="1"/>
          <p:nvPr/>
        </p:nvSpPr>
        <p:spPr>
          <a:xfrm>
            <a:off x="7010580" y="4460214"/>
            <a:ext cx="4586982" cy="338555"/>
          </a:xfrm>
          <a:prstGeom prst="rect">
            <a:avLst/>
          </a:prstGeom>
          <a:noFill/>
        </p:spPr>
        <p:txBody>
          <a:bodyPr wrap="square">
            <a:spAutoFit/>
          </a:bodyPr>
          <a:lstStyle/>
          <a:p>
            <a:r>
              <a:rPr lang="en-US" sz="1600" b="1" i="1" dirty="0">
                <a:solidFill>
                  <a:schemeClr val="tx2"/>
                </a:solidFill>
                <a:latin typeface="Georgia" panose="02040502050405020303" pitchFamily="18" charset="0"/>
              </a:rPr>
              <a:t>Setup for In-plane cyclic load Test</a:t>
            </a:r>
          </a:p>
        </p:txBody>
      </p:sp>
      <p:pic>
        <p:nvPicPr>
          <p:cNvPr id="4" name="Picture 3">
            <a:extLst>
              <a:ext uri="{FF2B5EF4-FFF2-40B4-BE49-F238E27FC236}">
                <a16:creationId xmlns:a16="http://schemas.microsoft.com/office/drawing/2014/main" id="{45F1B21A-E44C-FDF4-289B-50E6CD0432D0}"/>
              </a:ext>
            </a:extLst>
          </p:cNvPr>
          <p:cNvPicPr>
            <a:picLocks noChangeAspect="1"/>
          </p:cNvPicPr>
          <p:nvPr/>
        </p:nvPicPr>
        <p:blipFill rotWithShape="1">
          <a:blip r:embed="rId3"/>
          <a:srcRect l="3514"/>
          <a:stretch/>
        </p:blipFill>
        <p:spPr bwMode="auto">
          <a:xfrm>
            <a:off x="5945367" y="1342197"/>
            <a:ext cx="6075206" cy="2955483"/>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19409200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500"/>
                                        <p:tgtEl>
                                          <p:spTgt spid="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5">
                                            <p:txEl>
                                              <p:pRg st="2" end="2"/>
                                            </p:txEl>
                                          </p:spTgt>
                                        </p:tgtEl>
                                        <p:attrNameLst>
                                          <p:attrName>style.visibility</p:attrName>
                                        </p:attrNameLst>
                                      </p:cBhvr>
                                      <p:to>
                                        <p:strVal val="visible"/>
                                      </p:to>
                                    </p:set>
                                    <p:animEffect transition="in" filter="fade">
                                      <p:cBhvr>
                                        <p:cTn id="12" dur="500"/>
                                        <p:tgtEl>
                                          <p:spTgt spid="5">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5">
                                            <p:txEl>
                                              <p:pRg st="4" end="4"/>
                                            </p:txEl>
                                          </p:spTgt>
                                        </p:tgtEl>
                                        <p:attrNameLst>
                                          <p:attrName>style.visibility</p:attrName>
                                        </p:attrNameLst>
                                      </p:cBhvr>
                                      <p:to>
                                        <p:strVal val="visible"/>
                                      </p:to>
                                    </p:set>
                                    <p:animEffect transition="in" filter="fade">
                                      <p:cBhvr>
                                        <p:cTn id="17" dur="500"/>
                                        <p:tgtEl>
                                          <p:spTgt spid="5">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5">
                                            <p:txEl>
                                              <p:pRg st="6" end="6"/>
                                            </p:txEl>
                                          </p:spTgt>
                                        </p:tgtEl>
                                        <p:attrNameLst>
                                          <p:attrName>style.visibility</p:attrName>
                                        </p:attrNameLst>
                                      </p:cBhvr>
                                      <p:to>
                                        <p:strVal val="visible"/>
                                      </p:to>
                                    </p:set>
                                    <p:animEffect transition="in" filter="fade">
                                      <p:cBhvr>
                                        <p:cTn id="22" dur="500"/>
                                        <p:tgtEl>
                                          <p:spTgt spid="5">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752854-04D1-5A42-D158-44CDDB62AFF5}"/>
              </a:ext>
            </a:extLst>
          </p:cNvPr>
          <p:cNvSpPr>
            <a:spLocks noGrp="1"/>
          </p:cNvSpPr>
          <p:nvPr>
            <p:ph type="title"/>
          </p:nvPr>
        </p:nvSpPr>
        <p:spPr>
          <a:xfrm>
            <a:off x="1035698" y="381000"/>
            <a:ext cx="10318102" cy="632653"/>
          </a:xfrm>
        </p:spPr>
        <p:txBody>
          <a:bodyPr>
            <a:normAutofit/>
          </a:bodyPr>
          <a:lstStyle/>
          <a:p>
            <a:pPr marL="457200" indent="-457200">
              <a:buFont typeface="Wingdings" panose="05000000000000000000" pitchFamily="2" charset="2"/>
              <a:buChar char="v"/>
            </a:pPr>
            <a:r>
              <a:rPr lang="en-US" sz="2800" b="1" dirty="0">
                <a:latin typeface="Georgia" panose="02040502050405020303" pitchFamily="18" charset="0"/>
              </a:rPr>
              <a:t>In-plane wall test loading protocol</a:t>
            </a:r>
          </a:p>
        </p:txBody>
      </p:sp>
      <p:sp>
        <p:nvSpPr>
          <p:cNvPr id="3" name="Slide Number Placeholder 2">
            <a:extLst>
              <a:ext uri="{FF2B5EF4-FFF2-40B4-BE49-F238E27FC236}">
                <a16:creationId xmlns:a16="http://schemas.microsoft.com/office/drawing/2014/main" id="{C4E702C9-59B5-7E70-341C-65B329CADB2B}"/>
              </a:ext>
            </a:extLst>
          </p:cNvPr>
          <p:cNvSpPr>
            <a:spLocks noGrp="1"/>
          </p:cNvSpPr>
          <p:nvPr>
            <p:ph type="sldNum" sz="quarter" idx="12"/>
          </p:nvPr>
        </p:nvSpPr>
        <p:spPr/>
        <p:txBody>
          <a:bodyPr/>
          <a:lstStyle/>
          <a:p>
            <a:fld id="{E31375A4-56A4-47D6-9801-1991572033F7}" type="slidenum">
              <a:rPr lang="en-US" smtClean="0"/>
              <a:pPr/>
              <a:t>19</a:t>
            </a:fld>
            <a:endParaRPr lang="en-US" dirty="0"/>
          </a:p>
        </p:txBody>
      </p:sp>
      <p:sp>
        <p:nvSpPr>
          <p:cNvPr id="5" name="TextBox 4">
            <a:extLst>
              <a:ext uri="{FF2B5EF4-FFF2-40B4-BE49-F238E27FC236}">
                <a16:creationId xmlns:a16="http://schemas.microsoft.com/office/drawing/2014/main" id="{52F10BBE-01B9-27AA-5DC0-DC0A71DD4AC8}"/>
              </a:ext>
            </a:extLst>
          </p:cNvPr>
          <p:cNvSpPr txBox="1"/>
          <p:nvPr/>
        </p:nvSpPr>
        <p:spPr>
          <a:xfrm>
            <a:off x="665019" y="1369952"/>
            <a:ext cx="6733308" cy="4524315"/>
          </a:xfrm>
          <a:prstGeom prst="rect">
            <a:avLst/>
          </a:prstGeom>
          <a:noFill/>
        </p:spPr>
        <p:txBody>
          <a:bodyPr wrap="square">
            <a:spAutoFit/>
          </a:bodyPr>
          <a:lstStyle/>
          <a:p>
            <a:pPr marL="342900" indent="-342900">
              <a:buFont typeface="Wingdings" panose="05000000000000000000" pitchFamily="2" charset="2"/>
              <a:buChar char="q"/>
            </a:pPr>
            <a:r>
              <a:rPr lang="en-US" b="1" dirty="0">
                <a:solidFill>
                  <a:schemeClr val="tx2">
                    <a:lumMod val="95000"/>
                    <a:lumOff val="5000"/>
                  </a:schemeClr>
                </a:solidFill>
                <a:latin typeface="Georgia" panose="02040502050405020303" pitchFamily="18" charset="0"/>
                <a:ea typeface="Times New Roman" panose="02020603050405020304" pitchFamily="18" charset="0"/>
              </a:rPr>
              <a:t>Application of a constant gravity load of 248kN on wall specimen inducing an approximate average compressive stress of 0.51MPa </a:t>
            </a:r>
          </a:p>
          <a:p>
            <a:pPr marL="342900" indent="-342900">
              <a:buFont typeface="Wingdings" panose="05000000000000000000" pitchFamily="2" charset="2"/>
              <a:buChar char="q"/>
            </a:pPr>
            <a:endParaRPr lang="en-US" b="1" dirty="0">
              <a:solidFill>
                <a:schemeClr val="tx2">
                  <a:lumMod val="95000"/>
                  <a:lumOff val="5000"/>
                </a:schemeClr>
              </a:solidFill>
              <a:latin typeface="Georgia" panose="02040502050405020303" pitchFamily="18" charset="0"/>
              <a:ea typeface="Times New Roman" panose="02020603050405020304" pitchFamily="18" charset="0"/>
            </a:endParaRPr>
          </a:p>
          <a:p>
            <a:pPr marL="342900" indent="-342900">
              <a:buFont typeface="Wingdings" panose="05000000000000000000" pitchFamily="2" charset="2"/>
              <a:buChar char="q"/>
            </a:pPr>
            <a:r>
              <a:rPr lang="en-US" b="1" dirty="0">
                <a:solidFill>
                  <a:schemeClr val="tx2">
                    <a:lumMod val="95000"/>
                    <a:lumOff val="5000"/>
                  </a:schemeClr>
                </a:solidFill>
                <a:latin typeface="Georgia" panose="02040502050405020303" pitchFamily="18" charset="0"/>
              </a:rPr>
              <a:t>Using the horizontal actuator, cyclic lateral loads are applied to the top left end of the wall through the concrete beam.</a:t>
            </a:r>
          </a:p>
          <a:p>
            <a:pPr marL="342900" indent="-342900">
              <a:buFont typeface="Wingdings" panose="05000000000000000000" pitchFamily="2" charset="2"/>
              <a:buChar char="q"/>
            </a:pPr>
            <a:endParaRPr lang="en-US" b="1" dirty="0">
              <a:solidFill>
                <a:schemeClr val="tx2">
                  <a:lumMod val="95000"/>
                  <a:lumOff val="5000"/>
                </a:schemeClr>
              </a:solidFill>
              <a:latin typeface="Georgia" panose="02040502050405020303" pitchFamily="18" charset="0"/>
            </a:endParaRPr>
          </a:p>
          <a:p>
            <a:pPr marL="342900" indent="-342900">
              <a:buFont typeface="Wingdings" panose="05000000000000000000" pitchFamily="2" charset="2"/>
              <a:buChar char="q"/>
            </a:pPr>
            <a:r>
              <a:rPr lang="en-US" b="1" dirty="0">
                <a:solidFill>
                  <a:schemeClr val="tx2">
                    <a:lumMod val="95000"/>
                    <a:lumOff val="5000"/>
                  </a:schemeClr>
                </a:solidFill>
                <a:latin typeface="Georgia" panose="02040502050405020303" pitchFamily="18" charset="0"/>
              </a:rPr>
              <a:t>First cycle of lateral load moving under load-controlled steps at a 1 kN/sec loading rate, loaded to 40 kN. </a:t>
            </a:r>
          </a:p>
          <a:p>
            <a:pPr marL="342900" indent="-342900">
              <a:buFont typeface="Wingdings" panose="05000000000000000000" pitchFamily="2" charset="2"/>
              <a:buChar char="q"/>
            </a:pPr>
            <a:endParaRPr lang="en-US" b="1" dirty="0">
              <a:solidFill>
                <a:schemeClr val="tx2">
                  <a:lumMod val="95000"/>
                  <a:lumOff val="5000"/>
                </a:schemeClr>
              </a:solidFill>
              <a:latin typeface="Georgia" panose="02040502050405020303" pitchFamily="18" charset="0"/>
            </a:endParaRPr>
          </a:p>
          <a:p>
            <a:pPr marL="342900" indent="-342900">
              <a:buFont typeface="Wingdings" panose="05000000000000000000" pitchFamily="2" charset="2"/>
              <a:buChar char="q"/>
            </a:pPr>
            <a:r>
              <a:rPr lang="en-US" b="1" dirty="0">
                <a:solidFill>
                  <a:schemeClr val="tx2">
                    <a:lumMod val="95000"/>
                    <a:lumOff val="5000"/>
                  </a:schemeClr>
                </a:solidFill>
                <a:latin typeface="Georgia" panose="02040502050405020303" pitchFamily="18" charset="0"/>
              </a:rPr>
              <a:t>The loading switched to displacement-controlled steps, first loading one cycle per displacement step up to ±2 mm and three cycles per displacement step until failure.</a:t>
            </a:r>
          </a:p>
        </p:txBody>
      </p:sp>
      <p:pic>
        <p:nvPicPr>
          <p:cNvPr id="6" name="Picture 5">
            <a:extLst>
              <a:ext uri="{FF2B5EF4-FFF2-40B4-BE49-F238E27FC236}">
                <a16:creationId xmlns:a16="http://schemas.microsoft.com/office/drawing/2014/main" id="{6E560513-C99B-A7BE-562F-72CF7F470EC4}"/>
              </a:ext>
            </a:extLst>
          </p:cNvPr>
          <p:cNvPicPr>
            <a:picLocks noChangeAspect="1"/>
          </p:cNvPicPr>
          <p:nvPr/>
        </p:nvPicPr>
        <p:blipFill rotWithShape="1">
          <a:blip r:embed="rId3">
            <a:extLst>
              <a:ext uri="{28A0092B-C50C-407E-A947-70E740481C1C}">
                <a14:useLocalDpi xmlns:a14="http://schemas.microsoft.com/office/drawing/2010/main" val="0"/>
              </a:ext>
            </a:extLst>
          </a:blip>
          <a:srcRect t="5610" b="4637"/>
          <a:stretch/>
        </p:blipFill>
        <p:spPr bwMode="auto">
          <a:xfrm>
            <a:off x="7398327" y="1696670"/>
            <a:ext cx="4600332" cy="3109232"/>
          </a:xfrm>
          <a:prstGeom prst="rect">
            <a:avLst/>
          </a:prstGeom>
          <a:noFill/>
          <a:ln>
            <a:noFill/>
          </a:ln>
          <a:extLst>
            <a:ext uri="{53640926-AAD7-44D8-BBD7-CCE9431645EC}">
              <a14:shadowObscured xmlns:a14="http://schemas.microsoft.com/office/drawing/2010/main"/>
            </a:ext>
          </a:extLst>
        </p:spPr>
      </p:pic>
      <p:sp>
        <p:nvSpPr>
          <p:cNvPr id="8" name="TextBox 7">
            <a:extLst>
              <a:ext uri="{FF2B5EF4-FFF2-40B4-BE49-F238E27FC236}">
                <a16:creationId xmlns:a16="http://schemas.microsoft.com/office/drawing/2014/main" id="{2093E952-28D4-B3C1-CAF9-2B34DB0F70D8}"/>
              </a:ext>
            </a:extLst>
          </p:cNvPr>
          <p:cNvSpPr txBox="1"/>
          <p:nvPr/>
        </p:nvSpPr>
        <p:spPr>
          <a:xfrm>
            <a:off x="9116289" y="4824843"/>
            <a:ext cx="2410692" cy="338554"/>
          </a:xfrm>
          <a:prstGeom prst="rect">
            <a:avLst/>
          </a:prstGeom>
          <a:noFill/>
        </p:spPr>
        <p:txBody>
          <a:bodyPr wrap="square">
            <a:spAutoFit/>
          </a:bodyPr>
          <a:lstStyle/>
          <a:p>
            <a:r>
              <a:rPr lang="en-US" sz="1600" b="1" i="1" dirty="0">
                <a:solidFill>
                  <a:schemeClr val="tx2">
                    <a:lumMod val="95000"/>
                    <a:lumOff val="5000"/>
                  </a:schemeClr>
                </a:solidFill>
                <a:latin typeface="Georgia" panose="02040502050405020303" pitchFamily="18" charset="0"/>
              </a:rPr>
              <a:t>Loading Protocol</a:t>
            </a:r>
          </a:p>
        </p:txBody>
      </p:sp>
    </p:spTree>
    <p:extLst>
      <p:ext uri="{BB962C8B-B14F-4D97-AF65-F5344CB8AC3E}">
        <p14:creationId xmlns:p14="http://schemas.microsoft.com/office/powerpoint/2010/main" val="40533703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500"/>
                                        <p:tgtEl>
                                          <p:spTgt spid="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5">
                                            <p:txEl>
                                              <p:pRg st="2" end="2"/>
                                            </p:txEl>
                                          </p:spTgt>
                                        </p:tgtEl>
                                        <p:attrNameLst>
                                          <p:attrName>style.visibility</p:attrName>
                                        </p:attrNameLst>
                                      </p:cBhvr>
                                      <p:to>
                                        <p:strVal val="visible"/>
                                      </p:to>
                                    </p:set>
                                    <p:animEffect transition="in" filter="fade">
                                      <p:cBhvr>
                                        <p:cTn id="12" dur="500"/>
                                        <p:tgtEl>
                                          <p:spTgt spid="5">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5">
                                            <p:txEl>
                                              <p:pRg st="4" end="4"/>
                                            </p:txEl>
                                          </p:spTgt>
                                        </p:tgtEl>
                                        <p:attrNameLst>
                                          <p:attrName>style.visibility</p:attrName>
                                        </p:attrNameLst>
                                      </p:cBhvr>
                                      <p:to>
                                        <p:strVal val="visible"/>
                                      </p:to>
                                    </p:set>
                                    <p:animEffect transition="in" filter="fade">
                                      <p:cBhvr>
                                        <p:cTn id="17" dur="500"/>
                                        <p:tgtEl>
                                          <p:spTgt spid="5">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5">
                                            <p:txEl>
                                              <p:pRg st="6" end="6"/>
                                            </p:txEl>
                                          </p:spTgt>
                                        </p:tgtEl>
                                        <p:attrNameLst>
                                          <p:attrName>style.visibility</p:attrName>
                                        </p:attrNameLst>
                                      </p:cBhvr>
                                      <p:to>
                                        <p:strVal val="visible"/>
                                      </p:to>
                                    </p:set>
                                    <p:animEffect transition="in" filter="fade">
                                      <p:cBhvr>
                                        <p:cTn id="22" dur="500"/>
                                        <p:tgtEl>
                                          <p:spTgt spid="5">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35352F-3DB4-48EB-BD3E-33F4BD55CB4B}"/>
              </a:ext>
            </a:extLst>
          </p:cNvPr>
          <p:cNvSpPr>
            <a:spLocks noGrp="1"/>
          </p:cNvSpPr>
          <p:nvPr>
            <p:ph type="title"/>
          </p:nvPr>
        </p:nvSpPr>
        <p:spPr>
          <a:xfrm>
            <a:off x="492370" y="516835"/>
            <a:ext cx="4313546" cy="5772840"/>
          </a:xfrm>
        </p:spPr>
        <p:txBody>
          <a:bodyPr anchor="ctr">
            <a:normAutofit/>
          </a:bodyPr>
          <a:lstStyle/>
          <a:p>
            <a:pPr algn="r"/>
            <a:r>
              <a:rPr lang="en-US" sz="3600" b="1" dirty="0">
                <a:latin typeface="Georgia" panose="02040502050405020303" pitchFamily="18" charset="0"/>
              </a:rPr>
              <a:t>Outline:</a:t>
            </a:r>
          </a:p>
        </p:txBody>
      </p:sp>
      <p:graphicFrame>
        <p:nvGraphicFramePr>
          <p:cNvPr id="15" name="Content Placeholder 2">
            <a:extLst>
              <a:ext uri="{FF2B5EF4-FFF2-40B4-BE49-F238E27FC236}">
                <a16:creationId xmlns:a16="http://schemas.microsoft.com/office/drawing/2014/main" id="{D15D6F78-3163-4BD5-9231-956227368A20}"/>
              </a:ext>
            </a:extLst>
          </p:cNvPr>
          <p:cNvGraphicFramePr>
            <a:graphicFrameLocks noGrp="1"/>
          </p:cNvGraphicFramePr>
          <p:nvPr>
            <p:ph idx="1"/>
            <p:extLst>
              <p:ext uri="{D42A27DB-BD31-4B8C-83A1-F6EECF244321}">
                <p14:modId xmlns:p14="http://schemas.microsoft.com/office/powerpoint/2010/main" val="93198805"/>
              </p:ext>
            </p:extLst>
          </p:nvPr>
        </p:nvGraphicFramePr>
        <p:xfrm>
          <a:off x="4984966" y="296627"/>
          <a:ext cx="6714664" cy="597231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Slide Number Placeholder 4">
            <a:extLst>
              <a:ext uri="{FF2B5EF4-FFF2-40B4-BE49-F238E27FC236}">
                <a16:creationId xmlns:a16="http://schemas.microsoft.com/office/drawing/2014/main" id="{9F6D96E8-E069-8ABB-765D-4EEDF43E8447}"/>
              </a:ext>
            </a:extLst>
          </p:cNvPr>
          <p:cNvSpPr>
            <a:spLocks noGrp="1"/>
          </p:cNvSpPr>
          <p:nvPr>
            <p:ph type="sldNum" sz="quarter" idx="12"/>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3A98EE3D-8CD1-4C3F-BD1C-C98C9596463C}" type="slidenum">
              <a:rPr kumimoji="0" lang="en-US" i="0" u="none" strike="noStrike" kern="1200" cap="none" spc="0" normalizeH="0" baseline="0" noProof="0" smtClean="0">
                <a:ln>
                  <a:noFill/>
                </a:ln>
                <a:effectLst/>
                <a:uLnTx/>
                <a:uFillTx/>
              </a:rPr>
              <a:pPr marL="0" marR="0" lvl="0" indent="0" algn="l" defTabSz="914400" rtl="0" eaLnBrk="1" fontAlgn="auto" latinLnBrk="0" hangingPunct="1">
                <a:lnSpc>
                  <a:spcPct val="100000"/>
                </a:lnSpc>
                <a:spcBef>
                  <a:spcPts val="0"/>
                </a:spcBef>
                <a:spcAft>
                  <a:spcPts val="0"/>
                </a:spcAft>
                <a:buClrTx/>
                <a:buSzTx/>
                <a:buFontTx/>
                <a:buNone/>
                <a:tabLst/>
                <a:defRPr/>
              </a:pPr>
              <a:t>2</a:t>
            </a:fld>
            <a:endParaRPr kumimoji="0" lang="en-US" i="0" u="none" strike="noStrike" kern="1200" cap="none" spc="0" normalizeH="0" baseline="0" noProof="0" dirty="0">
              <a:ln>
                <a:noFill/>
              </a:ln>
              <a:effectLst/>
              <a:uLnTx/>
              <a:uFillTx/>
            </a:endParaRPr>
          </a:p>
        </p:txBody>
      </p:sp>
    </p:spTree>
    <p:extLst>
      <p:ext uri="{BB962C8B-B14F-4D97-AF65-F5344CB8AC3E}">
        <p14:creationId xmlns:p14="http://schemas.microsoft.com/office/powerpoint/2010/main" val="1507920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262E2A4-7717-84BC-C281-9678A463F256}"/>
              </a:ext>
            </a:extLst>
          </p:cNvPr>
          <p:cNvSpPr>
            <a:spLocks noGrp="1"/>
          </p:cNvSpPr>
          <p:nvPr>
            <p:ph type="title"/>
          </p:nvPr>
        </p:nvSpPr>
        <p:spPr>
          <a:xfrm>
            <a:off x="1035698" y="381000"/>
            <a:ext cx="10318102" cy="568818"/>
          </a:xfrm>
        </p:spPr>
        <p:txBody>
          <a:bodyPr>
            <a:normAutofit/>
          </a:bodyPr>
          <a:lstStyle/>
          <a:p>
            <a:pPr marL="457200" indent="-457200">
              <a:buFont typeface="Wingdings" panose="05000000000000000000" pitchFamily="2" charset="2"/>
              <a:buChar char="v"/>
            </a:pPr>
            <a:r>
              <a:rPr lang="en-US" sz="2800" b="1" dirty="0">
                <a:latin typeface="Georgia" panose="02040502050405020303" pitchFamily="18" charset="0"/>
              </a:rPr>
              <a:t>Wall Instrumentation</a:t>
            </a:r>
          </a:p>
        </p:txBody>
      </p:sp>
      <p:sp>
        <p:nvSpPr>
          <p:cNvPr id="3" name="Slide Number Placeholder 2">
            <a:extLst>
              <a:ext uri="{FF2B5EF4-FFF2-40B4-BE49-F238E27FC236}">
                <a16:creationId xmlns:a16="http://schemas.microsoft.com/office/drawing/2014/main" id="{E976202B-091F-0F5C-43E2-A8BA45017C2F}"/>
              </a:ext>
            </a:extLst>
          </p:cNvPr>
          <p:cNvSpPr>
            <a:spLocks noGrp="1"/>
          </p:cNvSpPr>
          <p:nvPr>
            <p:ph type="sldNum" sz="quarter" idx="12"/>
          </p:nvPr>
        </p:nvSpPr>
        <p:spPr/>
        <p:txBody>
          <a:bodyPr/>
          <a:lstStyle/>
          <a:p>
            <a:fld id="{E31375A4-56A4-47D6-9801-1991572033F7}" type="slidenum">
              <a:rPr lang="en-US" smtClean="0"/>
              <a:pPr/>
              <a:t>20</a:t>
            </a:fld>
            <a:endParaRPr lang="en-US" dirty="0"/>
          </a:p>
        </p:txBody>
      </p:sp>
      <p:pic>
        <p:nvPicPr>
          <p:cNvPr id="14" name="Picture 13">
            <a:extLst>
              <a:ext uri="{FF2B5EF4-FFF2-40B4-BE49-F238E27FC236}">
                <a16:creationId xmlns:a16="http://schemas.microsoft.com/office/drawing/2014/main" id="{005798FD-ED24-EBEE-C0C9-661CE0E87E33}"/>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6096000" y="1296785"/>
            <a:ext cx="5969412" cy="4000653"/>
          </a:xfrm>
          <a:prstGeom prst="rect">
            <a:avLst/>
          </a:prstGeom>
          <a:noFill/>
          <a:ln>
            <a:noFill/>
          </a:ln>
        </p:spPr>
      </p:pic>
      <p:sp>
        <p:nvSpPr>
          <p:cNvPr id="18" name="TextBox 17">
            <a:extLst>
              <a:ext uri="{FF2B5EF4-FFF2-40B4-BE49-F238E27FC236}">
                <a16:creationId xmlns:a16="http://schemas.microsoft.com/office/drawing/2014/main" id="{13627EA1-E4E8-B9C6-4CE7-D869F5197D2D}"/>
              </a:ext>
            </a:extLst>
          </p:cNvPr>
          <p:cNvSpPr txBox="1"/>
          <p:nvPr/>
        </p:nvSpPr>
        <p:spPr>
          <a:xfrm>
            <a:off x="6535730" y="5384962"/>
            <a:ext cx="5089952" cy="584775"/>
          </a:xfrm>
          <a:prstGeom prst="rect">
            <a:avLst/>
          </a:prstGeom>
          <a:noFill/>
        </p:spPr>
        <p:txBody>
          <a:bodyPr wrap="square">
            <a:spAutoFit/>
          </a:bodyPr>
          <a:lstStyle/>
          <a:p>
            <a:r>
              <a:rPr lang="en-US" sz="1600" b="1" i="1" dirty="0">
                <a:solidFill>
                  <a:schemeClr val="tx2"/>
                </a:solidFill>
                <a:latin typeface="Georgia" panose="02040502050405020303" pitchFamily="18" charset="0"/>
              </a:rPr>
              <a:t>Instrumentation setup for wall specimens before conducting wall test</a:t>
            </a:r>
          </a:p>
        </p:txBody>
      </p:sp>
      <p:sp>
        <p:nvSpPr>
          <p:cNvPr id="20" name="TextBox 19">
            <a:extLst>
              <a:ext uri="{FF2B5EF4-FFF2-40B4-BE49-F238E27FC236}">
                <a16:creationId xmlns:a16="http://schemas.microsoft.com/office/drawing/2014/main" id="{36CF00F6-C41D-2DE2-95DC-D55AF18AC594}"/>
              </a:ext>
            </a:extLst>
          </p:cNvPr>
          <p:cNvSpPr txBox="1"/>
          <p:nvPr/>
        </p:nvSpPr>
        <p:spPr>
          <a:xfrm>
            <a:off x="435035" y="1443841"/>
            <a:ext cx="5759714" cy="4585871"/>
          </a:xfrm>
          <a:prstGeom prst="rect">
            <a:avLst/>
          </a:prstGeom>
          <a:noFill/>
        </p:spPr>
        <p:txBody>
          <a:bodyPr wrap="square">
            <a:spAutoFit/>
          </a:bodyPr>
          <a:lstStyle/>
          <a:p>
            <a:pPr marL="278892" indent="-371475">
              <a:lnSpc>
                <a:spcPct val="100000"/>
              </a:lnSpc>
              <a:spcAft>
                <a:spcPts val="600"/>
              </a:spcAft>
              <a:buFont typeface="Wingdings" panose="05000000000000000000" pitchFamily="2" charset="2"/>
              <a:buChar char="q"/>
            </a:pPr>
            <a:r>
              <a:rPr lang="en-US" b="1" dirty="0">
                <a:solidFill>
                  <a:schemeClr val="tx2"/>
                </a:solidFill>
                <a:effectLst/>
                <a:latin typeface="Georgia" panose="02040502050405020303" pitchFamily="18" charset="0"/>
                <a:ea typeface="Times New Roman" panose="02020603050405020304" pitchFamily="18" charset="0"/>
              </a:rPr>
              <a:t>String potentiometers 1 &amp; 2 measure transverse deformations.</a:t>
            </a:r>
          </a:p>
          <a:p>
            <a:pPr marL="278892" indent="-371475">
              <a:lnSpc>
                <a:spcPct val="100000"/>
              </a:lnSpc>
              <a:spcAft>
                <a:spcPts val="600"/>
              </a:spcAft>
              <a:buFont typeface="Wingdings" panose="05000000000000000000" pitchFamily="2" charset="2"/>
              <a:buChar char="q"/>
            </a:pPr>
            <a:endParaRPr lang="en-US" b="1" dirty="0">
              <a:solidFill>
                <a:schemeClr val="tx2"/>
              </a:solidFill>
              <a:latin typeface="Georgia" panose="02040502050405020303" pitchFamily="18" charset="0"/>
            </a:endParaRPr>
          </a:p>
          <a:p>
            <a:pPr marL="278892" indent="-371475">
              <a:lnSpc>
                <a:spcPct val="100000"/>
              </a:lnSpc>
              <a:spcAft>
                <a:spcPts val="600"/>
              </a:spcAft>
              <a:buFont typeface="Wingdings" panose="05000000000000000000" pitchFamily="2" charset="2"/>
              <a:buChar char="q"/>
            </a:pPr>
            <a:r>
              <a:rPr lang="en-US" b="1" dirty="0">
                <a:solidFill>
                  <a:schemeClr val="tx2"/>
                </a:solidFill>
                <a:effectLst/>
                <a:latin typeface="Georgia" panose="02040502050405020303" pitchFamily="18" charset="0"/>
                <a:ea typeface="Times New Roman" panose="02020603050405020304" pitchFamily="18" charset="0"/>
              </a:rPr>
              <a:t>String potentiometers 3 &amp; 4 to quantify the uplifts at both sides of each wall.</a:t>
            </a:r>
          </a:p>
          <a:p>
            <a:pPr marL="278892" indent="-371475">
              <a:lnSpc>
                <a:spcPct val="100000"/>
              </a:lnSpc>
              <a:spcAft>
                <a:spcPts val="600"/>
              </a:spcAft>
              <a:buFont typeface="Wingdings" panose="05000000000000000000" pitchFamily="2" charset="2"/>
              <a:buChar char="q"/>
            </a:pPr>
            <a:endParaRPr lang="en-US" b="1" dirty="0">
              <a:solidFill>
                <a:schemeClr val="tx2"/>
              </a:solidFill>
              <a:latin typeface="Georgia" panose="02040502050405020303" pitchFamily="18" charset="0"/>
              <a:ea typeface="Times New Roman" panose="02020603050405020304" pitchFamily="18" charset="0"/>
            </a:endParaRPr>
          </a:p>
          <a:p>
            <a:pPr marL="278892" indent="-371475">
              <a:lnSpc>
                <a:spcPct val="100000"/>
              </a:lnSpc>
              <a:spcAft>
                <a:spcPts val="600"/>
              </a:spcAft>
              <a:buFont typeface="Wingdings" panose="05000000000000000000" pitchFamily="2" charset="2"/>
              <a:buChar char="q"/>
            </a:pPr>
            <a:r>
              <a:rPr lang="en-US" b="1" dirty="0">
                <a:solidFill>
                  <a:schemeClr val="tx2"/>
                </a:solidFill>
                <a:effectLst/>
                <a:latin typeface="Georgia" panose="02040502050405020303" pitchFamily="18" charset="0"/>
                <a:ea typeface="Times New Roman" panose="02020603050405020304" pitchFamily="18" charset="0"/>
              </a:rPr>
              <a:t>LVDT 1 &amp; 2 measure uplifts at both ends of the wall toes induced by the rocking failure.</a:t>
            </a:r>
          </a:p>
          <a:p>
            <a:pPr marL="278892" indent="-371475">
              <a:lnSpc>
                <a:spcPct val="100000"/>
              </a:lnSpc>
              <a:spcAft>
                <a:spcPts val="600"/>
              </a:spcAft>
              <a:buFont typeface="Wingdings" panose="05000000000000000000" pitchFamily="2" charset="2"/>
              <a:buChar char="q"/>
            </a:pPr>
            <a:endParaRPr lang="en-US" b="1" dirty="0">
              <a:solidFill>
                <a:schemeClr val="tx2"/>
              </a:solidFill>
              <a:latin typeface="Georgia" panose="02040502050405020303" pitchFamily="18" charset="0"/>
            </a:endParaRPr>
          </a:p>
          <a:p>
            <a:pPr marL="278892" indent="-371475">
              <a:lnSpc>
                <a:spcPct val="100000"/>
              </a:lnSpc>
              <a:spcAft>
                <a:spcPts val="600"/>
              </a:spcAft>
              <a:buFont typeface="Wingdings" panose="05000000000000000000" pitchFamily="2" charset="2"/>
              <a:buChar char="q"/>
            </a:pPr>
            <a:r>
              <a:rPr lang="en-US" b="1" dirty="0">
                <a:solidFill>
                  <a:schemeClr val="tx2"/>
                </a:solidFill>
                <a:latin typeface="Georgia" panose="02040502050405020303" pitchFamily="18" charset="0"/>
              </a:rPr>
              <a:t>LVDTs 3 &amp; 4 monitor any possible foundation beam sliding during the wall test.</a:t>
            </a:r>
          </a:p>
          <a:p>
            <a:pPr marL="278892" indent="-371475">
              <a:lnSpc>
                <a:spcPct val="100000"/>
              </a:lnSpc>
              <a:spcAft>
                <a:spcPts val="600"/>
              </a:spcAft>
              <a:buFont typeface="Wingdings" panose="05000000000000000000" pitchFamily="2" charset="2"/>
              <a:buChar char="q"/>
            </a:pPr>
            <a:endParaRPr lang="en-US" b="1" dirty="0">
              <a:solidFill>
                <a:schemeClr val="tx2"/>
              </a:solidFill>
              <a:latin typeface="Georgia" panose="02040502050405020303" pitchFamily="18" charset="0"/>
            </a:endParaRPr>
          </a:p>
          <a:p>
            <a:pPr marL="278892" indent="-371475">
              <a:lnSpc>
                <a:spcPct val="100000"/>
              </a:lnSpc>
              <a:spcAft>
                <a:spcPts val="600"/>
              </a:spcAft>
              <a:buFont typeface="Wingdings" panose="05000000000000000000" pitchFamily="2" charset="2"/>
              <a:buChar char="q"/>
            </a:pPr>
            <a:r>
              <a:rPr lang="en-US" b="1" dirty="0">
                <a:solidFill>
                  <a:schemeClr val="tx2"/>
                </a:solidFill>
                <a:latin typeface="Georgia" panose="02040502050405020303" pitchFamily="18" charset="0"/>
              </a:rPr>
              <a:t>LVDT 5 measures the horizontal top displacement of each wall specimen.</a:t>
            </a:r>
          </a:p>
        </p:txBody>
      </p:sp>
    </p:spTree>
    <p:extLst>
      <p:ext uri="{BB962C8B-B14F-4D97-AF65-F5344CB8AC3E}">
        <p14:creationId xmlns:p14="http://schemas.microsoft.com/office/powerpoint/2010/main" val="1481354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0">
                                            <p:txEl>
                                              <p:pRg st="0" end="0"/>
                                            </p:txEl>
                                          </p:spTgt>
                                        </p:tgtEl>
                                        <p:attrNameLst>
                                          <p:attrName>style.visibility</p:attrName>
                                        </p:attrNameLst>
                                      </p:cBhvr>
                                      <p:to>
                                        <p:strVal val="visible"/>
                                      </p:to>
                                    </p:set>
                                    <p:animEffect transition="in" filter="fade">
                                      <p:cBhvr>
                                        <p:cTn id="7" dur="500"/>
                                        <p:tgtEl>
                                          <p:spTgt spid="20">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0">
                                            <p:txEl>
                                              <p:pRg st="2" end="2"/>
                                            </p:txEl>
                                          </p:spTgt>
                                        </p:tgtEl>
                                        <p:attrNameLst>
                                          <p:attrName>style.visibility</p:attrName>
                                        </p:attrNameLst>
                                      </p:cBhvr>
                                      <p:to>
                                        <p:strVal val="visible"/>
                                      </p:to>
                                    </p:set>
                                    <p:animEffect transition="in" filter="fade">
                                      <p:cBhvr>
                                        <p:cTn id="12" dur="500"/>
                                        <p:tgtEl>
                                          <p:spTgt spid="20">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20">
                                            <p:txEl>
                                              <p:pRg st="4" end="4"/>
                                            </p:txEl>
                                          </p:spTgt>
                                        </p:tgtEl>
                                        <p:attrNameLst>
                                          <p:attrName>style.visibility</p:attrName>
                                        </p:attrNameLst>
                                      </p:cBhvr>
                                      <p:to>
                                        <p:strVal val="visible"/>
                                      </p:to>
                                    </p:set>
                                    <p:animEffect transition="in" filter="fade">
                                      <p:cBhvr>
                                        <p:cTn id="17" dur="500"/>
                                        <p:tgtEl>
                                          <p:spTgt spid="20">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20">
                                            <p:txEl>
                                              <p:pRg st="6" end="6"/>
                                            </p:txEl>
                                          </p:spTgt>
                                        </p:tgtEl>
                                        <p:attrNameLst>
                                          <p:attrName>style.visibility</p:attrName>
                                        </p:attrNameLst>
                                      </p:cBhvr>
                                      <p:to>
                                        <p:strVal val="visible"/>
                                      </p:to>
                                    </p:set>
                                    <p:animEffect transition="in" filter="fade">
                                      <p:cBhvr>
                                        <p:cTn id="22" dur="500"/>
                                        <p:tgtEl>
                                          <p:spTgt spid="20">
                                            <p:txEl>
                                              <p:pRg st="6" end="6"/>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20">
                                            <p:txEl>
                                              <p:pRg st="8" end="8"/>
                                            </p:txEl>
                                          </p:spTgt>
                                        </p:tgtEl>
                                        <p:attrNameLst>
                                          <p:attrName>style.visibility</p:attrName>
                                        </p:attrNameLst>
                                      </p:cBhvr>
                                      <p:to>
                                        <p:strVal val="visible"/>
                                      </p:to>
                                    </p:set>
                                    <p:animEffect transition="in" filter="fade">
                                      <p:cBhvr>
                                        <p:cTn id="27" dur="500"/>
                                        <p:tgtEl>
                                          <p:spTgt spid="20">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9F6D96E8-E069-8ABB-765D-4EEDF43E8447}"/>
              </a:ext>
            </a:extLst>
          </p:cNvPr>
          <p:cNvSpPr>
            <a:spLocks noGrp="1"/>
          </p:cNvSpPr>
          <p:nvPr>
            <p:ph type="sldNum" sz="quarter" idx="12"/>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3A98EE3D-8CD1-4C3F-BD1C-C98C9596463C}" type="slidenum">
              <a:rPr kumimoji="0" lang="en-US" i="0" u="none" strike="noStrike" kern="1200" cap="none" spc="0" normalizeH="0" baseline="0" noProof="0" smtClean="0">
                <a:ln>
                  <a:noFill/>
                </a:ln>
                <a:effectLst/>
                <a:uLnTx/>
                <a:uFillTx/>
              </a:rPr>
              <a:pPr marL="0" marR="0" lvl="0" indent="0" algn="l" defTabSz="914400" rtl="0" eaLnBrk="1" fontAlgn="auto" latinLnBrk="0" hangingPunct="1">
                <a:lnSpc>
                  <a:spcPct val="100000"/>
                </a:lnSpc>
                <a:spcBef>
                  <a:spcPts val="0"/>
                </a:spcBef>
                <a:spcAft>
                  <a:spcPts val="0"/>
                </a:spcAft>
                <a:buClrTx/>
                <a:buSzTx/>
                <a:buFontTx/>
                <a:buNone/>
                <a:tabLst/>
                <a:defRPr/>
              </a:pPr>
              <a:t>21</a:t>
            </a:fld>
            <a:endParaRPr kumimoji="0" lang="en-US" i="0" u="none" strike="noStrike" kern="1200" cap="none" spc="0" normalizeH="0" baseline="0" noProof="0" dirty="0">
              <a:ln>
                <a:noFill/>
              </a:ln>
              <a:effectLst/>
              <a:uLnTx/>
              <a:uFillTx/>
            </a:endParaRPr>
          </a:p>
        </p:txBody>
      </p:sp>
      <p:sp>
        <p:nvSpPr>
          <p:cNvPr id="9" name="TextBox 8">
            <a:extLst>
              <a:ext uri="{FF2B5EF4-FFF2-40B4-BE49-F238E27FC236}">
                <a16:creationId xmlns:a16="http://schemas.microsoft.com/office/drawing/2014/main" id="{7B991237-5A71-2BC4-17A5-34DC4073D87A}"/>
              </a:ext>
            </a:extLst>
          </p:cNvPr>
          <p:cNvSpPr txBox="1"/>
          <p:nvPr/>
        </p:nvSpPr>
        <p:spPr>
          <a:xfrm>
            <a:off x="4664392" y="3075057"/>
            <a:ext cx="2863215" cy="707886"/>
          </a:xfrm>
          <a:prstGeom prst="rect">
            <a:avLst/>
          </a:prstGeom>
          <a:noFill/>
        </p:spPr>
        <p:txBody>
          <a:bodyPr wrap="square">
            <a:spAutoFit/>
          </a:bodyPr>
          <a:lstStyle/>
          <a:p>
            <a:r>
              <a:rPr kumimoji="0" lang="en-US" sz="4000" b="1" i="0" u="none" strike="noStrike" kern="1200" cap="all" spc="0" normalizeH="0" baseline="0" noProof="0" dirty="0">
                <a:ln>
                  <a:noFill/>
                </a:ln>
                <a:solidFill>
                  <a:srgbClr val="1BDCFF">
                    <a:lumMod val="50000"/>
                  </a:srgbClr>
                </a:solidFill>
                <a:effectLst/>
                <a:uLnTx/>
                <a:uFillTx/>
                <a:latin typeface="Georgia" panose="02040502050405020303" pitchFamily="18" charset="0"/>
                <a:ea typeface="+mj-ea"/>
                <a:cs typeface="+mj-cs"/>
              </a:rPr>
              <a:t>Results</a:t>
            </a:r>
            <a:endParaRPr lang="en-US" sz="2000" dirty="0"/>
          </a:p>
        </p:txBody>
      </p:sp>
    </p:spTree>
    <p:extLst>
      <p:ext uri="{BB962C8B-B14F-4D97-AF65-F5344CB8AC3E}">
        <p14:creationId xmlns:p14="http://schemas.microsoft.com/office/powerpoint/2010/main" val="22118182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D87106-7BB8-6739-8655-218978D416F7}"/>
              </a:ext>
            </a:extLst>
          </p:cNvPr>
          <p:cNvSpPr>
            <a:spLocks noGrp="1"/>
          </p:cNvSpPr>
          <p:nvPr>
            <p:ph type="title"/>
          </p:nvPr>
        </p:nvSpPr>
        <p:spPr>
          <a:xfrm>
            <a:off x="1035698" y="280238"/>
            <a:ext cx="8708803" cy="450214"/>
          </a:xfrm>
        </p:spPr>
        <p:txBody>
          <a:bodyPr>
            <a:normAutofit fontScale="90000"/>
          </a:bodyPr>
          <a:lstStyle/>
          <a:p>
            <a:pPr marL="457200" indent="-457200">
              <a:buFont typeface="Wingdings" panose="05000000000000000000" pitchFamily="2" charset="2"/>
              <a:buChar char="v"/>
            </a:pPr>
            <a:r>
              <a:rPr lang="en-US" sz="2800" b="1" dirty="0">
                <a:effectLst/>
                <a:latin typeface="Georgia" panose="02040502050405020303" pitchFamily="18" charset="0"/>
                <a:ea typeface="DengXian Light" panose="02010600030101010101" pitchFamily="2" charset="-122"/>
                <a:cs typeface="Times New Roman" panose="02020603050405020304" pitchFamily="18" charset="0"/>
              </a:rPr>
              <a:t>Force-displacement response</a:t>
            </a:r>
            <a:endParaRPr lang="en-US" sz="2800" dirty="0">
              <a:latin typeface="Georgia" panose="02040502050405020303" pitchFamily="18" charset="0"/>
            </a:endParaRPr>
          </a:p>
        </p:txBody>
      </p:sp>
      <p:sp>
        <p:nvSpPr>
          <p:cNvPr id="3" name="Slide Number Placeholder 2">
            <a:extLst>
              <a:ext uri="{FF2B5EF4-FFF2-40B4-BE49-F238E27FC236}">
                <a16:creationId xmlns:a16="http://schemas.microsoft.com/office/drawing/2014/main" id="{F2DBF58D-9B67-DFEC-E473-674FB6F8EC21}"/>
              </a:ext>
            </a:extLst>
          </p:cNvPr>
          <p:cNvSpPr>
            <a:spLocks noGrp="1"/>
          </p:cNvSpPr>
          <p:nvPr>
            <p:ph type="sldNum" sz="quarter" idx="12"/>
          </p:nvPr>
        </p:nvSpPr>
        <p:spPr/>
        <p:txBody>
          <a:bodyPr/>
          <a:lstStyle/>
          <a:p>
            <a:fld id="{E31375A4-56A4-47D6-9801-1991572033F7}" type="slidenum">
              <a:rPr lang="en-US" smtClean="0"/>
              <a:pPr/>
              <a:t>22</a:t>
            </a:fld>
            <a:endParaRPr lang="en-US" dirty="0"/>
          </a:p>
        </p:txBody>
      </p:sp>
      <p:sp>
        <p:nvSpPr>
          <p:cNvPr id="8" name="TextBox 7">
            <a:extLst>
              <a:ext uri="{FF2B5EF4-FFF2-40B4-BE49-F238E27FC236}">
                <a16:creationId xmlns:a16="http://schemas.microsoft.com/office/drawing/2014/main" id="{A3A098B5-D9E6-903C-9689-98F734D80122}"/>
              </a:ext>
            </a:extLst>
          </p:cNvPr>
          <p:cNvSpPr txBox="1"/>
          <p:nvPr/>
        </p:nvSpPr>
        <p:spPr>
          <a:xfrm>
            <a:off x="2041572" y="3636778"/>
            <a:ext cx="1587939" cy="307777"/>
          </a:xfrm>
          <a:prstGeom prst="rect">
            <a:avLst/>
          </a:prstGeom>
          <a:noFill/>
        </p:spPr>
        <p:txBody>
          <a:bodyPr wrap="square">
            <a:spAutoFit/>
          </a:bodyPr>
          <a:lstStyle/>
          <a:p>
            <a:r>
              <a:rPr lang="en-US" sz="1400" b="1" i="1" dirty="0">
                <a:solidFill>
                  <a:schemeClr val="tx2"/>
                </a:solidFill>
                <a:latin typeface="Georgia" panose="02040502050405020303" pitchFamily="18" charset="0"/>
              </a:rPr>
              <a:t> (a) URW</a:t>
            </a:r>
          </a:p>
        </p:txBody>
      </p:sp>
      <p:sp>
        <p:nvSpPr>
          <p:cNvPr id="7" name="TextBox 6">
            <a:extLst>
              <a:ext uri="{FF2B5EF4-FFF2-40B4-BE49-F238E27FC236}">
                <a16:creationId xmlns:a16="http://schemas.microsoft.com/office/drawing/2014/main" id="{0CA930A9-44AB-5A33-6FDA-FCC8879B69A2}"/>
              </a:ext>
            </a:extLst>
          </p:cNvPr>
          <p:cNvSpPr txBox="1"/>
          <p:nvPr/>
        </p:nvSpPr>
        <p:spPr>
          <a:xfrm>
            <a:off x="5406143" y="3636777"/>
            <a:ext cx="1100453" cy="307777"/>
          </a:xfrm>
          <a:prstGeom prst="rect">
            <a:avLst/>
          </a:prstGeom>
          <a:noFill/>
        </p:spPr>
        <p:txBody>
          <a:bodyPr wrap="square">
            <a:spAutoFit/>
          </a:bodyPr>
          <a:lstStyle/>
          <a:p>
            <a:r>
              <a:rPr lang="en-US" sz="1400" b="1" i="1" dirty="0">
                <a:solidFill>
                  <a:schemeClr val="tx2"/>
                </a:solidFill>
                <a:latin typeface="Georgia" panose="02040502050405020303" pitchFamily="18" charset="0"/>
              </a:rPr>
              <a:t>(b) RW-1</a:t>
            </a:r>
          </a:p>
        </p:txBody>
      </p:sp>
      <p:sp>
        <p:nvSpPr>
          <p:cNvPr id="9" name="TextBox 8">
            <a:extLst>
              <a:ext uri="{FF2B5EF4-FFF2-40B4-BE49-F238E27FC236}">
                <a16:creationId xmlns:a16="http://schemas.microsoft.com/office/drawing/2014/main" id="{555F2E4E-B344-CC51-8A63-B6960AD00FCE}"/>
              </a:ext>
            </a:extLst>
          </p:cNvPr>
          <p:cNvSpPr txBox="1"/>
          <p:nvPr/>
        </p:nvSpPr>
        <p:spPr>
          <a:xfrm>
            <a:off x="8783230" y="3728583"/>
            <a:ext cx="1367198" cy="307777"/>
          </a:xfrm>
          <a:prstGeom prst="rect">
            <a:avLst/>
          </a:prstGeom>
          <a:noFill/>
        </p:spPr>
        <p:txBody>
          <a:bodyPr wrap="square">
            <a:spAutoFit/>
          </a:bodyPr>
          <a:lstStyle/>
          <a:p>
            <a:r>
              <a:rPr lang="en-US" sz="1400" b="1" i="1" dirty="0">
                <a:solidFill>
                  <a:schemeClr val="tx2"/>
                </a:solidFill>
                <a:latin typeface="Georgia" panose="02040502050405020303" pitchFamily="18" charset="0"/>
              </a:rPr>
              <a:t>(c) RW-2</a:t>
            </a:r>
          </a:p>
        </p:txBody>
      </p:sp>
      <p:pic>
        <p:nvPicPr>
          <p:cNvPr id="28" name="Picture 27">
            <a:extLst>
              <a:ext uri="{FF2B5EF4-FFF2-40B4-BE49-F238E27FC236}">
                <a16:creationId xmlns:a16="http://schemas.microsoft.com/office/drawing/2014/main" id="{41A038C8-AB01-731B-CA81-CD2597F57CDE}"/>
              </a:ext>
            </a:extLst>
          </p:cNvPr>
          <p:cNvPicPr>
            <a:picLocks noChangeAspect="1"/>
          </p:cNvPicPr>
          <p:nvPr/>
        </p:nvPicPr>
        <p:blipFill>
          <a:blip r:embed="rId3"/>
          <a:stretch>
            <a:fillRect/>
          </a:stretch>
        </p:blipFill>
        <p:spPr>
          <a:xfrm>
            <a:off x="886540" y="964169"/>
            <a:ext cx="3014520" cy="2673656"/>
          </a:xfrm>
          <a:prstGeom prst="rect">
            <a:avLst/>
          </a:prstGeom>
        </p:spPr>
      </p:pic>
      <p:pic>
        <p:nvPicPr>
          <p:cNvPr id="16" name="Picture 15">
            <a:extLst>
              <a:ext uri="{FF2B5EF4-FFF2-40B4-BE49-F238E27FC236}">
                <a16:creationId xmlns:a16="http://schemas.microsoft.com/office/drawing/2014/main" id="{6767FEAD-960D-1C33-DB18-2553C575352F}"/>
              </a:ext>
            </a:extLst>
          </p:cNvPr>
          <p:cNvPicPr>
            <a:picLocks noChangeAspect="1"/>
          </p:cNvPicPr>
          <p:nvPr/>
        </p:nvPicPr>
        <p:blipFill>
          <a:blip r:embed="rId4"/>
          <a:stretch>
            <a:fillRect/>
          </a:stretch>
        </p:blipFill>
        <p:spPr>
          <a:xfrm>
            <a:off x="4314847" y="964168"/>
            <a:ext cx="3011497" cy="2673657"/>
          </a:xfrm>
          <a:prstGeom prst="rect">
            <a:avLst/>
          </a:prstGeom>
        </p:spPr>
      </p:pic>
      <p:pic>
        <p:nvPicPr>
          <p:cNvPr id="18" name="Picture 17">
            <a:extLst>
              <a:ext uri="{FF2B5EF4-FFF2-40B4-BE49-F238E27FC236}">
                <a16:creationId xmlns:a16="http://schemas.microsoft.com/office/drawing/2014/main" id="{FB71DF8B-81C7-B4BA-A940-1F75951990EF}"/>
              </a:ext>
            </a:extLst>
          </p:cNvPr>
          <p:cNvPicPr>
            <a:picLocks noChangeAspect="1"/>
          </p:cNvPicPr>
          <p:nvPr/>
        </p:nvPicPr>
        <p:blipFill>
          <a:blip r:embed="rId5"/>
          <a:stretch>
            <a:fillRect/>
          </a:stretch>
        </p:blipFill>
        <p:spPr>
          <a:xfrm>
            <a:off x="7740131" y="1054926"/>
            <a:ext cx="3035795" cy="2673657"/>
          </a:xfrm>
          <a:prstGeom prst="rect">
            <a:avLst/>
          </a:prstGeom>
        </p:spPr>
      </p:pic>
      <p:sp>
        <p:nvSpPr>
          <p:cNvPr id="5" name="Rectangle 4"/>
          <p:cNvSpPr/>
          <p:nvPr/>
        </p:nvSpPr>
        <p:spPr>
          <a:xfrm>
            <a:off x="487681" y="4094986"/>
            <a:ext cx="11570262" cy="2369880"/>
          </a:xfrm>
          <a:prstGeom prst="rect">
            <a:avLst/>
          </a:prstGeom>
        </p:spPr>
        <p:txBody>
          <a:bodyPr wrap="square">
            <a:spAutoFit/>
          </a:bodyPr>
          <a:lstStyle/>
          <a:p>
            <a:pPr marL="285750" indent="-285750">
              <a:spcAft>
                <a:spcPts val="1200"/>
              </a:spcAft>
              <a:buFont typeface="Wingdings" panose="05000000000000000000" pitchFamily="2" charset="2"/>
              <a:buChar char="q"/>
            </a:pPr>
            <a:r>
              <a:rPr lang="en-US" sz="1600" b="1" dirty="0">
                <a:solidFill>
                  <a:schemeClr val="tx2">
                    <a:lumMod val="95000"/>
                    <a:lumOff val="5000"/>
                  </a:schemeClr>
                </a:solidFill>
                <a:latin typeface="Georgia" panose="02040502050405020303" pitchFamily="18" charset="0"/>
              </a:rPr>
              <a:t>URW exhibited elastic behavior until 0.25% drift, plastic behavior from 0.25% drift to 0.42% drift when the wall achieved maximum lateral load, and large deformations exhibited by large hysteresis loops until ultimate failure at 0.83% drift.</a:t>
            </a:r>
          </a:p>
          <a:p>
            <a:pPr marL="285750" indent="-285750">
              <a:spcAft>
                <a:spcPts val="1200"/>
              </a:spcAft>
              <a:buFont typeface="Wingdings" panose="05000000000000000000" pitchFamily="2" charset="2"/>
              <a:buChar char="q"/>
            </a:pPr>
            <a:r>
              <a:rPr lang="en-US" sz="1600" b="1" dirty="0">
                <a:solidFill>
                  <a:schemeClr val="tx2">
                    <a:lumMod val="95000"/>
                    <a:lumOff val="5000"/>
                  </a:schemeClr>
                </a:solidFill>
                <a:latin typeface="Georgia" panose="02040502050405020303" pitchFamily="18" charset="0"/>
              </a:rPr>
              <a:t>RW-1 exhibited elastic behavior until 0.25% drift, with an extended plastic region to 0.83% drift at the point of maximum lateral load with large hysteresis loops indicating large deformations until ultimate failure at 1.35%drift.</a:t>
            </a:r>
          </a:p>
          <a:p>
            <a:pPr marL="285750" indent="-285750">
              <a:spcAft>
                <a:spcPts val="1200"/>
              </a:spcAft>
              <a:buFont typeface="Wingdings" panose="05000000000000000000" pitchFamily="2" charset="2"/>
              <a:buChar char="q"/>
            </a:pPr>
            <a:r>
              <a:rPr lang="en-US" sz="1600" b="1" dirty="0">
                <a:solidFill>
                  <a:schemeClr val="tx2">
                    <a:lumMod val="95000"/>
                    <a:lumOff val="5000"/>
                  </a:schemeClr>
                </a:solidFill>
                <a:latin typeface="Georgia" panose="02040502050405020303" pitchFamily="18" charset="0"/>
              </a:rPr>
              <a:t>RW-2 exhibited elastic behavior until 0.67% drift when the wall achieved maximum lateral load before switching to plastic behavior exhibiting expanded hysteresis loops until ultimate failure at 1.85% drift.</a:t>
            </a:r>
          </a:p>
        </p:txBody>
      </p:sp>
    </p:spTree>
    <p:extLst>
      <p:ext uri="{BB962C8B-B14F-4D97-AF65-F5344CB8AC3E}">
        <p14:creationId xmlns:p14="http://schemas.microsoft.com/office/powerpoint/2010/main" val="310547658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8"/>
                                        </p:tgtEl>
                                        <p:attrNameLst>
                                          <p:attrName>style.visibility</p:attrName>
                                        </p:attrNameLst>
                                      </p:cBhvr>
                                      <p:to>
                                        <p:strVal val="visible"/>
                                      </p:to>
                                    </p:set>
                                    <p:animEffect transition="in" filter="fade">
                                      <p:cBhvr>
                                        <p:cTn id="7" dur="500"/>
                                        <p:tgtEl>
                                          <p:spTgt spid="28"/>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fade">
                                      <p:cBhvr>
                                        <p:cTn id="10" dur="500"/>
                                        <p:tgtEl>
                                          <p:spTgt spid="8"/>
                                        </p:tgtEl>
                                      </p:cBhvr>
                                    </p:animEffect>
                                  </p:childTnLst>
                                </p:cTn>
                              </p:par>
                              <p:par>
                                <p:cTn id="11" presetID="42" presetClass="entr" presetSubtype="0" fill="hold" nodeType="withEffect">
                                  <p:stCondLst>
                                    <p:cond delay="0"/>
                                  </p:stCondLst>
                                  <p:childTnLst>
                                    <p:set>
                                      <p:cBhvr>
                                        <p:cTn id="12" dur="1" fill="hold">
                                          <p:stCondLst>
                                            <p:cond delay="0"/>
                                          </p:stCondLst>
                                        </p:cTn>
                                        <p:tgtEl>
                                          <p:spTgt spid="5">
                                            <p:txEl>
                                              <p:pRg st="0" end="0"/>
                                            </p:txEl>
                                          </p:spTgt>
                                        </p:tgtEl>
                                        <p:attrNameLst>
                                          <p:attrName>style.visibility</p:attrName>
                                        </p:attrNameLst>
                                      </p:cBhvr>
                                      <p:to>
                                        <p:strVal val="visible"/>
                                      </p:to>
                                    </p:set>
                                    <p:animEffect transition="in" filter="fade">
                                      <p:cBhvr>
                                        <p:cTn id="13" dur="1000"/>
                                        <p:tgtEl>
                                          <p:spTgt spid="5">
                                            <p:txEl>
                                              <p:pRg st="0" end="0"/>
                                            </p:txEl>
                                          </p:spTgt>
                                        </p:tgtEl>
                                      </p:cBhvr>
                                    </p:animEffect>
                                    <p:anim calcmode="lin" valueType="num">
                                      <p:cBhvr>
                                        <p:cTn id="14" dur="10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15" dur="1000" fill="hold"/>
                                        <p:tgtEl>
                                          <p:spTgt spid="5">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16"/>
                                        </p:tgtEl>
                                        <p:attrNameLst>
                                          <p:attrName>style.visibility</p:attrName>
                                        </p:attrNameLst>
                                      </p:cBhvr>
                                      <p:to>
                                        <p:strVal val="visible"/>
                                      </p:to>
                                    </p:set>
                                    <p:animEffect transition="in" filter="fade">
                                      <p:cBhvr>
                                        <p:cTn id="20" dur="500"/>
                                        <p:tgtEl>
                                          <p:spTgt spid="16"/>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7"/>
                                        </p:tgtEl>
                                        <p:attrNameLst>
                                          <p:attrName>style.visibility</p:attrName>
                                        </p:attrNameLst>
                                      </p:cBhvr>
                                      <p:to>
                                        <p:strVal val="visible"/>
                                      </p:to>
                                    </p:set>
                                    <p:animEffect transition="in" filter="fade">
                                      <p:cBhvr>
                                        <p:cTn id="23" dur="500"/>
                                        <p:tgtEl>
                                          <p:spTgt spid="7"/>
                                        </p:tgtEl>
                                      </p:cBhvr>
                                    </p:animEffect>
                                  </p:childTnLst>
                                </p:cTn>
                              </p:par>
                              <p:par>
                                <p:cTn id="24" presetID="42" presetClass="entr" presetSubtype="0" fill="hold" nodeType="withEffect">
                                  <p:stCondLst>
                                    <p:cond delay="0"/>
                                  </p:stCondLst>
                                  <p:childTnLst>
                                    <p:set>
                                      <p:cBhvr>
                                        <p:cTn id="25" dur="1" fill="hold">
                                          <p:stCondLst>
                                            <p:cond delay="0"/>
                                          </p:stCondLst>
                                        </p:cTn>
                                        <p:tgtEl>
                                          <p:spTgt spid="5">
                                            <p:txEl>
                                              <p:pRg st="1" end="1"/>
                                            </p:txEl>
                                          </p:spTgt>
                                        </p:tgtEl>
                                        <p:attrNameLst>
                                          <p:attrName>style.visibility</p:attrName>
                                        </p:attrNameLst>
                                      </p:cBhvr>
                                      <p:to>
                                        <p:strVal val="visible"/>
                                      </p:to>
                                    </p:set>
                                    <p:animEffect transition="in" filter="fade">
                                      <p:cBhvr>
                                        <p:cTn id="26" dur="1000"/>
                                        <p:tgtEl>
                                          <p:spTgt spid="5">
                                            <p:txEl>
                                              <p:pRg st="1" end="1"/>
                                            </p:txEl>
                                          </p:spTgt>
                                        </p:tgtEl>
                                      </p:cBhvr>
                                    </p:animEffect>
                                    <p:anim calcmode="lin" valueType="num">
                                      <p:cBhvr>
                                        <p:cTn id="27" dur="10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28" dur="1000" fill="hold"/>
                                        <p:tgtEl>
                                          <p:spTgt spid="5">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nodeType="clickEffect">
                                  <p:stCondLst>
                                    <p:cond delay="0"/>
                                  </p:stCondLst>
                                  <p:childTnLst>
                                    <p:set>
                                      <p:cBhvr>
                                        <p:cTn id="32" dur="1" fill="hold">
                                          <p:stCondLst>
                                            <p:cond delay="0"/>
                                          </p:stCondLst>
                                        </p:cTn>
                                        <p:tgtEl>
                                          <p:spTgt spid="18"/>
                                        </p:tgtEl>
                                        <p:attrNameLst>
                                          <p:attrName>style.visibility</p:attrName>
                                        </p:attrNameLst>
                                      </p:cBhvr>
                                      <p:to>
                                        <p:strVal val="visible"/>
                                      </p:to>
                                    </p:set>
                                    <p:animEffect transition="in" filter="fade">
                                      <p:cBhvr>
                                        <p:cTn id="33" dur="500"/>
                                        <p:tgtEl>
                                          <p:spTgt spid="18"/>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9"/>
                                        </p:tgtEl>
                                        <p:attrNameLst>
                                          <p:attrName>style.visibility</p:attrName>
                                        </p:attrNameLst>
                                      </p:cBhvr>
                                      <p:to>
                                        <p:strVal val="visible"/>
                                      </p:to>
                                    </p:set>
                                    <p:animEffect transition="in" filter="fade">
                                      <p:cBhvr>
                                        <p:cTn id="36" dur="500"/>
                                        <p:tgtEl>
                                          <p:spTgt spid="9"/>
                                        </p:tgtEl>
                                      </p:cBhvr>
                                    </p:animEffect>
                                  </p:childTnLst>
                                </p:cTn>
                              </p:par>
                              <p:par>
                                <p:cTn id="37" presetID="42" presetClass="entr" presetSubtype="0" fill="hold" nodeType="withEffect">
                                  <p:stCondLst>
                                    <p:cond delay="0"/>
                                  </p:stCondLst>
                                  <p:childTnLst>
                                    <p:set>
                                      <p:cBhvr>
                                        <p:cTn id="38" dur="1" fill="hold">
                                          <p:stCondLst>
                                            <p:cond delay="0"/>
                                          </p:stCondLst>
                                        </p:cTn>
                                        <p:tgtEl>
                                          <p:spTgt spid="5">
                                            <p:txEl>
                                              <p:pRg st="2" end="2"/>
                                            </p:txEl>
                                          </p:spTgt>
                                        </p:tgtEl>
                                        <p:attrNameLst>
                                          <p:attrName>style.visibility</p:attrName>
                                        </p:attrNameLst>
                                      </p:cBhvr>
                                      <p:to>
                                        <p:strVal val="visible"/>
                                      </p:to>
                                    </p:set>
                                    <p:animEffect transition="in" filter="fade">
                                      <p:cBhvr>
                                        <p:cTn id="39" dur="1000"/>
                                        <p:tgtEl>
                                          <p:spTgt spid="5">
                                            <p:txEl>
                                              <p:pRg st="2" end="2"/>
                                            </p:txEl>
                                          </p:spTgt>
                                        </p:tgtEl>
                                      </p:cBhvr>
                                    </p:animEffect>
                                    <p:anim calcmode="lin" valueType="num">
                                      <p:cBhvr>
                                        <p:cTn id="40" dur="1000" fill="hold"/>
                                        <p:tgtEl>
                                          <p:spTgt spid="5">
                                            <p:txEl>
                                              <p:pRg st="2" end="2"/>
                                            </p:txEl>
                                          </p:spTgt>
                                        </p:tgtEl>
                                        <p:attrNameLst>
                                          <p:attrName>ppt_x</p:attrName>
                                        </p:attrNameLst>
                                      </p:cBhvr>
                                      <p:tavLst>
                                        <p:tav tm="0">
                                          <p:val>
                                            <p:strVal val="#ppt_x"/>
                                          </p:val>
                                        </p:tav>
                                        <p:tav tm="100000">
                                          <p:val>
                                            <p:strVal val="#ppt_x"/>
                                          </p:val>
                                        </p:tav>
                                      </p:tavLst>
                                    </p:anim>
                                    <p:anim calcmode="lin" valueType="num">
                                      <p:cBhvr>
                                        <p:cTn id="41" dur="1000" fill="hold"/>
                                        <p:tgtEl>
                                          <p:spTgt spid="5">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7" grpId="0"/>
      <p:bldP spid="9"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130983-4E6C-4D3B-F539-E55C65974E2D}"/>
              </a:ext>
            </a:extLst>
          </p:cNvPr>
          <p:cNvSpPr>
            <a:spLocks noGrp="1"/>
          </p:cNvSpPr>
          <p:nvPr>
            <p:ph type="title"/>
          </p:nvPr>
        </p:nvSpPr>
        <p:spPr>
          <a:xfrm>
            <a:off x="1035698" y="119740"/>
            <a:ext cx="4450702" cy="552498"/>
          </a:xfrm>
        </p:spPr>
        <p:txBody>
          <a:bodyPr>
            <a:normAutofit/>
          </a:bodyPr>
          <a:lstStyle/>
          <a:p>
            <a:pPr marL="457200" indent="-457200">
              <a:buFont typeface="Wingdings" panose="05000000000000000000" pitchFamily="2" charset="2"/>
              <a:buChar char="v"/>
            </a:pPr>
            <a:r>
              <a:rPr lang="en-US" sz="2800" b="1" dirty="0">
                <a:effectLst/>
                <a:latin typeface="Georgia" panose="02040502050405020303" pitchFamily="18" charset="0"/>
                <a:ea typeface="Calibri" panose="020F0502020204030204" pitchFamily="34" charset="0"/>
              </a:rPr>
              <a:t>Failure mode </a:t>
            </a:r>
            <a:endParaRPr lang="en-US" sz="6000" dirty="0">
              <a:latin typeface="Georgia" panose="02040502050405020303" pitchFamily="18" charset="0"/>
            </a:endParaRPr>
          </a:p>
        </p:txBody>
      </p:sp>
      <p:sp>
        <p:nvSpPr>
          <p:cNvPr id="3" name="Slide Number Placeholder 2">
            <a:extLst>
              <a:ext uri="{FF2B5EF4-FFF2-40B4-BE49-F238E27FC236}">
                <a16:creationId xmlns:a16="http://schemas.microsoft.com/office/drawing/2014/main" id="{ABC5800D-B91B-7042-9727-BF2936424090}"/>
              </a:ext>
            </a:extLst>
          </p:cNvPr>
          <p:cNvSpPr>
            <a:spLocks noGrp="1"/>
          </p:cNvSpPr>
          <p:nvPr>
            <p:ph type="sldNum" sz="quarter" idx="12"/>
          </p:nvPr>
        </p:nvSpPr>
        <p:spPr/>
        <p:txBody>
          <a:bodyPr/>
          <a:lstStyle/>
          <a:p>
            <a:fld id="{E31375A4-56A4-47D6-9801-1991572033F7}" type="slidenum">
              <a:rPr lang="en-US" smtClean="0"/>
              <a:pPr/>
              <a:t>23</a:t>
            </a:fld>
            <a:endParaRPr lang="en-US" dirty="0"/>
          </a:p>
        </p:txBody>
      </p:sp>
      <p:pic>
        <p:nvPicPr>
          <p:cNvPr id="5" name="Picture 4">
            <a:extLst>
              <a:ext uri="{FF2B5EF4-FFF2-40B4-BE49-F238E27FC236}">
                <a16:creationId xmlns:a16="http://schemas.microsoft.com/office/drawing/2014/main" id="{200A48BB-67E8-E8EB-4B6F-4F6081C0664D}"/>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40579" t="5327" r="4063" b="24545"/>
          <a:stretch/>
        </p:blipFill>
        <p:spPr bwMode="auto">
          <a:xfrm>
            <a:off x="1782301" y="2206372"/>
            <a:ext cx="1758341" cy="1474282"/>
          </a:xfrm>
          <a:prstGeom prst="rect">
            <a:avLst/>
          </a:prstGeom>
          <a:noFill/>
          <a:ln>
            <a:noFill/>
          </a:ln>
          <a:extLst>
            <a:ext uri="{53640926-AAD7-44D8-BBD7-CCE9431645EC}">
              <a14:shadowObscured xmlns:a14="http://schemas.microsoft.com/office/drawing/2010/main"/>
            </a:ext>
          </a:extLst>
        </p:spPr>
      </p:pic>
      <p:pic>
        <p:nvPicPr>
          <p:cNvPr id="7" name="Picture 6" descr="A picture containing tool, dirty, stone&#10;&#10;Description automatically generated">
            <a:extLst>
              <a:ext uri="{FF2B5EF4-FFF2-40B4-BE49-F238E27FC236}">
                <a16:creationId xmlns:a16="http://schemas.microsoft.com/office/drawing/2014/main" id="{33C1865F-642C-8FB5-3765-4076E94B0B1D}"/>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43191" t="9972" r="3533" b="35595"/>
          <a:stretch/>
        </p:blipFill>
        <p:spPr bwMode="auto">
          <a:xfrm>
            <a:off x="5078661" y="2203651"/>
            <a:ext cx="2182391" cy="1477003"/>
          </a:xfrm>
          <a:prstGeom prst="rect">
            <a:avLst/>
          </a:prstGeom>
          <a:noFill/>
          <a:ln>
            <a:noFill/>
          </a:ln>
          <a:extLst>
            <a:ext uri="{53640926-AAD7-44D8-BBD7-CCE9431645EC}">
              <a14:shadowObscured xmlns:a14="http://schemas.microsoft.com/office/drawing/2010/main"/>
            </a:ext>
          </a:extLst>
        </p:spPr>
      </p:pic>
      <p:pic>
        <p:nvPicPr>
          <p:cNvPr id="9" name="Picture 8">
            <a:extLst>
              <a:ext uri="{FF2B5EF4-FFF2-40B4-BE49-F238E27FC236}">
                <a16:creationId xmlns:a16="http://schemas.microsoft.com/office/drawing/2014/main" id="{883028EA-918A-42C6-8EFA-8E51CDD77461}"/>
              </a:ext>
            </a:extLst>
          </p:cNvPr>
          <p:cNvPicPr>
            <a:picLocks noChangeAspect="1"/>
          </p:cNvPicPr>
          <p:nvPr/>
        </p:nvPicPr>
        <p:blipFill>
          <a:blip r:embed="rId5"/>
          <a:stretch>
            <a:fillRect/>
          </a:stretch>
        </p:blipFill>
        <p:spPr>
          <a:xfrm>
            <a:off x="4883154" y="788181"/>
            <a:ext cx="2574692" cy="1359595"/>
          </a:xfrm>
          <a:prstGeom prst="rect">
            <a:avLst/>
          </a:prstGeom>
        </p:spPr>
      </p:pic>
      <p:sp>
        <p:nvSpPr>
          <p:cNvPr id="14" name="TextBox 13">
            <a:extLst>
              <a:ext uri="{FF2B5EF4-FFF2-40B4-BE49-F238E27FC236}">
                <a16:creationId xmlns:a16="http://schemas.microsoft.com/office/drawing/2014/main" id="{ED1324FF-5FFC-D856-FBA2-D0A97537DEA2}"/>
              </a:ext>
            </a:extLst>
          </p:cNvPr>
          <p:cNvSpPr txBox="1"/>
          <p:nvPr/>
        </p:nvSpPr>
        <p:spPr>
          <a:xfrm>
            <a:off x="9300934" y="3680485"/>
            <a:ext cx="807008" cy="307777"/>
          </a:xfrm>
          <a:prstGeom prst="rect">
            <a:avLst/>
          </a:prstGeom>
          <a:noFill/>
        </p:spPr>
        <p:txBody>
          <a:bodyPr wrap="square">
            <a:spAutoFit/>
          </a:bodyPr>
          <a:lstStyle/>
          <a:p>
            <a:pPr algn="ctr"/>
            <a:r>
              <a:rPr lang="en-US" sz="1400" b="1" i="1" dirty="0">
                <a:solidFill>
                  <a:schemeClr val="tx2"/>
                </a:solidFill>
                <a:latin typeface="Georgia" panose="02040502050405020303" pitchFamily="18" charset="0"/>
              </a:rPr>
              <a:t>RW-2</a:t>
            </a:r>
          </a:p>
        </p:txBody>
      </p:sp>
      <p:sp>
        <p:nvSpPr>
          <p:cNvPr id="15" name="TextBox 14">
            <a:extLst>
              <a:ext uri="{FF2B5EF4-FFF2-40B4-BE49-F238E27FC236}">
                <a16:creationId xmlns:a16="http://schemas.microsoft.com/office/drawing/2014/main" id="{32E0A4F9-21C6-8A39-6831-3503F68144E2}"/>
              </a:ext>
            </a:extLst>
          </p:cNvPr>
          <p:cNvSpPr txBox="1"/>
          <p:nvPr/>
        </p:nvSpPr>
        <p:spPr>
          <a:xfrm>
            <a:off x="5694086" y="3680486"/>
            <a:ext cx="974938" cy="307777"/>
          </a:xfrm>
          <a:prstGeom prst="rect">
            <a:avLst/>
          </a:prstGeom>
          <a:noFill/>
        </p:spPr>
        <p:txBody>
          <a:bodyPr wrap="square">
            <a:spAutoFit/>
          </a:bodyPr>
          <a:lstStyle/>
          <a:p>
            <a:pPr algn="ctr"/>
            <a:r>
              <a:rPr lang="en-US" sz="1400" b="1" i="1" dirty="0">
                <a:solidFill>
                  <a:schemeClr val="tx2"/>
                </a:solidFill>
                <a:latin typeface="Georgia" panose="02040502050405020303" pitchFamily="18" charset="0"/>
              </a:rPr>
              <a:t>RW-</a:t>
            </a:r>
            <a:r>
              <a:rPr lang="en-US" sz="1400" b="1" i="1" dirty="0">
                <a:solidFill>
                  <a:schemeClr val="tx2"/>
                </a:solidFill>
                <a:latin typeface="Times New Roman" panose="02020603050405020304" pitchFamily="18" charset="0"/>
                <a:cs typeface="Times New Roman" panose="02020603050405020304" pitchFamily="18" charset="0"/>
              </a:rPr>
              <a:t>1</a:t>
            </a:r>
          </a:p>
        </p:txBody>
      </p:sp>
      <p:sp>
        <p:nvSpPr>
          <p:cNvPr id="16" name="TextBox 15">
            <a:extLst>
              <a:ext uri="{FF2B5EF4-FFF2-40B4-BE49-F238E27FC236}">
                <a16:creationId xmlns:a16="http://schemas.microsoft.com/office/drawing/2014/main" id="{891C8734-0993-7AE7-C40F-985EE6AB7073}"/>
              </a:ext>
            </a:extLst>
          </p:cNvPr>
          <p:cNvSpPr txBox="1"/>
          <p:nvPr/>
        </p:nvSpPr>
        <p:spPr>
          <a:xfrm>
            <a:off x="2260766" y="3732100"/>
            <a:ext cx="801410" cy="307777"/>
          </a:xfrm>
          <a:prstGeom prst="rect">
            <a:avLst/>
          </a:prstGeom>
          <a:noFill/>
        </p:spPr>
        <p:txBody>
          <a:bodyPr wrap="square">
            <a:spAutoFit/>
          </a:bodyPr>
          <a:lstStyle/>
          <a:p>
            <a:r>
              <a:rPr lang="en-US" sz="1400" b="1" i="1" dirty="0">
                <a:solidFill>
                  <a:schemeClr val="tx2"/>
                </a:solidFill>
                <a:latin typeface="Georgia" panose="02040502050405020303" pitchFamily="18" charset="0"/>
              </a:rPr>
              <a:t>URW</a:t>
            </a:r>
          </a:p>
        </p:txBody>
      </p:sp>
      <p:pic>
        <p:nvPicPr>
          <p:cNvPr id="6" name="Picture 5">
            <a:extLst>
              <a:ext uri="{FF2B5EF4-FFF2-40B4-BE49-F238E27FC236}">
                <a16:creationId xmlns:a16="http://schemas.microsoft.com/office/drawing/2014/main" id="{B8AE4813-CF83-85FC-ED52-BC92A504266B}"/>
              </a:ext>
            </a:extLst>
          </p:cNvPr>
          <p:cNvPicPr>
            <a:picLocks noChangeAspect="1"/>
          </p:cNvPicPr>
          <p:nvPr/>
        </p:nvPicPr>
        <p:blipFill>
          <a:blip r:embed="rId6"/>
          <a:stretch>
            <a:fillRect/>
          </a:stretch>
        </p:blipFill>
        <p:spPr>
          <a:xfrm>
            <a:off x="8269209" y="783137"/>
            <a:ext cx="2238682" cy="1364639"/>
          </a:xfrm>
          <a:prstGeom prst="rect">
            <a:avLst/>
          </a:prstGeom>
        </p:spPr>
      </p:pic>
      <p:pic>
        <p:nvPicPr>
          <p:cNvPr id="8" name="Picture 7" descr="A picture containing text&#10;&#10;Description automatically generated">
            <a:extLst>
              <a:ext uri="{FF2B5EF4-FFF2-40B4-BE49-F238E27FC236}">
                <a16:creationId xmlns:a16="http://schemas.microsoft.com/office/drawing/2014/main" id="{E30B9EC6-84D1-D74F-9B76-DD31B3FBC66A}"/>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l="34183" r="7519" b="51191"/>
          <a:stretch/>
        </p:blipFill>
        <p:spPr bwMode="auto">
          <a:xfrm>
            <a:off x="8442250" y="2225265"/>
            <a:ext cx="1921519" cy="1459177"/>
          </a:xfrm>
          <a:prstGeom prst="rect">
            <a:avLst/>
          </a:prstGeom>
          <a:noFill/>
          <a:ln>
            <a:noFill/>
          </a:ln>
          <a:extLst>
            <a:ext uri="{53640926-AAD7-44D8-BBD7-CCE9431645EC}">
              <a14:shadowObscured xmlns:a14="http://schemas.microsoft.com/office/drawing/2010/main"/>
            </a:ext>
          </a:extLst>
        </p:spPr>
      </p:pic>
      <p:pic>
        <p:nvPicPr>
          <p:cNvPr id="10" name="Picture 9">
            <a:extLst>
              <a:ext uri="{FF2B5EF4-FFF2-40B4-BE49-F238E27FC236}">
                <a16:creationId xmlns:a16="http://schemas.microsoft.com/office/drawing/2014/main" id="{4E4CD434-3696-313E-5816-CBBAAC071A1D}"/>
              </a:ext>
            </a:extLst>
          </p:cNvPr>
          <p:cNvPicPr>
            <a:picLocks noChangeAspect="1"/>
          </p:cNvPicPr>
          <p:nvPr/>
        </p:nvPicPr>
        <p:blipFill rotWithShape="1">
          <a:blip r:embed="rId8"/>
          <a:srcRect r="5307"/>
          <a:stretch/>
        </p:blipFill>
        <p:spPr bwMode="auto">
          <a:xfrm>
            <a:off x="1539713" y="784606"/>
            <a:ext cx="2532078" cy="1364640"/>
          </a:xfrm>
          <a:prstGeom prst="rect">
            <a:avLst/>
          </a:prstGeom>
          <a:ln>
            <a:noFill/>
          </a:ln>
          <a:extLst>
            <a:ext uri="{53640926-AAD7-44D8-BBD7-CCE9431645EC}">
              <a14:shadowObscured xmlns:a14="http://schemas.microsoft.com/office/drawing/2010/main"/>
            </a:ext>
          </a:extLst>
        </p:spPr>
      </p:pic>
      <p:sp>
        <p:nvSpPr>
          <p:cNvPr id="4" name="TextBox 3">
            <a:extLst>
              <a:ext uri="{FF2B5EF4-FFF2-40B4-BE49-F238E27FC236}">
                <a16:creationId xmlns:a16="http://schemas.microsoft.com/office/drawing/2014/main" id="{D63E598B-C02B-D1F4-022D-53F5F1B7D8E3}"/>
              </a:ext>
            </a:extLst>
          </p:cNvPr>
          <p:cNvSpPr txBox="1"/>
          <p:nvPr/>
        </p:nvSpPr>
        <p:spPr>
          <a:xfrm>
            <a:off x="674509" y="4391503"/>
            <a:ext cx="11124544" cy="2031325"/>
          </a:xfrm>
          <a:prstGeom prst="rect">
            <a:avLst/>
          </a:prstGeom>
          <a:noFill/>
        </p:spPr>
        <p:txBody>
          <a:bodyPr wrap="square">
            <a:spAutoFit/>
          </a:bodyPr>
          <a:lstStyle/>
          <a:p>
            <a:pPr marL="285750" indent="-285750">
              <a:spcAft>
                <a:spcPts val="1800"/>
              </a:spcAft>
              <a:buFont typeface="Wingdings" panose="05000000000000000000" pitchFamily="2" charset="2"/>
              <a:buChar char="q"/>
            </a:pPr>
            <a:r>
              <a:rPr lang="en-US" sz="1600" b="1" dirty="0">
                <a:solidFill>
                  <a:schemeClr val="tx2">
                    <a:lumMod val="95000"/>
                    <a:lumOff val="5000"/>
                  </a:schemeClr>
                </a:solidFill>
                <a:latin typeface="Georgia" panose="02040502050405020303" pitchFamily="18" charset="0"/>
              </a:rPr>
              <a:t>URW experienced an initiated rocking failure, followed by crushing at the left toe. At a large wall drift, in-plane sliding was observed around the toe which resulted instability from out-of-plane movement.</a:t>
            </a:r>
            <a:endParaRPr lang="en-US" sz="1600" b="1" dirty="0">
              <a:solidFill>
                <a:schemeClr val="tx2"/>
              </a:solidFill>
              <a:latin typeface="Georgia" panose="02040502050405020303" pitchFamily="18" charset="0"/>
            </a:endParaRPr>
          </a:p>
          <a:p>
            <a:pPr marL="285750" indent="-285750">
              <a:spcAft>
                <a:spcPts val="1800"/>
              </a:spcAft>
              <a:buFont typeface="Wingdings" panose="05000000000000000000" pitchFamily="2" charset="2"/>
              <a:buChar char="q"/>
            </a:pPr>
            <a:r>
              <a:rPr lang="en-US" sz="1600" b="1" dirty="0">
                <a:solidFill>
                  <a:schemeClr val="tx2"/>
                </a:solidFill>
                <a:latin typeface="Georgia" panose="02040502050405020303" pitchFamily="18" charset="0"/>
              </a:rPr>
              <a:t>RF-1 with the higher strength LWECC experienced limited rocking behavior, crushing of both toes, with a spread-out damage cracks across the wall’s body</a:t>
            </a:r>
          </a:p>
          <a:p>
            <a:pPr marL="285750" indent="-285750">
              <a:spcAft>
                <a:spcPts val="1800"/>
              </a:spcAft>
              <a:buFont typeface="Wingdings" panose="05000000000000000000" pitchFamily="2" charset="2"/>
              <a:buChar char="q"/>
            </a:pPr>
            <a:r>
              <a:rPr lang="en-US" sz="1600" b="1" dirty="0">
                <a:solidFill>
                  <a:schemeClr val="tx2"/>
                </a:solidFill>
                <a:latin typeface="Georgia" panose="02040502050405020303" pitchFamily="18" charset="0"/>
              </a:rPr>
              <a:t>RF-2 with the lower strength LWECC </a:t>
            </a:r>
            <a:r>
              <a:rPr lang="en-US" sz="1600" b="1" dirty="0">
                <a:solidFill>
                  <a:schemeClr val="tx2">
                    <a:lumMod val="95000"/>
                    <a:lumOff val="5000"/>
                  </a:schemeClr>
                </a:solidFill>
                <a:latin typeface="Georgia" panose="02040502050405020303" pitchFamily="18" charset="0"/>
              </a:rPr>
              <a:t>exhibited similar rocking behavior as the URW, followed by toe damage at a much larger drift and few shear cracks across the wall.</a:t>
            </a:r>
            <a:endParaRPr lang="en-US" sz="1600" b="1" dirty="0">
              <a:solidFill>
                <a:schemeClr val="tx2"/>
              </a:solidFill>
              <a:latin typeface="Georgia" panose="02040502050405020303" pitchFamily="18" charset="0"/>
            </a:endParaRPr>
          </a:p>
        </p:txBody>
      </p:sp>
    </p:spTree>
    <p:extLst>
      <p:ext uri="{BB962C8B-B14F-4D97-AF65-F5344CB8AC3E}">
        <p14:creationId xmlns:p14="http://schemas.microsoft.com/office/powerpoint/2010/main" val="31596914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1000"/>
                                        <p:tgtEl>
                                          <p:spTgt spid="10"/>
                                        </p:tgtEl>
                                      </p:cBhvr>
                                    </p:animEffect>
                                    <p:anim calcmode="lin" valueType="num">
                                      <p:cBhvr>
                                        <p:cTn id="8" dur="1000" fill="hold"/>
                                        <p:tgtEl>
                                          <p:spTgt spid="10"/>
                                        </p:tgtEl>
                                        <p:attrNameLst>
                                          <p:attrName>ppt_x</p:attrName>
                                        </p:attrNameLst>
                                      </p:cBhvr>
                                      <p:tavLst>
                                        <p:tav tm="0">
                                          <p:val>
                                            <p:strVal val="#ppt_x"/>
                                          </p:val>
                                        </p:tav>
                                        <p:tav tm="100000">
                                          <p:val>
                                            <p:strVal val="#ppt_x"/>
                                          </p:val>
                                        </p:tav>
                                      </p:tavLst>
                                    </p:anim>
                                    <p:anim calcmode="lin" valueType="num">
                                      <p:cBhvr>
                                        <p:cTn id="9" dur="1000" fill="hold"/>
                                        <p:tgtEl>
                                          <p:spTgt spid="10"/>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1000"/>
                                        <p:tgtEl>
                                          <p:spTgt spid="5"/>
                                        </p:tgtEl>
                                      </p:cBhvr>
                                    </p:animEffect>
                                    <p:anim calcmode="lin" valueType="num">
                                      <p:cBhvr>
                                        <p:cTn id="13" dur="1000" fill="hold"/>
                                        <p:tgtEl>
                                          <p:spTgt spid="5"/>
                                        </p:tgtEl>
                                        <p:attrNameLst>
                                          <p:attrName>ppt_x</p:attrName>
                                        </p:attrNameLst>
                                      </p:cBhvr>
                                      <p:tavLst>
                                        <p:tav tm="0">
                                          <p:val>
                                            <p:strVal val="#ppt_x"/>
                                          </p:val>
                                        </p:tav>
                                        <p:tav tm="100000">
                                          <p:val>
                                            <p:strVal val="#ppt_x"/>
                                          </p:val>
                                        </p:tav>
                                      </p:tavLst>
                                    </p:anim>
                                    <p:anim calcmode="lin" valueType="num">
                                      <p:cBhvr>
                                        <p:cTn id="14" dur="1000" fill="hold"/>
                                        <p:tgtEl>
                                          <p:spTgt spid="5"/>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16"/>
                                        </p:tgtEl>
                                        <p:attrNameLst>
                                          <p:attrName>style.visibility</p:attrName>
                                        </p:attrNameLst>
                                      </p:cBhvr>
                                      <p:to>
                                        <p:strVal val="visible"/>
                                      </p:to>
                                    </p:set>
                                    <p:animEffect transition="in" filter="fade">
                                      <p:cBhvr>
                                        <p:cTn id="17" dur="1000"/>
                                        <p:tgtEl>
                                          <p:spTgt spid="16"/>
                                        </p:tgtEl>
                                      </p:cBhvr>
                                    </p:animEffect>
                                    <p:anim calcmode="lin" valueType="num">
                                      <p:cBhvr>
                                        <p:cTn id="18" dur="1000" fill="hold"/>
                                        <p:tgtEl>
                                          <p:spTgt spid="16"/>
                                        </p:tgtEl>
                                        <p:attrNameLst>
                                          <p:attrName>ppt_x</p:attrName>
                                        </p:attrNameLst>
                                      </p:cBhvr>
                                      <p:tavLst>
                                        <p:tav tm="0">
                                          <p:val>
                                            <p:strVal val="#ppt_x"/>
                                          </p:val>
                                        </p:tav>
                                        <p:tav tm="100000">
                                          <p:val>
                                            <p:strVal val="#ppt_x"/>
                                          </p:val>
                                        </p:tav>
                                      </p:tavLst>
                                    </p:anim>
                                    <p:anim calcmode="lin" valueType="num">
                                      <p:cBhvr>
                                        <p:cTn id="19" dur="1000" fill="hold"/>
                                        <p:tgtEl>
                                          <p:spTgt spid="16"/>
                                        </p:tgtEl>
                                        <p:attrNameLst>
                                          <p:attrName>ppt_y</p:attrName>
                                        </p:attrNameLst>
                                      </p:cBhvr>
                                      <p:tavLst>
                                        <p:tav tm="0">
                                          <p:val>
                                            <p:strVal val="#ppt_y+.1"/>
                                          </p:val>
                                        </p:tav>
                                        <p:tav tm="100000">
                                          <p:val>
                                            <p:strVal val="#ppt_y"/>
                                          </p:val>
                                        </p:tav>
                                      </p:tavLst>
                                    </p:anim>
                                  </p:childTnLst>
                                </p:cTn>
                              </p:par>
                              <p:par>
                                <p:cTn id="20" presetID="10" presetClass="entr" presetSubtype="0" fill="hold" nodeType="withEffect">
                                  <p:stCondLst>
                                    <p:cond delay="0"/>
                                  </p:stCondLst>
                                  <p:childTnLst>
                                    <p:set>
                                      <p:cBhvr>
                                        <p:cTn id="21" dur="1" fill="hold">
                                          <p:stCondLst>
                                            <p:cond delay="0"/>
                                          </p:stCondLst>
                                        </p:cTn>
                                        <p:tgtEl>
                                          <p:spTgt spid="4">
                                            <p:txEl>
                                              <p:pRg st="0" end="0"/>
                                            </p:txEl>
                                          </p:spTgt>
                                        </p:tgtEl>
                                        <p:attrNameLst>
                                          <p:attrName>style.visibility</p:attrName>
                                        </p:attrNameLst>
                                      </p:cBhvr>
                                      <p:to>
                                        <p:strVal val="visible"/>
                                      </p:to>
                                    </p:set>
                                    <p:animEffect transition="in" filter="fade">
                                      <p:cBhvr>
                                        <p:cTn id="22" dur="500"/>
                                        <p:tgtEl>
                                          <p:spTgt spid="4">
                                            <p:txEl>
                                              <p:pRg st="0" end="0"/>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42" presetClass="entr" presetSubtype="0" fill="hold" nodeType="click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fade">
                                      <p:cBhvr>
                                        <p:cTn id="27" dur="1000"/>
                                        <p:tgtEl>
                                          <p:spTgt spid="7"/>
                                        </p:tgtEl>
                                      </p:cBhvr>
                                    </p:animEffect>
                                    <p:anim calcmode="lin" valueType="num">
                                      <p:cBhvr>
                                        <p:cTn id="28" dur="1000" fill="hold"/>
                                        <p:tgtEl>
                                          <p:spTgt spid="7"/>
                                        </p:tgtEl>
                                        <p:attrNameLst>
                                          <p:attrName>ppt_x</p:attrName>
                                        </p:attrNameLst>
                                      </p:cBhvr>
                                      <p:tavLst>
                                        <p:tav tm="0">
                                          <p:val>
                                            <p:strVal val="#ppt_x"/>
                                          </p:val>
                                        </p:tav>
                                        <p:tav tm="100000">
                                          <p:val>
                                            <p:strVal val="#ppt_x"/>
                                          </p:val>
                                        </p:tav>
                                      </p:tavLst>
                                    </p:anim>
                                    <p:anim calcmode="lin" valueType="num">
                                      <p:cBhvr>
                                        <p:cTn id="29" dur="1000" fill="hold"/>
                                        <p:tgtEl>
                                          <p:spTgt spid="7"/>
                                        </p:tgtEl>
                                        <p:attrNameLst>
                                          <p:attrName>ppt_y</p:attrName>
                                        </p:attrNameLst>
                                      </p:cBhvr>
                                      <p:tavLst>
                                        <p:tav tm="0">
                                          <p:val>
                                            <p:strVal val="#ppt_y+.1"/>
                                          </p:val>
                                        </p:tav>
                                        <p:tav tm="100000">
                                          <p:val>
                                            <p:strVal val="#ppt_y"/>
                                          </p:val>
                                        </p:tav>
                                      </p:tavLst>
                                    </p:anim>
                                  </p:childTnLst>
                                </p:cTn>
                              </p:par>
                              <p:par>
                                <p:cTn id="30" presetID="42" presetClass="entr" presetSubtype="0" fill="hold" nodeType="withEffect">
                                  <p:stCondLst>
                                    <p:cond delay="0"/>
                                  </p:stCondLst>
                                  <p:childTnLst>
                                    <p:set>
                                      <p:cBhvr>
                                        <p:cTn id="31" dur="1" fill="hold">
                                          <p:stCondLst>
                                            <p:cond delay="0"/>
                                          </p:stCondLst>
                                        </p:cTn>
                                        <p:tgtEl>
                                          <p:spTgt spid="9"/>
                                        </p:tgtEl>
                                        <p:attrNameLst>
                                          <p:attrName>style.visibility</p:attrName>
                                        </p:attrNameLst>
                                      </p:cBhvr>
                                      <p:to>
                                        <p:strVal val="visible"/>
                                      </p:to>
                                    </p:set>
                                    <p:animEffect transition="in" filter="fade">
                                      <p:cBhvr>
                                        <p:cTn id="32" dur="1000"/>
                                        <p:tgtEl>
                                          <p:spTgt spid="9"/>
                                        </p:tgtEl>
                                      </p:cBhvr>
                                    </p:animEffect>
                                    <p:anim calcmode="lin" valueType="num">
                                      <p:cBhvr>
                                        <p:cTn id="33" dur="1000" fill="hold"/>
                                        <p:tgtEl>
                                          <p:spTgt spid="9"/>
                                        </p:tgtEl>
                                        <p:attrNameLst>
                                          <p:attrName>ppt_x</p:attrName>
                                        </p:attrNameLst>
                                      </p:cBhvr>
                                      <p:tavLst>
                                        <p:tav tm="0">
                                          <p:val>
                                            <p:strVal val="#ppt_x"/>
                                          </p:val>
                                        </p:tav>
                                        <p:tav tm="100000">
                                          <p:val>
                                            <p:strVal val="#ppt_x"/>
                                          </p:val>
                                        </p:tav>
                                      </p:tavLst>
                                    </p:anim>
                                    <p:anim calcmode="lin" valueType="num">
                                      <p:cBhvr>
                                        <p:cTn id="34" dur="1000" fill="hold"/>
                                        <p:tgtEl>
                                          <p:spTgt spid="9"/>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15"/>
                                        </p:tgtEl>
                                        <p:attrNameLst>
                                          <p:attrName>style.visibility</p:attrName>
                                        </p:attrNameLst>
                                      </p:cBhvr>
                                      <p:to>
                                        <p:strVal val="visible"/>
                                      </p:to>
                                    </p:set>
                                    <p:animEffect transition="in" filter="fade">
                                      <p:cBhvr>
                                        <p:cTn id="37" dur="1000"/>
                                        <p:tgtEl>
                                          <p:spTgt spid="15"/>
                                        </p:tgtEl>
                                      </p:cBhvr>
                                    </p:animEffect>
                                    <p:anim calcmode="lin" valueType="num">
                                      <p:cBhvr>
                                        <p:cTn id="38" dur="1000" fill="hold"/>
                                        <p:tgtEl>
                                          <p:spTgt spid="15"/>
                                        </p:tgtEl>
                                        <p:attrNameLst>
                                          <p:attrName>ppt_x</p:attrName>
                                        </p:attrNameLst>
                                      </p:cBhvr>
                                      <p:tavLst>
                                        <p:tav tm="0">
                                          <p:val>
                                            <p:strVal val="#ppt_x"/>
                                          </p:val>
                                        </p:tav>
                                        <p:tav tm="100000">
                                          <p:val>
                                            <p:strVal val="#ppt_x"/>
                                          </p:val>
                                        </p:tav>
                                      </p:tavLst>
                                    </p:anim>
                                    <p:anim calcmode="lin" valueType="num">
                                      <p:cBhvr>
                                        <p:cTn id="39" dur="1000" fill="hold"/>
                                        <p:tgtEl>
                                          <p:spTgt spid="15"/>
                                        </p:tgtEl>
                                        <p:attrNameLst>
                                          <p:attrName>ppt_y</p:attrName>
                                        </p:attrNameLst>
                                      </p:cBhvr>
                                      <p:tavLst>
                                        <p:tav tm="0">
                                          <p:val>
                                            <p:strVal val="#ppt_y+.1"/>
                                          </p:val>
                                        </p:tav>
                                        <p:tav tm="100000">
                                          <p:val>
                                            <p:strVal val="#ppt_y"/>
                                          </p:val>
                                        </p:tav>
                                      </p:tavLst>
                                    </p:anim>
                                  </p:childTnLst>
                                </p:cTn>
                              </p:par>
                              <p:par>
                                <p:cTn id="40" presetID="10" presetClass="entr" presetSubtype="0" fill="hold" nodeType="withEffect">
                                  <p:stCondLst>
                                    <p:cond delay="0"/>
                                  </p:stCondLst>
                                  <p:childTnLst>
                                    <p:set>
                                      <p:cBhvr>
                                        <p:cTn id="41" dur="1" fill="hold">
                                          <p:stCondLst>
                                            <p:cond delay="0"/>
                                          </p:stCondLst>
                                        </p:cTn>
                                        <p:tgtEl>
                                          <p:spTgt spid="4">
                                            <p:txEl>
                                              <p:pRg st="1" end="1"/>
                                            </p:txEl>
                                          </p:spTgt>
                                        </p:tgtEl>
                                        <p:attrNameLst>
                                          <p:attrName>style.visibility</p:attrName>
                                        </p:attrNameLst>
                                      </p:cBhvr>
                                      <p:to>
                                        <p:strVal val="visible"/>
                                      </p:to>
                                    </p:set>
                                    <p:animEffect transition="in" filter="fade">
                                      <p:cBhvr>
                                        <p:cTn id="42" dur="500"/>
                                        <p:tgtEl>
                                          <p:spTgt spid="4">
                                            <p:txEl>
                                              <p:pRg st="1" end="1"/>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42" presetClass="entr" presetSubtype="0" fill="hold" nodeType="clickEffect">
                                  <p:stCondLst>
                                    <p:cond delay="0"/>
                                  </p:stCondLst>
                                  <p:childTnLst>
                                    <p:set>
                                      <p:cBhvr>
                                        <p:cTn id="46" dur="1" fill="hold">
                                          <p:stCondLst>
                                            <p:cond delay="0"/>
                                          </p:stCondLst>
                                        </p:cTn>
                                        <p:tgtEl>
                                          <p:spTgt spid="6"/>
                                        </p:tgtEl>
                                        <p:attrNameLst>
                                          <p:attrName>style.visibility</p:attrName>
                                        </p:attrNameLst>
                                      </p:cBhvr>
                                      <p:to>
                                        <p:strVal val="visible"/>
                                      </p:to>
                                    </p:set>
                                    <p:animEffect transition="in" filter="fade">
                                      <p:cBhvr>
                                        <p:cTn id="47" dur="1000"/>
                                        <p:tgtEl>
                                          <p:spTgt spid="6"/>
                                        </p:tgtEl>
                                      </p:cBhvr>
                                    </p:animEffect>
                                    <p:anim calcmode="lin" valueType="num">
                                      <p:cBhvr>
                                        <p:cTn id="48" dur="1000" fill="hold"/>
                                        <p:tgtEl>
                                          <p:spTgt spid="6"/>
                                        </p:tgtEl>
                                        <p:attrNameLst>
                                          <p:attrName>ppt_x</p:attrName>
                                        </p:attrNameLst>
                                      </p:cBhvr>
                                      <p:tavLst>
                                        <p:tav tm="0">
                                          <p:val>
                                            <p:strVal val="#ppt_x"/>
                                          </p:val>
                                        </p:tav>
                                        <p:tav tm="100000">
                                          <p:val>
                                            <p:strVal val="#ppt_x"/>
                                          </p:val>
                                        </p:tav>
                                      </p:tavLst>
                                    </p:anim>
                                    <p:anim calcmode="lin" valueType="num">
                                      <p:cBhvr>
                                        <p:cTn id="49" dur="1000" fill="hold"/>
                                        <p:tgtEl>
                                          <p:spTgt spid="6"/>
                                        </p:tgtEl>
                                        <p:attrNameLst>
                                          <p:attrName>ppt_y</p:attrName>
                                        </p:attrNameLst>
                                      </p:cBhvr>
                                      <p:tavLst>
                                        <p:tav tm="0">
                                          <p:val>
                                            <p:strVal val="#ppt_y+.1"/>
                                          </p:val>
                                        </p:tav>
                                        <p:tav tm="100000">
                                          <p:val>
                                            <p:strVal val="#ppt_y"/>
                                          </p:val>
                                        </p:tav>
                                      </p:tavLst>
                                    </p:anim>
                                  </p:childTnLst>
                                </p:cTn>
                              </p:par>
                              <p:par>
                                <p:cTn id="50" presetID="42" presetClass="entr" presetSubtype="0" fill="hold" nodeType="withEffect">
                                  <p:stCondLst>
                                    <p:cond delay="0"/>
                                  </p:stCondLst>
                                  <p:childTnLst>
                                    <p:set>
                                      <p:cBhvr>
                                        <p:cTn id="51" dur="1" fill="hold">
                                          <p:stCondLst>
                                            <p:cond delay="0"/>
                                          </p:stCondLst>
                                        </p:cTn>
                                        <p:tgtEl>
                                          <p:spTgt spid="8"/>
                                        </p:tgtEl>
                                        <p:attrNameLst>
                                          <p:attrName>style.visibility</p:attrName>
                                        </p:attrNameLst>
                                      </p:cBhvr>
                                      <p:to>
                                        <p:strVal val="visible"/>
                                      </p:to>
                                    </p:set>
                                    <p:animEffect transition="in" filter="fade">
                                      <p:cBhvr>
                                        <p:cTn id="52" dur="1000"/>
                                        <p:tgtEl>
                                          <p:spTgt spid="8"/>
                                        </p:tgtEl>
                                      </p:cBhvr>
                                    </p:animEffect>
                                    <p:anim calcmode="lin" valueType="num">
                                      <p:cBhvr>
                                        <p:cTn id="53" dur="1000" fill="hold"/>
                                        <p:tgtEl>
                                          <p:spTgt spid="8"/>
                                        </p:tgtEl>
                                        <p:attrNameLst>
                                          <p:attrName>ppt_x</p:attrName>
                                        </p:attrNameLst>
                                      </p:cBhvr>
                                      <p:tavLst>
                                        <p:tav tm="0">
                                          <p:val>
                                            <p:strVal val="#ppt_x"/>
                                          </p:val>
                                        </p:tav>
                                        <p:tav tm="100000">
                                          <p:val>
                                            <p:strVal val="#ppt_x"/>
                                          </p:val>
                                        </p:tav>
                                      </p:tavLst>
                                    </p:anim>
                                    <p:anim calcmode="lin" valueType="num">
                                      <p:cBhvr>
                                        <p:cTn id="54" dur="1000" fill="hold"/>
                                        <p:tgtEl>
                                          <p:spTgt spid="8"/>
                                        </p:tgtEl>
                                        <p:attrNameLst>
                                          <p:attrName>ppt_y</p:attrName>
                                        </p:attrNameLst>
                                      </p:cBhvr>
                                      <p:tavLst>
                                        <p:tav tm="0">
                                          <p:val>
                                            <p:strVal val="#ppt_y+.1"/>
                                          </p:val>
                                        </p:tav>
                                        <p:tav tm="100000">
                                          <p:val>
                                            <p:strVal val="#ppt_y"/>
                                          </p:val>
                                        </p:tav>
                                      </p:tavLst>
                                    </p:anim>
                                  </p:childTnLst>
                                </p:cTn>
                              </p:par>
                              <p:par>
                                <p:cTn id="55" presetID="42" presetClass="entr" presetSubtype="0" fill="hold" grpId="0" nodeType="withEffect">
                                  <p:stCondLst>
                                    <p:cond delay="0"/>
                                  </p:stCondLst>
                                  <p:childTnLst>
                                    <p:set>
                                      <p:cBhvr>
                                        <p:cTn id="56" dur="1" fill="hold">
                                          <p:stCondLst>
                                            <p:cond delay="0"/>
                                          </p:stCondLst>
                                        </p:cTn>
                                        <p:tgtEl>
                                          <p:spTgt spid="14"/>
                                        </p:tgtEl>
                                        <p:attrNameLst>
                                          <p:attrName>style.visibility</p:attrName>
                                        </p:attrNameLst>
                                      </p:cBhvr>
                                      <p:to>
                                        <p:strVal val="visible"/>
                                      </p:to>
                                    </p:set>
                                    <p:animEffect transition="in" filter="fade">
                                      <p:cBhvr>
                                        <p:cTn id="57" dur="1000"/>
                                        <p:tgtEl>
                                          <p:spTgt spid="14"/>
                                        </p:tgtEl>
                                      </p:cBhvr>
                                    </p:animEffect>
                                    <p:anim calcmode="lin" valueType="num">
                                      <p:cBhvr>
                                        <p:cTn id="58" dur="1000" fill="hold"/>
                                        <p:tgtEl>
                                          <p:spTgt spid="14"/>
                                        </p:tgtEl>
                                        <p:attrNameLst>
                                          <p:attrName>ppt_x</p:attrName>
                                        </p:attrNameLst>
                                      </p:cBhvr>
                                      <p:tavLst>
                                        <p:tav tm="0">
                                          <p:val>
                                            <p:strVal val="#ppt_x"/>
                                          </p:val>
                                        </p:tav>
                                        <p:tav tm="100000">
                                          <p:val>
                                            <p:strVal val="#ppt_x"/>
                                          </p:val>
                                        </p:tav>
                                      </p:tavLst>
                                    </p:anim>
                                    <p:anim calcmode="lin" valueType="num">
                                      <p:cBhvr>
                                        <p:cTn id="59" dur="1000" fill="hold"/>
                                        <p:tgtEl>
                                          <p:spTgt spid="14"/>
                                        </p:tgtEl>
                                        <p:attrNameLst>
                                          <p:attrName>ppt_y</p:attrName>
                                        </p:attrNameLst>
                                      </p:cBhvr>
                                      <p:tavLst>
                                        <p:tav tm="0">
                                          <p:val>
                                            <p:strVal val="#ppt_y+.1"/>
                                          </p:val>
                                        </p:tav>
                                        <p:tav tm="100000">
                                          <p:val>
                                            <p:strVal val="#ppt_y"/>
                                          </p:val>
                                        </p:tav>
                                      </p:tavLst>
                                    </p:anim>
                                  </p:childTnLst>
                                </p:cTn>
                              </p:par>
                              <p:par>
                                <p:cTn id="60" presetID="10" presetClass="entr" presetSubtype="0" fill="hold" nodeType="withEffect">
                                  <p:stCondLst>
                                    <p:cond delay="0"/>
                                  </p:stCondLst>
                                  <p:childTnLst>
                                    <p:set>
                                      <p:cBhvr>
                                        <p:cTn id="61" dur="1" fill="hold">
                                          <p:stCondLst>
                                            <p:cond delay="0"/>
                                          </p:stCondLst>
                                        </p:cTn>
                                        <p:tgtEl>
                                          <p:spTgt spid="4">
                                            <p:txEl>
                                              <p:pRg st="2" end="2"/>
                                            </p:txEl>
                                          </p:spTgt>
                                        </p:tgtEl>
                                        <p:attrNameLst>
                                          <p:attrName>style.visibility</p:attrName>
                                        </p:attrNameLst>
                                      </p:cBhvr>
                                      <p:to>
                                        <p:strVal val="visible"/>
                                      </p:to>
                                    </p:set>
                                    <p:animEffect transition="in" filter="fade">
                                      <p:cBhvr>
                                        <p:cTn id="62" dur="500"/>
                                        <p:tgtEl>
                                          <p:spTgt spid="4">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5" grpId="0"/>
      <p:bldP spid="16"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3F80CBA4-B91A-54C6-84AF-0D48049F3FB8}"/>
              </a:ext>
            </a:extLst>
          </p:cNvPr>
          <p:cNvSpPr>
            <a:spLocks noGrp="1"/>
          </p:cNvSpPr>
          <p:nvPr>
            <p:ph type="sldNum" sz="quarter" idx="12"/>
          </p:nvPr>
        </p:nvSpPr>
        <p:spPr/>
        <p:txBody>
          <a:bodyPr/>
          <a:lstStyle/>
          <a:p>
            <a:fld id="{E31375A4-56A4-47D6-9801-1991572033F7}" type="slidenum">
              <a:rPr lang="en-US" smtClean="0"/>
              <a:pPr/>
              <a:t>24</a:t>
            </a:fld>
            <a:endParaRPr lang="en-US" dirty="0"/>
          </a:p>
        </p:txBody>
      </p:sp>
      <p:pic>
        <p:nvPicPr>
          <p:cNvPr id="7" name="Picture 6">
            <a:extLst>
              <a:ext uri="{FF2B5EF4-FFF2-40B4-BE49-F238E27FC236}">
                <a16:creationId xmlns:a16="http://schemas.microsoft.com/office/drawing/2014/main" id="{D0698938-6AB6-A533-C98E-A53D256770FE}"/>
              </a:ext>
            </a:extLst>
          </p:cNvPr>
          <p:cNvPicPr>
            <a:picLocks noChangeAspect="1"/>
          </p:cNvPicPr>
          <p:nvPr/>
        </p:nvPicPr>
        <p:blipFill>
          <a:blip r:embed="rId3"/>
          <a:stretch>
            <a:fillRect/>
          </a:stretch>
        </p:blipFill>
        <p:spPr>
          <a:xfrm>
            <a:off x="1035698" y="1082950"/>
            <a:ext cx="7254862" cy="3022859"/>
          </a:xfrm>
          <a:prstGeom prst="rect">
            <a:avLst/>
          </a:prstGeom>
        </p:spPr>
      </p:pic>
      <p:sp>
        <p:nvSpPr>
          <p:cNvPr id="12" name="TextBox 11">
            <a:extLst>
              <a:ext uri="{FF2B5EF4-FFF2-40B4-BE49-F238E27FC236}">
                <a16:creationId xmlns:a16="http://schemas.microsoft.com/office/drawing/2014/main" id="{C5BD631B-9147-F2A4-8A4F-1B95316B9286}"/>
              </a:ext>
            </a:extLst>
          </p:cNvPr>
          <p:cNvSpPr txBox="1"/>
          <p:nvPr/>
        </p:nvSpPr>
        <p:spPr>
          <a:xfrm>
            <a:off x="8646879" y="2127574"/>
            <a:ext cx="3135546" cy="1405513"/>
          </a:xfrm>
          <a:prstGeom prst="rect">
            <a:avLst/>
          </a:prstGeom>
          <a:noFill/>
        </p:spPr>
        <p:txBody>
          <a:bodyPr wrap="square">
            <a:spAutoFit/>
          </a:bodyPr>
          <a:lstStyle/>
          <a:p>
            <a:pPr>
              <a:spcAft>
                <a:spcPts val="800"/>
              </a:spcAft>
            </a:pPr>
            <a:r>
              <a:rPr lang="en-US" sz="1600" b="1" i="1" dirty="0">
                <a:solidFill>
                  <a:schemeClr val="tx2">
                    <a:lumMod val="95000"/>
                    <a:lumOff val="5000"/>
                  </a:schemeClr>
                </a:solidFill>
                <a:latin typeface="Symbol" panose="05050102010706020507" pitchFamily="18" charset="2"/>
              </a:rPr>
              <a:t>q</a:t>
            </a:r>
            <a:r>
              <a:rPr lang="en-US" sz="1400" b="1" dirty="0">
                <a:solidFill>
                  <a:schemeClr val="tx2">
                    <a:lumMod val="95000"/>
                    <a:lumOff val="5000"/>
                  </a:schemeClr>
                </a:solidFill>
              </a:rPr>
              <a:t>  = </a:t>
            </a:r>
            <a:r>
              <a:rPr lang="en-US" sz="1400" b="1" dirty="0">
                <a:solidFill>
                  <a:schemeClr val="tx2">
                    <a:lumMod val="95000"/>
                    <a:lumOff val="5000"/>
                  </a:schemeClr>
                </a:solidFill>
                <a:latin typeface="Georgia" panose="02040502050405020303" pitchFamily="18" charset="0"/>
              </a:rPr>
              <a:t>wall and toe rotations </a:t>
            </a:r>
          </a:p>
          <a:p>
            <a:pPr>
              <a:spcAft>
                <a:spcPts val="800"/>
              </a:spcAft>
            </a:pPr>
            <a:r>
              <a:rPr lang="en-US" sz="1400" b="1" dirty="0">
                <a:solidFill>
                  <a:schemeClr val="tx2">
                    <a:lumMod val="95000"/>
                    <a:lumOff val="5000"/>
                  </a:schemeClr>
                </a:solidFill>
                <a:latin typeface="Times New Roman" panose="02020603050405020304" pitchFamily="18" charset="0"/>
                <a:cs typeface="Times New Roman" panose="02020603050405020304" pitchFamily="18" charset="0"/>
              </a:rPr>
              <a:t>U</a:t>
            </a:r>
            <a:r>
              <a:rPr lang="en-US" sz="1400" b="1" baseline="-25000" dirty="0">
                <a:solidFill>
                  <a:schemeClr val="tx2">
                    <a:lumMod val="95000"/>
                    <a:lumOff val="5000"/>
                  </a:schemeClr>
                </a:solidFill>
                <a:latin typeface="Times New Roman" panose="02020603050405020304" pitchFamily="18" charset="0"/>
                <a:cs typeface="Times New Roman" panose="02020603050405020304" pitchFamily="18" charset="0"/>
              </a:rPr>
              <a:t>1</a:t>
            </a:r>
            <a:r>
              <a:rPr lang="en-US" sz="1400" b="1" dirty="0">
                <a:solidFill>
                  <a:schemeClr val="tx2">
                    <a:lumMod val="95000"/>
                    <a:lumOff val="5000"/>
                  </a:schemeClr>
                </a:solidFill>
                <a:latin typeface="Times New Roman" panose="02020603050405020304" pitchFamily="18" charset="0"/>
                <a:cs typeface="Times New Roman" panose="02020603050405020304" pitchFamily="18" charset="0"/>
              </a:rPr>
              <a:t> and U</a:t>
            </a:r>
            <a:r>
              <a:rPr lang="en-US" sz="1400" b="1" baseline="-25000" dirty="0">
                <a:solidFill>
                  <a:schemeClr val="tx2">
                    <a:lumMod val="95000"/>
                    <a:lumOff val="5000"/>
                  </a:schemeClr>
                </a:solidFill>
                <a:latin typeface="Times New Roman" panose="02020603050405020304" pitchFamily="18" charset="0"/>
                <a:cs typeface="Times New Roman" panose="02020603050405020304" pitchFamily="18" charset="0"/>
              </a:rPr>
              <a:t>2</a:t>
            </a:r>
            <a:r>
              <a:rPr lang="en-US" sz="1400" b="1" dirty="0">
                <a:solidFill>
                  <a:schemeClr val="tx2">
                    <a:lumMod val="95000"/>
                    <a:lumOff val="5000"/>
                  </a:schemeClr>
                </a:solidFill>
                <a:latin typeface="Times New Roman" panose="02020603050405020304" pitchFamily="18" charset="0"/>
                <a:cs typeface="Times New Roman" panose="02020603050405020304" pitchFamily="18" charset="0"/>
              </a:rPr>
              <a:t> </a:t>
            </a:r>
            <a:r>
              <a:rPr lang="en-US" sz="1400" b="1" dirty="0">
                <a:solidFill>
                  <a:schemeClr val="tx2">
                    <a:lumMod val="95000"/>
                    <a:lumOff val="5000"/>
                  </a:schemeClr>
                </a:solidFill>
                <a:latin typeface="Georgia" panose="02040502050405020303" pitchFamily="18" charset="0"/>
              </a:rPr>
              <a:t>= wall and toe uplifts at the west and east of the walls respectively </a:t>
            </a:r>
          </a:p>
          <a:p>
            <a:pPr>
              <a:spcAft>
                <a:spcPts val="800"/>
              </a:spcAft>
            </a:pPr>
            <a:r>
              <a:rPr lang="en-US" sz="1400" b="1" dirty="0">
                <a:solidFill>
                  <a:schemeClr val="tx2">
                    <a:lumMod val="95000"/>
                    <a:lumOff val="5000"/>
                  </a:schemeClr>
                </a:solidFill>
                <a:latin typeface="Georgia" panose="02040502050405020303" pitchFamily="18" charset="0"/>
              </a:rPr>
              <a:t>L = length of wall specimens</a:t>
            </a:r>
          </a:p>
        </p:txBody>
      </p:sp>
      <p:pic>
        <p:nvPicPr>
          <p:cNvPr id="15" name="Picture 14">
            <a:extLst>
              <a:ext uri="{FF2B5EF4-FFF2-40B4-BE49-F238E27FC236}">
                <a16:creationId xmlns:a16="http://schemas.microsoft.com/office/drawing/2014/main" id="{2A31F82E-935A-94D1-578B-BB7485BF1605}"/>
              </a:ext>
            </a:extLst>
          </p:cNvPr>
          <p:cNvPicPr>
            <a:picLocks noChangeAspect="1"/>
          </p:cNvPicPr>
          <p:nvPr/>
        </p:nvPicPr>
        <p:blipFill rotWithShape="1">
          <a:blip r:embed="rId4"/>
          <a:srcRect t="48981"/>
          <a:stretch/>
        </p:blipFill>
        <p:spPr>
          <a:xfrm>
            <a:off x="8646879" y="1478384"/>
            <a:ext cx="1653106" cy="649190"/>
          </a:xfrm>
          <a:prstGeom prst="rect">
            <a:avLst/>
          </a:prstGeom>
        </p:spPr>
      </p:pic>
      <p:sp>
        <p:nvSpPr>
          <p:cNvPr id="2" name="Title 1">
            <a:extLst>
              <a:ext uri="{FF2B5EF4-FFF2-40B4-BE49-F238E27FC236}">
                <a16:creationId xmlns:a16="http://schemas.microsoft.com/office/drawing/2014/main" id="{683553E6-7118-4A62-BB07-1FAE039AE943}"/>
              </a:ext>
            </a:extLst>
          </p:cNvPr>
          <p:cNvSpPr>
            <a:spLocks noGrp="1"/>
          </p:cNvSpPr>
          <p:nvPr>
            <p:ph type="title"/>
          </p:nvPr>
        </p:nvSpPr>
        <p:spPr>
          <a:xfrm>
            <a:off x="1035698" y="192892"/>
            <a:ext cx="8388718" cy="649190"/>
          </a:xfrm>
        </p:spPr>
        <p:txBody>
          <a:bodyPr>
            <a:noAutofit/>
          </a:bodyPr>
          <a:lstStyle/>
          <a:p>
            <a:pPr marL="457200" indent="-457200">
              <a:buFont typeface="Wingdings" panose="05000000000000000000" pitchFamily="2" charset="2"/>
              <a:buChar char="v"/>
            </a:pPr>
            <a:r>
              <a:rPr lang="en-US" sz="2800" b="1" dirty="0">
                <a:latin typeface="Georgia" panose="02040502050405020303" pitchFamily="18" charset="0"/>
                <a:ea typeface="Calibri" panose="020F0502020204030204" pitchFamily="34" charset="0"/>
              </a:rPr>
              <a:t>Displacement-rotation response</a:t>
            </a:r>
            <a:r>
              <a:rPr lang="en-US" sz="2800" b="1" dirty="0">
                <a:effectLst/>
                <a:latin typeface="Georgia" panose="02040502050405020303" pitchFamily="18" charset="0"/>
                <a:ea typeface="Calibri" panose="020F0502020204030204" pitchFamily="34" charset="0"/>
              </a:rPr>
              <a:t> </a:t>
            </a:r>
            <a:endParaRPr lang="en-US" sz="2800" dirty="0">
              <a:latin typeface="Georgia" panose="02040502050405020303" pitchFamily="18" charset="0"/>
            </a:endParaRPr>
          </a:p>
        </p:txBody>
      </p:sp>
      <p:sp>
        <p:nvSpPr>
          <p:cNvPr id="8" name="TextBox 7">
            <a:extLst>
              <a:ext uri="{FF2B5EF4-FFF2-40B4-BE49-F238E27FC236}">
                <a16:creationId xmlns:a16="http://schemas.microsoft.com/office/drawing/2014/main" id="{8E0A1579-40E5-AAEE-4320-3EE8E9107833}"/>
              </a:ext>
            </a:extLst>
          </p:cNvPr>
          <p:cNvSpPr txBox="1"/>
          <p:nvPr/>
        </p:nvSpPr>
        <p:spPr>
          <a:xfrm>
            <a:off x="674509" y="4346677"/>
            <a:ext cx="11338559" cy="2021066"/>
          </a:xfrm>
          <a:prstGeom prst="rect">
            <a:avLst/>
          </a:prstGeom>
          <a:noFill/>
        </p:spPr>
        <p:txBody>
          <a:bodyPr wrap="square">
            <a:spAutoFit/>
          </a:bodyPr>
          <a:lstStyle/>
          <a:p>
            <a:pPr marL="285750" indent="-285750">
              <a:spcAft>
                <a:spcPts val="800"/>
              </a:spcAft>
              <a:buFont typeface="Wingdings" panose="05000000000000000000" pitchFamily="2" charset="2"/>
              <a:buChar char="q"/>
            </a:pPr>
            <a:r>
              <a:rPr lang="en-US" sz="1600" b="1" dirty="0">
                <a:solidFill>
                  <a:schemeClr val="tx2"/>
                </a:solidFill>
                <a:latin typeface="Georgia" panose="02040502050405020303" pitchFamily="18" charset="0"/>
              </a:rPr>
              <a:t>RW-1 showed less rotation at each displacement compared to URM verifying the limited rocking behavior of the wall while RW-2 showed larger rotation verifying the concentrated rocking behavior of the wall.</a:t>
            </a:r>
          </a:p>
          <a:p>
            <a:pPr marL="285750" indent="-285750">
              <a:spcAft>
                <a:spcPts val="800"/>
              </a:spcAft>
              <a:buFont typeface="Wingdings" panose="05000000000000000000" pitchFamily="2" charset="2"/>
              <a:buChar char="q"/>
            </a:pPr>
            <a:r>
              <a:rPr lang="en-US" sz="1600" b="1" dirty="0">
                <a:solidFill>
                  <a:schemeClr val="tx2"/>
                </a:solidFill>
                <a:latin typeface="Georgia" panose="02040502050405020303" pitchFamily="18" charset="0"/>
              </a:rPr>
              <a:t>URW &amp; RW-1 showed large changes in the rotation due to toe-crushing failure while RW-2 showed no sudden change in rotation with a uniform displacement-rotation slope, indicating a pure rocking failure behavior.</a:t>
            </a:r>
          </a:p>
          <a:p>
            <a:pPr marL="285750" indent="-285750">
              <a:spcAft>
                <a:spcPts val="800"/>
              </a:spcAft>
              <a:buFont typeface="Wingdings" panose="05000000000000000000" pitchFamily="2" charset="2"/>
              <a:buChar char="q"/>
            </a:pPr>
            <a:r>
              <a:rPr lang="en-US" sz="1600" b="1" dirty="0">
                <a:solidFill>
                  <a:schemeClr val="tx2"/>
                </a:solidFill>
                <a:latin typeface="Georgia" panose="02040502050405020303" pitchFamily="18" charset="0"/>
              </a:rPr>
              <a:t>RW-2 also showed no sudden change in displacement confirming the absence of sliding within the wall.</a:t>
            </a:r>
          </a:p>
        </p:txBody>
      </p:sp>
    </p:spTree>
    <p:extLst>
      <p:ext uri="{BB962C8B-B14F-4D97-AF65-F5344CB8AC3E}">
        <p14:creationId xmlns:p14="http://schemas.microsoft.com/office/powerpoint/2010/main" val="27674661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animEffect transition="in" filter="fade">
                                      <p:cBhvr>
                                        <p:cTn id="7" dur="500"/>
                                        <p:tgtEl>
                                          <p:spTgt spid="8">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8">
                                            <p:txEl>
                                              <p:pRg st="1" end="1"/>
                                            </p:txEl>
                                          </p:spTgt>
                                        </p:tgtEl>
                                        <p:attrNameLst>
                                          <p:attrName>style.visibility</p:attrName>
                                        </p:attrNameLst>
                                      </p:cBhvr>
                                      <p:to>
                                        <p:strVal val="visible"/>
                                      </p:to>
                                    </p:set>
                                    <p:animEffect transition="in" filter="fade">
                                      <p:cBhvr>
                                        <p:cTn id="12" dur="500"/>
                                        <p:tgtEl>
                                          <p:spTgt spid="8">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8">
                                            <p:txEl>
                                              <p:pRg st="2" end="2"/>
                                            </p:txEl>
                                          </p:spTgt>
                                        </p:tgtEl>
                                        <p:attrNameLst>
                                          <p:attrName>style.visibility</p:attrName>
                                        </p:attrNameLst>
                                      </p:cBhvr>
                                      <p:to>
                                        <p:strVal val="visible"/>
                                      </p:to>
                                    </p:set>
                                    <p:animEffect transition="in" filter="fade">
                                      <p:cBhvr>
                                        <p:cTn id="17" dur="500"/>
                                        <p:tgtEl>
                                          <p:spTgt spid="8">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3F80CBA4-B91A-54C6-84AF-0D48049F3FB8}"/>
              </a:ext>
            </a:extLst>
          </p:cNvPr>
          <p:cNvSpPr>
            <a:spLocks noGrp="1"/>
          </p:cNvSpPr>
          <p:nvPr>
            <p:ph type="sldNum" sz="quarter" idx="12"/>
          </p:nvPr>
        </p:nvSpPr>
        <p:spPr/>
        <p:txBody>
          <a:bodyPr/>
          <a:lstStyle/>
          <a:p>
            <a:fld id="{E31375A4-56A4-47D6-9801-1991572033F7}" type="slidenum">
              <a:rPr lang="en-US" smtClean="0"/>
              <a:pPr/>
              <a:t>25</a:t>
            </a:fld>
            <a:endParaRPr lang="en-US" dirty="0"/>
          </a:p>
        </p:txBody>
      </p:sp>
      <p:pic>
        <p:nvPicPr>
          <p:cNvPr id="19" name="Picture 18">
            <a:extLst>
              <a:ext uri="{FF2B5EF4-FFF2-40B4-BE49-F238E27FC236}">
                <a16:creationId xmlns:a16="http://schemas.microsoft.com/office/drawing/2014/main" id="{B3BEF4ED-2EC8-E560-71D6-33C23FA0902B}"/>
              </a:ext>
            </a:extLst>
          </p:cNvPr>
          <p:cNvPicPr>
            <a:picLocks noChangeAspect="1"/>
          </p:cNvPicPr>
          <p:nvPr/>
        </p:nvPicPr>
        <p:blipFill>
          <a:blip r:embed="rId2"/>
          <a:stretch>
            <a:fillRect/>
          </a:stretch>
        </p:blipFill>
        <p:spPr>
          <a:xfrm>
            <a:off x="9234391" y="1338285"/>
            <a:ext cx="1323882" cy="1019041"/>
          </a:xfrm>
          <a:prstGeom prst="rect">
            <a:avLst/>
          </a:prstGeom>
        </p:spPr>
      </p:pic>
      <p:pic>
        <p:nvPicPr>
          <p:cNvPr id="4" name="Picture 3">
            <a:extLst>
              <a:ext uri="{FF2B5EF4-FFF2-40B4-BE49-F238E27FC236}">
                <a16:creationId xmlns:a16="http://schemas.microsoft.com/office/drawing/2014/main" id="{8CBC6DB4-FB46-3C14-7697-F6BD734DA3F3}"/>
              </a:ext>
            </a:extLst>
          </p:cNvPr>
          <p:cNvPicPr>
            <a:picLocks noChangeAspect="1"/>
          </p:cNvPicPr>
          <p:nvPr/>
        </p:nvPicPr>
        <p:blipFill>
          <a:blip r:embed="rId3"/>
          <a:stretch>
            <a:fillRect/>
          </a:stretch>
        </p:blipFill>
        <p:spPr>
          <a:xfrm>
            <a:off x="1024904" y="926589"/>
            <a:ext cx="7230478" cy="3012699"/>
          </a:xfrm>
          <a:prstGeom prst="rect">
            <a:avLst/>
          </a:prstGeom>
        </p:spPr>
      </p:pic>
      <p:sp>
        <p:nvSpPr>
          <p:cNvPr id="15" name="TextBox 14">
            <a:extLst>
              <a:ext uri="{FF2B5EF4-FFF2-40B4-BE49-F238E27FC236}">
                <a16:creationId xmlns:a16="http://schemas.microsoft.com/office/drawing/2014/main" id="{6BE718BD-63AD-4DF6-10D9-B1DE2A6CE7DE}"/>
              </a:ext>
            </a:extLst>
          </p:cNvPr>
          <p:cNvSpPr txBox="1"/>
          <p:nvPr/>
        </p:nvSpPr>
        <p:spPr>
          <a:xfrm>
            <a:off x="9234391" y="2357326"/>
            <a:ext cx="2497963" cy="699422"/>
          </a:xfrm>
          <a:prstGeom prst="rect">
            <a:avLst/>
          </a:prstGeom>
          <a:noFill/>
        </p:spPr>
        <p:txBody>
          <a:bodyPr wrap="square">
            <a:spAutoFit/>
          </a:bodyPr>
          <a:lstStyle/>
          <a:p>
            <a:pPr>
              <a:lnSpc>
                <a:spcPct val="150000"/>
              </a:lnSpc>
            </a:pPr>
            <a:r>
              <a:rPr lang="en-US" sz="1400" b="1" dirty="0">
                <a:solidFill>
                  <a:schemeClr val="tx2">
                    <a:lumMod val="95000"/>
                    <a:lumOff val="5000"/>
                  </a:schemeClr>
                </a:solidFill>
                <a:latin typeface="Georgia" panose="02040502050405020303" pitchFamily="18" charset="0"/>
              </a:rPr>
              <a:t>F = lateral force</a:t>
            </a:r>
            <a:endParaRPr lang="en-US" sz="1400" b="1" i="1" dirty="0">
              <a:solidFill>
                <a:schemeClr val="tx2">
                  <a:lumMod val="95000"/>
                  <a:lumOff val="5000"/>
                </a:schemeClr>
              </a:solidFill>
              <a:latin typeface="Georgia" panose="02040502050405020303" pitchFamily="18" charset="0"/>
            </a:endParaRPr>
          </a:p>
          <a:p>
            <a:pPr>
              <a:lnSpc>
                <a:spcPct val="150000"/>
              </a:lnSpc>
            </a:pPr>
            <a:r>
              <a:rPr lang="en-US" sz="1400" b="1" i="1" dirty="0">
                <a:solidFill>
                  <a:schemeClr val="tx2">
                    <a:lumMod val="95000"/>
                    <a:lumOff val="5000"/>
                  </a:schemeClr>
                </a:solidFill>
                <a:latin typeface="Georgia" panose="02040502050405020303" pitchFamily="18" charset="0"/>
              </a:rPr>
              <a:t>h</a:t>
            </a:r>
            <a:r>
              <a:rPr lang="en-US" sz="1400" b="1" i="1" baseline="-25000" dirty="0">
                <a:solidFill>
                  <a:schemeClr val="tx2">
                    <a:lumMod val="95000"/>
                    <a:lumOff val="5000"/>
                  </a:schemeClr>
                </a:solidFill>
                <a:latin typeface="Georgia" panose="02040502050405020303" pitchFamily="18" charset="0"/>
              </a:rPr>
              <a:t>w</a:t>
            </a:r>
            <a:r>
              <a:rPr lang="en-US" sz="1400" b="1" i="1" dirty="0">
                <a:solidFill>
                  <a:schemeClr val="tx2">
                    <a:lumMod val="95000"/>
                    <a:lumOff val="5000"/>
                  </a:schemeClr>
                </a:solidFill>
                <a:latin typeface="Georgia" panose="02040502050405020303" pitchFamily="18" charset="0"/>
              </a:rPr>
              <a:t> = height of wall</a:t>
            </a:r>
          </a:p>
        </p:txBody>
      </p:sp>
      <p:sp>
        <p:nvSpPr>
          <p:cNvPr id="2" name="Title 1">
            <a:extLst>
              <a:ext uri="{FF2B5EF4-FFF2-40B4-BE49-F238E27FC236}">
                <a16:creationId xmlns:a16="http://schemas.microsoft.com/office/drawing/2014/main" id="{A4893DAE-6A33-A631-E96D-A060C8AC3E2A}"/>
              </a:ext>
            </a:extLst>
          </p:cNvPr>
          <p:cNvSpPr>
            <a:spLocks noGrp="1"/>
          </p:cNvSpPr>
          <p:nvPr>
            <p:ph type="title"/>
          </p:nvPr>
        </p:nvSpPr>
        <p:spPr>
          <a:xfrm>
            <a:off x="1035698" y="192892"/>
            <a:ext cx="7925422" cy="552498"/>
          </a:xfrm>
        </p:spPr>
        <p:txBody>
          <a:bodyPr>
            <a:normAutofit/>
          </a:bodyPr>
          <a:lstStyle/>
          <a:p>
            <a:pPr marL="457200" indent="-457200">
              <a:buFont typeface="Wingdings" panose="05000000000000000000" pitchFamily="2" charset="2"/>
              <a:buChar char="v"/>
            </a:pPr>
            <a:r>
              <a:rPr lang="en-US" sz="2800" b="1" dirty="0">
                <a:latin typeface="Georgia" panose="02040502050405020303" pitchFamily="18" charset="0"/>
                <a:ea typeface="Calibri" panose="020F0502020204030204" pitchFamily="34" charset="0"/>
              </a:rPr>
              <a:t>Moment-rotation response</a:t>
            </a:r>
            <a:r>
              <a:rPr lang="en-US" sz="2800" b="1" dirty="0">
                <a:effectLst/>
                <a:latin typeface="Georgia" panose="02040502050405020303" pitchFamily="18" charset="0"/>
                <a:ea typeface="Calibri" panose="020F0502020204030204" pitchFamily="34" charset="0"/>
              </a:rPr>
              <a:t> </a:t>
            </a:r>
            <a:endParaRPr lang="en-US" sz="6000" dirty="0">
              <a:latin typeface="Georgia" panose="02040502050405020303" pitchFamily="18" charset="0"/>
            </a:endParaRPr>
          </a:p>
        </p:txBody>
      </p:sp>
      <p:sp>
        <p:nvSpPr>
          <p:cNvPr id="5" name="TextBox 4">
            <a:extLst>
              <a:ext uri="{FF2B5EF4-FFF2-40B4-BE49-F238E27FC236}">
                <a16:creationId xmlns:a16="http://schemas.microsoft.com/office/drawing/2014/main" id="{C3FC2766-56D1-C8ED-1438-981644B629F2}"/>
              </a:ext>
            </a:extLst>
          </p:cNvPr>
          <p:cNvSpPr txBox="1"/>
          <p:nvPr/>
        </p:nvSpPr>
        <p:spPr>
          <a:xfrm>
            <a:off x="719327" y="4267987"/>
            <a:ext cx="11067045" cy="1308050"/>
          </a:xfrm>
          <a:prstGeom prst="rect">
            <a:avLst/>
          </a:prstGeom>
          <a:noFill/>
        </p:spPr>
        <p:txBody>
          <a:bodyPr wrap="square">
            <a:spAutoFit/>
          </a:bodyPr>
          <a:lstStyle/>
          <a:p>
            <a:pPr marL="285750" indent="-285750">
              <a:spcAft>
                <a:spcPts val="1800"/>
              </a:spcAft>
              <a:buFont typeface="Wingdings" panose="05000000000000000000" pitchFamily="2" charset="2"/>
              <a:buChar char="q"/>
            </a:pPr>
            <a:r>
              <a:rPr lang="en-US" sz="1600" b="1" dirty="0">
                <a:solidFill>
                  <a:schemeClr val="tx2"/>
                </a:solidFill>
                <a:latin typeface="Georgia" panose="02040502050405020303" pitchFamily="18" charset="0"/>
              </a:rPr>
              <a:t>In comparison to URW, RW-1 experienced a little increase in rotation at the same applied moment to the wall.</a:t>
            </a:r>
          </a:p>
          <a:p>
            <a:pPr marL="285750" indent="-285750">
              <a:spcAft>
                <a:spcPts val="1800"/>
              </a:spcAft>
              <a:buFont typeface="Wingdings" panose="05000000000000000000" pitchFamily="2" charset="2"/>
              <a:buChar char="q"/>
            </a:pPr>
            <a:r>
              <a:rPr lang="en-US" sz="1600" b="1" dirty="0">
                <a:solidFill>
                  <a:schemeClr val="tx2"/>
                </a:solidFill>
                <a:latin typeface="Georgia" panose="02040502050405020303" pitchFamily="18" charset="0"/>
              </a:rPr>
              <a:t>RW-2 had a more significant increase in rotation at the same applied moment to the wall compared to other walls.</a:t>
            </a:r>
          </a:p>
        </p:txBody>
      </p:sp>
    </p:spTree>
    <p:extLst>
      <p:ext uri="{BB962C8B-B14F-4D97-AF65-F5344CB8AC3E}">
        <p14:creationId xmlns:p14="http://schemas.microsoft.com/office/powerpoint/2010/main" val="29047367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500"/>
                                        <p:tgtEl>
                                          <p:spTgt spid="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5">
                                            <p:txEl>
                                              <p:pRg st="1" end="1"/>
                                            </p:txEl>
                                          </p:spTgt>
                                        </p:tgtEl>
                                        <p:attrNameLst>
                                          <p:attrName>style.visibility</p:attrName>
                                        </p:attrNameLst>
                                      </p:cBhvr>
                                      <p:to>
                                        <p:strVal val="visible"/>
                                      </p:to>
                                    </p:set>
                                    <p:animEffect transition="in" filter="fade">
                                      <p:cBhvr>
                                        <p:cTn id="12" dur="500"/>
                                        <p:tgtEl>
                                          <p:spTgt spid="5">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6E7F8E-8E67-7E6C-03CE-DDACA24A96BA}"/>
              </a:ext>
            </a:extLst>
          </p:cNvPr>
          <p:cNvSpPr>
            <a:spLocks noGrp="1"/>
          </p:cNvSpPr>
          <p:nvPr>
            <p:ph type="title"/>
          </p:nvPr>
        </p:nvSpPr>
        <p:spPr>
          <a:xfrm>
            <a:off x="1035698" y="296467"/>
            <a:ext cx="5981791" cy="455023"/>
          </a:xfrm>
        </p:spPr>
        <p:txBody>
          <a:bodyPr>
            <a:normAutofit/>
          </a:bodyPr>
          <a:lstStyle/>
          <a:p>
            <a:pPr marL="457200" indent="-457200">
              <a:buFont typeface="Wingdings" panose="05000000000000000000" pitchFamily="2" charset="2"/>
              <a:buChar char="v"/>
            </a:pPr>
            <a:r>
              <a:rPr lang="en-US" sz="2800" b="1" dirty="0">
                <a:effectLst/>
                <a:latin typeface="Georgia" panose="02040502050405020303" pitchFamily="18" charset="0"/>
                <a:ea typeface="DengXian Light" panose="02010600030101010101" pitchFamily="2" charset="-122"/>
                <a:cs typeface="Times New Roman" panose="02020603050405020304" pitchFamily="18" charset="0"/>
              </a:rPr>
              <a:t>Shear deformation</a:t>
            </a:r>
            <a:endParaRPr lang="en-US" sz="6000" dirty="0">
              <a:latin typeface="Georgia" panose="02040502050405020303" pitchFamily="18" charset="0"/>
            </a:endParaRPr>
          </a:p>
        </p:txBody>
      </p:sp>
      <p:sp>
        <p:nvSpPr>
          <p:cNvPr id="3" name="Slide Number Placeholder 2">
            <a:extLst>
              <a:ext uri="{FF2B5EF4-FFF2-40B4-BE49-F238E27FC236}">
                <a16:creationId xmlns:a16="http://schemas.microsoft.com/office/drawing/2014/main" id="{B298DB98-B4A2-9349-09EE-58E0942DC7E8}"/>
              </a:ext>
            </a:extLst>
          </p:cNvPr>
          <p:cNvSpPr>
            <a:spLocks noGrp="1"/>
          </p:cNvSpPr>
          <p:nvPr>
            <p:ph type="sldNum" sz="quarter" idx="12"/>
          </p:nvPr>
        </p:nvSpPr>
        <p:spPr/>
        <p:txBody>
          <a:bodyPr/>
          <a:lstStyle/>
          <a:p>
            <a:fld id="{E31375A4-56A4-47D6-9801-1991572033F7}" type="slidenum">
              <a:rPr lang="en-US" smtClean="0"/>
              <a:pPr/>
              <a:t>26</a:t>
            </a:fld>
            <a:endParaRPr lang="en-US" dirty="0"/>
          </a:p>
        </p:txBody>
      </p:sp>
      <p:sp>
        <p:nvSpPr>
          <p:cNvPr id="10" name="TextBox 9">
            <a:extLst>
              <a:ext uri="{FF2B5EF4-FFF2-40B4-BE49-F238E27FC236}">
                <a16:creationId xmlns:a16="http://schemas.microsoft.com/office/drawing/2014/main" id="{9B75F6B1-0CDD-CEE5-BDD4-E61B405437FB}"/>
              </a:ext>
            </a:extLst>
          </p:cNvPr>
          <p:cNvSpPr txBox="1"/>
          <p:nvPr/>
        </p:nvSpPr>
        <p:spPr>
          <a:xfrm>
            <a:off x="1035698" y="4003664"/>
            <a:ext cx="4437054" cy="307777"/>
          </a:xfrm>
          <a:prstGeom prst="rect">
            <a:avLst/>
          </a:prstGeom>
          <a:noFill/>
        </p:spPr>
        <p:txBody>
          <a:bodyPr wrap="square">
            <a:spAutoFit/>
          </a:bodyPr>
          <a:lstStyle/>
          <a:p>
            <a:r>
              <a:rPr lang="en-US" sz="1400" b="1" i="1" dirty="0">
                <a:solidFill>
                  <a:schemeClr val="tx2"/>
                </a:solidFill>
                <a:latin typeface="Georgia" panose="02040502050405020303" pitchFamily="18" charset="0"/>
              </a:rPr>
              <a:t>Shear stress vs. shear deformation graph</a:t>
            </a:r>
          </a:p>
        </p:txBody>
      </p:sp>
      <p:pic>
        <p:nvPicPr>
          <p:cNvPr id="11" name="Picture 10">
            <a:extLst>
              <a:ext uri="{FF2B5EF4-FFF2-40B4-BE49-F238E27FC236}">
                <a16:creationId xmlns:a16="http://schemas.microsoft.com/office/drawing/2014/main" id="{E97508B5-41D1-A0B2-1450-52E413392E9B}"/>
              </a:ext>
            </a:extLst>
          </p:cNvPr>
          <p:cNvPicPr>
            <a:picLocks noChangeAspect="1"/>
          </p:cNvPicPr>
          <p:nvPr/>
        </p:nvPicPr>
        <p:blipFill>
          <a:blip r:embed="rId2"/>
          <a:stretch>
            <a:fillRect/>
          </a:stretch>
        </p:blipFill>
        <p:spPr>
          <a:xfrm>
            <a:off x="1035698" y="952015"/>
            <a:ext cx="3670414" cy="3058679"/>
          </a:xfrm>
          <a:prstGeom prst="rect">
            <a:avLst/>
          </a:prstGeom>
        </p:spPr>
      </p:pic>
      <p:sp>
        <p:nvSpPr>
          <p:cNvPr id="17" name="TextBox 16">
            <a:extLst>
              <a:ext uri="{FF2B5EF4-FFF2-40B4-BE49-F238E27FC236}">
                <a16:creationId xmlns:a16="http://schemas.microsoft.com/office/drawing/2014/main" id="{A3E655E7-7B23-44D1-AFD3-44FA462E5823}"/>
              </a:ext>
            </a:extLst>
          </p:cNvPr>
          <p:cNvSpPr txBox="1"/>
          <p:nvPr/>
        </p:nvSpPr>
        <p:spPr>
          <a:xfrm>
            <a:off x="5944724" y="2525298"/>
            <a:ext cx="5674252" cy="1169551"/>
          </a:xfrm>
          <a:prstGeom prst="rect">
            <a:avLst/>
          </a:prstGeom>
          <a:noFill/>
        </p:spPr>
        <p:txBody>
          <a:bodyPr wrap="square">
            <a:spAutoFit/>
          </a:bodyPr>
          <a:lstStyle/>
          <a:p>
            <a:r>
              <a:rPr lang="en-US" sz="1400" b="1" dirty="0">
                <a:solidFill>
                  <a:schemeClr val="tx2">
                    <a:lumMod val="95000"/>
                    <a:lumOff val="5000"/>
                  </a:schemeClr>
                </a:solidFill>
                <a:latin typeface="Georgia" panose="02040502050405020303" pitchFamily="18" charset="0"/>
              </a:rPr>
              <a:t>F = lateral force applied at the time of stress determination</a:t>
            </a:r>
          </a:p>
          <a:p>
            <a:r>
              <a:rPr lang="en-US" sz="1400" b="1" dirty="0">
                <a:solidFill>
                  <a:schemeClr val="tx2">
                    <a:lumMod val="95000"/>
                    <a:lumOff val="5000"/>
                  </a:schemeClr>
                </a:solidFill>
                <a:latin typeface="Georgia" panose="02040502050405020303" pitchFamily="18" charset="0"/>
              </a:rPr>
              <a:t>A</a:t>
            </a:r>
            <a:r>
              <a:rPr lang="en-US" sz="1400" b="1" baseline="-25000" dirty="0">
                <a:solidFill>
                  <a:schemeClr val="tx2">
                    <a:lumMod val="95000"/>
                    <a:lumOff val="5000"/>
                  </a:schemeClr>
                </a:solidFill>
                <a:latin typeface="Georgia" panose="02040502050405020303" pitchFamily="18" charset="0"/>
              </a:rPr>
              <a:t>s</a:t>
            </a:r>
            <a:r>
              <a:rPr lang="en-US" sz="1400" b="1" dirty="0">
                <a:solidFill>
                  <a:schemeClr val="tx2">
                    <a:lumMod val="95000"/>
                    <a:lumOff val="5000"/>
                  </a:schemeClr>
                </a:solidFill>
                <a:latin typeface="Georgia" panose="02040502050405020303" pitchFamily="18" charset="0"/>
              </a:rPr>
              <a:t> =surface area of load application</a:t>
            </a:r>
          </a:p>
          <a:p>
            <a:r>
              <a:rPr lang="en-US" sz="1400" b="1" dirty="0">
                <a:solidFill>
                  <a:schemeClr val="tx2">
                    <a:lumMod val="95000"/>
                    <a:lumOff val="5000"/>
                  </a:schemeClr>
                </a:solidFill>
                <a:latin typeface="Georgia" panose="02040502050405020303" pitchFamily="18" charset="0"/>
              </a:rPr>
              <a:t>H =vertical height of diagonal string potentiometer</a:t>
            </a:r>
          </a:p>
          <a:p>
            <a:r>
              <a:rPr lang="en-US" sz="1400" b="1" dirty="0">
                <a:solidFill>
                  <a:schemeClr val="tx2">
                    <a:lumMod val="95000"/>
                    <a:lumOff val="5000"/>
                  </a:schemeClr>
                </a:solidFill>
                <a:latin typeface="Georgia" panose="02040502050405020303" pitchFamily="18" charset="0"/>
              </a:rPr>
              <a:t>W = horizontal length of diagonal string potentiometer</a:t>
            </a:r>
          </a:p>
          <a:p>
            <a:r>
              <a:rPr lang="en-US" sz="1400" b="1" dirty="0">
                <a:solidFill>
                  <a:schemeClr val="tx2">
                    <a:lumMod val="95000"/>
                    <a:lumOff val="5000"/>
                  </a:schemeClr>
                </a:solidFill>
                <a:latin typeface="Georgia" panose="02040502050405020303" pitchFamily="18" charset="0"/>
              </a:rPr>
              <a:t>L = diagonal length of the string potentiometer</a:t>
            </a:r>
          </a:p>
        </p:txBody>
      </p:sp>
      <p:pic>
        <p:nvPicPr>
          <p:cNvPr id="6" name="Picture 5">
            <a:extLst>
              <a:ext uri="{FF2B5EF4-FFF2-40B4-BE49-F238E27FC236}">
                <a16:creationId xmlns:a16="http://schemas.microsoft.com/office/drawing/2014/main" id="{2965200E-7003-5244-12DE-F9B6EAE5F4E0}"/>
              </a:ext>
            </a:extLst>
          </p:cNvPr>
          <p:cNvPicPr>
            <a:picLocks noChangeAspect="1"/>
          </p:cNvPicPr>
          <p:nvPr/>
        </p:nvPicPr>
        <p:blipFill>
          <a:blip r:embed="rId3"/>
          <a:stretch>
            <a:fillRect/>
          </a:stretch>
        </p:blipFill>
        <p:spPr>
          <a:xfrm>
            <a:off x="6096001" y="1002500"/>
            <a:ext cx="921488" cy="582549"/>
          </a:xfrm>
          <a:prstGeom prst="rect">
            <a:avLst/>
          </a:prstGeom>
        </p:spPr>
      </p:pic>
      <p:pic>
        <p:nvPicPr>
          <p:cNvPr id="7" name="Picture 6">
            <a:extLst>
              <a:ext uri="{FF2B5EF4-FFF2-40B4-BE49-F238E27FC236}">
                <a16:creationId xmlns:a16="http://schemas.microsoft.com/office/drawing/2014/main" id="{EB606E1E-568F-42F3-0EF9-8604C8A5EE90}"/>
              </a:ext>
            </a:extLst>
          </p:cNvPr>
          <p:cNvPicPr>
            <a:picLocks noChangeAspect="1"/>
          </p:cNvPicPr>
          <p:nvPr/>
        </p:nvPicPr>
        <p:blipFill>
          <a:blip r:embed="rId4"/>
          <a:stretch>
            <a:fillRect/>
          </a:stretch>
        </p:blipFill>
        <p:spPr>
          <a:xfrm>
            <a:off x="6096000" y="1585049"/>
            <a:ext cx="2027274" cy="919865"/>
          </a:xfrm>
          <a:prstGeom prst="rect">
            <a:avLst/>
          </a:prstGeom>
        </p:spPr>
      </p:pic>
      <p:sp>
        <p:nvSpPr>
          <p:cNvPr id="4" name="TextBox 3">
            <a:extLst>
              <a:ext uri="{FF2B5EF4-FFF2-40B4-BE49-F238E27FC236}">
                <a16:creationId xmlns:a16="http://schemas.microsoft.com/office/drawing/2014/main" id="{90632447-0D16-2A4C-609A-6E19F2D23B4B}"/>
              </a:ext>
            </a:extLst>
          </p:cNvPr>
          <p:cNvSpPr txBox="1"/>
          <p:nvPr/>
        </p:nvSpPr>
        <p:spPr>
          <a:xfrm>
            <a:off x="674509" y="4700285"/>
            <a:ext cx="11111864" cy="1308050"/>
          </a:xfrm>
          <a:prstGeom prst="rect">
            <a:avLst/>
          </a:prstGeom>
          <a:noFill/>
        </p:spPr>
        <p:txBody>
          <a:bodyPr wrap="square">
            <a:spAutoFit/>
          </a:bodyPr>
          <a:lstStyle/>
          <a:p>
            <a:pPr marL="285750" indent="-285750">
              <a:spcAft>
                <a:spcPts val="1800"/>
              </a:spcAft>
              <a:buFont typeface="Wingdings" panose="05000000000000000000" pitchFamily="2" charset="2"/>
              <a:buChar char="q"/>
            </a:pPr>
            <a:r>
              <a:rPr lang="en-US" sz="1600" b="1" dirty="0">
                <a:solidFill>
                  <a:schemeClr val="tx2"/>
                </a:solidFill>
                <a:latin typeface="Georgia" panose="02040502050405020303" pitchFamily="18" charset="0"/>
              </a:rPr>
              <a:t>RW-1 showed more shear deformation than other walls due to diagonal shear stresses that created more spread-out shear cracks across the wall.</a:t>
            </a:r>
          </a:p>
          <a:p>
            <a:pPr marL="285750" indent="-285750">
              <a:spcAft>
                <a:spcPts val="1800"/>
              </a:spcAft>
              <a:buFont typeface="Wingdings" panose="05000000000000000000" pitchFamily="2" charset="2"/>
              <a:buChar char="q"/>
            </a:pPr>
            <a:r>
              <a:rPr lang="en-US" sz="1600" b="1" dirty="0">
                <a:solidFill>
                  <a:schemeClr val="tx2"/>
                </a:solidFill>
                <a:latin typeface="Georgia" panose="02040502050405020303" pitchFamily="18" charset="0"/>
              </a:rPr>
              <a:t>RW-2 had more shear deformation compared to URM from a few shear cracks shown on the wall but less than RF-1 due to the rocking failure experienced by the wall.</a:t>
            </a:r>
          </a:p>
        </p:txBody>
      </p:sp>
    </p:spTree>
    <p:extLst>
      <p:ext uri="{BB962C8B-B14F-4D97-AF65-F5344CB8AC3E}">
        <p14:creationId xmlns:p14="http://schemas.microsoft.com/office/powerpoint/2010/main" val="41693593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500"/>
                                        <p:tgtEl>
                                          <p:spTgt spid="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4">
                                            <p:txEl>
                                              <p:pRg st="1" end="1"/>
                                            </p:txEl>
                                          </p:spTgt>
                                        </p:tgtEl>
                                        <p:attrNameLst>
                                          <p:attrName>style.visibility</p:attrName>
                                        </p:attrNameLst>
                                      </p:cBhvr>
                                      <p:to>
                                        <p:strVal val="visible"/>
                                      </p:to>
                                    </p:set>
                                    <p:animEffect transition="in" filter="fade">
                                      <p:cBhvr>
                                        <p:cTn id="12" dur="500"/>
                                        <p:tgtEl>
                                          <p:spTgt spid="4">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6E7F8E-8E67-7E6C-03CE-DDACA24A96BA}"/>
              </a:ext>
            </a:extLst>
          </p:cNvPr>
          <p:cNvSpPr>
            <a:spLocks noGrp="1"/>
          </p:cNvSpPr>
          <p:nvPr>
            <p:ph type="title"/>
          </p:nvPr>
        </p:nvSpPr>
        <p:spPr>
          <a:xfrm>
            <a:off x="1035698" y="211314"/>
            <a:ext cx="10318102" cy="568989"/>
          </a:xfrm>
        </p:spPr>
        <p:txBody>
          <a:bodyPr>
            <a:normAutofit/>
          </a:bodyPr>
          <a:lstStyle/>
          <a:p>
            <a:pPr marL="457200" indent="-457200">
              <a:buFont typeface="Wingdings" panose="05000000000000000000" pitchFamily="2" charset="2"/>
              <a:buChar char="v"/>
            </a:pPr>
            <a:r>
              <a:rPr lang="en-US" sz="2800" b="1" dirty="0">
                <a:effectLst/>
                <a:latin typeface="Georgia" panose="02040502050405020303" pitchFamily="18" charset="0"/>
                <a:ea typeface="DengXian Light" panose="02010600030101010101" pitchFamily="2" charset="-122"/>
                <a:cs typeface="Times New Roman" panose="02020603050405020304" pitchFamily="18" charset="0"/>
              </a:rPr>
              <a:t>Stiffness Degradation</a:t>
            </a:r>
            <a:endParaRPr lang="en-US" sz="6000" dirty="0">
              <a:latin typeface="Georgia" panose="02040502050405020303" pitchFamily="18" charset="0"/>
            </a:endParaRPr>
          </a:p>
        </p:txBody>
      </p:sp>
      <p:sp>
        <p:nvSpPr>
          <p:cNvPr id="3" name="Slide Number Placeholder 2">
            <a:extLst>
              <a:ext uri="{FF2B5EF4-FFF2-40B4-BE49-F238E27FC236}">
                <a16:creationId xmlns:a16="http://schemas.microsoft.com/office/drawing/2014/main" id="{B298DB98-B4A2-9349-09EE-58E0942DC7E8}"/>
              </a:ext>
            </a:extLst>
          </p:cNvPr>
          <p:cNvSpPr>
            <a:spLocks noGrp="1"/>
          </p:cNvSpPr>
          <p:nvPr>
            <p:ph type="sldNum" sz="quarter" idx="12"/>
          </p:nvPr>
        </p:nvSpPr>
        <p:spPr/>
        <p:txBody>
          <a:bodyPr/>
          <a:lstStyle/>
          <a:p>
            <a:fld id="{E31375A4-56A4-47D6-9801-1991572033F7}" type="slidenum">
              <a:rPr lang="en-US" smtClean="0"/>
              <a:pPr/>
              <a:t>27</a:t>
            </a:fld>
            <a:endParaRPr lang="en-US" dirty="0"/>
          </a:p>
        </p:txBody>
      </p:sp>
      <p:pic>
        <p:nvPicPr>
          <p:cNvPr id="9" name="Picture 8">
            <a:extLst>
              <a:ext uri="{FF2B5EF4-FFF2-40B4-BE49-F238E27FC236}">
                <a16:creationId xmlns:a16="http://schemas.microsoft.com/office/drawing/2014/main" id="{77D923B9-B29A-E485-EF9C-864FFFCAE7FC}"/>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962546" y="932198"/>
            <a:ext cx="3260263" cy="2714962"/>
          </a:xfrm>
          <a:prstGeom prst="rect">
            <a:avLst/>
          </a:prstGeom>
          <a:noFill/>
          <a:ln>
            <a:noFill/>
          </a:ln>
        </p:spPr>
      </p:pic>
      <p:pic>
        <p:nvPicPr>
          <p:cNvPr id="11" name="Picture 10">
            <a:extLst>
              <a:ext uri="{FF2B5EF4-FFF2-40B4-BE49-F238E27FC236}">
                <a16:creationId xmlns:a16="http://schemas.microsoft.com/office/drawing/2014/main" id="{5AE26F03-793C-1981-B229-6455C180A673}"/>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4543529" y="932197"/>
            <a:ext cx="3260262" cy="2714985"/>
          </a:xfrm>
          <a:prstGeom prst="rect">
            <a:avLst/>
          </a:prstGeom>
          <a:noFill/>
          <a:ln>
            <a:noFill/>
          </a:ln>
        </p:spPr>
      </p:pic>
      <p:sp>
        <p:nvSpPr>
          <p:cNvPr id="6" name="TextBox 5">
            <a:extLst>
              <a:ext uri="{FF2B5EF4-FFF2-40B4-BE49-F238E27FC236}">
                <a16:creationId xmlns:a16="http://schemas.microsoft.com/office/drawing/2014/main" id="{A0C732D8-3DE7-9019-DFCC-E13DA70F5C84}"/>
              </a:ext>
            </a:extLst>
          </p:cNvPr>
          <p:cNvSpPr txBox="1"/>
          <p:nvPr/>
        </p:nvSpPr>
        <p:spPr>
          <a:xfrm>
            <a:off x="855103" y="4181380"/>
            <a:ext cx="10679291" cy="2277547"/>
          </a:xfrm>
          <a:prstGeom prst="rect">
            <a:avLst/>
          </a:prstGeom>
          <a:noFill/>
        </p:spPr>
        <p:txBody>
          <a:bodyPr wrap="square">
            <a:spAutoFit/>
          </a:bodyPr>
          <a:lstStyle/>
          <a:p>
            <a:pPr marL="342900" indent="-342900">
              <a:spcAft>
                <a:spcPts val="1800"/>
              </a:spcAft>
              <a:buFont typeface="Wingdings" panose="05000000000000000000" pitchFamily="2" charset="2"/>
              <a:buChar char="q"/>
            </a:pPr>
            <a:r>
              <a:rPr lang="en-US" sz="1600" b="1" dirty="0">
                <a:solidFill>
                  <a:schemeClr val="tx2">
                    <a:lumMod val="95000"/>
                    <a:lumOff val="5000"/>
                  </a:schemeClr>
                </a:solidFill>
                <a:latin typeface="Georgia" panose="02040502050405020303" pitchFamily="18" charset="0"/>
              </a:rPr>
              <a:t>Increased initial wall stiffness by 58.44% and 24.45% and reduced rate of stiffness degradation for the retrofitted walls.</a:t>
            </a:r>
          </a:p>
          <a:p>
            <a:pPr marL="342900" indent="-342900">
              <a:spcAft>
                <a:spcPts val="1800"/>
              </a:spcAft>
              <a:buFont typeface="Wingdings" panose="05000000000000000000" pitchFamily="2" charset="2"/>
              <a:buChar char="q"/>
            </a:pPr>
            <a:r>
              <a:rPr lang="en-US" sz="1600" b="1" dirty="0">
                <a:solidFill>
                  <a:schemeClr val="tx2">
                    <a:lumMod val="95000"/>
                    <a:lumOff val="5000"/>
                  </a:schemeClr>
                </a:solidFill>
                <a:latin typeface="Georgia" panose="02040502050405020303" pitchFamily="18" charset="0"/>
              </a:rPr>
              <a:t>At the same displacement, the retrofitted walls had a lower reduction in stiffness invariably causing an increase in the displacement capacity.</a:t>
            </a:r>
          </a:p>
          <a:p>
            <a:pPr marL="342900" indent="-342900">
              <a:spcAft>
                <a:spcPts val="1800"/>
              </a:spcAft>
              <a:buFont typeface="Wingdings" panose="05000000000000000000" pitchFamily="2" charset="2"/>
              <a:buChar char="q"/>
            </a:pPr>
            <a:r>
              <a:rPr lang="en-US" sz="1600" b="1" dirty="0">
                <a:solidFill>
                  <a:schemeClr val="tx2">
                    <a:lumMod val="95000"/>
                    <a:lumOff val="5000"/>
                  </a:schemeClr>
                </a:solidFill>
                <a:latin typeface="Georgia" panose="02040502050405020303" pitchFamily="18" charset="0"/>
              </a:rPr>
              <a:t>RW-1 had higher initial stiffness, increasing the wall’s resistance to the flexural stresses generated at the bottom of the walls, resulting in the creation of distributed shear stress across the wall.</a:t>
            </a:r>
          </a:p>
        </p:txBody>
      </p:sp>
      <mc:AlternateContent xmlns:mc="http://schemas.openxmlformats.org/markup-compatibility/2006" xmlns:a14="http://schemas.microsoft.com/office/drawing/2010/main">
        <mc:Choice Requires="a14">
          <p:sp>
            <p:nvSpPr>
              <p:cNvPr id="16" name="TextBox 15">
                <a:extLst>
                  <a:ext uri="{FF2B5EF4-FFF2-40B4-BE49-F238E27FC236}">
                    <a16:creationId xmlns:a16="http://schemas.microsoft.com/office/drawing/2014/main" id="{C5ABED9B-E355-A982-212B-0EC6C96AC4A1}"/>
                  </a:ext>
                </a:extLst>
              </p:cNvPr>
              <p:cNvSpPr txBox="1"/>
              <p:nvPr/>
            </p:nvSpPr>
            <p:spPr>
              <a:xfrm>
                <a:off x="8197663" y="1040885"/>
                <a:ext cx="2336225" cy="546688"/>
              </a:xfrm>
              <a:prstGeom prst="rect">
                <a:avLst/>
              </a:prstGeom>
              <a:noFill/>
            </p:spPr>
            <p:txBody>
              <a:bodyPr wrap="square">
                <a:spAutoFit/>
              </a:bodyPr>
              <a:lstStyle/>
              <a:p>
                <a:pPr/>
                <a14:m>
                  <m:oMathPara xmlns:m="http://schemas.openxmlformats.org/officeDocument/2006/math">
                    <m:oMathParaPr>
                      <m:jc m:val="left"/>
                    </m:oMathParaPr>
                    <m:oMath xmlns:m="http://schemas.openxmlformats.org/officeDocument/2006/math">
                      <m:sSub>
                        <m:sSubPr>
                          <m:ctrlPr>
                            <a:rPr lang="en-US" sz="1400" b="1" i="1" smtClean="0">
                              <a:solidFill>
                                <a:schemeClr val="tx2"/>
                              </a:solidFill>
                              <a:latin typeface="Cambria Math" panose="02040503050406030204" pitchFamily="18" charset="0"/>
                            </a:rPr>
                          </m:ctrlPr>
                        </m:sSubPr>
                        <m:e>
                          <m:sSub>
                            <m:sSubPr>
                              <m:ctrlPr>
                                <a:rPr lang="en-US" sz="1400" b="1" i="1">
                                  <a:solidFill>
                                    <a:schemeClr val="tx2"/>
                                  </a:solidFill>
                                  <a:latin typeface="Cambria Math" panose="02040503050406030204" pitchFamily="18" charset="0"/>
                                </a:rPr>
                              </m:ctrlPr>
                            </m:sSubPr>
                            <m:e>
                              <m:r>
                                <a:rPr lang="en-US" sz="1400" b="1" i="1">
                                  <a:solidFill>
                                    <a:schemeClr val="tx2"/>
                                  </a:solidFill>
                                  <a:latin typeface="Cambria Math" panose="02040503050406030204" pitchFamily="18" charset="0"/>
                                </a:rPr>
                                <m:t>𝒌</m:t>
                              </m:r>
                            </m:e>
                            <m:sub>
                              <m:r>
                                <a:rPr lang="en-US" sz="1400" b="1" i="1">
                                  <a:solidFill>
                                    <a:schemeClr val="tx2"/>
                                  </a:solidFill>
                                  <a:latin typeface="Cambria Math" panose="02040503050406030204" pitchFamily="18" charset="0"/>
                                </a:rPr>
                                <m:t>𝒔</m:t>
                              </m:r>
                            </m:sub>
                          </m:sSub>
                        </m:e>
                        <m:sub>
                          <m:r>
                            <a:rPr lang="en-US" sz="1400" b="1" i="1">
                              <a:solidFill>
                                <a:schemeClr val="tx2"/>
                              </a:solidFill>
                              <a:latin typeface="Cambria Math" panose="02040503050406030204" pitchFamily="18" charset="0"/>
                            </a:rPr>
                            <m:t>𝒊</m:t>
                          </m:r>
                        </m:sub>
                      </m:sSub>
                      <m:r>
                        <a:rPr lang="en-US" sz="1400" b="1" i="0">
                          <a:solidFill>
                            <a:schemeClr val="tx2"/>
                          </a:solidFill>
                          <a:latin typeface="Cambria Math" panose="02040503050406030204" pitchFamily="18" charset="0"/>
                        </a:rPr>
                        <m:t>= </m:t>
                      </m:r>
                      <m:f>
                        <m:fPr>
                          <m:ctrlPr>
                            <a:rPr lang="en-US" sz="1400" b="1" i="1">
                              <a:solidFill>
                                <a:schemeClr val="tx2"/>
                              </a:solidFill>
                              <a:latin typeface="Cambria Math" panose="02040503050406030204" pitchFamily="18" charset="0"/>
                            </a:rPr>
                          </m:ctrlPr>
                        </m:fPr>
                        <m:num>
                          <m:d>
                            <m:dPr>
                              <m:ctrlPr>
                                <a:rPr lang="en-US" sz="1400" b="1" i="1">
                                  <a:solidFill>
                                    <a:schemeClr val="tx2"/>
                                  </a:solidFill>
                                  <a:latin typeface="Cambria Math" panose="02040503050406030204" pitchFamily="18" charset="0"/>
                                </a:rPr>
                              </m:ctrlPr>
                            </m:dPr>
                            <m:e>
                              <m:d>
                                <m:dPr>
                                  <m:begChr m:val="|"/>
                                  <m:endChr m:val="|"/>
                                  <m:ctrlPr>
                                    <a:rPr lang="en-US" sz="1400" b="1" i="1">
                                      <a:solidFill>
                                        <a:schemeClr val="tx2"/>
                                      </a:solidFill>
                                      <a:latin typeface="Cambria Math" panose="02040503050406030204" pitchFamily="18" charset="0"/>
                                    </a:rPr>
                                  </m:ctrlPr>
                                </m:dPr>
                                <m:e>
                                  <m:r>
                                    <a:rPr lang="en-US" sz="1400" b="1" i="0">
                                      <a:solidFill>
                                        <a:schemeClr val="tx2"/>
                                      </a:solidFill>
                                      <a:latin typeface="Cambria Math" panose="02040503050406030204" pitchFamily="18" charset="0"/>
                                    </a:rPr>
                                    <m:t>+</m:t>
                                  </m:r>
                                  <m:sSub>
                                    <m:sSubPr>
                                      <m:ctrlPr>
                                        <a:rPr lang="en-US" sz="1400" b="1" i="1">
                                          <a:solidFill>
                                            <a:schemeClr val="tx2"/>
                                          </a:solidFill>
                                          <a:latin typeface="Cambria Math" panose="02040503050406030204" pitchFamily="18" charset="0"/>
                                        </a:rPr>
                                      </m:ctrlPr>
                                    </m:sSubPr>
                                    <m:e>
                                      <m:r>
                                        <a:rPr lang="en-US" sz="1400" b="1" i="1">
                                          <a:solidFill>
                                            <a:schemeClr val="tx2"/>
                                          </a:solidFill>
                                          <a:latin typeface="Cambria Math" panose="02040503050406030204" pitchFamily="18" charset="0"/>
                                        </a:rPr>
                                        <m:t>𝑭</m:t>
                                      </m:r>
                                    </m:e>
                                    <m:sub>
                                      <m:r>
                                        <a:rPr lang="en-US" sz="1400" b="1" i="1">
                                          <a:solidFill>
                                            <a:schemeClr val="tx2"/>
                                          </a:solidFill>
                                          <a:latin typeface="Cambria Math" panose="02040503050406030204" pitchFamily="18" charset="0"/>
                                        </a:rPr>
                                        <m:t>𝒊</m:t>
                                      </m:r>
                                    </m:sub>
                                  </m:sSub>
                                </m:e>
                              </m:d>
                              <m:r>
                                <a:rPr lang="en-US" sz="1400" b="1" i="0">
                                  <a:solidFill>
                                    <a:schemeClr val="tx2"/>
                                  </a:solidFill>
                                  <a:latin typeface="Cambria Math" panose="02040503050406030204" pitchFamily="18" charset="0"/>
                                </a:rPr>
                                <m:t>+</m:t>
                              </m:r>
                              <m:d>
                                <m:dPr>
                                  <m:begChr m:val="|"/>
                                  <m:endChr m:val="|"/>
                                  <m:ctrlPr>
                                    <a:rPr lang="en-US" sz="1400" b="1" i="1">
                                      <a:solidFill>
                                        <a:schemeClr val="tx2"/>
                                      </a:solidFill>
                                      <a:latin typeface="Cambria Math" panose="02040503050406030204" pitchFamily="18" charset="0"/>
                                    </a:rPr>
                                  </m:ctrlPr>
                                </m:dPr>
                                <m:e>
                                  <m:r>
                                    <a:rPr lang="en-US" sz="1400" b="1" i="0">
                                      <a:solidFill>
                                        <a:schemeClr val="tx2"/>
                                      </a:solidFill>
                                      <a:latin typeface="Cambria Math" panose="02040503050406030204" pitchFamily="18" charset="0"/>
                                    </a:rPr>
                                    <m:t>−</m:t>
                                  </m:r>
                                  <m:sSub>
                                    <m:sSubPr>
                                      <m:ctrlPr>
                                        <a:rPr lang="en-US" sz="1400" b="1" i="1">
                                          <a:solidFill>
                                            <a:schemeClr val="tx2"/>
                                          </a:solidFill>
                                          <a:latin typeface="Cambria Math" panose="02040503050406030204" pitchFamily="18" charset="0"/>
                                        </a:rPr>
                                      </m:ctrlPr>
                                    </m:sSubPr>
                                    <m:e>
                                      <m:r>
                                        <a:rPr lang="en-US" sz="1400" b="1" i="1">
                                          <a:solidFill>
                                            <a:schemeClr val="tx2"/>
                                          </a:solidFill>
                                          <a:latin typeface="Cambria Math" panose="02040503050406030204" pitchFamily="18" charset="0"/>
                                        </a:rPr>
                                        <m:t>𝑭</m:t>
                                      </m:r>
                                    </m:e>
                                    <m:sub>
                                      <m:r>
                                        <a:rPr lang="en-US" sz="1400" b="1" i="1">
                                          <a:solidFill>
                                            <a:schemeClr val="tx2"/>
                                          </a:solidFill>
                                          <a:latin typeface="Cambria Math" panose="02040503050406030204" pitchFamily="18" charset="0"/>
                                        </a:rPr>
                                        <m:t>𝒊</m:t>
                                      </m:r>
                                    </m:sub>
                                  </m:sSub>
                                </m:e>
                              </m:d>
                            </m:e>
                          </m:d>
                        </m:num>
                        <m:den>
                          <m:d>
                            <m:dPr>
                              <m:ctrlPr>
                                <a:rPr lang="en-US" sz="1400" b="1" i="1">
                                  <a:solidFill>
                                    <a:schemeClr val="tx2"/>
                                  </a:solidFill>
                                  <a:latin typeface="Cambria Math" panose="02040503050406030204" pitchFamily="18" charset="0"/>
                                </a:rPr>
                              </m:ctrlPr>
                            </m:dPr>
                            <m:e>
                              <m:d>
                                <m:dPr>
                                  <m:begChr m:val="|"/>
                                  <m:endChr m:val="|"/>
                                  <m:ctrlPr>
                                    <a:rPr lang="en-US" sz="1400" b="1" i="1">
                                      <a:solidFill>
                                        <a:schemeClr val="tx2"/>
                                      </a:solidFill>
                                      <a:latin typeface="Cambria Math" panose="02040503050406030204" pitchFamily="18" charset="0"/>
                                    </a:rPr>
                                  </m:ctrlPr>
                                </m:dPr>
                                <m:e>
                                  <m:r>
                                    <a:rPr lang="en-US" sz="1400" b="1" i="0">
                                      <a:solidFill>
                                        <a:schemeClr val="tx2"/>
                                      </a:solidFill>
                                      <a:latin typeface="Cambria Math" panose="02040503050406030204" pitchFamily="18" charset="0"/>
                                    </a:rPr>
                                    <m:t>+</m:t>
                                  </m:r>
                                  <m:sSub>
                                    <m:sSubPr>
                                      <m:ctrlPr>
                                        <a:rPr lang="en-US" sz="1400" b="1" i="1">
                                          <a:solidFill>
                                            <a:schemeClr val="tx2"/>
                                          </a:solidFill>
                                          <a:latin typeface="Cambria Math" panose="02040503050406030204" pitchFamily="18" charset="0"/>
                                        </a:rPr>
                                      </m:ctrlPr>
                                    </m:sSubPr>
                                    <m:e>
                                      <m:r>
                                        <a:rPr lang="en-US" sz="1400" b="1" i="0">
                                          <a:solidFill>
                                            <a:schemeClr val="tx2"/>
                                          </a:solidFill>
                                          <a:latin typeface="Cambria Math" panose="02040503050406030204" pitchFamily="18" charset="0"/>
                                        </a:rPr>
                                        <m:t>∆</m:t>
                                      </m:r>
                                    </m:e>
                                    <m:sub>
                                      <m:r>
                                        <a:rPr lang="en-US" sz="1400" b="1" i="1">
                                          <a:solidFill>
                                            <a:schemeClr val="tx2"/>
                                          </a:solidFill>
                                          <a:latin typeface="Cambria Math" panose="02040503050406030204" pitchFamily="18" charset="0"/>
                                        </a:rPr>
                                        <m:t>𝒊</m:t>
                                      </m:r>
                                    </m:sub>
                                  </m:sSub>
                                </m:e>
                              </m:d>
                              <m:r>
                                <a:rPr lang="en-US" sz="1400" b="1" i="0">
                                  <a:solidFill>
                                    <a:schemeClr val="tx2"/>
                                  </a:solidFill>
                                  <a:latin typeface="Cambria Math" panose="02040503050406030204" pitchFamily="18" charset="0"/>
                                </a:rPr>
                                <m:t>+</m:t>
                              </m:r>
                              <m:d>
                                <m:dPr>
                                  <m:begChr m:val="|"/>
                                  <m:endChr m:val="|"/>
                                  <m:ctrlPr>
                                    <a:rPr lang="en-US" sz="1400" b="1" i="1">
                                      <a:solidFill>
                                        <a:schemeClr val="tx2"/>
                                      </a:solidFill>
                                      <a:latin typeface="Cambria Math" panose="02040503050406030204" pitchFamily="18" charset="0"/>
                                    </a:rPr>
                                  </m:ctrlPr>
                                </m:dPr>
                                <m:e>
                                  <m:r>
                                    <a:rPr lang="en-US" sz="1400" b="1" i="0">
                                      <a:solidFill>
                                        <a:schemeClr val="tx2"/>
                                      </a:solidFill>
                                      <a:latin typeface="Cambria Math" panose="02040503050406030204" pitchFamily="18" charset="0"/>
                                    </a:rPr>
                                    <m:t>−</m:t>
                                  </m:r>
                                  <m:sSub>
                                    <m:sSubPr>
                                      <m:ctrlPr>
                                        <a:rPr lang="en-US" sz="1400" b="1" i="1">
                                          <a:solidFill>
                                            <a:schemeClr val="tx2"/>
                                          </a:solidFill>
                                          <a:latin typeface="Cambria Math" panose="02040503050406030204" pitchFamily="18" charset="0"/>
                                        </a:rPr>
                                      </m:ctrlPr>
                                    </m:sSubPr>
                                    <m:e>
                                      <m:r>
                                        <a:rPr lang="en-US" sz="1400" b="1" i="0">
                                          <a:solidFill>
                                            <a:schemeClr val="tx2"/>
                                          </a:solidFill>
                                          <a:latin typeface="Cambria Math" panose="02040503050406030204" pitchFamily="18" charset="0"/>
                                        </a:rPr>
                                        <m:t>∆</m:t>
                                      </m:r>
                                    </m:e>
                                    <m:sub>
                                      <m:r>
                                        <a:rPr lang="en-US" sz="1400" b="1" i="1">
                                          <a:solidFill>
                                            <a:schemeClr val="tx2"/>
                                          </a:solidFill>
                                          <a:latin typeface="Cambria Math" panose="02040503050406030204" pitchFamily="18" charset="0"/>
                                        </a:rPr>
                                        <m:t>𝒊</m:t>
                                      </m:r>
                                    </m:sub>
                                  </m:sSub>
                                </m:e>
                              </m:d>
                            </m:e>
                          </m:d>
                        </m:den>
                      </m:f>
                    </m:oMath>
                  </m:oMathPara>
                </a14:m>
                <a:endParaRPr lang="en-US" sz="1400" b="1" dirty="0">
                  <a:solidFill>
                    <a:schemeClr val="tx2"/>
                  </a:solidFill>
                </a:endParaRPr>
              </a:p>
            </p:txBody>
          </p:sp>
        </mc:Choice>
        <mc:Fallback xmlns="">
          <p:sp>
            <p:nvSpPr>
              <p:cNvPr id="16" name="TextBox 15">
                <a:extLst>
                  <a:ext uri="{FF2B5EF4-FFF2-40B4-BE49-F238E27FC236}">
                    <a16:creationId xmlns:a16="http://schemas.microsoft.com/office/drawing/2014/main" id="{C5ABED9B-E355-A982-212B-0EC6C96AC4A1}"/>
                  </a:ext>
                </a:extLst>
              </p:cNvPr>
              <p:cNvSpPr txBox="1">
                <a:spLocks noRot="1" noChangeAspect="1" noMove="1" noResize="1" noEditPoints="1" noAdjustHandles="1" noChangeArrowheads="1" noChangeShapeType="1" noTextEdit="1"/>
              </p:cNvSpPr>
              <p:nvPr/>
            </p:nvSpPr>
            <p:spPr>
              <a:xfrm>
                <a:off x="8197663" y="1040885"/>
                <a:ext cx="2336225" cy="546688"/>
              </a:xfrm>
              <a:prstGeom prst="rect">
                <a:avLst/>
              </a:prstGeom>
              <a:blipFill>
                <a:blip r:embed="rId5"/>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0" name="TextBox 19">
                <a:extLst>
                  <a:ext uri="{FF2B5EF4-FFF2-40B4-BE49-F238E27FC236}">
                    <a16:creationId xmlns:a16="http://schemas.microsoft.com/office/drawing/2014/main" id="{B90289C9-8033-1A4B-6595-091223BAC238}"/>
                  </a:ext>
                </a:extLst>
              </p:cNvPr>
              <p:cNvSpPr txBox="1"/>
              <p:nvPr/>
            </p:nvSpPr>
            <p:spPr>
              <a:xfrm>
                <a:off x="8107680" y="1926921"/>
                <a:ext cx="3901440" cy="1169551"/>
              </a:xfrm>
              <a:prstGeom prst="rect">
                <a:avLst/>
              </a:prstGeom>
              <a:noFill/>
            </p:spPr>
            <p:txBody>
              <a:bodyPr wrap="square">
                <a:spAutoFit/>
              </a:bodyPr>
              <a:lstStyle/>
              <a:p>
                <a14:m>
                  <m:oMath xmlns:m="http://schemas.openxmlformats.org/officeDocument/2006/math">
                    <m:r>
                      <a:rPr lang="en-US" sz="1400" b="1" i="1" smtClean="0">
                        <a:solidFill>
                          <a:schemeClr val="tx2"/>
                        </a:solidFill>
                        <a:effectLst/>
                        <a:latin typeface="Cambria Math" panose="02040503050406030204" pitchFamily="18" charset="0"/>
                        <a:cs typeface="Times New Roman" panose="02020603050405020304" pitchFamily="18" charset="0"/>
                      </a:rPr>
                      <m:t>𝒌</m:t>
                    </m:r>
                    <m:r>
                      <a:rPr lang="en-US" sz="1400" b="1" i="1" smtClean="0">
                        <a:solidFill>
                          <a:schemeClr val="tx2"/>
                        </a:solidFill>
                        <a:effectLst/>
                        <a:latin typeface="Cambria Math" panose="02040503050406030204" pitchFamily="18" charset="0"/>
                        <a:cs typeface="Times New Roman" panose="02020603050405020304" pitchFamily="18" charset="0"/>
                      </a:rPr>
                      <m:t>=</m:t>
                    </m:r>
                    <m:r>
                      <a:rPr lang="en-US" sz="1400" b="1" i="1" smtClean="0">
                        <a:solidFill>
                          <a:schemeClr val="tx2"/>
                        </a:solidFill>
                        <a:effectLst/>
                        <a:latin typeface="Cambria Math" panose="02040503050406030204" pitchFamily="18" charset="0"/>
                        <a:cs typeface="Times New Roman" panose="02020603050405020304" pitchFamily="18" charset="0"/>
                      </a:rPr>
                      <m:t>𝑾𝒂𝒍𝒍</m:t>
                    </m:r>
                    <m:r>
                      <a:rPr lang="en-US" sz="1400" b="1" i="1" smtClean="0">
                        <a:solidFill>
                          <a:schemeClr val="tx2"/>
                        </a:solidFill>
                        <a:effectLst/>
                        <a:latin typeface="Cambria Math" panose="02040503050406030204" pitchFamily="18" charset="0"/>
                        <a:cs typeface="Times New Roman" panose="02020603050405020304" pitchFamily="18" charset="0"/>
                      </a:rPr>
                      <m:t> </m:t>
                    </m:r>
                    <m:r>
                      <a:rPr lang="en-US" sz="1400" b="1" i="1" smtClean="0">
                        <a:solidFill>
                          <a:schemeClr val="tx2"/>
                        </a:solidFill>
                        <a:effectLst/>
                        <a:latin typeface="Cambria Math" panose="02040503050406030204" pitchFamily="18" charset="0"/>
                        <a:cs typeface="Times New Roman" panose="02020603050405020304" pitchFamily="18" charset="0"/>
                      </a:rPr>
                      <m:t>𝒔𝒕𝒊𝒇𝒇𝒏𝒆𝒔𝒔</m:t>
                    </m:r>
                  </m:oMath>
                </a14:m>
                <a:r>
                  <a:rPr lang="en-US" sz="1400" b="1"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 </a:t>
                </a:r>
              </a:p>
              <a:p>
                <a14:m>
                  <m:oMath xmlns:m="http://schemas.openxmlformats.org/officeDocument/2006/math">
                    <m:sSub>
                      <m:sSubPr>
                        <m:ctrlPr>
                          <a:rPr lang="en-US" sz="1400" b="1" i="1">
                            <a:solidFill>
                              <a:schemeClr val="tx2"/>
                            </a:solidFill>
                            <a:effectLst/>
                            <a:latin typeface="Cambria Math" panose="02040503050406030204" pitchFamily="18" charset="0"/>
                            <a:cs typeface="Times New Roman" panose="02020603050405020304" pitchFamily="18" charset="0"/>
                          </a:rPr>
                        </m:ctrlPr>
                      </m:sSubPr>
                      <m:e>
                        <m:r>
                          <a:rPr lang="en-US" sz="1400" b="1" i="1">
                            <a:solidFill>
                              <a:schemeClr val="tx2"/>
                            </a:solidFill>
                            <a:effectLst/>
                            <a:latin typeface="Cambria Math" panose="02040503050406030204" pitchFamily="18" charset="0"/>
                            <a:ea typeface="Calibri" panose="020F0502020204030204" pitchFamily="34" charset="0"/>
                            <a:cs typeface="Times New Roman" panose="02020603050405020304" pitchFamily="18" charset="0"/>
                          </a:rPr>
                          <m:t>𝑭</m:t>
                        </m:r>
                      </m:e>
                      <m:sub>
                        <m:r>
                          <a:rPr lang="en-US" sz="1400" b="1" i="1">
                            <a:solidFill>
                              <a:schemeClr val="tx2"/>
                            </a:solidFill>
                            <a:effectLst/>
                            <a:latin typeface="Cambria Math" panose="02040503050406030204" pitchFamily="18" charset="0"/>
                            <a:ea typeface="Calibri" panose="020F0502020204030204" pitchFamily="34" charset="0"/>
                            <a:cs typeface="Times New Roman" panose="02020603050405020304" pitchFamily="18" charset="0"/>
                          </a:rPr>
                          <m:t>𝒊</m:t>
                        </m:r>
                      </m:sub>
                    </m:sSub>
                  </m:oMath>
                </a14:m>
                <a:r>
                  <a:rPr lang="en-US" sz="1400" b="1" dirty="0">
                    <a:solidFill>
                      <a:schemeClr val="tx2"/>
                    </a:solidFill>
                    <a:effectLst/>
                    <a:latin typeface="Times New Roman" panose="02020603050405020304" pitchFamily="18" charset="0"/>
                    <a:ea typeface="Calibri" panose="020F0502020204030204" pitchFamily="34" charset="0"/>
                  </a:rPr>
                  <a:t> = Peak lateral force of the first cycle of the</a:t>
                </a:r>
                <a:r>
                  <a:rPr lang="en-US" sz="1400" b="1" i="1" dirty="0">
                    <a:solidFill>
                      <a:schemeClr val="tx2"/>
                    </a:solidFill>
                    <a:effectLst/>
                    <a:latin typeface="Times New Roman" panose="02020603050405020304" pitchFamily="18" charset="0"/>
                    <a:ea typeface="Calibri" panose="020F0502020204030204" pitchFamily="34" charset="0"/>
                  </a:rPr>
                  <a:t> i</a:t>
                </a:r>
                <a:r>
                  <a:rPr lang="en-US" sz="1400" b="1" i="1" baseline="-25000" dirty="0">
                    <a:solidFill>
                      <a:schemeClr val="tx2"/>
                    </a:solidFill>
                    <a:effectLst/>
                    <a:latin typeface="Times New Roman" panose="02020603050405020304" pitchFamily="18" charset="0"/>
                    <a:ea typeface="Calibri" panose="020F0502020204030204" pitchFamily="34" charset="0"/>
                  </a:rPr>
                  <a:t>th</a:t>
                </a:r>
                <a:r>
                  <a:rPr lang="en-US" sz="1400" b="1" dirty="0">
                    <a:solidFill>
                      <a:schemeClr val="tx2"/>
                    </a:solidFill>
                    <a:effectLst/>
                    <a:latin typeface="Times New Roman" panose="02020603050405020304" pitchFamily="18" charset="0"/>
                    <a:ea typeface="Calibri" panose="020F0502020204030204" pitchFamily="34" charset="0"/>
                  </a:rPr>
                  <a:t> loop</a:t>
                </a:r>
              </a:p>
              <a:p>
                <a14:m>
                  <m:oMath xmlns:m="http://schemas.openxmlformats.org/officeDocument/2006/math">
                    <m:sSub>
                      <m:sSubPr>
                        <m:ctrlPr>
                          <a:rPr lang="en-US" sz="1400" b="1" i="1">
                            <a:solidFill>
                              <a:schemeClr val="tx2"/>
                            </a:solidFill>
                            <a:effectLst/>
                            <a:latin typeface="Cambria Math" panose="02040503050406030204" pitchFamily="18" charset="0"/>
                            <a:cs typeface="Times New Roman" panose="02020603050405020304" pitchFamily="18" charset="0"/>
                          </a:rPr>
                        </m:ctrlPr>
                      </m:sSubPr>
                      <m:e>
                        <m:r>
                          <a:rPr lang="en-US" sz="1400" b="1" i="1">
                            <a:solidFill>
                              <a:schemeClr val="tx2"/>
                            </a:solidFill>
                            <a:effectLst/>
                            <a:latin typeface="Cambria Math" panose="02040503050406030204" pitchFamily="18" charset="0"/>
                            <a:ea typeface="Calibri" panose="020F0502020204030204" pitchFamily="34" charset="0"/>
                            <a:cs typeface="Times New Roman" panose="02020603050405020304" pitchFamily="18" charset="0"/>
                          </a:rPr>
                          <m:t>∆</m:t>
                        </m:r>
                      </m:e>
                      <m:sub>
                        <m:r>
                          <a:rPr lang="en-US" sz="1400" b="1" i="1">
                            <a:solidFill>
                              <a:schemeClr val="tx2"/>
                            </a:solidFill>
                            <a:effectLst/>
                            <a:latin typeface="Cambria Math" panose="02040503050406030204" pitchFamily="18" charset="0"/>
                            <a:ea typeface="Calibri" panose="020F0502020204030204" pitchFamily="34" charset="0"/>
                            <a:cs typeface="Times New Roman" panose="02020603050405020304" pitchFamily="18" charset="0"/>
                          </a:rPr>
                          <m:t>𝒊</m:t>
                        </m:r>
                      </m:sub>
                    </m:sSub>
                  </m:oMath>
                </a14:m>
                <a:r>
                  <a:rPr lang="en-US" sz="1400" b="1" dirty="0">
                    <a:solidFill>
                      <a:schemeClr val="tx2"/>
                    </a:solidFill>
                    <a:effectLst/>
                    <a:latin typeface="Times New Roman" panose="02020603050405020304" pitchFamily="18" charset="0"/>
                    <a:ea typeface="Calibri" panose="020F0502020204030204" pitchFamily="34" charset="0"/>
                  </a:rPr>
                  <a:t> = Equivalent displacement under the </a:t>
                </a:r>
                <a:r>
                  <a:rPr lang="en-US" sz="1400" b="1" i="1" dirty="0">
                    <a:solidFill>
                      <a:schemeClr val="tx2"/>
                    </a:solidFill>
                    <a:effectLst/>
                    <a:latin typeface="Times New Roman" panose="02020603050405020304" pitchFamily="18" charset="0"/>
                    <a:ea typeface="Calibri" panose="020F0502020204030204" pitchFamily="34" charset="0"/>
                  </a:rPr>
                  <a:t>i</a:t>
                </a:r>
                <a:r>
                  <a:rPr lang="en-US" sz="1400" b="1" i="1" baseline="-25000" dirty="0">
                    <a:solidFill>
                      <a:schemeClr val="tx2"/>
                    </a:solidFill>
                    <a:effectLst/>
                    <a:latin typeface="Times New Roman" panose="02020603050405020304" pitchFamily="18" charset="0"/>
                    <a:ea typeface="Calibri" panose="020F0502020204030204" pitchFamily="34" charset="0"/>
                  </a:rPr>
                  <a:t>th</a:t>
                </a:r>
                <a:r>
                  <a:rPr lang="en-US" sz="1400" b="1" dirty="0">
                    <a:solidFill>
                      <a:schemeClr val="tx2"/>
                    </a:solidFill>
                    <a:effectLst/>
                    <a:latin typeface="Times New Roman" panose="02020603050405020304" pitchFamily="18" charset="0"/>
                    <a:ea typeface="Calibri" panose="020F0502020204030204" pitchFamily="34" charset="0"/>
                  </a:rPr>
                  <a:t> loop</a:t>
                </a:r>
              </a:p>
              <a:p>
                <a14:m>
                  <m:oMath xmlns:m="http://schemas.openxmlformats.org/officeDocument/2006/math">
                    <m:r>
                      <a:rPr lang="en-US" sz="1400" b="1" i="1">
                        <a:solidFill>
                          <a:schemeClr val="tx2"/>
                        </a:solidFill>
                        <a:latin typeface="Cambria Math" panose="02040503050406030204" pitchFamily="18" charset="0"/>
                      </a:rPr>
                      <m:t>𝝃</m:t>
                    </m:r>
                  </m:oMath>
                </a14:m>
                <a:r>
                  <a:rPr lang="en-US" sz="1400" b="1" dirty="0">
                    <a:solidFill>
                      <a:schemeClr val="tx2"/>
                    </a:solidFill>
                  </a:rPr>
                  <a:t> = Relative stiffness</a:t>
                </a:r>
              </a:p>
            </p:txBody>
          </p:sp>
        </mc:Choice>
        <mc:Fallback xmlns="">
          <p:sp>
            <p:nvSpPr>
              <p:cNvPr id="20" name="TextBox 19">
                <a:extLst>
                  <a:ext uri="{FF2B5EF4-FFF2-40B4-BE49-F238E27FC236}">
                    <a16:creationId xmlns:a16="http://schemas.microsoft.com/office/drawing/2014/main" id="{B90289C9-8033-1A4B-6595-091223BAC238}"/>
                  </a:ext>
                </a:extLst>
              </p:cNvPr>
              <p:cNvSpPr txBox="1">
                <a:spLocks noRot="1" noChangeAspect="1" noMove="1" noResize="1" noEditPoints="1" noAdjustHandles="1" noChangeArrowheads="1" noChangeShapeType="1" noTextEdit="1"/>
              </p:cNvSpPr>
              <p:nvPr/>
            </p:nvSpPr>
            <p:spPr>
              <a:xfrm>
                <a:off x="8107680" y="1926921"/>
                <a:ext cx="3901440" cy="1169551"/>
              </a:xfrm>
              <a:prstGeom prst="rect">
                <a:avLst/>
              </a:prstGeom>
              <a:blipFill>
                <a:blip r:embed="rId6"/>
                <a:stretch>
                  <a:fillRect l="-469" b="-4688"/>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8" name="TextBox 27">
                <a:extLst>
                  <a:ext uri="{FF2B5EF4-FFF2-40B4-BE49-F238E27FC236}">
                    <a16:creationId xmlns:a16="http://schemas.microsoft.com/office/drawing/2014/main" id="{C52137E4-45CC-ABBB-4337-417C66CAEDEC}"/>
                  </a:ext>
                </a:extLst>
              </p:cNvPr>
              <p:cNvSpPr txBox="1"/>
              <p:nvPr/>
            </p:nvSpPr>
            <p:spPr>
              <a:xfrm>
                <a:off x="8107680" y="1587573"/>
                <a:ext cx="1507169" cy="338554"/>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r>
                        <a:rPr lang="en-US" sz="1600" b="1" smtClean="0">
                          <a:solidFill>
                            <a:schemeClr val="tx2"/>
                          </a:solidFill>
                          <a:latin typeface="Cambria Math" panose="02040503050406030204" pitchFamily="18" charset="0"/>
                        </a:rPr>
                        <m:t> </m:t>
                      </m:r>
                      <m:r>
                        <a:rPr lang="en-US" sz="1600" b="1" i="1">
                          <a:solidFill>
                            <a:schemeClr val="tx2"/>
                          </a:solidFill>
                          <a:latin typeface="Cambria Math" panose="02040503050406030204" pitchFamily="18" charset="0"/>
                        </a:rPr>
                        <m:t>𝝃</m:t>
                      </m:r>
                      <m:r>
                        <a:rPr lang="en-US" sz="1600" b="1" i="0">
                          <a:solidFill>
                            <a:schemeClr val="tx2"/>
                          </a:solidFill>
                          <a:latin typeface="Cambria Math" panose="02040503050406030204" pitchFamily="18" charset="0"/>
                        </a:rPr>
                        <m:t>= </m:t>
                      </m:r>
                      <m:sSub>
                        <m:sSubPr>
                          <m:ctrlPr>
                            <a:rPr lang="en-US" sz="1600" b="1" i="1">
                              <a:solidFill>
                                <a:schemeClr val="tx2"/>
                              </a:solidFill>
                              <a:latin typeface="Cambria Math" panose="02040503050406030204" pitchFamily="18" charset="0"/>
                            </a:rPr>
                          </m:ctrlPr>
                        </m:sSubPr>
                        <m:e>
                          <m:r>
                            <a:rPr lang="en-US" sz="1600" b="1" i="1">
                              <a:solidFill>
                                <a:schemeClr val="tx2"/>
                              </a:solidFill>
                              <a:latin typeface="Cambria Math" panose="02040503050406030204" pitchFamily="18" charset="0"/>
                            </a:rPr>
                            <m:t>𝒌</m:t>
                          </m:r>
                        </m:e>
                        <m:sub>
                          <m:r>
                            <a:rPr lang="en-US" sz="1600" b="1" i="1">
                              <a:solidFill>
                                <a:schemeClr val="tx2"/>
                              </a:solidFill>
                              <a:latin typeface="Cambria Math" panose="02040503050406030204" pitchFamily="18" charset="0"/>
                            </a:rPr>
                            <m:t>𝒊</m:t>
                          </m:r>
                        </m:sub>
                      </m:sSub>
                      <m:r>
                        <a:rPr lang="en-US" sz="1600" b="1" i="0">
                          <a:solidFill>
                            <a:schemeClr val="tx2"/>
                          </a:solidFill>
                          <a:latin typeface="Cambria Math" panose="02040503050406030204" pitchFamily="18" charset="0"/>
                        </a:rPr>
                        <m:t>−</m:t>
                      </m:r>
                      <m:sSub>
                        <m:sSubPr>
                          <m:ctrlPr>
                            <a:rPr lang="en-US" sz="1600" b="1" i="1">
                              <a:solidFill>
                                <a:schemeClr val="tx2"/>
                              </a:solidFill>
                              <a:latin typeface="Cambria Math" panose="02040503050406030204" pitchFamily="18" charset="0"/>
                            </a:rPr>
                          </m:ctrlPr>
                        </m:sSubPr>
                        <m:e>
                          <m:r>
                            <a:rPr lang="en-US" sz="1600" b="1" i="1">
                              <a:solidFill>
                                <a:schemeClr val="tx2"/>
                              </a:solidFill>
                              <a:latin typeface="Cambria Math" panose="02040503050406030204" pitchFamily="18" charset="0"/>
                            </a:rPr>
                            <m:t>𝒌</m:t>
                          </m:r>
                        </m:e>
                        <m:sub>
                          <m:r>
                            <a:rPr lang="en-US" sz="1600" b="1" i="0">
                              <a:solidFill>
                                <a:schemeClr val="tx2"/>
                              </a:solidFill>
                              <a:latin typeface="Cambria Math" panose="02040503050406030204" pitchFamily="18" charset="0"/>
                            </a:rPr>
                            <m:t>𝟎</m:t>
                          </m:r>
                        </m:sub>
                      </m:sSub>
                    </m:oMath>
                  </m:oMathPara>
                </a14:m>
                <a:endParaRPr lang="en-US" sz="1600" b="1" dirty="0">
                  <a:solidFill>
                    <a:schemeClr val="tx2"/>
                  </a:solidFill>
                </a:endParaRPr>
              </a:p>
            </p:txBody>
          </p:sp>
        </mc:Choice>
        <mc:Fallback xmlns="">
          <p:sp>
            <p:nvSpPr>
              <p:cNvPr id="28" name="TextBox 27">
                <a:extLst>
                  <a:ext uri="{FF2B5EF4-FFF2-40B4-BE49-F238E27FC236}">
                    <a16:creationId xmlns:a16="http://schemas.microsoft.com/office/drawing/2014/main" id="{C52137E4-45CC-ABBB-4337-417C66CAEDEC}"/>
                  </a:ext>
                </a:extLst>
              </p:cNvPr>
              <p:cNvSpPr txBox="1">
                <a:spLocks noRot="1" noChangeAspect="1" noMove="1" noResize="1" noEditPoints="1" noAdjustHandles="1" noChangeArrowheads="1" noChangeShapeType="1" noTextEdit="1"/>
              </p:cNvSpPr>
              <p:nvPr/>
            </p:nvSpPr>
            <p:spPr>
              <a:xfrm>
                <a:off x="8107680" y="1587573"/>
                <a:ext cx="1507169" cy="338554"/>
              </a:xfrm>
              <a:prstGeom prst="rect">
                <a:avLst/>
              </a:prstGeom>
              <a:blipFill>
                <a:blip r:embed="rId7"/>
                <a:stretch>
                  <a:fillRect b="-8929"/>
                </a:stretch>
              </a:blipFill>
            </p:spPr>
            <p:txBody>
              <a:bodyPr/>
              <a:lstStyle/>
              <a:p>
                <a:r>
                  <a:rPr lang="en-US">
                    <a:noFill/>
                  </a:rPr>
                  <a:t> </a:t>
                </a:r>
              </a:p>
            </p:txBody>
          </p:sp>
        </mc:Fallback>
      </mc:AlternateContent>
    </p:spTree>
    <p:extLst>
      <p:ext uri="{BB962C8B-B14F-4D97-AF65-F5344CB8AC3E}">
        <p14:creationId xmlns:p14="http://schemas.microsoft.com/office/powerpoint/2010/main" val="37637520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fade">
                                      <p:cBhvr>
                                        <p:cTn id="7" dur="500"/>
                                        <p:tgtEl>
                                          <p:spTgt spid="6">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6">
                                            <p:txEl>
                                              <p:pRg st="1" end="1"/>
                                            </p:txEl>
                                          </p:spTgt>
                                        </p:tgtEl>
                                        <p:attrNameLst>
                                          <p:attrName>style.visibility</p:attrName>
                                        </p:attrNameLst>
                                      </p:cBhvr>
                                      <p:to>
                                        <p:strVal val="visible"/>
                                      </p:to>
                                    </p:set>
                                    <p:animEffect transition="in" filter="fade">
                                      <p:cBhvr>
                                        <p:cTn id="12" dur="500"/>
                                        <p:tgtEl>
                                          <p:spTgt spid="6">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6">
                                            <p:txEl>
                                              <p:pRg st="2" end="2"/>
                                            </p:txEl>
                                          </p:spTgt>
                                        </p:tgtEl>
                                        <p:attrNameLst>
                                          <p:attrName>style.visibility</p:attrName>
                                        </p:attrNameLst>
                                      </p:cBhvr>
                                      <p:to>
                                        <p:strVal val="visible"/>
                                      </p:to>
                                    </p:set>
                                    <p:animEffect transition="in" filter="fade">
                                      <p:cBhvr>
                                        <p:cTn id="17" dur="500"/>
                                        <p:tgtEl>
                                          <p:spTgt spid="6">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6E7F8E-8E67-7E6C-03CE-DDACA24A96BA}"/>
              </a:ext>
            </a:extLst>
          </p:cNvPr>
          <p:cNvSpPr>
            <a:spLocks noGrp="1"/>
          </p:cNvSpPr>
          <p:nvPr>
            <p:ph type="title"/>
          </p:nvPr>
        </p:nvSpPr>
        <p:spPr>
          <a:xfrm>
            <a:off x="970342" y="208709"/>
            <a:ext cx="10318102" cy="584775"/>
          </a:xfrm>
        </p:spPr>
        <p:txBody>
          <a:bodyPr>
            <a:normAutofit/>
          </a:bodyPr>
          <a:lstStyle/>
          <a:p>
            <a:pPr marL="457200" indent="-457200">
              <a:buFont typeface="Wingdings" panose="05000000000000000000" pitchFamily="2" charset="2"/>
              <a:buChar char="v"/>
            </a:pPr>
            <a:r>
              <a:rPr lang="en-US" sz="2800" b="1" dirty="0">
                <a:effectLst/>
                <a:latin typeface="Georgia" panose="02040502050405020303" pitchFamily="18" charset="0"/>
                <a:ea typeface="DengXian Light" panose="02010600030101010101" pitchFamily="2" charset="-122"/>
                <a:cs typeface="Times New Roman" panose="02020603050405020304" pitchFamily="18" charset="0"/>
              </a:rPr>
              <a:t>Energy dissipation capacity</a:t>
            </a:r>
            <a:endParaRPr lang="en-US" sz="6000" dirty="0">
              <a:latin typeface="Georgia" panose="02040502050405020303" pitchFamily="18" charset="0"/>
            </a:endParaRPr>
          </a:p>
        </p:txBody>
      </p:sp>
      <p:sp>
        <p:nvSpPr>
          <p:cNvPr id="3" name="Slide Number Placeholder 2">
            <a:extLst>
              <a:ext uri="{FF2B5EF4-FFF2-40B4-BE49-F238E27FC236}">
                <a16:creationId xmlns:a16="http://schemas.microsoft.com/office/drawing/2014/main" id="{B298DB98-B4A2-9349-09EE-58E0942DC7E8}"/>
              </a:ext>
            </a:extLst>
          </p:cNvPr>
          <p:cNvSpPr>
            <a:spLocks noGrp="1"/>
          </p:cNvSpPr>
          <p:nvPr>
            <p:ph type="sldNum" sz="quarter" idx="12"/>
          </p:nvPr>
        </p:nvSpPr>
        <p:spPr/>
        <p:txBody>
          <a:bodyPr/>
          <a:lstStyle/>
          <a:p>
            <a:fld id="{E31375A4-56A4-47D6-9801-1991572033F7}" type="slidenum">
              <a:rPr lang="en-US" smtClean="0"/>
              <a:pPr/>
              <a:t>28</a:t>
            </a:fld>
            <a:endParaRPr lang="en-US" dirty="0"/>
          </a:p>
        </p:txBody>
      </p:sp>
      <p:sp>
        <p:nvSpPr>
          <p:cNvPr id="10" name="TextBox 9">
            <a:extLst>
              <a:ext uri="{FF2B5EF4-FFF2-40B4-BE49-F238E27FC236}">
                <a16:creationId xmlns:a16="http://schemas.microsoft.com/office/drawing/2014/main" id="{9B75F6B1-0CDD-CEE5-BDD4-E61B405437FB}"/>
              </a:ext>
            </a:extLst>
          </p:cNvPr>
          <p:cNvSpPr txBox="1"/>
          <p:nvPr/>
        </p:nvSpPr>
        <p:spPr>
          <a:xfrm>
            <a:off x="554823" y="3600702"/>
            <a:ext cx="3495332" cy="523220"/>
          </a:xfrm>
          <a:prstGeom prst="rect">
            <a:avLst/>
          </a:prstGeom>
          <a:noFill/>
        </p:spPr>
        <p:txBody>
          <a:bodyPr wrap="square">
            <a:spAutoFit/>
          </a:bodyPr>
          <a:lstStyle/>
          <a:p>
            <a:r>
              <a:rPr lang="en-US" sz="1400" b="1" i="1" dirty="0">
                <a:solidFill>
                  <a:schemeClr val="tx2"/>
                </a:solidFill>
                <a:latin typeface="Georgia" panose="02040502050405020303" pitchFamily="18" charset="0"/>
              </a:rPr>
              <a:t>Schematic diagram on the determination of dissipated energy</a:t>
            </a:r>
          </a:p>
        </p:txBody>
      </p:sp>
      <p:pic>
        <p:nvPicPr>
          <p:cNvPr id="4" name="Picture 3" descr="Diagram&#10;&#10;Description automatically generated">
            <a:extLst>
              <a:ext uri="{FF2B5EF4-FFF2-40B4-BE49-F238E27FC236}">
                <a16:creationId xmlns:a16="http://schemas.microsoft.com/office/drawing/2014/main" id="{FA8567C5-CB4A-6CE9-4A12-26FDBE361EB5}"/>
              </a:ext>
            </a:extLst>
          </p:cNvPr>
          <p:cNvPicPr>
            <a:picLocks noChangeAspect="1"/>
          </p:cNvPicPr>
          <p:nvPr/>
        </p:nvPicPr>
        <p:blipFill rotWithShape="1">
          <a:blip r:embed="rId2"/>
          <a:srcRect l="8485" t="3821" b="1852"/>
          <a:stretch/>
        </p:blipFill>
        <p:spPr bwMode="auto">
          <a:xfrm>
            <a:off x="970343" y="1016581"/>
            <a:ext cx="2965706" cy="2583759"/>
          </a:xfrm>
          <a:prstGeom prst="rect">
            <a:avLst/>
          </a:prstGeom>
          <a:ln>
            <a:noFill/>
          </a:ln>
          <a:extLst>
            <a:ext uri="{53640926-AAD7-44D8-BBD7-CCE9431645EC}">
              <a14:shadowObscured xmlns:a14="http://schemas.microsoft.com/office/drawing/2010/main"/>
            </a:ext>
          </a:extLst>
        </p:spPr>
      </p:pic>
      <p:pic>
        <p:nvPicPr>
          <p:cNvPr id="5" name="Picture 4">
            <a:extLst>
              <a:ext uri="{FF2B5EF4-FFF2-40B4-BE49-F238E27FC236}">
                <a16:creationId xmlns:a16="http://schemas.microsoft.com/office/drawing/2014/main" id="{6018BE54-D371-7CBF-9679-46BCFB9268BD}"/>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868765" y="1016581"/>
            <a:ext cx="3102241" cy="2583760"/>
          </a:xfrm>
          <a:prstGeom prst="rect">
            <a:avLst/>
          </a:prstGeom>
          <a:noFill/>
          <a:ln>
            <a:noFill/>
          </a:ln>
        </p:spPr>
      </p:pic>
      <p:sp>
        <p:nvSpPr>
          <p:cNvPr id="6" name="TextBox 5">
            <a:extLst>
              <a:ext uri="{FF2B5EF4-FFF2-40B4-BE49-F238E27FC236}">
                <a16:creationId xmlns:a16="http://schemas.microsoft.com/office/drawing/2014/main" id="{776BA684-2B0A-C84A-3CC7-650CE49F83A6}"/>
              </a:ext>
            </a:extLst>
          </p:cNvPr>
          <p:cNvSpPr txBox="1"/>
          <p:nvPr/>
        </p:nvSpPr>
        <p:spPr>
          <a:xfrm>
            <a:off x="4815544" y="3600340"/>
            <a:ext cx="3767625" cy="523220"/>
          </a:xfrm>
          <a:prstGeom prst="rect">
            <a:avLst/>
          </a:prstGeom>
          <a:noFill/>
        </p:spPr>
        <p:txBody>
          <a:bodyPr wrap="square">
            <a:spAutoFit/>
          </a:bodyPr>
          <a:lstStyle/>
          <a:p>
            <a:r>
              <a:rPr lang="en-US" sz="1400" b="1" i="1" dirty="0">
                <a:solidFill>
                  <a:schemeClr val="tx2"/>
                </a:solidFill>
                <a:latin typeface="Georgia" panose="02040502050405020303" pitchFamily="18" charset="0"/>
              </a:rPr>
              <a:t>Cumulative energy dissipation curves of wall specimens</a:t>
            </a:r>
          </a:p>
        </p:txBody>
      </p:sp>
      <p:sp>
        <p:nvSpPr>
          <p:cNvPr id="8" name="TextBox 7">
            <a:extLst>
              <a:ext uri="{FF2B5EF4-FFF2-40B4-BE49-F238E27FC236}">
                <a16:creationId xmlns:a16="http://schemas.microsoft.com/office/drawing/2014/main" id="{5BEDC9A5-C114-6351-D386-CAF6980B3620}"/>
              </a:ext>
            </a:extLst>
          </p:cNvPr>
          <p:cNvSpPr txBox="1"/>
          <p:nvPr/>
        </p:nvSpPr>
        <p:spPr>
          <a:xfrm>
            <a:off x="755905" y="4458260"/>
            <a:ext cx="10532540" cy="2092881"/>
          </a:xfrm>
          <a:prstGeom prst="rect">
            <a:avLst/>
          </a:prstGeom>
          <a:noFill/>
        </p:spPr>
        <p:txBody>
          <a:bodyPr wrap="square">
            <a:spAutoFit/>
          </a:bodyPr>
          <a:lstStyle/>
          <a:p>
            <a:pPr marL="285750" indent="-285750">
              <a:spcAft>
                <a:spcPts val="1800"/>
              </a:spcAft>
              <a:buFont typeface="Wingdings" panose="05000000000000000000" pitchFamily="2" charset="2"/>
              <a:buChar char="q"/>
            </a:pPr>
            <a:r>
              <a:rPr lang="en-US" sz="1600" b="1" dirty="0">
                <a:solidFill>
                  <a:schemeClr val="tx2">
                    <a:lumMod val="95000"/>
                    <a:lumOff val="5000"/>
                  </a:schemeClr>
                </a:solidFill>
                <a:latin typeface="Georgia" panose="02040502050405020303" pitchFamily="18" charset="0"/>
              </a:rPr>
              <a:t>The retrofitted walls experienced lower energy dissipation compared to URW due to LWECC overlay absorbing part of the stresses witnessed by the walls.</a:t>
            </a:r>
          </a:p>
          <a:p>
            <a:pPr marL="285750" indent="-285750">
              <a:spcAft>
                <a:spcPts val="1800"/>
              </a:spcAft>
              <a:buFont typeface="Wingdings" panose="05000000000000000000" pitchFamily="2" charset="2"/>
              <a:buChar char="q"/>
            </a:pPr>
            <a:r>
              <a:rPr lang="en-US" sz="1600" b="1" dirty="0">
                <a:solidFill>
                  <a:schemeClr val="tx2">
                    <a:lumMod val="95000"/>
                    <a:lumOff val="5000"/>
                  </a:schemeClr>
                </a:solidFill>
                <a:latin typeface="Georgia" panose="02040502050405020303" pitchFamily="18" charset="0"/>
              </a:rPr>
              <a:t>RW-1  showed more energy dissipation as compared to RW-2 due to the spread-out damage cracks observed across the wall’s body.</a:t>
            </a:r>
          </a:p>
          <a:p>
            <a:pPr marL="285750" indent="-285750">
              <a:spcAft>
                <a:spcPts val="1800"/>
              </a:spcAft>
              <a:buFont typeface="Wingdings" panose="05000000000000000000" pitchFamily="2" charset="2"/>
              <a:buChar char="q"/>
            </a:pPr>
            <a:r>
              <a:rPr lang="en-US" sz="1600" b="1" dirty="0">
                <a:solidFill>
                  <a:schemeClr val="tx2">
                    <a:lumMod val="95000"/>
                    <a:lumOff val="5000"/>
                  </a:schemeClr>
                </a:solidFill>
                <a:latin typeface="Georgia" panose="02040502050405020303" pitchFamily="18" charset="0"/>
              </a:rPr>
              <a:t>RW-2 showed the least energy dissipation resulting from rocking failure experienced by the wall with the wall rotating about its toes. </a:t>
            </a:r>
          </a:p>
        </p:txBody>
      </p:sp>
      <mc:AlternateContent xmlns:mc="http://schemas.openxmlformats.org/markup-compatibility/2006" xmlns:a14="http://schemas.microsoft.com/office/drawing/2010/main">
        <mc:Choice Requires="a14">
          <p:sp>
            <p:nvSpPr>
              <p:cNvPr id="13" name="TextBox 12">
                <a:extLst>
                  <a:ext uri="{FF2B5EF4-FFF2-40B4-BE49-F238E27FC236}">
                    <a16:creationId xmlns:a16="http://schemas.microsoft.com/office/drawing/2014/main" id="{237833FE-75B0-188D-E715-7C20DBE8DCC7}"/>
                  </a:ext>
                </a:extLst>
              </p:cNvPr>
              <p:cNvSpPr txBox="1"/>
              <p:nvPr/>
            </p:nvSpPr>
            <p:spPr>
              <a:xfrm>
                <a:off x="8583169" y="1335836"/>
                <a:ext cx="1098699" cy="531492"/>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US" sz="1400" b="1" i="1" smtClean="0">
                              <a:solidFill>
                                <a:schemeClr val="tx2"/>
                              </a:solidFill>
                              <a:latin typeface="Cambria Math" panose="02040503050406030204" pitchFamily="18" charset="0"/>
                            </a:rPr>
                          </m:ctrlPr>
                        </m:sSubPr>
                        <m:e>
                          <m:r>
                            <a:rPr lang="en-US" sz="1400" b="1" i="1">
                              <a:solidFill>
                                <a:schemeClr val="tx2"/>
                              </a:solidFill>
                              <a:latin typeface="Cambria Math" panose="02040503050406030204" pitchFamily="18" charset="0"/>
                            </a:rPr>
                            <m:t>𝑬</m:t>
                          </m:r>
                        </m:e>
                        <m:sub>
                          <m:r>
                            <a:rPr lang="en-US" sz="1400" b="1" i="1">
                              <a:solidFill>
                                <a:schemeClr val="tx2"/>
                              </a:solidFill>
                              <a:latin typeface="Cambria Math" panose="02040503050406030204" pitchFamily="18" charset="0"/>
                            </a:rPr>
                            <m:t>𝒅</m:t>
                          </m:r>
                        </m:sub>
                      </m:sSub>
                      <m:r>
                        <a:rPr lang="en-US" sz="1400" b="0" i="0">
                          <a:solidFill>
                            <a:schemeClr val="tx2"/>
                          </a:solidFill>
                          <a:latin typeface="Cambria Math" panose="02040503050406030204" pitchFamily="18" charset="0"/>
                        </a:rPr>
                        <m:t>= </m:t>
                      </m:r>
                      <m:f>
                        <m:fPr>
                          <m:ctrlPr>
                            <a:rPr lang="en-US" sz="1400" b="0" i="1">
                              <a:solidFill>
                                <a:schemeClr val="tx2"/>
                              </a:solidFill>
                              <a:latin typeface="Cambria Math" panose="02040503050406030204" pitchFamily="18" charset="0"/>
                            </a:rPr>
                          </m:ctrlPr>
                        </m:fPr>
                        <m:num>
                          <m:sSub>
                            <m:sSubPr>
                              <m:ctrlPr>
                                <a:rPr lang="en-US" sz="1400" b="0" i="1">
                                  <a:solidFill>
                                    <a:schemeClr val="tx2"/>
                                  </a:solidFill>
                                  <a:latin typeface="Cambria Math" panose="02040503050406030204" pitchFamily="18" charset="0"/>
                                </a:rPr>
                              </m:ctrlPr>
                            </m:sSubPr>
                            <m:e>
                              <m:r>
                                <a:rPr lang="en-US" sz="1400" b="1" i="1">
                                  <a:solidFill>
                                    <a:schemeClr val="tx2"/>
                                  </a:solidFill>
                                  <a:latin typeface="Cambria Math" panose="02040503050406030204" pitchFamily="18" charset="0"/>
                                </a:rPr>
                                <m:t>𝑨</m:t>
                              </m:r>
                            </m:e>
                            <m:sub>
                              <m:r>
                                <a:rPr lang="en-US" sz="1400" b="1" i="1">
                                  <a:solidFill>
                                    <a:schemeClr val="tx2"/>
                                  </a:solidFill>
                                  <a:latin typeface="Cambria Math" panose="02040503050406030204" pitchFamily="18" charset="0"/>
                                </a:rPr>
                                <m:t>𝑳</m:t>
                              </m:r>
                            </m:sub>
                          </m:sSub>
                        </m:num>
                        <m:den>
                          <m:sSub>
                            <m:sSubPr>
                              <m:ctrlPr>
                                <a:rPr lang="en-US" sz="1400" b="0" i="1">
                                  <a:solidFill>
                                    <a:schemeClr val="tx2"/>
                                  </a:solidFill>
                                  <a:latin typeface="Cambria Math" panose="02040503050406030204" pitchFamily="18" charset="0"/>
                                </a:rPr>
                              </m:ctrlPr>
                            </m:sSubPr>
                            <m:e>
                              <m:r>
                                <a:rPr lang="en-US" sz="1400" b="1" i="1">
                                  <a:solidFill>
                                    <a:schemeClr val="tx2"/>
                                  </a:solidFill>
                                  <a:latin typeface="Cambria Math" panose="02040503050406030204" pitchFamily="18" charset="0"/>
                                </a:rPr>
                                <m:t>𝑬</m:t>
                              </m:r>
                            </m:e>
                            <m:sub>
                              <m:r>
                                <a:rPr lang="en-US" sz="1400" b="1" i="1">
                                  <a:solidFill>
                                    <a:schemeClr val="tx2"/>
                                  </a:solidFill>
                                  <a:latin typeface="Cambria Math" panose="02040503050406030204" pitchFamily="18" charset="0"/>
                                </a:rPr>
                                <m:t>𝑰</m:t>
                              </m:r>
                            </m:sub>
                          </m:sSub>
                        </m:den>
                      </m:f>
                    </m:oMath>
                  </m:oMathPara>
                </a14:m>
                <a:endParaRPr lang="en-US" sz="1400" dirty="0">
                  <a:solidFill>
                    <a:schemeClr val="tx2"/>
                  </a:solidFill>
                </a:endParaRPr>
              </a:p>
            </p:txBody>
          </p:sp>
        </mc:Choice>
        <mc:Fallback xmlns="">
          <p:sp>
            <p:nvSpPr>
              <p:cNvPr id="13" name="TextBox 12">
                <a:extLst>
                  <a:ext uri="{FF2B5EF4-FFF2-40B4-BE49-F238E27FC236}">
                    <a16:creationId xmlns:a16="http://schemas.microsoft.com/office/drawing/2014/main" id="{237833FE-75B0-188D-E715-7C20DBE8DCC7}"/>
                  </a:ext>
                </a:extLst>
              </p:cNvPr>
              <p:cNvSpPr txBox="1">
                <a:spLocks noRot="1" noChangeAspect="1" noMove="1" noResize="1" noEditPoints="1" noAdjustHandles="1" noChangeArrowheads="1" noChangeShapeType="1" noTextEdit="1"/>
              </p:cNvSpPr>
              <p:nvPr/>
            </p:nvSpPr>
            <p:spPr>
              <a:xfrm>
                <a:off x="8583169" y="1335836"/>
                <a:ext cx="1098699" cy="531492"/>
              </a:xfrm>
              <a:prstGeom prst="rect">
                <a:avLst/>
              </a:prstGeom>
              <a:blipFill>
                <a:blip r:embed="rId4"/>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5" name="TextBox 14">
                <a:extLst>
                  <a:ext uri="{FF2B5EF4-FFF2-40B4-BE49-F238E27FC236}">
                    <a16:creationId xmlns:a16="http://schemas.microsoft.com/office/drawing/2014/main" id="{4F536C6E-41E6-6576-BED8-0A6758FA6F10}"/>
                  </a:ext>
                </a:extLst>
              </p:cNvPr>
              <p:cNvSpPr txBox="1"/>
              <p:nvPr/>
            </p:nvSpPr>
            <p:spPr>
              <a:xfrm>
                <a:off x="8583169" y="1904588"/>
                <a:ext cx="3236042" cy="1169551"/>
              </a:xfrm>
              <a:prstGeom prst="rect">
                <a:avLst/>
              </a:prstGeom>
              <a:noFill/>
            </p:spPr>
            <p:txBody>
              <a:bodyPr wrap="square">
                <a:spAutoFit/>
              </a:bodyPr>
              <a:lstStyle/>
              <a:p>
                <a14:m>
                  <m:oMath xmlns:m="http://schemas.openxmlformats.org/officeDocument/2006/math">
                    <m:sSub>
                      <m:sSubPr>
                        <m:ctrlPr>
                          <a:rPr lang="en-US" sz="1400" b="1" i="1" smtClean="0">
                            <a:solidFill>
                              <a:schemeClr val="tx2"/>
                            </a:solidFill>
                            <a:effectLst/>
                            <a:latin typeface="Cambria Math" panose="02040503050406030204" pitchFamily="18" charset="0"/>
                            <a:ea typeface="Calibri" panose="020F0502020204030204" pitchFamily="34" charset="0"/>
                            <a:cs typeface="Times New Roman" panose="02020603050405020304" pitchFamily="18" charset="0"/>
                          </a:rPr>
                        </m:ctrlPr>
                      </m:sSubPr>
                      <m:e>
                        <m:r>
                          <a:rPr lang="en-US" sz="1400" b="1" i="1">
                            <a:solidFill>
                              <a:schemeClr val="tx2"/>
                            </a:solidFill>
                            <a:effectLst/>
                            <a:latin typeface="Cambria Math" panose="02040503050406030204" pitchFamily="18" charset="0"/>
                            <a:ea typeface="Calibri" panose="020F0502020204030204" pitchFamily="34" charset="0"/>
                            <a:cs typeface="Times New Roman" panose="02020603050405020304" pitchFamily="18" charset="0"/>
                          </a:rPr>
                          <m:t>𝑬</m:t>
                        </m:r>
                      </m:e>
                      <m:sub>
                        <m:r>
                          <a:rPr lang="en-US" sz="1400" b="1" i="1">
                            <a:solidFill>
                              <a:schemeClr val="tx2"/>
                            </a:solidFill>
                            <a:effectLst/>
                            <a:latin typeface="Cambria Math" panose="02040503050406030204" pitchFamily="18" charset="0"/>
                            <a:ea typeface="Calibri" panose="020F0502020204030204" pitchFamily="34" charset="0"/>
                            <a:cs typeface="Times New Roman" panose="02020603050405020304" pitchFamily="18" charset="0"/>
                          </a:rPr>
                          <m:t>𝒅</m:t>
                        </m:r>
                      </m:sub>
                    </m:sSub>
                  </m:oMath>
                </a14:m>
                <a:r>
                  <a:rPr lang="en-US" sz="1400" b="1" dirty="0">
                    <a:solidFill>
                      <a:schemeClr val="tx2"/>
                    </a:solidFill>
                    <a:effectLst/>
                    <a:latin typeface="Calibri" panose="020F0502020204030204" pitchFamily="34" charset="0"/>
                    <a:ea typeface="Times New Roman" panose="02020603050405020304" pitchFamily="18" charset="0"/>
                    <a:cs typeface="Times New Roman" panose="02020603050405020304" pitchFamily="18" charset="0"/>
                  </a:rPr>
                  <a:t> = Energy dissipation</a:t>
                </a:r>
                <a:endParaRPr lang="en-US" sz="1200" dirty="0">
                  <a:solidFill>
                    <a:schemeClr val="tx2"/>
                  </a:solidFill>
                  <a:effectLst/>
                  <a:latin typeface="Calibri" panose="020F0502020204030204" pitchFamily="34" charset="0"/>
                  <a:ea typeface="Calibri" panose="020F0502020204030204" pitchFamily="34" charset="0"/>
                  <a:cs typeface="Times New Roman" panose="02020603050405020304" pitchFamily="18" charset="0"/>
                </a:endParaRPr>
              </a:p>
              <a:p>
                <a14:m>
                  <m:oMath xmlns:m="http://schemas.openxmlformats.org/officeDocument/2006/math">
                    <m:sSub>
                      <m:sSubPr>
                        <m:ctrlPr>
                          <a:rPr lang="en-US" sz="1400" b="1" i="1">
                            <a:solidFill>
                              <a:schemeClr val="tx2"/>
                            </a:solidFill>
                            <a:effectLst/>
                            <a:latin typeface="Cambria Math" panose="02040503050406030204" pitchFamily="18" charset="0"/>
                            <a:ea typeface="Calibri" panose="020F0502020204030204" pitchFamily="34" charset="0"/>
                            <a:cs typeface="Times New Roman" panose="02020603050405020304" pitchFamily="18" charset="0"/>
                          </a:rPr>
                        </m:ctrlPr>
                      </m:sSubPr>
                      <m:e>
                        <m:r>
                          <a:rPr lang="en-US" sz="1400" b="1" i="1">
                            <a:solidFill>
                              <a:schemeClr val="tx2"/>
                            </a:solidFill>
                            <a:effectLst/>
                            <a:latin typeface="Cambria Math" panose="02040503050406030204" pitchFamily="18" charset="0"/>
                            <a:ea typeface="Calibri" panose="020F0502020204030204" pitchFamily="34" charset="0"/>
                            <a:cs typeface="Times New Roman" panose="02020603050405020304" pitchFamily="18" charset="0"/>
                          </a:rPr>
                          <m:t>𝑨</m:t>
                        </m:r>
                      </m:e>
                      <m:sub>
                        <m:r>
                          <a:rPr lang="en-US" sz="1400" b="1" i="1">
                            <a:solidFill>
                              <a:schemeClr val="tx2"/>
                            </a:solidFill>
                            <a:effectLst/>
                            <a:latin typeface="Cambria Math" panose="02040503050406030204" pitchFamily="18" charset="0"/>
                            <a:ea typeface="Calibri" panose="020F0502020204030204" pitchFamily="34" charset="0"/>
                            <a:cs typeface="Times New Roman" panose="02020603050405020304" pitchFamily="18" charset="0"/>
                          </a:rPr>
                          <m:t>𝑳</m:t>
                        </m:r>
                      </m:sub>
                    </m:sSub>
                  </m:oMath>
                </a14:m>
                <a:r>
                  <a:rPr lang="en-US" sz="1400" b="1" dirty="0">
                    <a:solidFill>
                      <a:schemeClr val="tx2"/>
                    </a:solidFill>
                    <a:effectLst/>
                    <a:latin typeface="Calibri" panose="020F0502020204030204" pitchFamily="34" charset="0"/>
                    <a:ea typeface="Times New Roman" panose="02020603050405020304" pitchFamily="18" charset="0"/>
                    <a:cs typeface="Times New Roman" panose="02020603050405020304" pitchFamily="18" charset="0"/>
                  </a:rPr>
                  <a:t> = Area enclosed by the first cycles of the  hysteresis loop</a:t>
                </a:r>
                <a:endParaRPr lang="en-US" sz="1200" dirty="0">
                  <a:solidFill>
                    <a:schemeClr val="tx2"/>
                  </a:solidFill>
                  <a:effectLst/>
                  <a:latin typeface="Calibri" panose="020F0502020204030204" pitchFamily="34" charset="0"/>
                  <a:ea typeface="Calibri" panose="020F0502020204030204" pitchFamily="34" charset="0"/>
                  <a:cs typeface="Times New Roman" panose="02020603050405020304" pitchFamily="18" charset="0"/>
                </a:endParaRPr>
              </a:p>
              <a:p>
                <a14:m>
                  <m:oMath xmlns:m="http://schemas.openxmlformats.org/officeDocument/2006/math">
                    <m:sSub>
                      <m:sSubPr>
                        <m:ctrlPr>
                          <a:rPr lang="en-US" sz="1400" b="1" i="1">
                            <a:solidFill>
                              <a:schemeClr val="tx2"/>
                            </a:solidFill>
                            <a:effectLst/>
                            <a:latin typeface="Cambria Math" panose="02040503050406030204" pitchFamily="18" charset="0"/>
                            <a:ea typeface="Calibri" panose="020F0502020204030204" pitchFamily="34" charset="0"/>
                            <a:cs typeface="Times New Roman" panose="02020603050405020304" pitchFamily="18" charset="0"/>
                          </a:rPr>
                        </m:ctrlPr>
                      </m:sSubPr>
                      <m:e>
                        <m:r>
                          <a:rPr lang="en-US" sz="1400" b="1" i="1">
                            <a:solidFill>
                              <a:schemeClr val="tx2"/>
                            </a:solidFill>
                            <a:effectLst/>
                            <a:latin typeface="Cambria Math" panose="02040503050406030204" pitchFamily="18" charset="0"/>
                            <a:ea typeface="Calibri" panose="020F0502020204030204" pitchFamily="34" charset="0"/>
                            <a:cs typeface="Times New Roman" panose="02020603050405020304" pitchFamily="18" charset="0"/>
                          </a:rPr>
                          <m:t>𝑬</m:t>
                        </m:r>
                      </m:e>
                      <m:sub>
                        <m:r>
                          <a:rPr lang="en-US" sz="1400" b="1" i="1">
                            <a:solidFill>
                              <a:schemeClr val="tx2"/>
                            </a:solidFill>
                            <a:effectLst/>
                            <a:latin typeface="Cambria Math" panose="02040503050406030204" pitchFamily="18" charset="0"/>
                            <a:ea typeface="Calibri" panose="020F0502020204030204" pitchFamily="34" charset="0"/>
                            <a:cs typeface="Times New Roman" panose="02020603050405020304" pitchFamily="18" charset="0"/>
                          </a:rPr>
                          <m:t>𝑰</m:t>
                        </m:r>
                      </m:sub>
                    </m:sSub>
                  </m:oMath>
                </a14:m>
                <a:r>
                  <a:rPr lang="en-US" sz="1400" b="1" dirty="0">
                    <a:solidFill>
                      <a:schemeClr val="tx2"/>
                    </a:solidFill>
                    <a:effectLst/>
                    <a:latin typeface="Calibri" panose="020F0502020204030204" pitchFamily="34" charset="0"/>
                    <a:ea typeface="Times New Roman" panose="02020603050405020304" pitchFamily="18" charset="0"/>
                    <a:cs typeface="Times New Roman" panose="02020603050405020304" pitchFamily="18" charset="0"/>
                  </a:rPr>
                  <a:t> = Input energy (work done by the horizontal actuator)</a:t>
                </a:r>
                <a:endParaRPr lang="en-US" sz="1200" dirty="0">
                  <a:solidFill>
                    <a:schemeClr val="tx2"/>
                  </a:solidFill>
                  <a:effectLst/>
                  <a:latin typeface="Calibri" panose="020F0502020204030204" pitchFamily="34" charset="0"/>
                  <a:ea typeface="Calibri" panose="020F0502020204030204" pitchFamily="34" charset="0"/>
                  <a:cs typeface="Times New Roman" panose="02020603050405020304" pitchFamily="18" charset="0"/>
                </a:endParaRPr>
              </a:p>
            </p:txBody>
          </p:sp>
        </mc:Choice>
        <mc:Fallback xmlns="">
          <p:sp>
            <p:nvSpPr>
              <p:cNvPr id="15" name="TextBox 14">
                <a:extLst>
                  <a:ext uri="{FF2B5EF4-FFF2-40B4-BE49-F238E27FC236}">
                    <a16:creationId xmlns:a16="http://schemas.microsoft.com/office/drawing/2014/main" id="{4F536C6E-41E6-6576-BED8-0A6758FA6F10}"/>
                  </a:ext>
                </a:extLst>
              </p:cNvPr>
              <p:cNvSpPr txBox="1">
                <a:spLocks noRot="1" noChangeAspect="1" noMove="1" noResize="1" noEditPoints="1" noAdjustHandles="1" noChangeArrowheads="1" noChangeShapeType="1" noTextEdit="1"/>
              </p:cNvSpPr>
              <p:nvPr/>
            </p:nvSpPr>
            <p:spPr>
              <a:xfrm>
                <a:off x="8583169" y="1904588"/>
                <a:ext cx="3236042" cy="1169551"/>
              </a:xfrm>
              <a:prstGeom prst="rect">
                <a:avLst/>
              </a:prstGeom>
              <a:blipFill>
                <a:blip r:embed="rId5"/>
                <a:stretch>
                  <a:fillRect l="-565" t="-521" b="-4688"/>
                </a:stretch>
              </a:blipFill>
            </p:spPr>
            <p:txBody>
              <a:bodyPr/>
              <a:lstStyle/>
              <a:p>
                <a:r>
                  <a:rPr lang="en-US">
                    <a:noFill/>
                  </a:rPr>
                  <a:t> </a:t>
                </a:r>
              </a:p>
            </p:txBody>
          </p:sp>
        </mc:Fallback>
      </mc:AlternateContent>
    </p:spTree>
    <p:extLst>
      <p:ext uri="{BB962C8B-B14F-4D97-AF65-F5344CB8AC3E}">
        <p14:creationId xmlns:p14="http://schemas.microsoft.com/office/powerpoint/2010/main" val="42419103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animEffect transition="in" filter="fade">
                                      <p:cBhvr>
                                        <p:cTn id="7" dur="500"/>
                                        <p:tgtEl>
                                          <p:spTgt spid="8">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8">
                                            <p:txEl>
                                              <p:pRg st="1" end="1"/>
                                            </p:txEl>
                                          </p:spTgt>
                                        </p:tgtEl>
                                        <p:attrNameLst>
                                          <p:attrName>style.visibility</p:attrName>
                                        </p:attrNameLst>
                                      </p:cBhvr>
                                      <p:to>
                                        <p:strVal val="visible"/>
                                      </p:to>
                                    </p:set>
                                    <p:animEffect transition="in" filter="fade">
                                      <p:cBhvr>
                                        <p:cTn id="12" dur="500"/>
                                        <p:tgtEl>
                                          <p:spTgt spid="8">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8">
                                            <p:txEl>
                                              <p:pRg st="2" end="2"/>
                                            </p:txEl>
                                          </p:spTgt>
                                        </p:tgtEl>
                                        <p:attrNameLst>
                                          <p:attrName>style.visibility</p:attrName>
                                        </p:attrNameLst>
                                      </p:cBhvr>
                                      <p:to>
                                        <p:strVal val="visible"/>
                                      </p:to>
                                    </p:set>
                                    <p:animEffect transition="in" filter="fade">
                                      <p:cBhvr>
                                        <p:cTn id="17" dur="500"/>
                                        <p:tgtEl>
                                          <p:spTgt spid="8">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BEEBCA20-DD8B-9632-6DC2-1F800587A223}"/>
              </a:ext>
            </a:extLst>
          </p:cNvPr>
          <p:cNvSpPr>
            <a:spLocks noGrp="1"/>
          </p:cNvSpPr>
          <p:nvPr>
            <p:ph type="sldNum" sz="quarter" idx="12"/>
          </p:nvPr>
        </p:nvSpPr>
        <p:spPr/>
        <p:txBody>
          <a:bodyPr/>
          <a:lstStyle/>
          <a:p>
            <a:fld id="{E31375A4-56A4-47D6-9801-1991572033F7}" type="slidenum">
              <a:rPr lang="en-US" smtClean="0"/>
              <a:pPr/>
              <a:t>29</a:t>
            </a:fld>
            <a:endParaRPr lang="en-US" dirty="0"/>
          </a:p>
        </p:txBody>
      </p:sp>
      <p:pic>
        <p:nvPicPr>
          <p:cNvPr id="3" name="Picture 2">
            <a:extLst>
              <a:ext uri="{FF2B5EF4-FFF2-40B4-BE49-F238E27FC236}">
                <a16:creationId xmlns:a16="http://schemas.microsoft.com/office/drawing/2014/main" id="{89955EFE-9562-98DE-2910-FD367F598E1B}"/>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231806" y="883089"/>
            <a:ext cx="3571990" cy="2975000"/>
          </a:xfrm>
          <a:prstGeom prst="rect">
            <a:avLst/>
          </a:prstGeom>
          <a:noFill/>
          <a:ln>
            <a:noFill/>
          </a:ln>
        </p:spPr>
      </p:pic>
      <p:pic>
        <p:nvPicPr>
          <p:cNvPr id="4" name="Picture 3">
            <a:extLst>
              <a:ext uri="{FF2B5EF4-FFF2-40B4-BE49-F238E27FC236}">
                <a16:creationId xmlns:a16="http://schemas.microsoft.com/office/drawing/2014/main" id="{2E2B5A11-F227-D7D4-5134-283247CE59A4}"/>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581476" y="883089"/>
            <a:ext cx="3348234" cy="2975001"/>
          </a:xfrm>
          <a:prstGeom prst="rect">
            <a:avLst/>
          </a:prstGeom>
          <a:noFill/>
          <a:ln>
            <a:noFill/>
          </a:ln>
        </p:spPr>
      </p:pic>
      <p:sp>
        <p:nvSpPr>
          <p:cNvPr id="7" name="TextBox 6">
            <a:extLst>
              <a:ext uri="{FF2B5EF4-FFF2-40B4-BE49-F238E27FC236}">
                <a16:creationId xmlns:a16="http://schemas.microsoft.com/office/drawing/2014/main" id="{9086FC92-1CF7-8657-B559-DD8C6BA2FEF1}"/>
              </a:ext>
            </a:extLst>
          </p:cNvPr>
          <p:cNvSpPr txBox="1"/>
          <p:nvPr/>
        </p:nvSpPr>
        <p:spPr>
          <a:xfrm>
            <a:off x="1231806" y="3898197"/>
            <a:ext cx="3571990" cy="307777"/>
          </a:xfrm>
          <a:prstGeom prst="rect">
            <a:avLst/>
          </a:prstGeom>
          <a:noFill/>
        </p:spPr>
        <p:txBody>
          <a:bodyPr wrap="square">
            <a:spAutoFit/>
          </a:bodyPr>
          <a:lstStyle/>
          <a:p>
            <a:r>
              <a:rPr lang="en-US" sz="1400" b="1" i="1" dirty="0">
                <a:solidFill>
                  <a:schemeClr val="tx2">
                    <a:lumMod val="95000"/>
                    <a:lumOff val="5000"/>
                  </a:schemeClr>
                </a:solidFill>
                <a:latin typeface="Georgia" panose="02040502050405020303" pitchFamily="18" charset="0"/>
              </a:rPr>
              <a:t>Backbone curve of wall specimens</a:t>
            </a:r>
          </a:p>
        </p:txBody>
      </p:sp>
      <p:pic>
        <p:nvPicPr>
          <p:cNvPr id="9" name="Picture 8">
            <a:extLst>
              <a:ext uri="{FF2B5EF4-FFF2-40B4-BE49-F238E27FC236}">
                <a16:creationId xmlns:a16="http://schemas.microsoft.com/office/drawing/2014/main" id="{BE86DB05-7003-C368-1E64-DA8A501D63C2}"/>
              </a:ext>
            </a:extLst>
          </p:cNvPr>
          <p:cNvPicPr>
            <a:picLocks noChangeAspect="1"/>
          </p:cNvPicPr>
          <p:nvPr/>
        </p:nvPicPr>
        <p:blipFill rotWithShape="1">
          <a:blip r:embed="rId4"/>
          <a:srcRect b="56900"/>
          <a:stretch/>
        </p:blipFill>
        <p:spPr>
          <a:xfrm>
            <a:off x="9451452" y="1059560"/>
            <a:ext cx="1679997" cy="868004"/>
          </a:xfrm>
          <a:prstGeom prst="rect">
            <a:avLst/>
          </a:prstGeom>
        </p:spPr>
      </p:pic>
      <p:sp>
        <p:nvSpPr>
          <p:cNvPr id="6" name="TextBox 5">
            <a:extLst>
              <a:ext uri="{FF2B5EF4-FFF2-40B4-BE49-F238E27FC236}">
                <a16:creationId xmlns:a16="http://schemas.microsoft.com/office/drawing/2014/main" id="{FD2E4288-99A7-0479-B3E9-67EA9554617C}"/>
              </a:ext>
            </a:extLst>
          </p:cNvPr>
          <p:cNvSpPr txBox="1"/>
          <p:nvPr/>
        </p:nvSpPr>
        <p:spPr>
          <a:xfrm>
            <a:off x="5715076" y="3898197"/>
            <a:ext cx="3571990" cy="307777"/>
          </a:xfrm>
          <a:prstGeom prst="rect">
            <a:avLst/>
          </a:prstGeom>
          <a:noFill/>
        </p:spPr>
        <p:txBody>
          <a:bodyPr wrap="square">
            <a:spAutoFit/>
          </a:bodyPr>
          <a:lstStyle/>
          <a:p>
            <a:r>
              <a:rPr lang="en-US" sz="1400" b="1" i="1" dirty="0">
                <a:solidFill>
                  <a:schemeClr val="tx2">
                    <a:lumMod val="95000"/>
                    <a:lumOff val="5000"/>
                  </a:schemeClr>
                </a:solidFill>
                <a:latin typeface="Georgia" panose="02040502050405020303" pitchFamily="18" charset="0"/>
              </a:rPr>
              <a:t>Idealization of backbone curve</a:t>
            </a:r>
          </a:p>
        </p:txBody>
      </p:sp>
      <p:sp>
        <p:nvSpPr>
          <p:cNvPr id="8" name="Title 1">
            <a:extLst>
              <a:ext uri="{FF2B5EF4-FFF2-40B4-BE49-F238E27FC236}">
                <a16:creationId xmlns:a16="http://schemas.microsoft.com/office/drawing/2014/main" id="{79687C98-8E01-BD04-91CC-C7CA8AF9E7C9}"/>
              </a:ext>
            </a:extLst>
          </p:cNvPr>
          <p:cNvSpPr txBox="1">
            <a:spLocks/>
          </p:cNvSpPr>
          <p:nvPr/>
        </p:nvSpPr>
        <p:spPr>
          <a:xfrm>
            <a:off x="1035698" y="242777"/>
            <a:ext cx="5060302" cy="458972"/>
          </a:xfrm>
          <a:prstGeom prst="rect">
            <a:avLst/>
          </a:prstGeom>
        </p:spPr>
        <p:txBody>
          <a:bodyPr>
            <a:normAutofit/>
          </a:bodyPr>
          <a:lstStyle>
            <a:lvl1pPr algn="l" defTabSz="914400" rtl="0" eaLnBrk="1" latinLnBrk="0" hangingPunct="1">
              <a:lnSpc>
                <a:spcPct val="85000"/>
              </a:lnSpc>
              <a:spcBef>
                <a:spcPct val="0"/>
              </a:spcBef>
              <a:buNone/>
              <a:defRPr sz="4400" kern="1200" cap="all" baseline="0">
                <a:solidFill>
                  <a:schemeClr val="accent1">
                    <a:lumMod val="50000"/>
                  </a:schemeClr>
                </a:solidFill>
                <a:latin typeface="+mj-lt"/>
                <a:ea typeface="+mj-ea"/>
                <a:cs typeface="+mj-cs"/>
              </a:defRPr>
            </a:lvl1pPr>
          </a:lstStyle>
          <a:p>
            <a:pPr marL="457200" indent="-457200">
              <a:buFont typeface="Wingdings" panose="05000000000000000000" pitchFamily="2" charset="2"/>
              <a:buChar char="v"/>
            </a:pPr>
            <a:r>
              <a:rPr lang="en-US" sz="2800" b="1" dirty="0">
                <a:latin typeface="Georgia" panose="02040502050405020303" pitchFamily="18" charset="0"/>
                <a:ea typeface="DengXian Light" panose="02010600030101010101" pitchFamily="2" charset="-122"/>
                <a:cs typeface="Times New Roman" panose="02020603050405020304" pitchFamily="18" charset="0"/>
              </a:rPr>
              <a:t>Backbone curve</a:t>
            </a:r>
            <a:endParaRPr lang="en-US" sz="6000" dirty="0">
              <a:latin typeface="Georgia" panose="02040502050405020303" pitchFamily="18" charset="0"/>
            </a:endParaRPr>
          </a:p>
        </p:txBody>
      </p:sp>
      <p:sp>
        <p:nvSpPr>
          <p:cNvPr id="5" name="TextBox 4">
            <a:extLst>
              <a:ext uri="{FF2B5EF4-FFF2-40B4-BE49-F238E27FC236}">
                <a16:creationId xmlns:a16="http://schemas.microsoft.com/office/drawing/2014/main" id="{101AEA96-C420-5236-CB20-2BD86A514ACF}"/>
              </a:ext>
            </a:extLst>
          </p:cNvPr>
          <p:cNvSpPr txBox="1"/>
          <p:nvPr/>
        </p:nvSpPr>
        <p:spPr>
          <a:xfrm>
            <a:off x="810855" y="4584626"/>
            <a:ext cx="11067824" cy="1785104"/>
          </a:xfrm>
          <a:prstGeom prst="rect">
            <a:avLst/>
          </a:prstGeom>
          <a:noFill/>
        </p:spPr>
        <p:txBody>
          <a:bodyPr wrap="square">
            <a:spAutoFit/>
          </a:bodyPr>
          <a:lstStyle/>
          <a:p>
            <a:pPr marL="285750" indent="-285750">
              <a:spcAft>
                <a:spcPts val="1800"/>
              </a:spcAft>
              <a:buFont typeface="Wingdings" panose="05000000000000000000" pitchFamily="2" charset="2"/>
              <a:buChar char="q"/>
            </a:pPr>
            <a:r>
              <a:rPr lang="en-US" sz="1600" b="1" dirty="0">
                <a:solidFill>
                  <a:schemeClr val="tx2">
                    <a:lumMod val="95000"/>
                    <a:lumOff val="5000"/>
                  </a:schemeClr>
                </a:solidFill>
                <a:latin typeface="Georgia" panose="02040502050405020303" pitchFamily="18" charset="0"/>
              </a:rPr>
              <a:t>Backbone curves are drawn by connecting the maximum points of the first cycle of each loading step.</a:t>
            </a:r>
          </a:p>
          <a:p>
            <a:pPr marL="285750" indent="-285750">
              <a:spcAft>
                <a:spcPts val="1800"/>
              </a:spcAft>
              <a:buFont typeface="Wingdings" panose="05000000000000000000" pitchFamily="2" charset="2"/>
              <a:buChar char="q"/>
            </a:pPr>
            <a:r>
              <a:rPr lang="en-US" sz="1600" b="1" dirty="0">
                <a:solidFill>
                  <a:schemeClr val="tx2">
                    <a:lumMod val="95000"/>
                    <a:lumOff val="5000"/>
                  </a:schemeClr>
                </a:solidFill>
                <a:latin typeface="Georgia" panose="02040502050405020303" pitchFamily="18" charset="0"/>
              </a:rPr>
              <a:t>The ultimate displacement capacity of each wall is idealized from the backbone curve to be the displacement where there is a 15% reduction in the maximum lateral load.</a:t>
            </a:r>
          </a:p>
          <a:p>
            <a:pPr marL="285750" indent="-285750">
              <a:spcAft>
                <a:spcPts val="1800"/>
              </a:spcAft>
              <a:buFont typeface="Wingdings" panose="05000000000000000000" pitchFamily="2" charset="2"/>
              <a:buChar char="q"/>
            </a:pPr>
            <a:r>
              <a:rPr lang="en-US" sz="1600" b="1" dirty="0">
                <a:solidFill>
                  <a:schemeClr val="tx2">
                    <a:lumMod val="95000"/>
                    <a:lumOff val="5000"/>
                  </a:schemeClr>
                </a:solidFill>
                <a:latin typeface="Georgia" panose="02040502050405020303" pitchFamily="18" charset="0"/>
              </a:rPr>
              <a:t>The effective stiffness of each wall is determined as the slope of each backbone curve at 70% of the maximum lateral load.</a:t>
            </a:r>
          </a:p>
        </p:txBody>
      </p:sp>
      <p:pic>
        <p:nvPicPr>
          <p:cNvPr id="10" name="Picture 9">
            <a:extLst>
              <a:ext uri="{FF2B5EF4-FFF2-40B4-BE49-F238E27FC236}">
                <a16:creationId xmlns:a16="http://schemas.microsoft.com/office/drawing/2014/main" id="{528DE092-7F37-A5C3-EEFE-C0F235A1ACB1}"/>
              </a:ext>
            </a:extLst>
          </p:cNvPr>
          <p:cNvPicPr>
            <a:picLocks noChangeAspect="1"/>
          </p:cNvPicPr>
          <p:nvPr/>
        </p:nvPicPr>
        <p:blipFill rotWithShape="1">
          <a:blip r:embed="rId4"/>
          <a:srcRect t="68223"/>
          <a:stretch/>
        </p:blipFill>
        <p:spPr>
          <a:xfrm>
            <a:off x="9451451" y="1859870"/>
            <a:ext cx="1679997" cy="639960"/>
          </a:xfrm>
          <a:prstGeom prst="rect">
            <a:avLst/>
          </a:prstGeom>
        </p:spPr>
      </p:pic>
    </p:spTree>
    <p:extLst>
      <p:ext uri="{BB962C8B-B14F-4D97-AF65-F5344CB8AC3E}">
        <p14:creationId xmlns:p14="http://schemas.microsoft.com/office/powerpoint/2010/main" val="30176553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500"/>
                                        <p:tgtEl>
                                          <p:spTgt spid="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5">
                                            <p:txEl>
                                              <p:pRg st="1" end="1"/>
                                            </p:txEl>
                                          </p:spTgt>
                                        </p:tgtEl>
                                        <p:attrNameLst>
                                          <p:attrName>style.visibility</p:attrName>
                                        </p:attrNameLst>
                                      </p:cBhvr>
                                      <p:to>
                                        <p:strVal val="visible"/>
                                      </p:to>
                                    </p:set>
                                    <p:animEffect transition="in" filter="fade">
                                      <p:cBhvr>
                                        <p:cTn id="12" dur="500"/>
                                        <p:tgtEl>
                                          <p:spTgt spid="5">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5">
                                            <p:txEl>
                                              <p:pRg st="2" end="2"/>
                                            </p:txEl>
                                          </p:spTgt>
                                        </p:tgtEl>
                                        <p:attrNameLst>
                                          <p:attrName>style.visibility</p:attrName>
                                        </p:attrNameLst>
                                      </p:cBhvr>
                                      <p:to>
                                        <p:strVal val="visible"/>
                                      </p:to>
                                    </p:set>
                                    <p:animEffect transition="in" filter="fade">
                                      <p:cBhvr>
                                        <p:cTn id="17" dur="500"/>
                                        <p:tgtEl>
                                          <p:spTgt spid="5">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E60FF919-8FB3-E676-A69A-AABE1F13592A}"/>
              </a:ext>
            </a:extLst>
          </p:cNvPr>
          <p:cNvSpPr>
            <a:spLocks noGrp="1"/>
          </p:cNvSpPr>
          <p:nvPr>
            <p:ph type="sldNum" sz="quarter" idx="12"/>
          </p:nvPr>
        </p:nvSpPr>
        <p:spPr/>
        <p:txBody>
          <a:bodyPr/>
          <a:lstStyle/>
          <a:p>
            <a:fld id="{E31375A4-56A4-47D6-9801-1991572033F7}" type="slidenum">
              <a:rPr lang="en-US" smtClean="0"/>
              <a:pPr/>
              <a:t>3</a:t>
            </a:fld>
            <a:endParaRPr lang="en-US" dirty="0"/>
          </a:p>
        </p:txBody>
      </p:sp>
      <p:sp>
        <p:nvSpPr>
          <p:cNvPr id="12" name="TextBox 11">
            <a:extLst>
              <a:ext uri="{FF2B5EF4-FFF2-40B4-BE49-F238E27FC236}">
                <a16:creationId xmlns:a16="http://schemas.microsoft.com/office/drawing/2014/main" id="{11684D66-448A-D09A-55C5-142EAF4E596B}"/>
              </a:ext>
            </a:extLst>
          </p:cNvPr>
          <p:cNvSpPr txBox="1"/>
          <p:nvPr/>
        </p:nvSpPr>
        <p:spPr>
          <a:xfrm>
            <a:off x="3649182" y="2999509"/>
            <a:ext cx="4893635" cy="707886"/>
          </a:xfrm>
          <a:prstGeom prst="rect">
            <a:avLst/>
          </a:prstGeom>
          <a:noFill/>
        </p:spPr>
        <p:txBody>
          <a:bodyPr wrap="square">
            <a:spAutoFit/>
          </a:bodyPr>
          <a:lstStyle/>
          <a:p>
            <a:r>
              <a:rPr kumimoji="0" lang="en-US" sz="4000" b="1" i="0" u="none" strike="noStrike" kern="1200" cap="all" spc="0" normalizeH="0" baseline="0" noProof="0" dirty="0">
                <a:ln>
                  <a:noFill/>
                </a:ln>
                <a:solidFill>
                  <a:srgbClr val="1BDCFF">
                    <a:lumMod val="50000"/>
                  </a:srgbClr>
                </a:solidFill>
                <a:effectLst/>
                <a:uLnTx/>
                <a:uFillTx/>
                <a:latin typeface="Georgia" panose="02040502050405020303" pitchFamily="18" charset="0"/>
                <a:ea typeface="+mj-ea"/>
                <a:cs typeface="+mj-cs"/>
              </a:rPr>
              <a:t>Introduction</a:t>
            </a:r>
            <a:endParaRPr lang="en-US" sz="2000" dirty="0"/>
          </a:p>
        </p:txBody>
      </p:sp>
    </p:spTree>
    <p:extLst>
      <p:ext uri="{BB962C8B-B14F-4D97-AF65-F5344CB8AC3E}">
        <p14:creationId xmlns:p14="http://schemas.microsoft.com/office/powerpoint/2010/main" val="22759023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BF1435-6082-A846-2070-F5BE78EC9C9F}"/>
              </a:ext>
            </a:extLst>
          </p:cNvPr>
          <p:cNvSpPr>
            <a:spLocks noGrp="1"/>
          </p:cNvSpPr>
          <p:nvPr>
            <p:ph type="title"/>
          </p:nvPr>
        </p:nvSpPr>
        <p:spPr>
          <a:xfrm>
            <a:off x="974320" y="274674"/>
            <a:ext cx="10318102" cy="852377"/>
          </a:xfrm>
        </p:spPr>
        <p:txBody>
          <a:bodyPr>
            <a:noAutofit/>
          </a:bodyPr>
          <a:lstStyle/>
          <a:p>
            <a:pPr marL="457200" indent="-457200">
              <a:buFont typeface="Wingdings" panose="05000000000000000000" pitchFamily="2" charset="2"/>
              <a:buChar char="v"/>
            </a:pPr>
            <a:r>
              <a:rPr lang="en-US" sz="2800" b="1" dirty="0">
                <a:effectLst/>
                <a:latin typeface="Georgia" panose="02040502050405020303" pitchFamily="18" charset="0"/>
                <a:ea typeface="Calibri" panose="020F0502020204030204" pitchFamily="34" charset="0"/>
              </a:rPr>
              <a:t>In-plane wall responses parameters for wall specimens</a:t>
            </a:r>
            <a:endParaRPr lang="en-US" sz="6000" dirty="0">
              <a:latin typeface="Georgia" panose="02040502050405020303" pitchFamily="18" charset="0"/>
            </a:endParaRPr>
          </a:p>
        </p:txBody>
      </p:sp>
      <p:sp>
        <p:nvSpPr>
          <p:cNvPr id="3" name="Slide Number Placeholder 2">
            <a:extLst>
              <a:ext uri="{FF2B5EF4-FFF2-40B4-BE49-F238E27FC236}">
                <a16:creationId xmlns:a16="http://schemas.microsoft.com/office/drawing/2014/main" id="{AE9DC6DA-969D-69CE-95D9-8C6EBC8A7A89}"/>
              </a:ext>
            </a:extLst>
          </p:cNvPr>
          <p:cNvSpPr>
            <a:spLocks noGrp="1"/>
          </p:cNvSpPr>
          <p:nvPr>
            <p:ph type="sldNum" sz="quarter" idx="12"/>
          </p:nvPr>
        </p:nvSpPr>
        <p:spPr/>
        <p:txBody>
          <a:bodyPr/>
          <a:lstStyle/>
          <a:p>
            <a:fld id="{E31375A4-56A4-47D6-9801-1991572033F7}" type="slidenum">
              <a:rPr lang="en-US" smtClean="0"/>
              <a:pPr/>
              <a:t>30</a:t>
            </a:fld>
            <a:endParaRPr lang="en-US" dirty="0"/>
          </a:p>
        </p:txBody>
      </p:sp>
      <p:graphicFrame>
        <p:nvGraphicFramePr>
          <p:cNvPr id="5" name="Table 4">
            <a:extLst>
              <a:ext uri="{FF2B5EF4-FFF2-40B4-BE49-F238E27FC236}">
                <a16:creationId xmlns:a16="http://schemas.microsoft.com/office/drawing/2014/main" id="{211D8856-8D29-AA22-219F-048F417D5B7A}"/>
              </a:ext>
            </a:extLst>
          </p:cNvPr>
          <p:cNvGraphicFramePr>
            <a:graphicFrameLocks noGrp="1"/>
          </p:cNvGraphicFramePr>
          <p:nvPr>
            <p:extLst>
              <p:ext uri="{D42A27DB-BD31-4B8C-83A1-F6EECF244321}">
                <p14:modId xmlns:p14="http://schemas.microsoft.com/office/powerpoint/2010/main" val="4273029786"/>
              </p:ext>
            </p:extLst>
          </p:nvPr>
        </p:nvGraphicFramePr>
        <p:xfrm>
          <a:off x="918179" y="1290828"/>
          <a:ext cx="10430384" cy="2710518"/>
        </p:xfrm>
        <a:graphic>
          <a:graphicData uri="http://schemas.openxmlformats.org/drawingml/2006/table">
            <a:tbl>
              <a:tblPr firstRow="1" firstCol="1" bandRow="1">
                <a:tableStyleId>{5C22544A-7EE6-4342-B048-85BDC9FD1C3A}</a:tableStyleId>
              </a:tblPr>
              <a:tblGrid>
                <a:gridCol w="956774">
                  <a:extLst>
                    <a:ext uri="{9D8B030D-6E8A-4147-A177-3AD203B41FA5}">
                      <a16:colId xmlns:a16="http://schemas.microsoft.com/office/drawing/2014/main" val="4257878219"/>
                    </a:ext>
                  </a:extLst>
                </a:gridCol>
                <a:gridCol w="452362">
                  <a:extLst>
                    <a:ext uri="{9D8B030D-6E8A-4147-A177-3AD203B41FA5}">
                      <a16:colId xmlns:a16="http://schemas.microsoft.com/office/drawing/2014/main" val="2325969836"/>
                    </a:ext>
                  </a:extLst>
                </a:gridCol>
                <a:gridCol w="800844">
                  <a:extLst>
                    <a:ext uri="{9D8B030D-6E8A-4147-A177-3AD203B41FA5}">
                      <a16:colId xmlns:a16="http://schemas.microsoft.com/office/drawing/2014/main" val="337276397"/>
                    </a:ext>
                  </a:extLst>
                </a:gridCol>
                <a:gridCol w="675298">
                  <a:extLst>
                    <a:ext uri="{9D8B030D-6E8A-4147-A177-3AD203B41FA5}">
                      <a16:colId xmlns:a16="http://schemas.microsoft.com/office/drawing/2014/main" val="4125142232"/>
                    </a:ext>
                  </a:extLst>
                </a:gridCol>
                <a:gridCol w="638844">
                  <a:extLst>
                    <a:ext uri="{9D8B030D-6E8A-4147-A177-3AD203B41FA5}">
                      <a16:colId xmlns:a16="http://schemas.microsoft.com/office/drawing/2014/main" val="3271358304"/>
                    </a:ext>
                  </a:extLst>
                </a:gridCol>
                <a:gridCol w="859915">
                  <a:extLst>
                    <a:ext uri="{9D8B030D-6E8A-4147-A177-3AD203B41FA5}">
                      <a16:colId xmlns:a16="http://schemas.microsoft.com/office/drawing/2014/main" val="2352762258"/>
                    </a:ext>
                  </a:extLst>
                </a:gridCol>
                <a:gridCol w="1010889">
                  <a:extLst>
                    <a:ext uri="{9D8B030D-6E8A-4147-A177-3AD203B41FA5}">
                      <a16:colId xmlns:a16="http://schemas.microsoft.com/office/drawing/2014/main" val="703818219"/>
                    </a:ext>
                  </a:extLst>
                </a:gridCol>
                <a:gridCol w="866475">
                  <a:extLst>
                    <a:ext uri="{9D8B030D-6E8A-4147-A177-3AD203B41FA5}">
                      <a16:colId xmlns:a16="http://schemas.microsoft.com/office/drawing/2014/main" val="1372411346"/>
                    </a:ext>
                  </a:extLst>
                </a:gridCol>
                <a:gridCol w="750946">
                  <a:extLst>
                    <a:ext uri="{9D8B030D-6E8A-4147-A177-3AD203B41FA5}">
                      <a16:colId xmlns:a16="http://schemas.microsoft.com/office/drawing/2014/main" val="258759196"/>
                    </a:ext>
                  </a:extLst>
                </a:gridCol>
                <a:gridCol w="852035">
                  <a:extLst>
                    <a:ext uri="{9D8B030D-6E8A-4147-A177-3AD203B41FA5}">
                      <a16:colId xmlns:a16="http://schemas.microsoft.com/office/drawing/2014/main" val="1942262457"/>
                    </a:ext>
                  </a:extLst>
                </a:gridCol>
                <a:gridCol w="864792">
                  <a:extLst>
                    <a:ext uri="{9D8B030D-6E8A-4147-A177-3AD203B41FA5}">
                      <a16:colId xmlns:a16="http://schemas.microsoft.com/office/drawing/2014/main" val="1499887012"/>
                    </a:ext>
                  </a:extLst>
                </a:gridCol>
                <a:gridCol w="850605">
                  <a:extLst>
                    <a:ext uri="{9D8B030D-6E8A-4147-A177-3AD203B41FA5}">
                      <a16:colId xmlns:a16="http://schemas.microsoft.com/office/drawing/2014/main" val="2619863452"/>
                    </a:ext>
                  </a:extLst>
                </a:gridCol>
                <a:gridCol w="850605">
                  <a:extLst>
                    <a:ext uri="{9D8B030D-6E8A-4147-A177-3AD203B41FA5}">
                      <a16:colId xmlns:a16="http://schemas.microsoft.com/office/drawing/2014/main" val="2256963560"/>
                    </a:ext>
                  </a:extLst>
                </a:gridCol>
              </a:tblGrid>
              <a:tr h="667152">
                <a:tc>
                  <a:txBody>
                    <a:bodyPr/>
                    <a:lstStyle/>
                    <a:p>
                      <a:pPr algn="ctr">
                        <a:lnSpc>
                          <a:spcPct val="100000"/>
                        </a:lnSpc>
                        <a:spcAft>
                          <a:spcPts val="0"/>
                        </a:spcAft>
                      </a:pPr>
                      <a:r>
                        <a:rPr lang="en-US" sz="1600" b="1" dirty="0">
                          <a:solidFill>
                            <a:schemeClr val="tx2"/>
                          </a:solidFill>
                          <a:effectLst/>
                        </a:rPr>
                        <a:t>Wall</a:t>
                      </a:r>
                    </a:p>
                    <a:p>
                      <a:pPr algn="ctr">
                        <a:lnSpc>
                          <a:spcPct val="100000"/>
                        </a:lnSpc>
                        <a:spcAft>
                          <a:spcPts val="0"/>
                        </a:spcAft>
                      </a:pPr>
                      <a:r>
                        <a:rPr lang="en-US" sz="1600" b="1" dirty="0">
                          <a:solidFill>
                            <a:schemeClr val="tx2"/>
                          </a:solidFill>
                          <a:effectLst/>
                        </a:rPr>
                        <a:t>Specimen</a:t>
                      </a:r>
                      <a:endParaRPr lang="en-US" sz="1600" b="1"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0000"/>
                        </a:lnSpc>
                        <a:spcAft>
                          <a:spcPts val="0"/>
                        </a:spcAft>
                      </a:pPr>
                      <a:r>
                        <a:rPr lang="en-US" sz="1600" b="1" dirty="0">
                          <a:solidFill>
                            <a:schemeClr val="tx2"/>
                          </a:solidFill>
                          <a:effectLst/>
                        </a:rPr>
                        <a:t> </a:t>
                      </a:r>
                      <a:endParaRPr lang="en-US" sz="1600" b="1"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0000"/>
                        </a:lnSpc>
                        <a:spcAft>
                          <a:spcPts val="0"/>
                        </a:spcAft>
                      </a:pPr>
                      <a:r>
                        <a:rPr lang="en-US" sz="1600" b="1" dirty="0">
                          <a:solidFill>
                            <a:schemeClr val="tx2"/>
                          </a:solidFill>
                          <a:effectLst/>
                        </a:rPr>
                        <a:t>F</a:t>
                      </a:r>
                      <a:r>
                        <a:rPr lang="en-US" sz="1600" b="1" baseline="-25000" dirty="0">
                          <a:solidFill>
                            <a:schemeClr val="tx2"/>
                          </a:solidFill>
                          <a:effectLst/>
                        </a:rPr>
                        <a:t>max</a:t>
                      </a:r>
                      <a:br>
                        <a:rPr lang="en-US" sz="1600" b="1" dirty="0">
                          <a:solidFill>
                            <a:schemeClr val="tx2"/>
                          </a:solidFill>
                          <a:effectLst/>
                        </a:rPr>
                      </a:br>
                      <a:r>
                        <a:rPr lang="en-US" sz="1600" b="1" dirty="0">
                          <a:solidFill>
                            <a:schemeClr val="tx2"/>
                          </a:solidFill>
                          <a:effectLst/>
                        </a:rPr>
                        <a:t>(kN)</a:t>
                      </a:r>
                      <a:endParaRPr lang="en-US" sz="1600" b="1"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0000"/>
                        </a:lnSpc>
                        <a:spcAft>
                          <a:spcPts val="0"/>
                        </a:spcAft>
                      </a:pPr>
                      <a:r>
                        <a:rPr lang="en-US" sz="1600" b="1" dirty="0">
                          <a:solidFill>
                            <a:schemeClr val="tx2"/>
                          </a:solidFill>
                          <a:effectLst/>
                        </a:rPr>
                        <a:t>F</a:t>
                      </a:r>
                      <a:r>
                        <a:rPr lang="en-US" sz="1600" b="1" baseline="-25000" dirty="0">
                          <a:solidFill>
                            <a:schemeClr val="tx2"/>
                          </a:solidFill>
                          <a:effectLst/>
                        </a:rPr>
                        <a:t>u</a:t>
                      </a:r>
                      <a:br>
                        <a:rPr lang="en-US" sz="1600" b="1" dirty="0">
                          <a:solidFill>
                            <a:schemeClr val="tx2"/>
                          </a:solidFill>
                          <a:effectLst/>
                        </a:rPr>
                      </a:br>
                      <a:r>
                        <a:rPr lang="en-US" sz="1600" b="1" dirty="0">
                          <a:solidFill>
                            <a:schemeClr val="tx2"/>
                          </a:solidFill>
                          <a:effectLst/>
                        </a:rPr>
                        <a:t>(kN)</a:t>
                      </a:r>
                      <a:endParaRPr lang="en-US" sz="1600" b="1"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0000"/>
                        </a:lnSpc>
                        <a:spcAft>
                          <a:spcPts val="0"/>
                        </a:spcAft>
                      </a:pPr>
                      <a:r>
                        <a:rPr lang="en-US" sz="1600" b="1" dirty="0">
                          <a:solidFill>
                            <a:schemeClr val="tx2"/>
                          </a:solidFill>
                          <a:effectLst/>
                        </a:rPr>
                        <a:t>∆</a:t>
                      </a:r>
                      <a:r>
                        <a:rPr lang="en-US" sz="1600" b="1" baseline="-25000" dirty="0">
                          <a:solidFill>
                            <a:schemeClr val="tx2"/>
                          </a:solidFill>
                          <a:effectLst/>
                        </a:rPr>
                        <a:t>u</a:t>
                      </a:r>
                      <a:br>
                        <a:rPr lang="en-US" sz="1600" b="1" dirty="0">
                          <a:solidFill>
                            <a:schemeClr val="tx2"/>
                          </a:solidFill>
                          <a:effectLst/>
                        </a:rPr>
                      </a:br>
                      <a:r>
                        <a:rPr lang="en-US" sz="1600" b="1" dirty="0">
                          <a:solidFill>
                            <a:schemeClr val="tx2"/>
                          </a:solidFill>
                          <a:effectLst/>
                        </a:rPr>
                        <a:t>(mm)</a:t>
                      </a:r>
                      <a:endParaRPr lang="en-US" sz="1600" b="1"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0000"/>
                        </a:lnSpc>
                        <a:spcAft>
                          <a:spcPts val="0"/>
                        </a:spcAft>
                      </a:pPr>
                      <a:r>
                        <a:rPr lang="en-US" sz="1600" b="1" dirty="0">
                          <a:solidFill>
                            <a:schemeClr val="tx2"/>
                          </a:solidFill>
                          <a:effectLst/>
                        </a:rPr>
                        <a:t>δ</a:t>
                      </a:r>
                      <a:r>
                        <a:rPr lang="en-US" sz="1600" b="1" baseline="-25000" dirty="0">
                          <a:solidFill>
                            <a:schemeClr val="tx2"/>
                          </a:solidFill>
                          <a:effectLst/>
                        </a:rPr>
                        <a:t>u</a:t>
                      </a:r>
                      <a:br>
                        <a:rPr lang="en-US" sz="1600" b="1" dirty="0">
                          <a:solidFill>
                            <a:schemeClr val="tx2"/>
                          </a:solidFill>
                          <a:effectLst/>
                        </a:rPr>
                      </a:br>
                      <a:r>
                        <a:rPr lang="en-US" sz="1600" b="1" dirty="0">
                          <a:solidFill>
                            <a:schemeClr val="tx2"/>
                          </a:solidFill>
                          <a:effectLst/>
                        </a:rPr>
                        <a:t>(%)</a:t>
                      </a:r>
                      <a:endParaRPr lang="en-US" sz="1600" b="1"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0000"/>
                        </a:lnSpc>
                        <a:spcAft>
                          <a:spcPts val="0"/>
                        </a:spcAft>
                      </a:pPr>
                      <a:r>
                        <a:rPr lang="en-US" sz="1600" b="1" dirty="0">
                          <a:solidFill>
                            <a:schemeClr val="tx2"/>
                          </a:solidFill>
                          <a:effectLst/>
                        </a:rPr>
                        <a:t>K</a:t>
                      </a:r>
                      <a:r>
                        <a:rPr lang="en-US" sz="1600" b="1" baseline="-25000" dirty="0">
                          <a:solidFill>
                            <a:schemeClr val="tx2"/>
                          </a:solidFill>
                          <a:effectLst/>
                        </a:rPr>
                        <a:t>e</a:t>
                      </a:r>
                      <a:br>
                        <a:rPr lang="en-US" sz="1600" b="1" baseline="-25000" dirty="0">
                          <a:solidFill>
                            <a:schemeClr val="tx2"/>
                          </a:solidFill>
                          <a:effectLst/>
                        </a:rPr>
                      </a:br>
                      <a:r>
                        <a:rPr lang="en-US" sz="1600" b="1" dirty="0">
                          <a:solidFill>
                            <a:schemeClr val="tx2"/>
                          </a:solidFill>
                          <a:effectLst/>
                        </a:rPr>
                        <a:t>(kN/mm)</a:t>
                      </a:r>
                      <a:endParaRPr lang="en-US" sz="1600" b="1"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0000"/>
                        </a:lnSpc>
                        <a:spcAft>
                          <a:spcPts val="0"/>
                        </a:spcAft>
                      </a:pPr>
                      <a:r>
                        <a:rPr lang="en-US" sz="1600" b="1" dirty="0">
                          <a:solidFill>
                            <a:schemeClr val="tx2"/>
                          </a:solidFill>
                          <a:effectLst/>
                        </a:rPr>
                        <a:t>∆</a:t>
                      </a:r>
                      <a:r>
                        <a:rPr lang="en-US" sz="1600" b="1" baseline="-25000" dirty="0">
                          <a:solidFill>
                            <a:schemeClr val="tx2"/>
                          </a:solidFill>
                          <a:effectLst/>
                        </a:rPr>
                        <a:t>e</a:t>
                      </a:r>
                      <a:br>
                        <a:rPr lang="en-US" sz="1600" b="1" dirty="0">
                          <a:solidFill>
                            <a:schemeClr val="tx2"/>
                          </a:solidFill>
                          <a:effectLst/>
                        </a:rPr>
                      </a:br>
                      <a:r>
                        <a:rPr lang="en-US" sz="1600" b="1" dirty="0">
                          <a:solidFill>
                            <a:schemeClr val="tx2"/>
                          </a:solidFill>
                          <a:effectLst/>
                        </a:rPr>
                        <a:t>(mm)</a:t>
                      </a:r>
                      <a:endParaRPr lang="en-US" sz="1600" b="1"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0000"/>
                        </a:lnSpc>
                        <a:spcAft>
                          <a:spcPts val="0"/>
                        </a:spcAft>
                      </a:pPr>
                      <a:r>
                        <a:rPr lang="en-US" sz="1600" b="1" dirty="0">
                          <a:solidFill>
                            <a:schemeClr val="tx2"/>
                          </a:solidFill>
                          <a:effectLst/>
                        </a:rPr>
                        <a:t>µ</a:t>
                      </a:r>
                      <a:br>
                        <a:rPr lang="en-US" sz="1600" b="1" dirty="0">
                          <a:solidFill>
                            <a:schemeClr val="tx2"/>
                          </a:solidFill>
                          <a:effectLst/>
                        </a:rPr>
                      </a:br>
                      <a:r>
                        <a:rPr lang="en-US" sz="1600" b="1" dirty="0">
                          <a:solidFill>
                            <a:schemeClr val="tx2"/>
                          </a:solidFill>
                          <a:effectLst/>
                        </a:rPr>
                        <a:t>[-]</a:t>
                      </a:r>
                      <a:endParaRPr lang="en-US" sz="1600" b="1"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0000"/>
                        </a:lnSpc>
                        <a:spcAft>
                          <a:spcPts val="0"/>
                        </a:spcAft>
                      </a:pPr>
                      <a:r>
                        <a:rPr lang="en-US" sz="1600" b="1" dirty="0">
                          <a:solidFill>
                            <a:schemeClr val="tx2"/>
                          </a:solidFill>
                          <a:effectLst/>
                        </a:rPr>
                        <a:t>% increase in F</a:t>
                      </a:r>
                      <a:r>
                        <a:rPr lang="en-US" sz="1600" b="1" baseline="-25000" dirty="0">
                          <a:solidFill>
                            <a:schemeClr val="tx2"/>
                          </a:solidFill>
                          <a:effectLst/>
                        </a:rPr>
                        <a:t>u</a:t>
                      </a:r>
                      <a:endParaRPr lang="en-US" sz="1600" b="1"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0000"/>
                        </a:lnSpc>
                        <a:spcAft>
                          <a:spcPts val="0"/>
                        </a:spcAft>
                      </a:pPr>
                      <a:r>
                        <a:rPr lang="en-US" sz="1600" b="1" dirty="0">
                          <a:solidFill>
                            <a:schemeClr val="tx2"/>
                          </a:solidFill>
                          <a:effectLst/>
                        </a:rPr>
                        <a:t>% increase in ∆</a:t>
                      </a:r>
                      <a:r>
                        <a:rPr lang="en-US" sz="1600" b="1" baseline="-25000" dirty="0">
                          <a:solidFill>
                            <a:schemeClr val="tx2"/>
                          </a:solidFill>
                          <a:effectLst/>
                        </a:rPr>
                        <a:t>u</a:t>
                      </a:r>
                      <a:endParaRPr lang="en-US" sz="1600" b="1"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0000"/>
                        </a:lnSpc>
                        <a:spcAft>
                          <a:spcPts val="0"/>
                        </a:spcAft>
                      </a:pPr>
                      <a:r>
                        <a:rPr lang="en-US" sz="1600" b="1" dirty="0">
                          <a:solidFill>
                            <a:schemeClr val="tx2"/>
                          </a:solidFill>
                          <a:effectLst/>
                        </a:rPr>
                        <a:t>% increase in K</a:t>
                      </a:r>
                      <a:r>
                        <a:rPr lang="en-US" sz="1600" b="1" baseline="-25000" dirty="0">
                          <a:solidFill>
                            <a:schemeClr val="tx2"/>
                          </a:solidFill>
                          <a:effectLst/>
                        </a:rPr>
                        <a:t>e</a:t>
                      </a:r>
                      <a:endParaRPr lang="en-US" sz="1600" b="1"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0000"/>
                        </a:lnSpc>
                        <a:spcAft>
                          <a:spcPts val="0"/>
                        </a:spcAft>
                      </a:pPr>
                      <a:r>
                        <a:rPr lang="en-US" sz="1600" b="1" dirty="0">
                          <a:solidFill>
                            <a:schemeClr val="tx2"/>
                          </a:solidFill>
                          <a:effectLst/>
                        </a:rPr>
                        <a:t>% increase in µ</a:t>
                      </a:r>
                      <a:endParaRPr lang="en-US" sz="1600" b="1"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097119044"/>
                  </a:ext>
                </a:extLst>
              </a:tr>
              <a:tr h="329833">
                <a:tc rowSpan="2">
                  <a:txBody>
                    <a:bodyPr/>
                    <a:lstStyle/>
                    <a:p>
                      <a:pPr algn="ctr">
                        <a:lnSpc>
                          <a:spcPct val="107000"/>
                        </a:lnSpc>
                        <a:spcAft>
                          <a:spcPts val="800"/>
                        </a:spcAft>
                      </a:pPr>
                      <a:r>
                        <a:rPr lang="en-US" sz="1600" b="1" dirty="0">
                          <a:solidFill>
                            <a:schemeClr val="tx2"/>
                          </a:solidFill>
                          <a:effectLst/>
                        </a:rPr>
                        <a:t>URW</a:t>
                      </a:r>
                      <a:endParaRPr lang="en-US" sz="2000" b="1"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800"/>
                        </a:spcAft>
                      </a:pPr>
                      <a:r>
                        <a:rPr lang="en-US" sz="1600" b="1" dirty="0">
                          <a:solidFill>
                            <a:schemeClr val="tx2"/>
                          </a:solidFill>
                          <a:effectLst/>
                        </a:rPr>
                        <a:t>+</a:t>
                      </a:r>
                      <a:endParaRPr lang="en-US" sz="2000" b="1"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800"/>
                        </a:spcAft>
                      </a:pPr>
                      <a:r>
                        <a:rPr lang="en-US" sz="1600" b="1" dirty="0">
                          <a:solidFill>
                            <a:schemeClr val="tx2"/>
                          </a:solidFill>
                          <a:effectLst/>
                        </a:rPr>
                        <a:t>238</a:t>
                      </a:r>
                      <a:endParaRPr lang="en-US" sz="2000" b="1"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800"/>
                        </a:spcAft>
                      </a:pPr>
                      <a:r>
                        <a:rPr lang="en-US" sz="1600" b="1" dirty="0">
                          <a:solidFill>
                            <a:schemeClr val="tx2"/>
                          </a:solidFill>
                          <a:effectLst/>
                        </a:rPr>
                        <a:t>202</a:t>
                      </a:r>
                      <a:endParaRPr lang="en-US" sz="2000" b="1"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800"/>
                        </a:spcAft>
                      </a:pPr>
                      <a:r>
                        <a:rPr lang="en-US" sz="1600" b="1" dirty="0">
                          <a:solidFill>
                            <a:schemeClr val="tx2"/>
                          </a:solidFill>
                          <a:effectLst/>
                        </a:rPr>
                        <a:t>9.2</a:t>
                      </a:r>
                      <a:endParaRPr lang="en-US" sz="2000" b="1"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800"/>
                        </a:spcAft>
                      </a:pPr>
                      <a:r>
                        <a:rPr lang="en-US" sz="1600" b="1" dirty="0">
                          <a:solidFill>
                            <a:schemeClr val="tx2"/>
                          </a:solidFill>
                          <a:effectLst/>
                        </a:rPr>
                        <a:t>0.77</a:t>
                      </a:r>
                      <a:endParaRPr lang="en-US" sz="2000" b="1"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800"/>
                        </a:spcAft>
                      </a:pPr>
                      <a:r>
                        <a:rPr lang="en-US" sz="1600" b="1" dirty="0">
                          <a:solidFill>
                            <a:schemeClr val="tx2"/>
                          </a:solidFill>
                          <a:effectLst/>
                        </a:rPr>
                        <a:t>63.3</a:t>
                      </a:r>
                      <a:endParaRPr lang="en-US" sz="2000" b="1"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800"/>
                        </a:spcAft>
                      </a:pPr>
                      <a:r>
                        <a:rPr lang="en-US" sz="1600" b="1" dirty="0">
                          <a:solidFill>
                            <a:schemeClr val="tx2"/>
                          </a:solidFill>
                          <a:effectLst/>
                        </a:rPr>
                        <a:t>3.2</a:t>
                      </a:r>
                      <a:endParaRPr lang="en-US" sz="2000" b="1"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800"/>
                        </a:spcAft>
                      </a:pPr>
                      <a:r>
                        <a:rPr lang="en-US" sz="1600" b="1" dirty="0">
                          <a:solidFill>
                            <a:schemeClr val="tx2"/>
                          </a:solidFill>
                          <a:effectLst/>
                        </a:rPr>
                        <a:t>2.9</a:t>
                      </a:r>
                      <a:endParaRPr lang="en-US" sz="2000" b="1"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800"/>
                        </a:spcAft>
                      </a:pPr>
                      <a:r>
                        <a:rPr lang="en-US" sz="1600" b="1">
                          <a:solidFill>
                            <a:schemeClr val="tx2"/>
                          </a:solidFill>
                          <a:effectLst/>
                        </a:rPr>
                        <a:t>-</a:t>
                      </a:r>
                      <a:endParaRPr lang="en-US" sz="2000" b="1">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800"/>
                        </a:spcAft>
                      </a:pPr>
                      <a:r>
                        <a:rPr lang="en-US" sz="1600" b="1">
                          <a:solidFill>
                            <a:schemeClr val="tx2"/>
                          </a:solidFill>
                          <a:effectLst/>
                        </a:rPr>
                        <a:t>-</a:t>
                      </a:r>
                      <a:endParaRPr lang="en-US" sz="2000" b="1">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800"/>
                        </a:spcAft>
                      </a:pPr>
                      <a:r>
                        <a:rPr lang="en-US" sz="1600" b="1">
                          <a:solidFill>
                            <a:schemeClr val="tx2"/>
                          </a:solidFill>
                          <a:effectLst/>
                        </a:rPr>
                        <a:t>-</a:t>
                      </a:r>
                      <a:endParaRPr lang="en-US" sz="2000" b="1">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800"/>
                        </a:spcAft>
                      </a:pPr>
                      <a:r>
                        <a:rPr lang="en-US" sz="1600" b="1">
                          <a:solidFill>
                            <a:schemeClr val="tx2"/>
                          </a:solidFill>
                          <a:effectLst/>
                        </a:rPr>
                        <a:t>-</a:t>
                      </a:r>
                      <a:endParaRPr lang="en-US" sz="2000" b="1">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850499183"/>
                  </a:ext>
                </a:extLst>
              </a:tr>
              <a:tr h="329833">
                <a:tc vMerge="1">
                  <a:txBody>
                    <a:bodyPr/>
                    <a:lstStyle/>
                    <a:p>
                      <a:endParaRPr lang="en-US"/>
                    </a:p>
                  </a:txBody>
                  <a:tcPr/>
                </a:tc>
                <a:tc>
                  <a:txBody>
                    <a:bodyPr/>
                    <a:lstStyle/>
                    <a:p>
                      <a:pPr algn="ctr">
                        <a:lnSpc>
                          <a:spcPct val="107000"/>
                        </a:lnSpc>
                        <a:spcAft>
                          <a:spcPts val="800"/>
                        </a:spcAft>
                      </a:pPr>
                      <a:r>
                        <a:rPr lang="en-US" sz="1600" b="1" dirty="0">
                          <a:solidFill>
                            <a:schemeClr val="tx2"/>
                          </a:solidFill>
                          <a:effectLst/>
                        </a:rPr>
                        <a:t>-</a:t>
                      </a:r>
                      <a:endParaRPr lang="en-US" sz="2000" b="1"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800"/>
                        </a:spcAft>
                      </a:pPr>
                      <a:r>
                        <a:rPr lang="en-US" sz="1600" b="1" dirty="0">
                          <a:solidFill>
                            <a:schemeClr val="tx2"/>
                          </a:solidFill>
                          <a:effectLst/>
                        </a:rPr>
                        <a:t>272</a:t>
                      </a:r>
                      <a:endParaRPr lang="en-US" sz="2000" b="1"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800"/>
                        </a:spcAft>
                      </a:pPr>
                      <a:r>
                        <a:rPr lang="en-US" sz="1600" b="1" dirty="0">
                          <a:solidFill>
                            <a:schemeClr val="tx2"/>
                          </a:solidFill>
                          <a:effectLst/>
                        </a:rPr>
                        <a:t>227</a:t>
                      </a:r>
                      <a:endParaRPr lang="en-US" sz="2000" b="1"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800"/>
                        </a:spcAft>
                      </a:pPr>
                      <a:r>
                        <a:rPr lang="en-US" sz="1600" b="1" dirty="0">
                          <a:solidFill>
                            <a:schemeClr val="tx2"/>
                          </a:solidFill>
                          <a:effectLst/>
                        </a:rPr>
                        <a:t>9.0</a:t>
                      </a:r>
                      <a:endParaRPr lang="en-US" sz="2000" b="1"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800"/>
                        </a:spcAft>
                      </a:pPr>
                      <a:r>
                        <a:rPr lang="en-US" sz="1600" b="1">
                          <a:solidFill>
                            <a:schemeClr val="tx2"/>
                          </a:solidFill>
                          <a:effectLst/>
                        </a:rPr>
                        <a:t>0.76</a:t>
                      </a:r>
                      <a:endParaRPr lang="en-US" sz="2000" b="1">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800"/>
                        </a:spcAft>
                      </a:pPr>
                      <a:r>
                        <a:rPr lang="en-US" sz="1600" b="1" dirty="0">
                          <a:solidFill>
                            <a:schemeClr val="tx2"/>
                          </a:solidFill>
                          <a:effectLst/>
                        </a:rPr>
                        <a:t>46.6</a:t>
                      </a:r>
                      <a:endParaRPr lang="en-US" sz="2000" b="1"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800"/>
                        </a:spcAft>
                      </a:pPr>
                      <a:r>
                        <a:rPr lang="en-US" sz="1600" b="1" dirty="0">
                          <a:solidFill>
                            <a:schemeClr val="tx2"/>
                          </a:solidFill>
                          <a:effectLst/>
                        </a:rPr>
                        <a:t>4.9</a:t>
                      </a:r>
                      <a:endParaRPr lang="en-US" sz="2000" b="1"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800"/>
                        </a:spcAft>
                      </a:pPr>
                      <a:r>
                        <a:rPr lang="en-US" sz="1600" b="1" dirty="0">
                          <a:solidFill>
                            <a:schemeClr val="tx2"/>
                          </a:solidFill>
                          <a:effectLst/>
                        </a:rPr>
                        <a:t>1.9</a:t>
                      </a:r>
                      <a:endParaRPr lang="en-US" sz="2000" b="1"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800"/>
                        </a:spcAft>
                      </a:pPr>
                      <a:r>
                        <a:rPr lang="en-US" sz="1600" b="1">
                          <a:solidFill>
                            <a:schemeClr val="tx2"/>
                          </a:solidFill>
                          <a:effectLst/>
                        </a:rPr>
                        <a:t>-</a:t>
                      </a:r>
                      <a:endParaRPr lang="en-US" sz="2000" b="1">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800"/>
                        </a:spcAft>
                      </a:pPr>
                      <a:r>
                        <a:rPr lang="en-US" sz="1600" b="1">
                          <a:solidFill>
                            <a:schemeClr val="tx2"/>
                          </a:solidFill>
                          <a:effectLst/>
                        </a:rPr>
                        <a:t>-</a:t>
                      </a:r>
                      <a:endParaRPr lang="en-US" sz="2000" b="1">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800"/>
                        </a:spcAft>
                      </a:pPr>
                      <a:r>
                        <a:rPr lang="en-US" sz="1600" b="1">
                          <a:solidFill>
                            <a:schemeClr val="tx2"/>
                          </a:solidFill>
                          <a:effectLst/>
                        </a:rPr>
                        <a:t>-</a:t>
                      </a:r>
                      <a:endParaRPr lang="en-US" sz="2000" b="1">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800"/>
                        </a:spcAft>
                      </a:pPr>
                      <a:r>
                        <a:rPr lang="en-US" sz="1600" b="1">
                          <a:solidFill>
                            <a:schemeClr val="tx2"/>
                          </a:solidFill>
                          <a:effectLst/>
                        </a:rPr>
                        <a:t>-</a:t>
                      </a:r>
                      <a:endParaRPr lang="en-US" sz="2000" b="1">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904471558"/>
                  </a:ext>
                </a:extLst>
              </a:tr>
              <a:tr h="329833">
                <a:tc rowSpan="2">
                  <a:txBody>
                    <a:bodyPr/>
                    <a:lstStyle/>
                    <a:p>
                      <a:pPr algn="ctr">
                        <a:lnSpc>
                          <a:spcPct val="107000"/>
                        </a:lnSpc>
                        <a:spcAft>
                          <a:spcPts val="800"/>
                        </a:spcAft>
                      </a:pPr>
                      <a:r>
                        <a:rPr lang="en-US" sz="1600" b="1" dirty="0">
                          <a:solidFill>
                            <a:schemeClr val="tx2"/>
                          </a:solidFill>
                          <a:effectLst/>
                        </a:rPr>
                        <a:t>RW-1</a:t>
                      </a:r>
                      <a:endParaRPr lang="en-US" sz="2000" b="1"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800"/>
                        </a:spcAft>
                      </a:pPr>
                      <a:r>
                        <a:rPr lang="en-US" sz="1600" b="1" dirty="0">
                          <a:solidFill>
                            <a:schemeClr val="tx2"/>
                          </a:solidFill>
                          <a:effectLst/>
                        </a:rPr>
                        <a:t>+</a:t>
                      </a:r>
                      <a:endParaRPr lang="en-US" sz="2000" b="1"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800"/>
                        </a:spcAft>
                      </a:pPr>
                      <a:r>
                        <a:rPr lang="en-US" sz="1600" b="1" dirty="0">
                          <a:solidFill>
                            <a:schemeClr val="tx2"/>
                          </a:solidFill>
                          <a:effectLst/>
                        </a:rPr>
                        <a:t>259</a:t>
                      </a:r>
                      <a:endParaRPr lang="en-US" sz="2000" b="1"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800"/>
                        </a:spcAft>
                      </a:pPr>
                      <a:r>
                        <a:rPr lang="en-US" sz="1600" b="1" dirty="0">
                          <a:solidFill>
                            <a:schemeClr val="tx2"/>
                          </a:solidFill>
                          <a:effectLst/>
                        </a:rPr>
                        <a:t>220</a:t>
                      </a:r>
                      <a:endParaRPr lang="en-US" sz="2000" b="1"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800"/>
                        </a:spcAft>
                      </a:pPr>
                      <a:r>
                        <a:rPr lang="en-US" sz="1600" b="1" dirty="0">
                          <a:solidFill>
                            <a:schemeClr val="tx2"/>
                          </a:solidFill>
                          <a:effectLst/>
                        </a:rPr>
                        <a:t>15.0</a:t>
                      </a:r>
                      <a:endParaRPr lang="en-US" sz="2000" b="1"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800"/>
                        </a:spcAft>
                      </a:pPr>
                      <a:r>
                        <a:rPr lang="en-US" sz="1600" b="1" dirty="0">
                          <a:solidFill>
                            <a:schemeClr val="tx2"/>
                          </a:solidFill>
                          <a:effectLst/>
                        </a:rPr>
                        <a:t>1.25</a:t>
                      </a:r>
                      <a:endParaRPr lang="en-US" sz="2000" b="1"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800"/>
                        </a:spcAft>
                      </a:pPr>
                      <a:r>
                        <a:rPr lang="en-US" sz="1600" b="1" dirty="0">
                          <a:solidFill>
                            <a:schemeClr val="tx2"/>
                          </a:solidFill>
                          <a:effectLst/>
                        </a:rPr>
                        <a:t>94.5</a:t>
                      </a:r>
                      <a:endParaRPr lang="en-US" sz="2000" b="1"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800"/>
                        </a:spcAft>
                      </a:pPr>
                      <a:r>
                        <a:rPr lang="en-US" sz="1600" b="1" dirty="0">
                          <a:solidFill>
                            <a:schemeClr val="tx2"/>
                          </a:solidFill>
                          <a:effectLst/>
                        </a:rPr>
                        <a:t>2.3</a:t>
                      </a:r>
                      <a:endParaRPr lang="en-US" sz="2000" b="1"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800"/>
                        </a:spcAft>
                      </a:pPr>
                      <a:r>
                        <a:rPr lang="en-US" sz="1600" b="1" dirty="0">
                          <a:solidFill>
                            <a:schemeClr val="tx2"/>
                          </a:solidFill>
                          <a:effectLst/>
                        </a:rPr>
                        <a:t>6.5</a:t>
                      </a:r>
                      <a:endParaRPr lang="en-US" sz="2000" b="1"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800"/>
                        </a:spcAft>
                      </a:pPr>
                      <a:r>
                        <a:rPr lang="en-US" sz="1600" b="1" dirty="0">
                          <a:solidFill>
                            <a:schemeClr val="tx2"/>
                          </a:solidFill>
                          <a:effectLst/>
                        </a:rPr>
                        <a:t>8.8</a:t>
                      </a:r>
                      <a:endParaRPr lang="en-US" sz="2000" b="1"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800"/>
                        </a:spcAft>
                      </a:pPr>
                      <a:r>
                        <a:rPr lang="en-US" sz="1600" b="1" dirty="0">
                          <a:solidFill>
                            <a:schemeClr val="tx2"/>
                          </a:solidFill>
                          <a:effectLst/>
                        </a:rPr>
                        <a:t>63.1</a:t>
                      </a:r>
                      <a:endParaRPr lang="en-US" sz="2000" b="1"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800"/>
                        </a:spcAft>
                      </a:pPr>
                      <a:r>
                        <a:rPr lang="en-US" sz="1600" b="1" dirty="0">
                          <a:solidFill>
                            <a:schemeClr val="tx2"/>
                          </a:solidFill>
                          <a:effectLst/>
                        </a:rPr>
                        <a:t>49.2</a:t>
                      </a:r>
                      <a:endParaRPr lang="en-US" sz="2000" b="1"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800"/>
                        </a:spcAft>
                      </a:pPr>
                      <a:r>
                        <a:rPr lang="en-US" sz="1600" b="1" dirty="0">
                          <a:solidFill>
                            <a:schemeClr val="tx2"/>
                          </a:solidFill>
                          <a:effectLst/>
                        </a:rPr>
                        <a:t>123.6</a:t>
                      </a:r>
                      <a:endParaRPr lang="en-US" sz="2000" b="1"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2810556884"/>
                  </a:ext>
                </a:extLst>
              </a:tr>
              <a:tr h="329833">
                <a:tc vMerge="1">
                  <a:txBody>
                    <a:bodyPr/>
                    <a:lstStyle/>
                    <a:p>
                      <a:endParaRPr lang="en-US"/>
                    </a:p>
                  </a:txBody>
                  <a:tcPr/>
                </a:tc>
                <a:tc>
                  <a:txBody>
                    <a:bodyPr/>
                    <a:lstStyle/>
                    <a:p>
                      <a:pPr algn="ctr">
                        <a:lnSpc>
                          <a:spcPct val="107000"/>
                        </a:lnSpc>
                        <a:spcAft>
                          <a:spcPts val="800"/>
                        </a:spcAft>
                      </a:pPr>
                      <a:r>
                        <a:rPr lang="en-US" sz="1600" b="1" dirty="0">
                          <a:solidFill>
                            <a:schemeClr val="tx2"/>
                          </a:solidFill>
                          <a:effectLst/>
                        </a:rPr>
                        <a:t>-</a:t>
                      </a:r>
                      <a:endParaRPr lang="en-US" sz="2000" b="1"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800"/>
                        </a:spcAft>
                      </a:pPr>
                      <a:r>
                        <a:rPr lang="en-US" sz="1600" b="1" dirty="0">
                          <a:solidFill>
                            <a:schemeClr val="tx2"/>
                          </a:solidFill>
                          <a:effectLst/>
                        </a:rPr>
                        <a:t>281</a:t>
                      </a:r>
                      <a:endParaRPr lang="en-US" sz="2000" b="1"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800"/>
                        </a:spcAft>
                      </a:pPr>
                      <a:r>
                        <a:rPr lang="en-US" sz="1600" b="1" dirty="0">
                          <a:solidFill>
                            <a:schemeClr val="tx2"/>
                          </a:solidFill>
                          <a:effectLst/>
                        </a:rPr>
                        <a:t>239</a:t>
                      </a:r>
                      <a:endParaRPr lang="en-US" sz="2000" b="1"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800"/>
                        </a:spcAft>
                      </a:pPr>
                      <a:r>
                        <a:rPr lang="en-US" sz="1600" b="1" dirty="0">
                          <a:solidFill>
                            <a:schemeClr val="tx2"/>
                          </a:solidFill>
                          <a:effectLst/>
                        </a:rPr>
                        <a:t>16.0</a:t>
                      </a:r>
                      <a:endParaRPr lang="en-US" sz="2000" b="1"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800"/>
                        </a:spcAft>
                      </a:pPr>
                      <a:r>
                        <a:rPr lang="en-US" sz="1600" b="1">
                          <a:solidFill>
                            <a:schemeClr val="tx2"/>
                          </a:solidFill>
                          <a:effectLst/>
                        </a:rPr>
                        <a:t>1.33</a:t>
                      </a:r>
                      <a:endParaRPr lang="en-US" sz="2000" b="1">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800"/>
                        </a:spcAft>
                      </a:pPr>
                      <a:r>
                        <a:rPr lang="en-US" sz="1600" b="1" dirty="0">
                          <a:solidFill>
                            <a:schemeClr val="tx2"/>
                          </a:solidFill>
                          <a:effectLst/>
                        </a:rPr>
                        <a:t>78.3</a:t>
                      </a:r>
                      <a:endParaRPr lang="en-US" sz="2000" b="1"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800"/>
                        </a:spcAft>
                      </a:pPr>
                      <a:r>
                        <a:rPr lang="en-US" sz="1600" b="1" dirty="0">
                          <a:solidFill>
                            <a:schemeClr val="tx2"/>
                          </a:solidFill>
                          <a:effectLst/>
                        </a:rPr>
                        <a:t>3.1</a:t>
                      </a:r>
                      <a:endParaRPr lang="en-US" sz="2000" b="1"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800"/>
                        </a:spcAft>
                      </a:pPr>
                      <a:r>
                        <a:rPr lang="en-US" sz="1600" b="1" dirty="0">
                          <a:solidFill>
                            <a:schemeClr val="tx2"/>
                          </a:solidFill>
                          <a:effectLst/>
                        </a:rPr>
                        <a:t>5.2</a:t>
                      </a:r>
                      <a:endParaRPr lang="en-US" sz="2000" b="1"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800"/>
                        </a:spcAft>
                      </a:pPr>
                      <a:r>
                        <a:rPr lang="en-US" sz="1600" b="1" dirty="0">
                          <a:solidFill>
                            <a:schemeClr val="tx2"/>
                          </a:solidFill>
                          <a:effectLst/>
                        </a:rPr>
                        <a:t>5.6</a:t>
                      </a:r>
                      <a:endParaRPr lang="en-US" sz="2000" b="1"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800"/>
                        </a:spcAft>
                      </a:pPr>
                      <a:r>
                        <a:rPr lang="en-US" sz="1600" b="1" dirty="0">
                          <a:solidFill>
                            <a:schemeClr val="tx2"/>
                          </a:solidFill>
                          <a:effectLst/>
                        </a:rPr>
                        <a:t>76.4</a:t>
                      </a:r>
                      <a:endParaRPr lang="en-US" sz="2000" b="1"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800"/>
                        </a:spcAft>
                      </a:pPr>
                      <a:r>
                        <a:rPr lang="en-US" sz="1600" b="1" dirty="0">
                          <a:solidFill>
                            <a:schemeClr val="tx2"/>
                          </a:solidFill>
                          <a:effectLst/>
                        </a:rPr>
                        <a:t>67.7</a:t>
                      </a:r>
                      <a:endParaRPr lang="en-US" sz="2000" b="1"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800"/>
                        </a:spcAft>
                      </a:pPr>
                      <a:r>
                        <a:rPr lang="en-US" sz="1600" b="1" dirty="0">
                          <a:solidFill>
                            <a:schemeClr val="tx2"/>
                          </a:solidFill>
                          <a:effectLst/>
                        </a:rPr>
                        <a:t>180.2</a:t>
                      </a:r>
                      <a:endParaRPr lang="en-US" sz="2000" b="1"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3811030737"/>
                  </a:ext>
                </a:extLst>
              </a:tr>
              <a:tr h="329833">
                <a:tc rowSpan="2">
                  <a:txBody>
                    <a:bodyPr/>
                    <a:lstStyle/>
                    <a:p>
                      <a:pPr algn="ctr">
                        <a:lnSpc>
                          <a:spcPct val="107000"/>
                        </a:lnSpc>
                        <a:spcAft>
                          <a:spcPts val="800"/>
                        </a:spcAft>
                      </a:pPr>
                      <a:r>
                        <a:rPr lang="en-US" sz="1600" b="1" dirty="0">
                          <a:solidFill>
                            <a:schemeClr val="tx2"/>
                          </a:solidFill>
                          <a:effectLst/>
                        </a:rPr>
                        <a:t>RW-2</a:t>
                      </a:r>
                      <a:endParaRPr lang="en-US" sz="2000" b="1"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800"/>
                        </a:spcAft>
                      </a:pPr>
                      <a:r>
                        <a:rPr lang="en-US" sz="1600" b="1" dirty="0">
                          <a:solidFill>
                            <a:schemeClr val="tx2"/>
                          </a:solidFill>
                          <a:effectLst/>
                        </a:rPr>
                        <a:t>+</a:t>
                      </a:r>
                      <a:endParaRPr lang="en-US" sz="2000" b="1"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800"/>
                        </a:spcAft>
                      </a:pPr>
                      <a:r>
                        <a:rPr lang="en-US" sz="1600" b="1" dirty="0">
                          <a:solidFill>
                            <a:schemeClr val="tx2"/>
                          </a:solidFill>
                          <a:effectLst/>
                        </a:rPr>
                        <a:t>273</a:t>
                      </a:r>
                      <a:endParaRPr lang="en-US" sz="2000" b="1"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800"/>
                        </a:spcAft>
                      </a:pPr>
                      <a:r>
                        <a:rPr lang="en-US" sz="1600" b="1" dirty="0">
                          <a:solidFill>
                            <a:schemeClr val="tx2"/>
                          </a:solidFill>
                          <a:effectLst/>
                        </a:rPr>
                        <a:t>232</a:t>
                      </a:r>
                      <a:endParaRPr lang="en-US" sz="2000" b="1"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800"/>
                        </a:spcAft>
                      </a:pPr>
                      <a:r>
                        <a:rPr lang="en-US" sz="1600" b="1" dirty="0">
                          <a:solidFill>
                            <a:schemeClr val="tx2"/>
                          </a:solidFill>
                          <a:effectLst/>
                        </a:rPr>
                        <a:t>22.0</a:t>
                      </a:r>
                      <a:endParaRPr lang="en-US" sz="2000" b="1"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800"/>
                        </a:spcAft>
                      </a:pPr>
                      <a:r>
                        <a:rPr lang="en-US" sz="1600" b="1">
                          <a:solidFill>
                            <a:schemeClr val="tx2"/>
                          </a:solidFill>
                          <a:effectLst/>
                        </a:rPr>
                        <a:t>1.85</a:t>
                      </a:r>
                      <a:endParaRPr lang="en-US" sz="2000" b="1">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800"/>
                        </a:spcAft>
                      </a:pPr>
                      <a:r>
                        <a:rPr lang="en-US" sz="1600" b="1" dirty="0">
                          <a:solidFill>
                            <a:schemeClr val="tx2"/>
                          </a:solidFill>
                          <a:effectLst/>
                        </a:rPr>
                        <a:t>76.6</a:t>
                      </a:r>
                      <a:endParaRPr lang="en-US" sz="2000" b="1"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800"/>
                        </a:spcAft>
                      </a:pPr>
                      <a:r>
                        <a:rPr lang="en-US" sz="1600" b="1" dirty="0">
                          <a:solidFill>
                            <a:schemeClr val="tx2"/>
                          </a:solidFill>
                          <a:effectLst/>
                        </a:rPr>
                        <a:t>3.0</a:t>
                      </a:r>
                      <a:endParaRPr lang="en-US" sz="2000" b="1"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800"/>
                        </a:spcAft>
                      </a:pPr>
                      <a:r>
                        <a:rPr lang="en-US" sz="1600" b="1" dirty="0">
                          <a:solidFill>
                            <a:schemeClr val="tx2"/>
                          </a:solidFill>
                          <a:effectLst/>
                        </a:rPr>
                        <a:t>7.3</a:t>
                      </a:r>
                      <a:endParaRPr lang="en-US" sz="2000" b="1"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800"/>
                        </a:spcAft>
                      </a:pPr>
                      <a:r>
                        <a:rPr lang="en-US" sz="1600" b="1" dirty="0">
                          <a:solidFill>
                            <a:schemeClr val="tx2"/>
                          </a:solidFill>
                          <a:effectLst/>
                        </a:rPr>
                        <a:t>14.7</a:t>
                      </a:r>
                      <a:endParaRPr lang="en-US" sz="2000" b="1"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800"/>
                        </a:spcAft>
                      </a:pPr>
                      <a:r>
                        <a:rPr lang="en-US" sz="1600" b="1" dirty="0">
                          <a:solidFill>
                            <a:schemeClr val="tx2"/>
                          </a:solidFill>
                          <a:effectLst/>
                        </a:rPr>
                        <a:t>139.1</a:t>
                      </a:r>
                      <a:endParaRPr lang="en-US" sz="2000" b="1"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800"/>
                        </a:spcAft>
                      </a:pPr>
                      <a:r>
                        <a:rPr lang="en-US" sz="1600" b="1" dirty="0">
                          <a:solidFill>
                            <a:schemeClr val="tx2"/>
                          </a:solidFill>
                          <a:effectLst/>
                        </a:rPr>
                        <a:t>20.9</a:t>
                      </a:r>
                      <a:endParaRPr lang="en-US" sz="2000" b="1"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800"/>
                        </a:spcAft>
                      </a:pPr>
                      <a:r>
                        <a:rPr lang="en-US" sz="1600" b="1" dirty="0">
                          <a:solidFill>
                            <a:schemeClr val="tx2"/>
                          </a:solidFill>
                          <a:effectLst/>
                        </a:rPr>
                        <a:t>151.9</a:t>
                      </a:r>
                      <a:endParaRPr lang="en-US" sz="2000" b="1"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042439099"/>
                  </a:ext>
                </a:extLst>
              </a:tr>
              <a:tr h="329833">
                <a:tc vMerge="1">
                  <a:txBody>
                    <a:bodyPr/>
                    <a:lstStyle/>
                    <a:p>
                      <a:endParaRPr lang="en-US"/>
                    </a:p>
                  </a:txBody>
                  <a:tcPr/>
                </a:tc>
                <a:tc>
                  <a:txBody>
                    <a:bodyPr/>
                    <a:lstStyle/>
                    <a:p>
                      <a:pPr algn="ctr">
                        <a:lnSpc>
                          <a:spcPct val="107000"/>
                        </a:lnSpc>
                        <a:spcAft>
                          <a:spcPts val="800"/>
                        </a:spcAft>
                      </a:pPr>
                      <a:r>
                        <a:rPr lang="en-US" sz="1600" b="1" dirty="0">
                          <a:solidFill>
                            <a:schemeClr val="tx2"/>
                          </a:solidFill>
                          <a:effectLst/>
                        </a:rPr>
                        <a:t>-</a:t>
                      </a:r>
                      <a:endParaRPr lang="en-US" sz="2000" b="1"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800"/>
                        </a:spcAft>
                      </a:pPr>
                      <a:r>
                        <a:rPr lang="en-US" sz="1600" b="1" dirty="0">
                          <a:solidFill>
                            <a:schemeClr val="tx2"/>
                          </a:solidFill>
                          <a:effectLst/>
                        </a:rPr>
                        <a:t> 281</a:t>
                      </a:r>
                      <a:endParaRPr lang="en-US" sz="2000" b="1"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800"/>
                        </a:spcAft>
                      </a:pPr>
                      <a:r>
                        <a:rPr lang="en-US" sz="1600" b="1" dirty="0">
                          <a:solidFill>
                            <a:schemeClr val="tx2"/>
                          </a:solidFill>
                          <a:effectLst/>
                        </a:rPr>
                        <a:t>239 </a:t>
                      </a:r>
                      <a:endParaRPr lang="en-US" sz="2000" b="1"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800"/>
                        </a:spcAft>
                      </a:pPr>
                      <a:r>
                        <a:rPr lang="en-US" sz="1600" b="1" dirty="0">
                          <a:solidFill>
                            <a:schemeClr val="tx2"/>
                          </a:solidFill>
                          <a:effectLst/>
                        </a:rPr>
                        <a:t> 18.7</a:t>
                      </a:r>
                      <a:endParaRPr lang="en-US" sz="2000" b="1"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800"/>
                        </a:spcAft>
                      </a:pPr>
                      <a:r>
                        <a:rPr lang="en-US" sz="1600" b="1">
                          <a:solidFill>
                            <a:schemeClr val="tx2"/>
                          </a:solidFill>
                          <a:effectLst/>
                        </a:rPr>
                        <a:t>1.57 </a:t>
                      </a:r>
                      <a:endParaRPr lang="en-US" sz="2000" b="1">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800"/>
                        </a:spcAft>
                      </a:pPr>
                      <a:r>
                        <a:rPr lang="en-US" sz="1600" b="1" dirty="0">
                          <a:solidFill>
                            <a:schemeClr val="tx2"/>
                          </a:solidFill>
                          <a:effectLst/>
                        </a:rPr>
                        <a:t> 59.8</a:t>
                      </a:r>
                      <a:endParaRPr lang="en-US" sz="2000" b="1"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800"/>
                        </a:spcAft>
                      </a:pPr>
                      <a:r>
                        <a:rPr lang="en-US" sz="1600" b="1" dirty="0">
                          <a:solidFill>
                            <a:schemeClr val="tx2"/>
                          </a:solidFill>
                          <a:effectLst/>
                        </a:rPr>
                        <a:t> 4.0</a:t>
                      </a:r>
                      <a:endParaRPr lang="en-US" sz="2000" b="1"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800"/>
                        </a:spcAft>
                      </a:pPr>
                      <a:r>
                        <a:rPr lang="en-US" sz="1600" b="1" dirty="0">
                          <a:solidFill>
                            <a:schemeClr val="tx2"/>
                          </a:solidFill>
                          <a:effectLst/>
                        </a:rPr>
                        <a:t>4.7 </a:t>
                      </a:r>
                      <a:endParaRPr lang="en-US" sz="2000" b="1"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800"/>
                        </a:spcAft>
                      </a:pPr>
                      <a:r>
                        <a:rPr lang="en-US" sz="1600" b="1" dirty="0">
                          <a:solidFill>
                            <a:schemeClr val="tx2"/>
                          </a:solidFill>
                          <a:effectLst/>
                        </a:rPr>
                        <a:t> 5.6</a:t>
                      </a:r>
                      <a:endParaRPr lang="en-US" sz="2000" b="1"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800"/>
                        </a:spcAft>
                      </a:pPr>
                      <a:r>
                        <a:rPr lang="en-US" sz="1600" b="1" dirty="0">
                          <a:solidFill>
                            <a:schemeClr val="tx2"/>
                          </a:solidFill>
                          <a:effectLst/>
                        </a:rPr>
                        <a:t>106.5 </a:t>
                      </a:r>
                      <a:endParaRPr lang="en-US" sz="2000" b="1"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800"/>
                        </a:spcAft>
                      </a:pPr>
                      <a:r>
                        <a:rPr lang="en-US" sz="1600" b="1" dirty="0">
                          <a:solidFill>
                            <a:schemeClr val="tx2"/>
                          </a:solidFill>
                          <a:effectLst/>
                        </a:rPr>
                        <a:t> 28.0</a:t>
                      </a:r>
                      <a:endParaRPr lang="en-US" sz="2000" b="1"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800"/>
                        </a:spcAft>
                      </a:pPr>
                      <a:r>
                        <a:rPr lang="en-US" sz="1600" b="1" dirty="0">
                          <a:solidFill>
                            <a:schemeClr val="tx2"/>
                          </a:solidFill>
                          <a:effectLst/>
                        </a:rPr>
                        <a:t>150.4 </a:t>
                      </a:r>
                      <a:endParaRPr lang="en-US" sz="2000" b="1"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3874574322"/>
                  </a:ext>
                </a:extLst>
              </a:tr>
            </a:tbl>
          </a:graphicData>
        </a:graphic>
      </p:graphicFrame>
      <p:sp>
        <p:nvSpPr>
          <p:cNvPr id="6" name="TextBox 5">
            <a:extLst>
              <a:ext uri="{FF2B5EF4-FFF2-40B4-BE49-F238E27FC236}">
                <a16:creationId xmlns:a16="http://schemas.microsoft.com/office/drawing/2014/main" id="{6D936424-EA0E-1799-6F13-E5B02B20AD82}"/>
              </a:ext>
            </a:extLst>
          </p:cNvPr>
          <p:cNvSpPr txBox="1"/>
          <p:nvPr/>
        </p:nvSpPr>
        <p:spPr>
          <a:xfrm>
            <a:off x="1035698" y="4584626"/>
            <a:ext cx="9942489" cy="1538883"/>
          </a:xfrm>
          <a:prstGeom prst="rect">
            <a:avLst/>
          </a:prstGeom>
          <a:noFill/>
        </p:spPr>
        <p:txBody>
          <a:bodyPr wrap="square">
            <a:spAutoFit/>
          </a:bodyPr>
          <a:lstStyle/>
          <a:p>
            <a:pPr marL="285750" indent="-285750">
              <a:spcAft>
                <a:spcPts val="1800"/>
              </a:spcAft>
              <a:buFont typeface="Wingdings" panose="05000000000000000000" pitchFamily="2" charset="2"/>
              <a:buChar char="q"/>
            </a:pPr>
            <a:r>
              <a:rPr lang="en-US" sz="1600" b="1" dirty="0">
                <a:solidFill>
                  <a:schemeClr val="tx2"/>
                </a:solidFill>
                <a:latin typeface="Georgia" panose="02040502050405020303" pitchFamily="18" charset="0"/>
              </a:rPr>
              <a:t>Low increase in wall shear capacity within 5.60% - 14.69%.</a:t>
            </a:r>
          </a:p>
          <a:p>
            <a:pPr marL="285750" indent="-285750">
              <a:spcAft>
                <a:spcPts val="1800"/>
              </a:spcAft>
              <a:buFont typeface="Wingdings" panose="05000000000000000000" pitchFamily="2" charset="2"/>
              <a:buChar char="q"/>
            </a:pPr>
            <a:r>
              <a:rPr lang="en-US" sz="1600" b="1" dirty="0">
                <a:solidFill>
                  <a:schemeClr val="tx2"/>
                </a:solidFill>
                <a:latin typeface="Georgia" panose="02040502050405020303" pitchFamily="18" charset="0"/>
              </a:rPr>
              <a:t>Increase in the ultimate displacement capacity of RW-1 and RW-2 by 69.78% and 122.78% respectively.</a:t>
            </a:r>
          </a:p>
          <a:p>
            <a:pPr marL="285750" indent="-285750">
              <a:spcAft>
                <a:spcPts val="1800"/>
              </a:spcAft>
              <a:buFont typeface="Wingdings" panose="05000000000000000000" pitchFamily="2" charset="2"/>
              <a:buChar char="q"/>
            </a:pPr>
            <a:r>
              <a:rPr lang="en-US" sz="1600" b="1" dirty="0">
                <a:solidFill>
                  <a:schemeClr val="tx2"/>
                </a:solidFill>
                <a:latin typeface="Georgia" panose="02040502050405020303" pitchFamily="18" charset="0"/>
              </a:rPr>
              <a:t>RW-1 and RW-2 achieved an average increase in ductility capacity by 150%.</a:t>
            </a:r>
          </a:p>
        </p:txBody>
      </p:sp>
    </p:spTree>
    <p:extLst>
      <p:ext uri="{BB962C8B-B14F-4D97-AF65-F5344CB8AC3E}">
        <p14:creationId xmlns:p14="http://schemas.microsoft.com/office/powerpoint/2010/main" val="14069162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fade">
                                      <p:cBhvr>
                                        <p:cTn id="7" dur="500"/>
                                        <p:tgtEl>
                                          <p:spTgt spid="6">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6">
                                            <p:txEl>
                                              <p:pRg st="1" end="1"/>
                                            </p:txEl>
                                          </p:spTgt>
                                        </p:tgtEl>
                                        <p:attrNameLst>
                                          <p:attrName>style.visibility</p:attrName>
                                        </p:attrNameLst>
                                      </p:cBhvr>
                                      <p:to>
                                        <p:strVal val="visible"/>
                                      </p:to>
                                    </p:set>
                                    <p:animEffect transition="in" filter="fade">
                                      <p:cBhvr>
                                        <p:cTn id="12" dur="500"/>
                                        <p:tgtEl>
                                          <p:spTgt spid="6">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6">
                                            <p:txEl>
                                              <p:pRg st="2" end="2"/>
                                            </p:txEl>
                                          </p:spTgt>
                                        </p:tgtEl>
                                        <p:attrNameLst>
                                          <p:attrName>style.visibility</p:attrName>
                                        </p:attrNameLst>
                                      </p:cBhvr>
                                      <p:to>
                                        <p:strVal val="visible"/>
                                      </p:to>
                                    </p:set>
                                    <p:animEffect transition="in" filter="fade">
                                      <p:cBhvr>
                                        <p:cTn id="17" dur="500"/>
                                        <p:tgtEl>
                                          <p:spTgt spid="6">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E31375A4-56A4-47D6-9801-1991572033F7}" type="slidenum">
              <a:rPr lang="en-US" smtClean="0"/>
              <a:pPr/>
              <a:t>31</a:t>
            </a:fld>
            <a:endParaRPr lang="en-US" dirty="0"/>
          </a:p>
        </p:txBody>
      </p:sp>
      <p:sp>
        <p:nvSpPr>
          <p:cNvPr id="4" name="Rectangle 3"/>
          <p:cNvSpPr/>
          <p:nvPr/>
        </p:nvSpPr>
        <p:spPr>
          <a:xfrm>
            <a:off x="1035698" y="1122090"/>
            <a:ext cx="10887739" cy="5016758"/>
          </a:xfrm>
          <a:prstGeom prst="rect">
            <a:avLst/>
          </a:prstGeom>
        </p:spPr>
        <p:txBody>
          <a:bodyPr wrap="square">
            <a:spAutoFit/>
          </a:bodyPr>
          <a:lstStyle/>
          <a:p>
            <a:pPr marL="285750" indent="-285750">
              <a:spcAft>
                <a:spcPts val="2400"/>
              </a:spcAft>
              <a:buFont typeface="Wingdings" panose="05000000000000000000" pitchFamily="2" charset="2"/>
              <a:buChar char="q"/>
            </a:pPr>
            <a:r>
              <a:rPr lang="en-US" sz="1600" b="1" dirty="0">
                <a:solidFill>
                  <a:schemeClr val="tx2">
                    <a:lumMod val="95000"/>
                    <a:lumOff val="5000"/>
                  </a:schemeClr>
                </a:solidFill>
                <a:latin typeface="Georgia" panose="02040502050405020303" pitchFamily="18" charset="0"/>
              </a:rPr>
              <a:t>The failure of the URW initiated with rocking, followed by toe damages. In-plane sliding was observed near the toe region at a large wall drift. This sliding also causes out-of-plane instability and failure of the wall. </a:t>
            </a:r>
          </a:p>
          <a:p>
            <a:pPr marL="285750" indent="-285750">
              <a:spcAft>
                <a:spcPts val="2400"/>
              </a:spcAft>
              <a:buFont typeface="Wingdings" panose="05000000000000000000" pitchFamily="2" charset="2"/>
              <a:buChar char="q"/>
            </a:pPr>
            <a:r>
              <a:rPr lang="en-US" sz="1600" b="1" dirty="0">
                <a:solidFill>
                  <a:schemeClr val="tx2">
                    <a:lumMod val="95000"/>
                    <a:lumOff val="5000"/>
                  </a:schemeClr>
                </a:solidFill>
                <a:latin typeface="Georgia" panose="02040502050405020303" pitchFamily="18" charset="0"/>
              </a:rPr>
              <a:t>Application of the LWECC prevented toe sliding and out-of-plane instability. Therefore, the wall can undergo more drift without significant strength reduction and becomes more ductile.</a:t>
            </a:r>
          </a:p>
          <a:p>
            <a:pPr marL="285750" indent="-285750">
              <a:spcAft>
                <a:spcPts val="2400"/>
              </a:spcAft>
              <a:buFont typeface="Wingdings" panose="05000000000000000000" pitchFamily="2" charset="2"/>
              <a:buChar char="q"/>
            </a:pPr>
            <a:r>
              <a:rPr lang="en-US" sz="1600" b="1" dirty="0">
                <a:solidFill>
                  <a:schemeClr val="tx2">
                    <a:lumMod val="95000"/>
                    <a:lumOff val="5000"/>
                  </a:schemeClr>
                </a:solidFill>
                <a:latin typeface="Georgia" panose="02040502050405020303" pitchFamily="18" charset="0"/>
              </a:rPr>
              <a:t>When the strength of applied LWECC is as low as 11 MPa, the wall exhibited similar rocking behavior as the URW, followed by toe damages at a much larger drift. </a:t>
            </a:r>
          </a:p>
          <a:p>
            <a:pPr marL="285750" indent="-285750">
              <a:spcAft>
                <a:spcPts val="2400"/>
              </a:spcAft>
              <a:buFont typeface="Wingdings" panose="05000000000000000000" pitchFamily="2" charset="2"/>
              <a:buChar char="q"/>
            </a:pPr>
            <a:r>
              <a:rPr lang="en-US" sz="1600" b="1" dirty="0">
                <a:solidFill>
                  <a:schemeClr val="tx2">
                    <a:lumMod val="95000"/>
                    <a:lumOff val="5000"/>
                  </a:schemeClr>
                </a:solidFill>
                <a:latin typeface="Georgia" panose="02040502050405020303" pitchFamily="18" charset="0"/>
              </a:rPr>
              <a:t>For the wall retrofitted with a higher strength (28MPA) LWECC, the rocking is limited by the higher tensile strength of the LWECC. More spread-out damage cracks were observed across the wall’s body, which indicates a mixed diagonal shear and rocking behavior. Although this behavior has a lower deformation capacity of the wall, it shows much more plastic response and energy dissipation as compared to the wall retrofitted with the lower strength LWECC.</a:t>
            </a:r>
          </a:p>
          <a:p>
            <a:pPr marL="285750" indent="-285750">
              <a:spcAft>
                <a:spcPts val="2400"/>
              </a:spcAft>
              <a:buFont typeface="Wingdings" panose="05000000000000000000" pitchFamily="2" charset="2"/>
              <a:buChar char="q"/>
            </a:pPr>
            <a:r>
              <a:rPr lang="en-US" sz="1600" b="1" dirty="0">
                <a:solidFill>
                  <a:schemeClr val="tx2">
                    <a:lumMod val="95000"/>
                    <a:lumOff val="5000"/>
                  </a:schemeClr>
                </a:solidFill>
                <a:latin typeface="Georgia" panose="02040502050405020303" pitchFamily="18" charset="0"/>
              </a:rPr>
              <a:t>The LWECC retrofitting was only applied to the wall surface without proper anchoring to the foundation since it was not feasible to realize. Therefore, the strength of the retrofitted walls has only a slight increase as compared to the URW.</a:t>
            </a:r>
          </a:p>
        </p:txBody>
      </p:sp>
      <p:sp>
        <p:nvSpPr>
          <p:cNvPr id="5" name="Title 1">
            <a:extLst>
              <a:ext uri="{FF2B5EF4-FFF2-40B4-BE49-F238E27FC236}">
                <a16:creationId xmlns:a16="http://schemas.microsoft.com/office/drawing/2014/main" id="{0FC84EF7-166C-6501-3B93-5115DD9F3E28}"/>
              </a:ext>
            </a:extLst>
          </p:cNvPr>
          <p:cNvSpPr txBox="1">
            <a:spLocks/>
          </p:cNvSpPr>
          <p:nvPr/>
        </p:nvSpPr>
        <p:spPr>
          <a:xfrm>
            <a:off x="1035698" y="381000"/>
            <a:ext cx="4414126" cy="478432"/>
          </a:xfrm>
          <a:prstGeom prst="rect">
            <a:avLst/>
          </a:prstGeom>
        </p:spPr>
        <p:txBody>
          <a:bodyPr>
            <a:normAutofit/>
          </a:bodyPr>
          <a:lstStyle>
            <a:lvl1pPr algn="l" defTabSz="914400" rtl="0" eaLnBrk="1" latinLnBrk="0" hangingPunct="1">
              <a:lnSpc>
                <a:spcPct val="85000"/>
              </a:lnSpc>
              <a:spcBef>
                <a:spcPct val="0"/>
              </a:spcBef>
              <a:buNone/>
              <a:defRPr sz="4400" kern="1200" cap="all" baseline="0">
                <a:solidFill>
                  <a:schemeClr val="accent1">
                    <a:lumMod val="50000"/>
                  </a:schemeClr>
                </a:solidFill>
                <a:latin typeface="+mj-lt"/>
                <a:ea typeface="+mj-ea"/>
                <a:cs typeface="+mj-cs"/>
              </a:defRPr>
            </a:lvl1pPr>
          </a:lstStyle>
          <a:p>
            <a:pPr marL="457200" indent="-457200">
              <a:buFont typeface="Wingdings" panose="05000000000000000000" pitchFamily="2" charset="2"/>
              <a:buChar char="v"/>
            </a:pPr>
            <a:r>
              <a:rPr lang="en-US" sz="2800" b="1">
                <a:latin typeface="Georgia" panose="02040502050405020303" pitchFamily="18" charset="0"/>
              </a:rPr>
              <a:t>conclusion</a:t>
            </a:r>
            <a:endParaRPr lang="en-US" sz="2800" b="1" dirty="0">
              <a:latin typeface="Georgia" panose="02040502050405020303" pitchFamily="18" charset="0"/>
            </a:endParaRPr>
          </a:p>
        </p:txBody>
      </p:sp>
    </p:spTree>
    <p:extLst>
      <p:ext uri="{BB962C8B-B14F-4D97-AF65-F5344CB8AC3E}">
        <p14:creationId xmlns:p14="http://schemas.microsoft.com/office/powerpoint/2010/main" val="38011420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 calcmode="lin" valueType="num">
                                      <p:cBhvr additive="base">
                                        <p:cTn id="7"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4">
                                            <p:txEl>
                                              <p:pRg st="1" end="1"/>
                                            </p:txEl>
                                          </p:spTgt>
                                        </p:tgtEl>
                                        <p:attrNameLst>
                                          <p:attrName>style.visibility</p:attrName>
                                        </p:attrNameLst>
                                      </p:cBhvr>
                                      <p:to>
                                        <p:strVal val="visible"/>
                                      </p:to>
                                    </p:set>
                                    <p:anim calcmode="lin" valueType="num">
                                      <p:cBhvr additive="base">
                                        <p:cTn id="13"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4">
                                            <p:txEl>
                                              <p:pRg st="2" end="2"/>
                                            </p:txEl>
                                          </p:spTgt>
                                        </p:tgtEl>
                                        <p:attrNameLst>
                                          <p:attrName>style.visibility</p:attrName>
                                        </p:attrNameLst>
                                      </p:cBhvr>
                                      <p:to>
                                        <p:strVal val="visible"/>
                                      </p:to>
                                    </p:set>
                                    <p:anim calcmode="lin" valueType="num">
                                      <p:cBhvr additive="base">
                                        <p:cTn id="1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4">
                                            <p:txEl>
                                              <p:pRg st="3" end="3"/>
                                            </p:txEl>
                                          </p:spTgt>
                                        </p:tgtEl>
                                        <p:attrNameLst>
                                          <p:attrName>style.visibility</p:attrName>
                                        </p:attrNameLst>
                                      </p:cBhvr>
                                      <p:to>
                                        <p:strVal val="visible"/>
                                      </p:to>
                                    </p:set>
                                    <p:anim calcmode="lin" valueType="num">
                                      <p:cBhvr additive="base">
                                        <p:cTn id="25"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4">
                                            <p:txEl>
                                              <p:pRg st="4" end="4"/>
                                            </p:txEl>
                                          </p:spTgt>
                                        </p:tgtEl>
                                        <p:attrNameLst>
                                          <p:attrName>style.visibility</p:attrName>
                                        </p:attrNameLst>
                                      </p:cBhvr>
                                      <p:to>
                                        <p:strVal val="visible"/>
                                      </p:to>
                                    </p:set>
                                    <p:anim calcmode="lin" valueType="num">
                                      <p:cBhvr additive="base">
                                        <p:cTn id="31" dur="500" fill="hold"/>
                                        <p:tgtEl>
                                          <p:spTgt spid="4">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4">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48FD40D6-72AA-E1C0-C205-F52709A3924D}"/>
              </a:ext>
            </a:extLst>
          </p:cNvPr>
          <p:cNvSpPr>
            <a:spLocks noGrp="1"/>
          </p:cNvSpPr>
          <p:nvPr>
            <p:ph type="sldNum" sz="quarter" idx="12"/>
          </p:nvPr>
        </p:nvSpPr>
        <p:spPr/>
        <p:txBody>
          <a:bodyPr/>
          <a:lstStyle/>
          <a:p>
            <a:fld id="{E31375A4-56A4-47D6-9801-1991572033F7}" type="slidenum">
              <a:rPr lang="en-US" smtClean="0"/>
              <a:pPr/>
              <a:t>32</a:t>
            </a:fld>
            <a:endParaRPr lang="en-US" dirty="0"/>
          </a:p>
        </p:txBody>
      </p:sp>
      <p:sp>
        <p:nvSpPr>
          <p:cNvPr id="6" name="Title 1">
            <a:extLst>
              <a:ext uri="{FF2B5EF4-FFF2-40B4-BE49-F238E27FC236}">
                <a16:creationId xmlns:a16="http://schemas.microsoft.com/office/drawing/2014/main" id="{5D6D8C1F-B727-E345-9D82-63731442C2D0}"/>
              </a:ext>
            </a:extLst>
          </p:cNvPr>
          <p:cNvSpPr txBox="1">
            <a:spLocks/>
          </p:cNvSpPr>
          <p:nvPr/>
        </p:nvSpPr>
        <p:spPr>
          <a:xfrm>
            <a:off x="1035699" y="381001"/>
            <a:ext cx="10715024" cy="565298"/>
          </a:xfrm>
          <a:prstGeom prst="rect">
            <a:avLst/>
          </a:prstGeom>
        </p:spPr>
        <p:txBody>
          <a:bodyPr vert="horz" lIns="91440" tIns="45720" rIns="91440" bIns="45720" rtlCol="0" anchor="b">
            <a:normAutofit/>
          </a:bodyPr>
          <a:lstStyle>
            <a:lvl1pPr algn="l" defTabSz="914400" rtl="0" eaLnBrk="1" latinLnBrk="0" hangingPunct="1">
              <a:lnSpc>
                <a:spcPct val="85000"/>
              </a:lnSpc>
              <a:spcBef>
                <a:spcPct val="0"/>
              </a:spcBef>
              <a:buNone/>
              <a:defRPr sz="4400" kern="1200" cap="all" baseline="0">
                <a:solidFill>
                  <a:schemeClr val="accent1">
                    <a:lumMod val="50000"/>
                  </a:schemeClr>
                </a:solidFill>
                <a:latin typeface="+mj-lt"/>
                <a:ea typeface="+mj-ea"/>
                <a:cs typeface="+mj-cs"/>
              </a:defRPr>
            </a:lvl1pPr>
          </a:lstStyle>
          <a:p>
            <a:pPr marL="457200" indent="-457200">
              <a:buFont typeface="Wingdings" panose="05000000000000000000" pitchFamily="2" charset="2"/>
              <a:buChar char="v"/>
            </a:pPr>
            <a:r>
              <a:rPr lang="en-US" sz="2800" b="1" dirty="0">
                <a:latin typeface="Georgia" panose="02040502050405020303" pitchFamily="18" charset="0"/>
                <a:ea typeface="DengXian Light" panose="02010600030101010101" pitchFamily="2" charset="-122"/>
                <a:cs typeface="Times New Roman" panose="02020603050405020304" pitchFamily="18" charset="0"/>
              </a:rPr>
              <a:t>Recommendations for further research</a:t>
            </a:r>
            <a:endParaRPr lang="en-US" sz="5400" dirty="0">
              <a:latin typeface="Georgia" panose="02040502050405020303" pitchFamily="18" charset="0"/>
            </a:endParaRPr>
          </a:p>
        </p:txBody>
      </p:sp>
      <p:sp>
        <p:nvSpPr>
          <p:cNvPr id="8" name="TextBox 7">
            <a:extLst>
              <a:ext uri="{FF2B5EF4-FFF2-40B4-BE49-F238E27FC236}">
                <a16:creationId xmlns:a16="http://schemas.microsoft.com/office/drawing/2014/main" id="{F8078261-00B2-338D-FC03-3671298556E5}"/>
              </a:ext>
            </a:extLst>
          </p:cNvPr>
          <p:cNvSpPr txBox="1"/>
          <p:nvPr/>
        </p:nvSpPr>
        <p:spPr>
          <a:xfrm>
            <a:off x="1035698" y="1429099"/>
            <a:ext cx="10951985" cy="3262432"/>
          </a:xfrm>
          <a:prstGeom prst="rect">
            <a:avLst/>
          </a:prstGeom>
          <a:noFill/>
        </p:spPr>
        <p:txBody>
          <a:bodyPr wrap="square">
            <a:spAutoFit/>
          </a:bodyPr>
          <a:lstStyle/>
          <a:p>
            <a:pPr marL="342900" indent="-342900">
              <a:spcAft>
                <a:spcPts val="600"/>
              </a:spcAft>
              <a:buFont typeface="Wingdings" panose="05000000000000000000" pitchFamily="2" charset="2"/>
              <a:buChar char="q"/>
            </a:pPr>
            <a:r>
              <a:rPr lang="en-US" sz="1600" b="1" dirty="0">
                <a:solidFill>
                  <a:schemeClr val="tx2">
                    <a:lumMod val="95000"/>
                    <a:lumOff val="5000"/>
                  </a:schemeClr>
                </a:solidFill>
                <a:latin typeface="Georgia" panose="02040502050405020303" pitchFamily="18" charset="0"/>
              </a:rPr>
              <a:t>Development of a new wall aspect ratio and axial load combination for consideration of the performance of the LWECC to diagonal shear failure.</a:t>
            </a:r>
          </a:p>
          <a:p>
            <a:pPr marL="342900" indent="-342900">
              <a:spcAft>
                <a:spcPts val="600"/>
              </a:spcAft>
              <a:buFont typeface="Wingdings" panose="05000000000000000000" pitchFamily="2" charset="2"/>
              <a:buChar char="q"/>
            </a:pPr>
            <a:endParaRPr lang="en-US" sz="1600" b="1" dirty="0">
              <a:solidFill>
                <a:schemeClr val="tx2">
                  <a:lumMod val="95000"/>
                  <a:lumOff val="5000"/>
                </a:schemeClr>
              </a:solidFill>
              <a:latin typeface="Georgia" panose="02040502050405020303" pitchFamily="18" charset="0"/>
            </a:endParaRPr>
          </a:p>
          <a:p>
            <a:pPr marL="342900" indent="-342900">
              <a:spcAft>
                <a:spcPts val="600"/>
              </a:spcAft>
              <a:buFont typeface="Wingdings" panose="05000000000000000000" pitchFamily="2" charset="2"/>
              <a:buChar char="q"/>
            </a:pPr>
            <a:r>
              <a:rPr lang="en-US" sz="1600" b="1" dirty="0">
                <a:solidFill>
                  <a:schemeClr val="tx2">
                    <a:lumMod val="95000"/>
                    <a:lumOff val="5000"/>
                  </a:schemeClr>
                </a:solidFill>
                <a:latin typeface="Georgia" panose="02040502050405020303" pitchFamily="18" charset="0"/>
              </a:rPr>
              <a:t>Conduction of further testing with the LWECC having much better anchoring into the foundation to have improved performance to flexural stress at the wall’s base.</a:t>
            </a:r>
          </a:p>
          <a:p>
            <a:pPr marL="342900" indent="-342900">
              <a:spcAft>
                <a:spcPts val="600"/>
              </a:spcAft>
              <a:buFont typeface="Wingdings" panose="05000000000000000000" pitchFamily="2" charset="2"/>
              <a:buChar char="q"/>
            </a:pPr>
            <a:endParaRPr lang="en-US" sz="1600" b="1" dirty="0">
              <a:solidFill>
                <a:schemeClr val="tx2">
                  <a:lumMod val="95000"/>
                  <a:lumOff val="5000"/>
                </a:schemeClr>
              </a:solidFill>
              <a:latin typeface="Georgia" panose="02040502050405020303" pitchFamily="18" charset="0"/>
            </a:endParaRPr>
          </a:p>
          <a:p>
            <a:pPr marL="342900" indent="-342900">
              <a:spcAft>
                <a:spcPts val="600"/>
              </a:spcAft>
              <a:buFont typeface="Wingdings" panose="05000000000000000000" pitchFamily="2" charset="2"/>
              <a:buChar char="q"/>
            </a:pPr>
            <a:r>
              <a:rPr lang="en-US" sz="1600" b="1" dirty="0">
                <a:solidFill>
                  <a:schemeClr val="tx2">
                    <a:lumMod val="95000"/>
                    <a:lumOff val="5000"/>
                  </a:schemeClr>
                </a:solidFill>
                <a:latin typeface="Georgia" panose="02040502050405020303" pitchFamily="18" charset="0"/>
              </a:rPr>
              <a:t>Testing of the LWECC seismic performance in retrofitting other structural elements such as slab and columns.</a:t>
            </a:r>
          </a:p>
          <a:p>
            <a:pPr marL="342900" indent="-342900">
              <a:spcAft>
                <a:spcPts val="600"/>
              </a:spcAft>
              <a:buFont typeface="Wingdings" panose="05000000000000000000" pitchFamily="2" charset="2"/>
              <a:buChar char="q"/>
            </a:pPr>
            <a:endParaRPr lang="en-US" sz="1600" b="1" dirty="0">
              <a:solidFill>
                <a:schemeClr val="tx2">
                  <a:lumMod val="95000"/>
                  <a:lumOff val="5000"/>
                </a:schemeClr>
              </a:solidFill>
              <a:latin typeface="Georgia" panose="02040502050405020303" pitchFamily="18" charset="0"/>
            </a:endParaRPr>
          </a:p>
          <a:p>
            <a:pPr marL="342900" indent="-342900">
              <a:spcAft>
                <a:spcPts val="600"/>
              </a:spcAft>
              <a:buFont typeface="Wingdings" panose="05000000000000000000" pitchFamily="2" charset="2"/>
              <a:buChar char="q"/>
            </a:pPr>
            <a:r>
              <a:rPr lang="en-US" sz="1600" b="1" dirty="0">
                <a:solidFill>
                  <a:schemeClr val="tx2">
                    <a:lumMod val="95000"/>
                    <a:lumOff val="5000"/>
                  </a:schemeClr>
                </a:solidFill>
                <a:latin typeface="Georgia" panose="02040502050405020303" pitchFamily="18" charset="0"/>
              </a:rPr>
              <a:t>Further study on the seismic performance of building elements retrofitted with green LWECC made from sustainable industrial byproducts.</a:t>
            </a:r>
          </a:p>
        </p:txBody>
      </p:sp>
    </p:spTree>
    <p:extLst>
      <p:ext uri="{BB962C8B-B14F-4D97-AF65-F5344CB8AC3E}">
        <p14:creationId xmlns:p14="http://schemas.microsoft.com/office/powerpoint/2010/main" val="28427096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anim calcmode="lin" valueType="num">
                                      <p:cBhvr additive="base">
                                        <p:cTn id="7" dur="500" fill="hold"/>
                                        <p:tgtEl>
                                          <p:spTgt spid="8">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8">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8">
                                            <p:txEl>
                                              <p:pRg st="2" end="2"/>
                                            </p:txEl>
                                          </p:spTgt>
                                        </p:tgtEl>
                                        <p:attrNameLst>
                                          <p:attrName>style.visibility</p:attrName>
                                        </p:attrNameLst>
                                      </p:cBhvr>
                                      <p:to>
                                        <p:strVal val="visible"/>
                                      </p:to>
                                    </p:set>
                                    <p:anim calcmode="lin" valueType="num">
                                      <p:cBhvr additive="base">
                                        <p:cTn id="13" dur="500" fill="hold"/>
                                        <p:tgtEl>
                                          <p:spTgt spid="8">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8">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8">
                                            <p:txEl>
                                              <p:pRg st="4" end="4"/>
                                            </p:txEl>
                                          </p:spTgt>
                                        </p:tgtEl>
                                        <p:attrNameLst>
                                          <p:attrName>style.visibility</p:attrName>
                                        </p:attrNameLst>
                                      </p:cBhvr>
                                      <p:to>
                                        <p:strVal val="visible"/>
                                      </p:to>
                                    </p:set>
                                    <p:anim calcmode="lin" valueType="num">
                                      <p:cBhvr additive="base">
                                        <p:cTn id="19" dur="500" fill="hold"/>
                                        <p:tgtEl>
                                          <p:spTgt spid="8">
                                            <p:txEl>
                                              <p:pRg st="4" end="4"/>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8">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8">
                                            <p:txEl>
                                              <p:pRg st="6" end="6"/>
                                            </p:txEl>
                                          </p:spTgt>
                                        </p:tgtEl>
                                        <p:attrNameLst>
                                          <p:attrName>style.visibility</p:attrName>
                                        </p:attrNameLst>
                                      </p:cBhvr>
                                      <p:to>
                                        <p:strVal val="visible"/>
                                      </p:to>
                                    </p:set>
                                    <p:anim calcmode="lin" valueType="num">
                                      <p:cBhvr additive="base">
                                        <p:cTn id="25" dur="500" fill="hold"/>
                                        <p:tgtEl>
                                          <p:spTgt spid="8">
                                            <p:txEl>
                                              <p:pRg st="6" end="6"/>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8">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819837-BF98-D003-25F1-4E94BDFC29A5}"/>
              </a:ext>
            </a:extLst>
          </p:cNvPr>
          <p:cNvSpPr>
            <a:spLocks noGrp="1"/>
          </p:cNvSpPr>
          <p:nvPr>
            <p:ph type="title"/>
          </p:nvPr>
        </p:nvSpPr>
        <p:spPr>
          <a:xfrm>
            <a:off x="1035698" y="381000"/>
            <a:ext cx="3685158" cy="529700"/>
          </a:xfrm>
        </p:spPr>
        <p:txBody>
          <a:bodyPr>
            <a:normAutofit/>
          </a:bodyPr>
          <a:lstStyle/>
          <a:p>
            <a:pPr marL="457200" indent="-457200">
              <a:buFont typeface="Wingdings" panose="05000000000000000000" pitchFamily="2" charset="2"/>
              <a:buChar char="v"/>
            </a:pPr>
            <a:r>
              <a:rPr lang="en-US" sz="2800" b="1" dirty="0">
                <a:effectLst/>
                <a:latin typeface="Georgia" panose="02040502050405020303" pitchFamily="18" charset="0"/>
                <a:ea typeface="Calibri" panose="020F0502020204030204" pitchFamily="34" charset="0"/>
                <a:cs typeface="Times New Roman" panose="02020603050405020304" pitchFamily="18" charset="0"/>
              </a:rPr>
              <a:t>References</a:t>
            </a:r>
            <a:endParaRPr lang="en-US" sz="2800" dirty="0"/>
          </a:p>
        </p:txBody>
      </p:sp>
      <p:sp>
        <p:nvSpPr>
          <p:cNvPr id="3" name="Slide Number Placeholder 2">
            <a:extLst>
              <a:ext uri="{FF2B5EF4-FFF2-40B4-BE49-F238E27FC236}">
                <a16:creationId xmlns:a16="http://schemas.microsoft.com/office/drawing/2014/main" id="{ABFB4372-540F-29C5-F592-B3A2476AC7C3}"/>
              </a:ext>
            </a:extLst>
          </p:cNvPr>
          <p:cNvSpPr>
            <a:spLocks noGrp="1"/>
          </p:cNvSpPr>
          <p:nvPr>
            <p:ph type="sldNum" sz="quarter" idx="12"/>
          </p:nvPr>
        </p:nvSpPr>
        <p:spPr/>
        <p:txBody>
          <a:bodyPr/>
          <a:lstStyle/>
          <a:p>
            <a:fld id="{E31375A4-56A4-47D6-9801-1991572033F7}" type="slidenum">
              <a:rPr lang="en-US" smtClean="0"/>
              <a:pPr/>
              <a:t>33</a:t>
            </a:fld>
            <a:endParaRPr lang="en-US" dirty="0"/>
          </a:p>
        </p:txBody>
      </p:sp>
      <p:sp>
        <p:nvSpPr>
          <p:cNvPr id="4" name="TextBox 3">
            <a:extLst>
              <a:ext uri="{FF2B5EF4-FFF2-40B4-BE49-F238E27FC236}">
                <a16:creationId xmlns:a16="http://schemas.microsoft.com/office/drawing/2014/main" id="{599B8A45-05A2-9DEE-D95F-7D5920064DF1}"/>
              </a:ext>
            </a:extLst>
          </p:cNvPr>
          <p:cNvSpPr txBox="1"/>
          <p:nvPr/>
        </p:nvSpPr>
        <p:spPr>
          <a:xfrm>
            <a:off x="1011034" y="1111443"/>
            <a:ext cx="11180966" cy="5201424"/>
          </a:xfrm>
          <a:prstGeom prst="rect">
            <a:avLst/>
          </a:prstGeom>
          <a:noFill/>
        </p:spPr>
        <p:txBody>
          <a:bodyPr wrap="square">
            <a:spAutoFit/>
          </a:bodyPr>
          <a:lstStyle/>
          <a:p>
            <a:pPr defTabSz="531813">
              <a:spcAft>
                <a:spcPts val="1200"/>
              </a:spcAft>
            </a:pPr>
            <a:r>
              <a:rPr lang="en-US" sz="1400" dirty="0">
                <a:solidFill>
                  <a:schemeClr val="tx2">
                    <a:lumMod val="95000"/>
                    <a:lumOff val="5000"/>
                  </a:schemeClr>
                </a:solidFill>
                <a:effectLst/>
                <a:latin typeface="Georgia" panose="02040502050405020303" pitchFamily="18" charset="0"/>
                <a:ea typeface="Calibri" panose="020F0502020204030204" pitchFamily="34" charset="0"/>
              </a:rPr>
              <a:t>[1]	S. M. Renuka and I. P. Mervin </a:t>
            </a:r>
            <a:r>
              <a:rPr lang="en-US" sz="1400" dirty="0" err="1">
                <a:solidFill>
                  <a:schemeClr val="tx2">
                    <a:lumMod val="95000"/>
                    <a:lumOff val="5000"/>
                  </a:schemeClr>
                </a:solidFill>
                <a:effectLst/>
                <a:latin typeface="Georgia" panose="02040502050405020303" pitchFamily="18" charset="0"/>
                <a:ea typeface="Calibri" panose="020F0502020204030204" pitchFamily="34" charset="0"/>
              </a:rPr>
              <a:t>Sanjith</a:t>
            </a:r>
            <a:r>
              <a:rPr lang="en-US" sz="1400" dirty="0">
                <a:solidFill>
                  <a:schemeClr val="tx2">
                    <a:lumMod val="95000"/>
                    <a:lumOff val="5000"/>
                  </a:schemeClr>
                </a:solidFill>
                <a:effectLst/>
                <a:latin typeface="Georgia" panose="02040502050405020303" pitchFamily="18" charset="0"/>
                <a:ea typeface="Calibri" panose="020F0502020204030204" pitchFamily="34" charset="0"/>
              </a:rPr>
              <a:t>, “Strengthening of Damaged Masonry Walls Using Engineered Cementitious Composites: Experimental and Numerical Analysis,” </a:t>
            </a:r>
            <a:r>
              <a:rPr lang="en-US" sz="1400" i="1" dirty="0">
                <a:solidFill>
                  <a:schemeClr val="tx2">
                    <a:lumMod val="95000"/>
                    <a:lumOff val="5000"/>
                  </a:schemeClr>
                </a:solidFill>
                <a:effectLst/>
                <a:latin typeface="Georgia" panose="02040502050405020303" pitchFamily="18" charset="0"/>
                <a:ea typeface="Calibri" panose="020F0502020204030204" pitchFamily="34" charset="0"/>
              </a:rPr>
              <a:t>Advances in Civil Engineering</a:t>
            </a:r>
            <a:r>
              <a:rPr lang="en-US" sz="1400" dirty="0">
                <a:solidFill>
                  <a:schemeClr val="tx2">
                    <a:lumMod val="95000"/>
                    <a:lumOff val="5000"/>
                  </a:schemeClr>
                </a:solidFill>
                <a:effectLst/>
                <a:latin typeface="Georgia" panose="02040502050405020303" pitchFamily="18" charset="0"/>
                <a:ea typeface="Calibri" panose="020F0502020204030204" pitchFamily="34" charset="0"/>
              </a:rPr>
              <a:t>, vol. 2022, p. 6343179, 	May 2022</a:t>
            </a:r>
            <a:r>
              <a:rPr lang="en-US" sz="1400" dirty="0">
                <a:solidFill>
                  <a:schemeClr val="tx2">
                    <a:lumMod val="95000"/>
                    <a:lumOff val="5000"/>
                  </a:schemeClr>
                </a:solidFill>
                <a:latin typeface="Georgia" panose="02040502050405020303" pitchFamily="18" charset="0"/>
                <a:ea typeface="Calibri" panose="020F0502020204030204" pitchFamily="34" charset="0"/>
              </a:rPr>
              <a:t>.</a:t>
            </a:r>
          </a:p>
          <a:p>
            <a:pPr defTabSz="531813">
              <a:spcAft>
                <a:spcPts val="1200"/>
              </a:spcAft>
            </a:pPr>
            <a:r>
              <a:rPr lang="en-US" sz="1400" dirty="0">
                <a:solidFill>
                  <a:schemeClr val="tx2">
                    <a:lumMod val="95000"/>
                    <a:lumOff val="5000"/>
                  </a:schemeClr>
                </a:solidFill>
                <a:effectLst/>
                <a:latin typeface="Georgia" panose="02040502050405020303" pitchFamily="18" charset="0"/>
                <a:ea typeface="Calibri" panose="020F0502020204030204" pitchFamily="34" charset="0"/>
              </a:rPr>
              <a:t>[2]	L. </a:t>
            </a:r>
            <a:r>
              <a:rPr lang="en-US" sz="1400" dirty="0" err="1">
                <a:solidFill>
                  <a:schemeClr val="tx2">
                    <a:lumMod val="95000"/>
                    <a:lumOff val="5000"/>
                  </a:schemeClr>
                </a:solidFill>
                <a:effectLst/>
                <a:latin typeface="Georgia" panose="02040502050405020303" pitchFamily="18" charset="0"/>
                <a:ea typeface="Calibri" panose="020F0502020204030204" pitchFamily="34" charset="0"/>
              </a:rPr>
              <a:t>Gambarotta</a:t>
            </a:r>
            <a:r>
              <a:rPr lang="en-US" sz="1400" dirty="0">
                <a:solidFill>
                  <a:schemeClr val="tx2">
                    <a:lumMod val="95000"/>
                    <a:lumOff val="5000"/>
                  </a:schemeClr>
                </a:solidFill>
                <a:effectLst/>
                <a:latin typeface="Georgia" panose="02040502050405020303" pitchFamily="18" charset="0"/>
                <a:ea typeface="Calibri" panose="020F0502020204030204" pitchFamily="34" charset="0"/>
              </a:rPr>
              <a:t> and S. </a:t>
            </a:r>
            <a:r>
              <a:rPr lang="en-US" sz="1400" dirty="0" err="1">
                <a:solidFill>
                  <a:schemeClr val="tx2">
                    <a:lumMod val="95000"/>
                    <a:lumOff val="5000"/>
                  </a:schemeClr>
                </a:solidFill>
                <a:effectLst/>
                <a:latin typeface="Georgia" panose="02040502050405020303" pitchFamily="18" charset="0"/>
                <a:ea typeface="Calibri" panose="020F0502020204030204" pitchFamily="34" charset="0"/>
              </a:rPr>
              <a:t>Lagomarsino</a:t>
            </a:r>
            <a:r>
              <a:rPr lang="en-US" sz="1400" dirty="0">
                <a:solidFill>
                  <a:schemeClr val="tx2">
                    <a:lumMod val="95000"/>
                    <a:lumOff val="5000"/>
                  </a:schemeClr>
                </a:solidFill>
                <a:effectLst/>
                <a:latin typeface="Georgia" panose="02040502050405020303" pitchFamily="18" charset="0"/>
                <a:ea typeface="Calibri" panose="020F0502020204030204" pitchFamily="34" charset="0"/>
              </a:rPr>
              <a:t>, “Damage models for the seismic response of brick 	masonry shear walls. Part I: the mortar joint model and its applications,” </a:t>
            </a:r>
            <a:r>
              <a:rPr lang="en-US" sz="1400" i="1" dirty="0">
                <a:solidFill>
                  <a:schemeClr val="tx2">
                    <a:lumMod val="95000"/>
                    <a:lumOff val="5000"/>
                  </a:schemeClr>
                </a:solidFill>
                <a:effectLst/>
                <a:latin typeface="Georgia" panose="02040502050405020303" pitchFamily="18" charset="0"/>
                <a:ea typeface="Calibri" panose="020F0502020204030204" pitchFamily="34" charset="0"/>
              </a:rPr>
              <a:t>Earthquake 	engineering &amp; structural dynamics</a:t>
            </a:r>
            <a:r>
              <a:rPr lang="en-US" sz="1400" dirty="0">
                <a:solidFill>
                  <a:schemeClr val="tx2">
                    <a:lumMod val="95000"/>
                    <a:lumOff val="5000"/>
                  </a:schemeClr>
                </a:solidFill>
                <a:effectLst/>
                <a:latin typeface="Georgia" panose="02040502050405020303" pitchFamily="18" charset="0"/>
                <a:ea typeface="Calibri" panose="020F0502020204030204" pitchFamily="34" charset="0"/>
              </a:rPr>
              <a:t>, vol. 26, no. 4, pp. 423–439, 1997.</a:t>
            </a:r>
          </a:p>
          <a:p>
            <a:pPr defTabSz="531813">
              <a:spcAft>
                <a:spcPts val="1200"/>
              </a:spcAft>
            </a:pPr>
            <a:r>
              <a:rPr lang="en-US" sz="1400" dirty="0">
                <a:solidFill>
                  <a:schemeClr val="tx2">
                    <a:lumMod val="95000"/>
                    <a:lumOff val="5000"/>
                  </a:schemeClr>
                </a:solidFill>
                <a:latin typeface="Georgia" panose="02040502050405020303" pitchFamily="18" charset="0"/>
              </a:rPr>
              <a:t>[3]	S. M. </a:t>
            </a:r>
            <a:r>
              <a:rPr lang="en-US" sz="1400" dirty="0" err="1">
                <a:solidFill>
                  <a:schemeClr val="tx2">
                    <a:lumMod val="95000"/>
                    <a:lumOff val="5000"/>
                  </a:schemeClr>
                </a:solidFill>
                <a:latin typeface="Georgia" panose="02040502050405020303" pitchFamily="18" charset="0"/>
              </a:rPr>
              <a:t>Dehghan</a:t>
            </a:r>
            <a:r>
              <a:rPr lang="en-US" sz="1400" dirty="0">
                <a:solidFill>
                  <a:schemeClr val="tx2">
                    <a:lumMod val="95000"/>
                    <a:lumOff val="5000"/>
                  </a:schemeClr>
                </a:solidFill>
                <a:latin typeface="Georgia" panose="02040502050405020303" pitchFamily="18" charset="0"/>
              </a:rPr>
              <a:t>, M. A. </a:t>
            </a:r>
            <a:r>
              <a:rPr lang="en-US" sz="1400" dirty="0" err="1">
                <a:solidFill>
                  <a:schemeClr val="tx2">
                    <a:lumMod val="95000"/>
                    <a:lumOff val="5000"/>
                  </a:schemeClr>
                </a:solidFill>
                <a:latin typeface="Georgia" panose="02040502050405020303" pitchFamily="18" charset="0"/>
              </a:rPr>
              <a:t>Najafgholipour</a:t>
            </a:r>
            <a:r>
              <a:rPr lang="en-US" sz="1400" dirty="0">
                <a:solidFill>
                  <a:schemeClr val="tx2">
                    <a:lumMod val="95000"/>
                    <a:lumOff val="5000"/>
                  </a:schemeClr>
                </a:solidFill>
                <a:latin typeface="Georgia" panose="02040502050405020303" pitchFamily="18" charset="0"/>
              </a:rPr>
              <a:t>, A. R. </a:t>
            </a:r>
            <a:r>
              <a:rPr lang="en-US" sz="1400" dirty="0" err="1">
                <a:solidFill>
                  <a:schemeClr val="tx2">
                    <a:lumMod val="95000"/>
                    <a:lumOff val="5000"/>
                  </a:schemeClr>
                </a:solidFill>
                <a:latin typeface="Georgia" panose="02040502050405020303" pitchFamily="18" charset="0"/>
              </a:rPr>
              <a:t>Kamrava</a:t>
            </a:r>
            <a:r>
              <a:rPr lang="en-US" sz="1400" dirty="0">
                <a:solidFill>
                  <a:schemeClr val="tx2">
                    <a:lumMod val="95000"/>
                    <a:lumOff val="5000"/>
                  </a:schemeClr>
                </a:solidFill>
                <a:latin typeface="Georgia" panose="02040502050405020303" pitchFamily="18" charset="0"/>
              </a:rPr>
              <a:t>, and M. </a:t>
            </a:r>
            <a:r>
              <a:rPr lang="en-US" sz="1400" dirty="0" err="1">
                <a:solidFill>
                  <a:schemeClr val="tx2">
                    <a:lumMod val="95000"/>
                    <a:lumOff val="5000"/>
                  </a:schemeClr>
                </a:solidFill>
                <a:latin typeface="Georgia" panose="02040502050405020303" pitchFamily="18" charset="0"/>
              </a:rPr>
              <a:t>Khajepour</a:t>
            </a:r>
            <a:r>
              <a:rPr lang="en-US" sz="1400" dirty="0">
                <a:solidFill>
                  <a:schemeClr val="tx2">
                    <a:lumMod val="95000"/>
                    <a:lumOff val="5000"/>
                  </a:schemeClr>
                </a:solidFill>
                <a:latin typeface="Georgia" panose="02040502050405020303" pitchFamily="18" charset="0"/>
              </a:rPr>
              <a:t>, “Application of Ordinary Fiber-Reinforced Concrete Layer for In-plane Retrofitting of Unreinforced Masonry Walls: Test and Modeling,” Scientia </a:t>
            </a:r>
            <a:r>
              <a:rPr lang="en-US" sz="1400" dirty="0" err="1">
                <a:solidFill>
                  <a:schemeClr val="tx2">
                    <a:lumMod val="95000"/>
                    <a:lumOff val="5000"/>
                  </a:schemeClr>
                </a:solidFill>
                <a:latin typeface="Georgia" panose="02040502050405020303" pitchFamily="18" charset="0"/>
              </a:rPr>
              <a:t>Iranica</a:t>
            </a:r>
            <a:r>
              <a:rPr lang="en-US" sz="1400" dirty="0">
                <a:solidFill>
                  <a:schemeClr val="tx2">
                    <a:lumMod val="95000"/>
                    <a:lumOff val="5000"/>
                  </a:schemeClr>
                </a:solidFill>
                <a:latin typeface="Georgia" panose="02040502050405020303" pitchFamily="18" charset="0"/>
              </a:rPr>
              <a:t>, vol. 0, no. 0, pp. 0–0, Jan. 2018, </a:t>
            </a:r>
            <a:r>
              <a:rPr lang="en-US" sz="1400" dirty="0" err="1">
                <a:solidFill>
                  <a:schemeClr val="tx2">
                    <a:lumMod val="95000"/>
                    <a:lumOff val="5000"/>
                  </a:schemeClr>
                </a:solidFill>
                <a:latin typeface="Georgia" panose="02040502050405020303" pitchFamily="18" charset="0"/>
              </a:rPr>
              <a:t>doi</a:t>
            </a:r>
            <a:r>
              <a:rPr lang="en-US" sz="1400" dirty="0">
                <a:solidFill>
                  <a:schemeClr val="tx2">
                    <a:lumMod val="95000"/>
                    <a:lumOff val="5000"/>
                  </a:schemeClr>
                </a:solidFill>
                <a:latin typeface="Georgia" panose="02040502050405020303" pitchFamily="18" charset="0"/>
              </a:rPr>
              <a:t>: 10.24200/sci.2018.20164.</a:t>
            </a:r>
          </a:p>
          <a:p>
            <a:pPr defTabSz="531813">
              <a:spcAft>
                <a:spcPts val="1200"/>
              </a:spcAft>
            </a:pPr>
            <a:r>
              <a:rPr lang="en-US" sz="1400" dirty="0">
                <a:solidFill>
                  <a:schemeClr val="tx2">
                    <a:lumMod val="95000"/>
                    <a:lumOff val="5000"/>
                  </a:schemeClr>
                </a:solidFill>
                <a:latin typeface="Georgia" panose="02040502050405020303" pitchFamily="18" charset="0"/>
              </a:rPr>
              <a:t>[4]	M. Deng, Z. Dong, and P. Ma, “Cyclic loading tests of flexural-failure dominant URM walls strengthened with engineered cementitious composite,” Engineering Structures, vol. 194, pp. 173–182, Sep. 2019, </a:t>
            </a:r>
            <a:r>
              <a:rPr lang="en-US" sz="1400" dirty="0" err="1">
                <a:solidFill>
                  <a:schemeClr val="tx2">
                    <a:lumMod val="95000"/>
                    <a:lumOff val="5000"/>
                  </a:schemeClr>
                </a:solidFill>
                <a:latin typeface="Georgia" panose="02040502050405020303" pitchFamily="18" charset="0"/>
              </a:rPr>
              <a:t>doi</a:t>
            </a:r>
            <a:r>
              <a:rPr lang="en-US" sz="1400" dirty="0">
                <a:solidFill>
                  <a:schemeClr val="tx2">
                    <a:lumMod val="95000"/>
                    <a:lumOff val="5000"/>
                  </a:schemeClr>
                </a:solidFill>
                <a:latin typeface="Georgia" panose="02040502050405020303" pitchFamily="18" charset="0"/>
              </a:rPr>
              <a:t>: 10.1016/j.engstruct.2019.05.073.</a:t>
            </a:r>
          </a:p>
          <a:p>
            <a:pPr defTabSz="531813">
              <a:spcAft>
                <a:spcPts val="1200"/>
              </a:spcAft>
            </a:pPr>
            <a:r>
              <a:rPr lang="en-US" sz="1400" dirty="0">
                <a:solidFill>
                  <a:schemeClr val="tx2">
                    <a:lumMod val="95000"/>
                    <a:lumOff val="5000"/>
                  </a:schemeClr>
                </a:solidFill>
                <a:latin typeface="Georgia" panose="02040502050405020303" pitchFamily="18" charset="0"/>
              </a:rPr>
              <a:t>[5]	M. Deng and S. Yang, “Cyclic testing of unreinforced masonry walls retrofitted with engineered cementitious composites,” Construction and Building Materials, vol. 177, pp. 395–408, Jul. 2018, </a:t>
            </a:r>
            <a:r>
              <a:rPr lang="en-US" sz="1400" dirty="0" err="1">
                <a:solidFill>
                  <a:schemeClr val="tx2">
                    <a:lumMod val="95000"/>
                    <a:lumOff val="5000"/>
                  </a:schemeClr>
                </a:solidFill>
                <a:latin typeface="Georgia" panose="02040502050405020303" pitchFamily="18" charset="0"/>
              </a:rPr>
              <a:t>doi</a:t>
            </a:r>
            <a:r>
              <a:rPr lang="en-US" sz="1400" dirty="0">
                <a:solidFill>
                  <a:schemeClr val="tx2">
                    <a:lumMod val="95000"/>
                    <a:lumOff val="5000"/>
                  </a:schemeClr>
                </a:solidFill>
                <a:latin typeface="Georgia" panose="02040502050405020303" pitchFamily="18" charset="0"/>
              </a:rPr>
              <a:t>: 10.1016/j.conbuildmat.2018.05.132.</a:t>
            </a:r>
          </a:p>
          <a:p>
            <a:pPr defTabSz="531813">
              <a:spcAft>
                <a:spcPts val="1200"/>
              </a:spcAft>
            </a:pPr>
            <a:r>
              <a:rPr lang="en-US" sz="1400" dirty="0">
                <a:solidFill>
                  <a:schemeClr val="tx2">
                    <a:lumMod val="95000"/>
                    <a:lumOff val="5000"/>
                  </a:schemeClr>
                </a:solidFill>
                <a:latin typeface="Georgia" panose="02040502050405020303" pitchFamily="18" charset="0"/>
              </a:rPr>
              <a:t>[6]	L. S. </a:t>
            </a:r>
            <a:r>
              <a:rPr lang="en-US" sz="1400" dirty="0" err="1">
                <a:solidFill>
                  <a:schemeClr val="tx2">
                    <a:lumMod val="95000"/>
                    <a:lumOff val="5000"/>
                  </a:schemeClr>
                </a:solidFill>
                <a:latin typeface="Georgia" panose="02040502050405020303" pitchFamily="18" charset="0"/>
              </a:rPr>
              <a:t>Wijanto</a:t>
            </a:r>
            <a:r>
              <a:rPr lang="en-US" sz="1400" dirty="0">
                <a:solidFill>
                  <a:schemeClr val="tx2">
                    <a:lumMod val="95000"/>
                    <a:lumOff val="5000"/>
                  </a:schemeClr>
                </a:solidFill>
                <a:latin typeface="Georgia" panose="02040502050405020303" pitchFamily="18" charset="0"/>
              </a:rPr>
              <a:t>, “Seismic assessment of unreinforced masonry walls,” 2007.</a:t>
            </a:r>
          </a:p>
          <a:p>
            <a:pPr defTabSz="531813">
              <a:spcAft>
                <a:spcPts val="1200"/>
              </a:spcAft>
            </a:pPr>
            <a:r>
              <a:rPr lang="en-US" sz="1400" dirty="0">
                <a:solidFill>
                  <a:schemeClr val="tx2">
                    <a:lumMod val="95000"/>
                    <a:lumOff val="5000"/>
                  </a:schemeClr>
                </a:solidFill>
                <a:latin typeface="Georgia" panose="02040502050405020303" pitchFamily="18" charset="0"/>
              </a:rPr>
              <a:t>[7]	M. </a:t>
            </a:r>
            <a:r>
              <a:rPr lang="en-US" sz="1400" dirty="0" err="1">
                <a:solidFill>
                  <a:schemeClr val="tx2">
                    <a:lumMod val="95000"/>
                    <a:lumOff val="5000"/>
                  </a:schemeClr>
                </a:solidFill>
                <a:latin typeface="Georgia" panose="02040502050405020303" pitchFamily="18" charset="0"/>
              </a:rPr>
              <a:t>Tomaževič</a:t>
            </a:r>
            <a:r>
              <a:rPr lang="en-US" sz="1400" dirty="0">
                <a:solidFill>
                  <a:schemeClr val="tx2">
                    <a:lumMod val="95000"/>
                    <a:lumOff val="5000"/>
                  </a:schemeClr>
                </a:solidFill>
                <a:latin typeface="Georgia" panose="02040502050405020303" pitchFamily="18" charset="0"/>
              </a:rPr>
              <a:t>, Earthquake-resistant Design of Masonry Buildings. in Series on innovation in structures and construction. Imperial College Press, 1999. [Online]. Available: </a:t>
            </a:r>
            <a:r>
              <a:rPr lang="en-US" sz="1400" dirty="0">
                <a:solidFill>
                  <a:schemeClr val="tx2">
                    <a:lumMod val="95000"/>
                    <a:lumOff val="5000"/>
                  </a:schemeClr>
                </a:solidFill>
                <a:latin typeface="Georgia" panose="02040502050405020303" pitchFamily="18" charset="0"/>
                <a:hlinkClick r:id="rId2">
                  <a:extLst>
                    <a:ext uri="{A12FA001-AC4F-418D-AE19-62706E023703}">
                      <ahyp:hlinkClr xmlns:ahyp="http://schemas.microsoft.com/office/drawing/2018/hyperlinkcolor" val="tx"/>
                    </a:ext>
                  </a:extLst>
                </a:hlinkClick>
              </a:rPr>
              <a:t>https://books.google.kz/books?id=uOhmaZWJ7wIC</a:t>
            </a:r>
            <a:endParaRPr lang="en-US" sz="1400" dirty="0">
              <a:solidFill>
                <a:schemeClr val="tx2">
                  <a:lumMod val="95000"/>
                  <a:lumOff val="5000"/>
                </a:schemeClr>
              </a:solidFill>
              <a:latin typeface="Georgia" panose="02040502050405020303" pitchFamily="18" charset="0"/>
            </a:endParaRPr>
          </a:p>
          <a:p>
            <a:pPr defTabSz="531813">
              <a:spcAft>
                <a:spcPts val="1200"/>
              </a:spcAft>
            </a:pPr>
            <a:r>
              <a:rPr lang="en-US" sz="1400" dirty="0">
                <a:solidFill>
                  <a:schemeClr val="tx2">
                    <a:lumMod val="95000"/>
                    <a:lumOff val="5000"/>
                  </a:schemeClr>
                </a:solidFill>
                <a:latin typeface="Georgia" panose="02040502050405020303" pitchFamily="18" charset="0"/>
              </a:rPr>
              <a:t>[8]	P. Davy and P. Cobbold, “Indentation tectonics in nature and experiment. 1. Experiments scaled for gravity,” Bull. Geol. Inst. Univ. Uppsala, vol. 14, pp. 129–141, 1988.</a:t>
            </a:r>
          </a:p>
          <a:p>
            <a:pPr defTabSz="531813">
              <a:spcAft>
                <a:spcPts val="1200"/>
              </a:spcAft>
            </a:pPr>
            <a:r>
              <a:rPr lang="en-US" sz="1400" dirty="0">
                <a:solidFill>
                  <a:schemeClr val="tx2">
                    <a:lumMod val="95000"/>
                    <a:lumOff val="5000"/>
                  </a:schemeClr>
                </a:solidFill>
                <a:latin typeface="Georgia" panose="02040502050405020303" pitchFamily="18" charset="0"/>
              </a:rPr>
              <a:t>[9]	F. </a:t>
            </a:r>
            <a:r>
              <a:rPr lang="en-US" sz="1400" dirty="0" err="1">
                <a:solidFill>
                  <a:schemeClr val="tx2">
                    <a:lumMod val="95000"/>
                    <a:lumOff val="5000"/>
                  </a:schemeClr>
                </a:solidFill>
                <a:latin typeface="Georgia" panose="02040502050405020303" pitchFamily="18" charset="0"/>
              </a:rPr>
              <a:t>Aslani</a:t>
            </a:r>
            <a:r>
              <a:rPr lang="en-US" sz="1400" dirty="0">
                <a:solidFill>
                  <a:schemeClr val="tx2">
                    <a:lumMod val="95000"/>
                    <a:lumOff val="5000"/>
                  </a:schemeClr>
                </a:solidFill>
                <a:latin typeface="Georgia" panose="02040502050405020303" pitchFamily="18" charset="0"/>
              </a:rPr>
              <a:t>, L. Wang, and M. Zheng, “The effect of carbon nanofibers on fresh and mechanical properties of lightweight engineered cementitious composite using hollow glass microspheres,” Journal of Composite Materials, vol. 53, no. 17, pp. 2447–2464, 2019.</a:t>
            </a:r>
          </a:p>
        </p:txBody>
      </p:sp>
    </p:spTree>
    <p:extLst>
      <p:ext uri="{BB962C8B-B14F-4D97-AF65-F5344CB8AC3E}">
        <p14:creationId xmlns:p14="http://schemas.microsoft.com/office/powerpoint/2010/main" val="9103942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Content Placeholder 3" descr="Text&#10;&#10;Description automatically generated">
            <a:extLst>
              <a:ext uri="{FF2B5EF4-FFF2-40B4-BE49-F238E27FC236}">
                <a16:creationId xmlns:a16="http://schemas.microsoft.com/office/drawing/2014/main" id="{CC1432DB-4C14-F755-6143-C3972EBCB4E4}"/>
              </a:ext>
            </a:extLst>
          </p:cNvPr>
          <p:cNvPicPr>
            <a:picLocks noChangeAspect="1"/>
          </p:cNvPicPr>
          <p:nvPr/>
        </p:nvPicPr>
        <p:blipFill rotWithShape="1">
          <a:blip r:embed="rId2"/>
          <a:srcRect l="5368" r="3076" b="-1"/>
          <a:stretch/>
        </p:blipFill>
        <p:spPr>
          <a:xfrm>
            <a:off x="20" y="10"/>
            <a:ext cx="12191980" cy="6857990"/>
          </a:xfrm>
          <a:prstGeom prst="rect">
            <a:avLst/>
          </a:prstGeom>
          <a:noFill/>
        </p:spPr>
      </p:pic>
      <p:sp>
        <p:nvSpPr>
          <p:cNvPr id="2" name="Slide Number Placeholder 1" hidden="1">
            <a:extLst>
              <a:ext uri="{FF2B5EF4-FFF2-40B4-BE49-F238E27FC236}">
                <a16:creationId xmlns:a16="http://schemas.microsoft.com/office/drawing/2014/main" id="{642B43C2-122E-094B-8CAE-39331E04FF07}"/>
              </a:ext>
            </a:extLst>
          </p:cNvPr>
          <p:cNvSpPr>
            <a:spLocks noGrp="1"/>
          </p:cNvSpPr>
          <p:nvPr>
            <p:ph type="sldNum" sz="quarter" idx="12"/>
          </p:nvPr>
        </p:nvSpPr>
        <p:spPr/>
        <p:txBody>
          <a:bodyPr/>
          <a:lstStyle/>
          <a:p>
            <a:pPr>
              <a:spcAft>
                <a:spcPts val="600"/>
              </a:spcAft>
            </a:pPr>
            <a:fld id="{E31375A4-56A4-47D6-9801-1991572033F7}" type="slidenum">
              <a:rPr lang="en-US" smtClean="0"/>
              <a:pPr>
                <a:spcAft>
                  <a:spcPts val="600"/>
                </a:spcAft>
              </a:pPr>
              <a:t>34</a:t>
            </a:fld>
            <a:endParaRPr lang="en-US"/>
          </a:p>
        </p:txBody>
      </p:sp>
    </p:spTree>
    <p:extLst>
      <p:ext uri="{BB962C8B-B14F-4D97-AF65-F5344CB8AC3E}">
        <p14:creationId xmlns:p14="http://schemas.microsoft.com/office/powerpoint/2010/main" val="1304069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89C264-F996-C77F-6727-06343D612CC1}"/>
              </a:ext>
            </a:extLst>
          </p:cNvPr>
          <p:cNvSpPr>
            <a:spLocks noGrp="1"/>
          </p:cNvSpPr>
          <p:nvPr>
            <p:ph type="title"/>
          </p:nvPr>
        </p:nvSpPr>
        <p:spPr>
          <a:xfrm>
            <a:off x="1035698" y="381000"/>
            <a:ext cx="10318102" cy="593690"/>
          </a:xfrm>
        </p:spPr>
        <p:txBody>
          <a:bodyPr>
            <a:normAutofit/>
          </a:bodyPr>
          <a:lstStyle/>
          <a:p>
            <a:pPr marL="457200" indent="-457200">
              <a:buFont typeface="Wingdings" panose="05000000000000000000" pitchFamily="2" charset="2"/>
              <a:buChar char="v"/>
            </a:pPr>
            <a:r>
              <a:rPr lang="en-US" sz="2800" b="1" dirty="0">
                <a:latin typeface="Georgia" panose="02040502050405020303" pitchFamily="18" charset="0"/>
              </a:rPr>
              <a:t>Masonry Structures under Seismic Load</a:t>
            </a:r>
          </a:p>
        </p:txBody>
      </p:sp>
      <p:sp>
        <p:nvSpPr>
          <p:cNvPr id="3" name="Slide Number Placeholder 2">
            <a:extLst>
              <a:ext uri="{FF2B5EF4-FFF2-40B4-BE49-F238E27FC236}">
                <a16:creationId xmlns:a16="http://schemas.microsoft.com/office/drawing/2014/main" id="{F2DD26EB-804A-0CE6-CF6A-2551AAC2CD1B}"/>
              </a:ext>
            </a:extLst>
          </p:cNvPr>
          <p:cNvSpPr>
            <a:spLocks noGrp="1"/>
          </p:cNvSpPr>
          <p:nvPr>
            <p:ph type="sldNum" sz="quarter" idx="12"/>
          </p:nvPr>
        </p:nvSpPr>
        <p:spPr/>
        <p:txBody>
          <a:bodyPr/>
          <a:lstStyle/>
          <a:p>
            <a:fld id="{E31375A4-56A4-47D6-9801-1991572033F7}" type="slidenum">
              <a:rPr lang="en-US" smtClean="0"/>
              <a:pPr/>
              <a:t>4</a:t>
            </a:fld>
            <a:endParaRPr lang="en-US" dirty="0"/>
          </a:p>
        </p:txBody>
      </p:sp>
      <p:sp>
        <p:nvSpPr>
          <p:cNvPr id="4" name="TextBox 3">
            <a:extLst>
              <a:ext uri="{FF2B5EF4-FFF2-40B4-BE49-F238E27FC236}">
                <a16:creationId xmlns:a16="http://schemas.microsoft.com/office/drawing/2014/main" id="{2FC67BA0-09AA-BCA7-EF8C-B779622E1507}"/>
              </a:ext>
            </a:extLst>
          </p:cNvPr>
          <p:cNvSpPr txBox="1"/>
          <p:nvPr/>
        </p:nvSpPr>
        <p:spPr>
          <a:xfrm>
            <a:off x="1035698" y="1053652"/>
            <a:ext cx="10318102" cy="5416868"/>
          </a:xfrm>
          <a:prstGeom prst="rect">
            <a:avLst/>
          </a:prstGeom>
          <a:noFill/>
        </p:spPr>
        <p:txBody>
          <a:bodyPr wrap="square">
            <a:spAutoFit/>
          </a:bodyPr>
          <a:lstStyle/>
          <a:p>
            <a:pPr marL="342900" indent="-342900">
              <a:spcAft>
                <a:spcPts val="600"/>
              </a:spcAft>
              <a:buFont typeface="Wingdings" panose="05000000000000000000" pitchFamily="2" charset="2"/>
              <a:buChar char="q"/>
            </a:pPr>
            <a:r>
              <a:rPr lang="en-US" b="1" dirty="0">
                <a:solidFill>
                  <a:schemeClr val="tx2">
                    <a:lumMod val="95000"/>
                    <a:lumOff val="5000"/>
                  </a:schemeClr>
                </a:solidFill>
                <a:latin typeface="Georgia" panose="02040502050405020303" pitchFamily="18" charset="0"/>
              </a:rPr>
              <a:t>The use of URM structures can be found in every region of the world, especially in developing countries but they exhibit poor performance to seismic load, causing the loss of numerous lives and properties [3], [4].</a:t>
            </a:r>
          </a:p>
          <a:p>
            <a:pPr marL="342900" indent="-342900">
              <a:spcAft>
                <a:spcPts val="600"/>
              </a:spcAft>
              <a:buFont typeface="Wingdings" panose="05000000000000000000" pitchFamily="2" charset="2"/>
              <a:buChar char="q"/>
            </a:pPr>
            <a:endParaRPr lang="en-US" b="1" dirty="0">
              <a:solidFill>
                <a:schemeClr val="tx2">
                  <a:lumMod val="95000"/>
                  <a:lumOff val="5000"/>
                </a:schemeClr>
              </a:solidFill>
              <a:latin typeface="Georgia" panose="02040502050405020303" pitchFamily="18" charset="0"/>
            </a:endParaRPr>
          </a:p>
          <a:p>
            <a:pPr marL="342900" indent="-342900">
              <a:spcAft>
                <a:spcPts val="600"/>
              </a:spcAft>
              <a:buFont typeface="Wingdings" panose="05000000000000000000" pitchFamily="2" charset="2"/>
              <a:buChar char="q"/>
            </a:pPr>
            <a:r>
              <a:rPr lang="en-US" b="1" dirty="0">
                <a:solidFill>
                  <a:schemeClr val="tx2">
                    <a:lumMod val="95000"/>
                    <a:lumOff val="5000"/>
                  </a:schemeClr>
                </a:solidFill>
                <a:latin typeface="Georgia" panose="02040502050405020303" pitchFamily="18" charset="0"/>
              </a:rPr>
              <a:t>Due to this seismic inadequacy, URM structures are most liable to experience serious damage or even collapse in the occurrence of an earthquake [5].</a:t>
            </a:r>
          </a:p>
          <a:p>
            <a:pPr marL="342900" indent="-342900">
              <a:spcAft>
                <a:spcPts val="600"/>
              </a:spcAft>
              <a:buFont typeface="Wingdings" panose="05000000000000000000" pitchFamily="2" charset="2"/>
              <a:buChar char="q"/>
            </a:pPr>
            <a:endParaRPr lang="en-US" b="1" dirty="0">
              <a:solidFill>
                <a:schemeClr val="tx2">
                  <a:lumMod val="95000"/>
                  <a:lumOff val="5000"/>
                </a:schemeClr>
              </a:solidFill>
              <a:latin typeface="Georgia" panose="02040502050405020303" pitchFamily="18" charset="0"/>
            </a:endParaRPr>
          </a:p>
          <a:p>
            <a:pPr marL="342900" indent="-342900">
              <a:spcAft>
                <a:spcPts val="600"/>
              </a:spcAft>
              <a:buFont typeface="Wingdings" panose="05000000000000000000" pitchFamily="2" charset="2"/>
              <a:buChar char="q"/>
            </a:pPr>
            <a:r>
              <a:rPr lang="en-US" b="1" dirty="0">
                <a:solidFill>
                  <a:schemeClr val="tx2">
                    <a:lumMod val="95000"/>
                    <a:lumOff val="5000"/>
                  </a:schemeClr>
                </a:solidFill>
                <a:latin typeface="Georgia" panose="02040502050405020303" pitchFamily="18" charset="0"/>
              </a:rPr>
              <a:t>This inadequacy can be attributed to the material characteristics of URM structures, which include low ductility, poor tensile strength, poor shear strength, and poor energy dissipation capacity [4], [5].</a:t>
            </a:r>
          </a:p>
          <a:p>
            <a:pPr marL="342900" indent="-342900">
              <a:spcAft>
                <a:spcPts val="600"/>
              </a:spcAft>
              <a:buFont typeface="Wingdings" panose="05000000000000000000" pitchFamily="2" charset="2"/>
              <a:buChar char="q"/>
            </a:pPr>
            <a:endParaRPr lang="en-US" b="1" dirty="0">
              <a:solidFill>
                <a:schemeClr val="tx2">
                  <a:lumMod val="95000"/>
                  <a:lumOff val="5000"/>
                </a:schemeClr>
              </a:solidFill>
              <a:latin typeface="Georgia" panose="02040502050405020303" pitchFamily="18" charset="0"/>
            </a:endParaRPr>
          </a:p>
          <a:p>
            <a:pPr marL="342900" indent="-342900">
              <a:spcAft>
                <a:spcPts val="600"/>
              </a:spcAft>
              <a:buFont typeface="Wingdings" panose="05000000000000000000" pitchFamily="2" charset="2"/>
              <a:buChar char="q"/>
            </a:pPr>
            <a:r>
              <a:rPr lang="en-US" b="1" dirty="0">
                <a:solidFill>
                  <a:schemeClr val="tx2">
                    <a:lumMod val="95000"/>
                    <a:lumOff val="5000"/>
                  </a:schemeClr>
                </a:solidFill>
                <a:latin typeface="Georgia" panose="02040502050405020303" pitchFamily="18" charset="0"/>
              </a:rPr>
              <a:t>S. M. </a:t>
            </a:r>
            <a:r>
              <a:rPr lang="en-US" b="1" dirty="0" err="1">
                <a:solidFill>
                  <a:schemeClr val="tx2">
                    <a:lumMod val="95000"/>
                    <a:lumOff val="5000"/>
                  </a:schemeClr>
                </a:solidFill>
                <a:latin typeface="Georgia" panose="02040502050405020303" pitchFamily="18" charset="0"/>
              </a:rPr>
              <a:t>Renuka</a:t>
            </a:r>
            <a:r>
              <a:rPr lang="en-US" b="1" dirty="0">
                <a:solidFill>
                  <a:schemeClr val="tx2">
                    <a:lumMod val="95000"/>
                    <a:lumOff val="5000"/>
                  </a:schemeClr>
                </a:solidFill>
                <a:latin typeface="Georgia" panose="02040502050405020303" pitchFamily="18" charset="0"/>
              </a:rPr>
              <a:t> et. al., stressed the need for the evaluation of relevant structural measures for strengthening these URM structures [1].</a:t>
            </a:r>
          </a:p>
          <a:p>
            <a:pPr marL="342900" indent="-342900">
              <a:spcAft>
                <a:spcPts val="600"/>
              </a:spcAft>
              <a:buFont typeface="Wingdings" panose="05000000000000000000" pitchFamily="2" charset="2"/>
              <a:buChar char="q"/>
            </a:pPr>
            <a:endParaRPr lang="en-US" b="1" dirty="0">
              <a:solidFill>
                <a:schemeClr val="tx2">
                  <a:lumMod val="95000"/>
                  <a:lumOff val="5000"/>
                </a:schemeClr>
              </a:solidFill>
              <a:latin typeface="Georgia" panose="02040502050405020303" pitchFamily="18" charset="0"/>
            </a:endParaRPr>
          </a:p>
          <a:p>
            <a:pPr marL="342900" indent="-342900">
              <a:spcAft>
                <a:spcPts val="600"/>
              </a:spcAft>
              <a:buFont typeface="Wingdings" panose="05000000000000000000" pitchFamily="2" charset="2"/>
              <a:buChar char="q"/>
            </a:pPr>
            <a:r>
              <a:rPr lang="en-US" b="1" dirty="0">
                <a:solidFill>
                  <a:schemeClr val="tx2">
                    <a:lumMod val="95000"/>
                    <a:lumOff val="5000"/>
                  </a:schemeClr>
                </a:solidFill>
                <a:latin typeface="Georgia" panose="02040502050405020303" pitchFamily="18" charset="0"/>
              </a:rPr>
              <a:t>In-plane response is fundamental to improving the seismic resistance of building elements because these structural elements are often vital for maintaining structural reliability [2].</a:t>
            </a:r>
          </a:p>
        </p:txBody>
      </p:sp>
    </p:spTree>
    <p:extLst>
      <p:ext uri="{BB962C8B-B14F-4D97-AF65-F5344CB8AC3E}">
        <p14:creationId xmlns:p14="http://schemas.microsoft.com/office/powerpoint/2010/main" val="9755253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 calcmode="lin" valueType="num">
                                      <p:cBhvr additive="base">
                                        <p:cTn id="7"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53" presetClass="entr" presetSubtype="16" fill="hold" nodeType="clickEffect">
                                  <p:stCondLst>
                                    <p:cond delay="0"/>
                                  </p:stCondLst>
                                  <p:childTnLst>
                                    <p:set>
                                      <p:cBhvr>
                                        <p:cTn id="12" dur="1" fill="hold">
                                          <p:stCondLst>
                                            <p:cond delay="0"/>
                                          </p:stCondLst>
                                        </p:cTn>
                                        <p:tgtEl>
                                          <p:spTgt spid="4">
                                            <p:txEl>
                                              <p:pRg st="2" end="2"/>
                                            </p:txEl>
                                          </p:spTgt>
                                        </p:tgtEl>
                                        <p:attrNameLst>
                                          <p:attrName>style.visibility</p:attrName>
                                        </p:attrNameLst>
                                      </p:cBhvr>
                                      <p:to>
                                        <p:strVal val="visible"/>
                                      </p:to>
                                    </p:set>
                                    <p:anim calcmode="lin" valueType="num">
                                      <p:cBhvr>
                                        <p:cTn id="13" dur="500" fill="hold"/>
                                        <p:tgtEl>
                                          <p:spTgt spid="4">
                                            <p:txEl>
                                              <p:pRg st="2" end="2"/>
                                            </p:txEl>
                                          </p:spTgt>
                                        </p:tgtEl>
                                        <p:attrNameLst>
                                          <p:attrName>ppt_w</p:attrName>
                                        </p:attrNameLst>
                                      </p:cBhvr>
                                      <p:tavLst>
                                        <p:tav tm="0">
                                          <p:val>
                                            <p:fltVal val="0"/>
                                          </p:val>
                                        </p:tav>
                                        <p:tav tm="100000">
                                          <p:val>
                                            <p:strVal val="#ppt_w"/>
                                          </p:val>
                                        </p:tav>
                                      </p:tavLst>
                                    </p:anim>
                                    <p:anim calcmode="lin" valueType="num">
                                      <p:cBhvr>
                                        <p:cTn id="14" dur="500" fill="hold"/>
                                        <p:tgtEl>
                                          <p:spTgt spid="4">
                                            <p:txEl>
                                              <p:pRg st="2" end="2"/>
                                            </p:txEl>
                                          </p:spTgt>
                                        </p:tgtEl>
                                        <p:attrNameLst>
                                          <p:attrName>ppt_h</p:attrName>
                                        </p:attrNameLst>
                                      </p:cBhvr>
                                      <p:tavLst>
                                        <p:tav tm="0">
                                          <p:val>
                                            <p:fltVal val="0"/>
                                          </p:val>
                                        </p:tav>
                                        <p:tav tm="100000">
                                          <p:val>
                                            <p:strVal val="#ppt_h"/>
                                          </p:val>
                                        </p:tav>
                                      </p:tavLst>
                                    </p:anim>
                                    <p:animEffect transition="in" filter="fade">
                                      <p:cBhvr>
                                        <p:cTn id="15" dur="500"/>
                                        <p:tgtEl>
                                          <p:spTgt spid="4">
                                            <p:txEl>
                                              <p:pRg st="2" end="2"/>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42" presetClass="entr" presetSubtype="0" fill="hold" nodeType="clickEffect">
                                  <p:stCondLst>
                                    <p:cond delay="0"/>
                                  </p:stCondLst>
                                  <p:childTnLst>
                                    <p:set>
                                      <p:cBhvr>
                                        <p:cTn id="19" dur="1" fill="hold">
                                          <p:stCondLst>
                                            <p:cond delay="0"/>
                                          </p:stCondLst>
                                        </p:cTn>
                                        <p:tgtEl>
                                          <p:spTgt spid="4">
                                            <p:txEl>
                                              <p:pRg st="4" end="4"/>
                                            </p:txEl>
                                          </p:spTgt>
                                        </p:tgtEl>
                                        <p:attrNameLst>
                                          <p:attrName>style.visibility</p:attrName>
                                        </p:attrNameLst>
                                      </p:cBhvr>
                                      <p:to>
                                        <p:strVal val="visible"/>
                                      </p:to>
                                    </p:set>
                                    <p:animEffect transition="in" filter="fade">
                                      <p:cBhvr>
                                        <p:cTn id="20" dur="1000"/>
                                        <p:tgtEl>
                                          <p:spTgt spid="4">
                                            <p:txEl>
                                              <p:pRg st="4" end="4"/>
                                            </p:txEl>
                                          </p:spTgt>
                                        </p:tgtEl>
                                      </p:cBhvr>
                                    </p:animEffect>
                                    <p:anim calcmode="lin" valueType="num">
                                      <p:cBhvr>
                                        <p:cTn id="21" dur="1000" fill="hold"/>
                                        <p:tgtEl>
                                          <p:spTgt spid="4">
                                            <p:txEl>
                                              <p:pRg st="4" end="4"/>
                                            </p:txEl>
                                          </p:spTgt>
                                        </p:tgtEl>
                                        <p:attrNameLst>
                                          <p:attrName>ppt_x</p:attrName>
                                        </p:attrNameLst>
                                      </p:cBhvr>
                                      <p:tavLst>
                                        <p:tav tm="0">
                                          <p:val>
                                            <p:strVal val="#ppt_x"/>
                                          </p:val>
                                        </p:tav>
                                        <p:tav tm="100000">
                                          <p:val>
                                            <p:strVal val="#ppt_x"/>
                                          </p:val>
                                        </p:tav>
                                      </p:tavLst>
                                    </p:anim>
                                    <p:anim calcmode="lin" valueType="num">
                                      <p:cBhvr>
                                        <p:cTn id="22" dur="1000" fill="hold"/>
                                        <p:tgtEl>
                                          <p:spTgt spid="4">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42" presetClass="entr" presetSubtype="0" fill="hold" nodeType="clickEffect">
                                  <p:stCondLst>
                                    <p:cond delay="0"/>
                                  </p:stCondLst>
                                  <p:childTnLst>
                                    <p:set>
                                      <p:cBhvr>
                                        <p:cTn id="26" dur="1" fill="hold">
                                          <p:stCondLst>
                                            <p:cond delay="0"/>
                                          </p:stCondLst>
                                        </p:cTn>
                                        <p:tgtEl>
                                          <p:spTgt spid="4">
                                            <p:txEl>
                                              <p:pRg st="6" end="6"/>
                                            </p:txEl>
                                          </p:spTgt>
                                        </p:tgtEl>
                                        <p:attrNameLst>
                                          <p:attrName>style.visibility</p:attrName>
                                        </p:attrNameLst>
                                      </p:cBhvr>
                                      <p:to>
                                        <p:strVal val="visible"/>
                                      </p:to>
                                    </p:set>
                                    <p:animEffect transition="in" filter="fade">
                                      <p:cBhvr>
                                        <p:cTn id="27" dur="1000"/>
                                        <p:tgtEl>
                                          <p:spTgt spid="4">
                                            <p:txEl>
                                              <p:pRg st="6" end="6"/>
                                            </p:txEl>
                                          </p:spTgt>
                                        </p:tgtEl>
                                      </p:cBhvr>
                                    </p:animEffect>
                                    <p:anim calcmode="lin" valueType="num">
                                      <p:cBhvr>
                                        <p:cTn id="28" dur="1000" fill="hold"/>
                                        <p:tgtEl>
                                          <p:spTgt spid="4">
                                            <p:txEl>
                                              <p:pRg st="6" end="6"/>
                                            </p:txEl>
                                          </p:spTgt>
                                        </p:tgtEl>
                                        <p:attrNameLst>
                                          <p:attrName>ppt_x</p:attrName>
                                        </p:attrNameLst>
                                      </p:cBhvr>
                                      <p:tavLst>
                                        <p:tav tm="0">
                                          <p:val>
                                            <p:strVal val="#ppt_x"/>
                                          </p:val>
                                        </p:tav>
                                        <p:tav tm="100000">
                                          <p:val>
                                            <p:strVal val="#ppt_x"/>
                                          </p:val>
                                        </p:tav>
                                      </p:tavLst>
                                    </p:anim>
                                    <p:anim calcmode="lin" valueType="num">
                                      <p:cBhvr>
                                        <p:cTn id="29" dur="1000" fill="hold"/>
                                        <p:tgtEl>
                                          <p:spTgt spid="4">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42" presetClass="entr" presetSubtype="0" fill="hold" nodeType="clickEffect">
                                  <p:stCondLst>
                                    <p:cond delay="0"/>
                                  </p:stCondLst>
                                  <p:childTnLst>
                                    <p:set>
                                      <p:cBhvr>
                                        <p:cTn id="33" dur="1" fill="hold">
                                          <p:stCondLst>
                                            <p:cond delay="0"/>
                                          </p:stCondLst>
                                        </p:cTn>
                                        <p:tgtEl>
                                          <p:spTgt spid="4">
                                            <p:txEl>
                                              <p:pRg st="8" end="8"/>
                                            </p:txEl>
                                          </p:spTgt>
                                        </p:tgtEl>
                                        <p:attrNameLst>
                                          <p:attrName>style.visibility</p:attrName>
                                        </p:attrNameLst>
                                      </p:cBhvr>
                                      <p:to>
                                        <p:strVal val="visible"/>
                                      </p:to>
                                    </p:set>
                                    <p:animEffect transition="in" filter="fade">
                                      <p:cBhvr>
                                        <p:cTn id="34" dur="1000"/>
                                        <p:tgtEl>
                                          <p:spTgt spid="4">
                                            <p:txEl>
                                              <p:pRg st="8" end="8"/>
                                            </p:txEl>
                                          </p:spTgt>
                                        </p:tgtEl>
                                      </p:cBhvr>
                                    </p:animEffect>
                                    <p:anim calcmode="lin" valueType="num">
                                      <p:cBhvr>
                                        <p:cTn id="35" dur="1000" fill="hold"/>
                                        <p:tgtEl>
                                          <p:spTgt spid="4">
                                            <p:txEl>
                                              <p:pRg st="8" end="8"/>
                                            </p:txEl>
                                          </p:spTgt>
                                        </p:tgtEl>
                                        <p:attrNameLst>
                                          <p:attrName>ppt_x</p:attrName>
                                        </p:attrNameLst>
                                      </p:cBhvr>
                                      <p:tavLst>
                                        <p:tav tm="0">
                                          <p:val>
                                            <p:strVal val="#ppt_x"/>
                                          </p:val>
                                        </p:tav>
                                        <p:tav tm="100000">
                                          <p:val>
                                            <p:strVal val="#ppt_x"/>
                                          </p:val>
                                        </p:tav>
                                      </p:tavLst>
                                    </p:anim>
                                    <p:anim calcmode="lin" valueType="num">
                                      <p:cBhvr>
                                        <p:cTn id="36" dur="1000" fill="hold"/>
                                        <p:tgtEl>
                                          <p:spTgt spid="4">
                                            <p:txEl>
                                              <p:pRg st="8" end="8"/>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
            <a:extLst>
              <a:ext uri="{FF2B5EF4-FFF2-40B4-BE49-F238E27FC236}">
                <a16:creationId xmlns:a16="http://schemas.microsoft.com/office/drawing/2014/main" id="{59974A96-8562-C176-2C61-35A49C127962}"/>
              </a:ext>
            </a:extLst>
          </p:cNvPr>
          <p:cNvSpPr>
            <a:spLocks noGrp="1"/>
          </p:cNvSpPr>
          <p:nvPr>
            <p:ph type="title"/>
          </p:nvPr>
        </p:nvSpPr>
        <p:spPr>
          <a:xfrm>
            <a:off x="1035698" y="381001"/>
            <a:ext cx="10318102" cy="875044"/>
          </a:xfrm>
        </p:spPr>
        <p:txBody>
          <a:bodyPr>
            <a:noAutofit/>
          </a:bodyPr>
          <a:lstStyle/>
          <a:p>
            <a:pPr marL="457200" indent="-457200">
              <a:buFont typeface="Wingdings" panose="05000000000000000000" pitchFamily="2" charset="2"/>
              <a:buChar char="v"/>
            </a:pPr>
            <a:r>
              <a:rPr lang="en-US" sz="2800" b="1" dirty="0">
                <a:latin typeface="Georgia" panose="02040502050405020303" pitchFamily="18" charset="0"/>
              </a:rPr>
              <a:t>Effect of Earthquake Hazard in Almaty Region</a:t>
            </a:r>
          </a:p>
        </p:txBody>
      </p:sp>
      <p:sp>
        <p:nvSpPr>
          <p:cNvPr id="4" name="TextBox 3">
            <a:extLst>
              <a:ext uri="{FF2B5EF4-FFF2-40B4-BE49-F238E27FC236}">
                <a16:creationId xmlns:a16="http://schemas.microsoft.com/office/drawing/2014/main" id="{72EF6778-E63D-03FF-5054-6F9B2BAC377E}"/>
              </a:ext>
            </a:extLst>
          </p:cNvPr>
          <p:cNvSpPr txBox="1"/>
          <p:nvPr/>
        </p:nvSpPr>
        <p:spPr>
          <a:xfrm>
            <a:off x="1035699" y="1662545"/>
            <a:ext cx="7398702" cy="4606395"/>
          </a:xfrm>
          <a:prstGeom prst="rect">
            <a:avLst/>
          </a:prstGeom>
        </p:spPr>
        <p:txBody>
          <a:bodyPr vert="horz" lIns="91440" tIns="45720" rIns="91440" bIns="45720" rtlCol="0">
            <a:normAutofit/>
          </a:bodyPr>
          <a:lstStyle/>
          <a:p>
            <a:pPr marL="342900" indent="-342900">
              <a:lnSpc>
                <a:spcPct val="90000"/>
              </a:lnSpc>
              <a:spcAft>
                <a:spcPts val="600"/>
              </a:spcAft>
              <a:buSzPct val="100000"/>
              <a:buFont typeface="Wingdings" panose="05000000000000000000" pitchFamily="2" charset="2"/>
              <a:buChar char="q"/>
            </a:pPr>
            <a:r>
              <a:rPr lang="en-US" b="1" dirty="0">
                <a:solidFill>
                  <a:schemeClr val="tx2">
                    <a:lumMod val="95000"/>
                    <a:lumOff val="5000"/>
                  </a:schemeClr>
                </a:solidFill>
                <a:latin typeface="Georgia" panose="02040502050405020303" pitchFamily="18" charset="0"/>
              </a:rPr>
              <a:t>Frequent and catastrophic earthquakes within Kazakhstan's south and southeast regions [8].</a:t>
            </a:r>
          </a:p>
          <a:p>
            <a:pPr marL="342900" indent="-342900">
              <a:lnSpc>
                <a:spcPct val="90000"/>
              </a:lnSpc>
              <a:spcAft>
                <a:spcPts val="600"/>
              </a:spcAft>
              <a:buSzPct val="100000"/>
              <a:buFont typeface="Wingdings" panose="05000000000000000000" pitchFamily="2" charset="2"/>
              <a:buChar char="q"/>
            </a:pPr>
            <a:endParaRPr lang="en-US" b="1" dirty="0">
              <a:solidFill>
                <a:schemeClr val="tx2">
                  <a:lumMod val="95000"/>
                  <a:lumOff val="5000"/>
                </a:schemeClr>
              </a:solidFill>
              <a:latin typeface="Georgia" panose="02040502050405020303" pitchFamily="18" charset="0"/>
            </a:endParaRPr>
          </a:p>
          <a:p>
            <a:pPr marL="342900" indent="-342900">
              <a:lnSpc>
                <a:spcPct val="90000"/>
              </a:lnSpc>
              <a:spcAft>
                <a:spcPts val="600"/>
              </a:spcAft>
              <a:buSzPct val="100000"/>
              <a:buFont typeface="Wingdings" panose="05000000000000000000" pitchFamily="2" charset="2"/>
              <a:buChar char="q"/>
            </a:pPr>
            <a:r>
              <a:rPr lang="en-US" b="1" dirty="0">
                <a:solidFill>
                  <a:schemeClr val="tx2">
                    <a:lumMod val="95000"/>
                    <a:lumOff val="5000"/>
                  </a:schemeClr>
                </a:solidFill>
                <a:latin typeface="Georgia" panose="02040502050405020303" pitchFamily="18" charset="0"/>
              </a:rPr>
              <a:t>Almaty region is in a high seismic region.</a:t>
            </a:r>
          </a:p>
          <a:p>
            <a:pPr marL="342900" indent="-342900">
              <a:lnSpc>
                <a:spcPct val="90000"/>
              </a:lnSpc>
              <a:spcAft>
                <a:spcPts val="600"/>
              </a:spcAft>
              <a:buSzPct val="100000"/>
              <a:buFont typeface="Wingdings" panose="05000000000000000000" pitchFamily="2" charset="2"/>
              <a:buChar char="q"/>
            </a:pPr>
            <a:endParaRPr lang="en-US" b="1" dirty="0">
              <a:solidFill>
                <a:schemeClr val="tx2">
                  <a:lumMod val="95000"/>
                  <a:lumOff val="5000"/>
                </a:schemeClr>
              </a:solidFill>
              <a:latin typeface="Georgia" panose="02040502050405020303" pitchFamily="18" charset="0"/>
            </a:endParaRPr>
          </a:p>
          <a:p>
            <a:pPr marL="342900" indent="-342900">
              <a:lnSpc>
                <a:spcPct val="90000"/>
              </a:lnSpc>
              <a:spcAft>
                <a:spcPts val="600"/>
              </a:spcAft>
              <a:buSzPct val="100000"/>
              <a:buFont typeface="Wingdings" panose="05000000000000000000" pitchFamily="2" charset="2"/>
              <a:buChar char="q"/>
            </a:pPr>
            <a:r>
              <a:rPr lang="en-US" b="1" dirty="0">
                <a:solidFill>
                  <a:schemeClr val="tx2">
                    <a:lumMod val="95000"/>
                    <a:lumOff val="5000"/>
                  </a:schemeClr>
                </a:solidFill>
                <a:latin typeface="Georgia" panose="02040502050405020303" pitchFamily="18" charset="0"/>
              </a:rPr>
              <a:t>One-third of the structures in the region are URM structures characterized for being susceptible to damage at the occurrence of lateral loads caused by an earthquake.</a:t>
            </a:r>
          </a:p>
          <a:p>
            <a:pPr marL="342900" indent="-342900">
              <a:lnSpc>
                <a:spcPct val="90000"/>
              </a:lnSpc>
              <a:spcAft>
                <a:spcPts val="600"/>
              </a:spcAft>
              <a:buSzPct val="100000"/>
              <a:buFont typeface="Wingdings" panose="05000000000000000000" pitchFamily="2" charset="2"/>
              <a:buChar char="q"/>
            </a:pPr>
            <a:endParaRPr lang="en-US" b="1" dirty="0">
              <a:solidFill>
                <a:schemeClr val="tx2">
                  <a:lumMod val="95000"/>
                  <a:lumOff val="5000"/>
                </a:schemeClr>
              </a:solidFill>
              <a:latin typeface="Georgia" panose="02040502050405020303" pitchFamily="18" charset="0"/>
            </a:endParaRPr>
          </a:p>
          <a:p>
            <a:pPr marL="342900" indent="-342900">
              <a:lnSpc>
                <a:spcPct val="90000"/>
              </a:lnSpc>
              <a:spcAft>
                <a:spcPts val="600"/>
              </a:spcAft>
              <a:buSzPct val="100000"/>
              <a:buFont typeface="Wingdings" panose="05000000000000000000" pitchFamily="2" charset="2"/>
              <a:buChar char="q"/>
            </a:pPr>
            <a:r>
              <a:rPr lang="en-US" b="1" dirty="0">
                <a:solidFill>
                  <a:schemeClr val="tx2">
                    <a:lumMod val="95000"/>
                    <a:lumOff val="5000"/>
                  </a:schemeClr>
                </a:solidFill>
                <a:latin typeface="Georgia" panose="02040502050405020303" pitchFamily="18" charset="0"/>
              </a:rPr>
              <a:t>A significant portion are brick masonry buildings built 30-50 years ago without any form of seismic design expected to have brittle responses under earthquakes [8].</a:t>
            </a:r>
          </a:p>
        </p:txBody>
      </p:sp>
      <p:pic>
        <p:nvPicPr>
          <p:cNvPr id="6" name="Picture 5">
            <a:extLst>
              <a:ext uri="{FF2B5EF4-FFF2-40B4-BE49-F238E27FC236}">
                <a16:creationId xmlns:a16="http://schemas.microsoft.com/office/drawing/2014/main" id="{C9C67189-8B39-9D2F-4356-6AC767A1CD41}"/>
              </a:ext>
            </a:extLst>
          </p:cNvPr>
          <p:cNvPicPr>
            <a:picLocks noChangeAspect="1"/>
          </p:cNvPicPr>
          <p:nvPr/>
        </p:nvPicPr>
        <p:blipFill rotWithShape="1">
          <a:blip r:embed="rId3"/>
          <a:srcRect l="11390" r="11826" b="3"/>
          <a:stretch/>
        </p:blipFill>
        <p:spPr>
          <a:xfrm>
            <a:off x="8438804" y="1662544"/>
            <a:ext cx="3295403" cy="3229495"/>
          </a:xfrm>
          <a:prstGeom prst="rect">
            <a:avLst/>
          </a:prstGeom>
          <a:noFill/>
        </p:spPr>
      </p:pic>
      <p:sp>
        <p:nvSpPr>
          <p:cNvPr id="2" name="Slide Number Placeholder 1">
            <a:extLst>
              <a:ext uri="{FF2B5EF4-FFF2-40B4-BE49-F238E27FC236}">
                <a16:creationId xmlns:a16="http://schemas.microsoft.com/office/drawing/2014/main" id="{852C4F97-1BA5-588F-8A15-B766CA6936BF}"/>
              </a:ext>
            </a:extLst>
          </p:cNvPr>
          <p:cNvSpPr>
            <a:spLocks noGrp="1"/>
          </p:cNvSpPr>
          <p:nvPr>
            <p:ph type="sldNum" sz="quarter" idx="12"/>
          </p:nvPr>
        </p:nvSpPr>
        <p:spPr>
          <a:xfrm>
            <a:off x="313321" y="6268940"/>
            <a:ext cx="722377" cy="201580"/>
          </a:xfrm>
        </p:spPr>
        <p:txBody>
          <a:bodyPr vert="horz" lIns="91440" tIns="45720" rIns="91440" bIns="45720" rtlCol="0" anchor="ctr">
            <a:noAutofit/>
          </a:bodyPr>
          <a:lstStyle/>
          <a:p>
            <a:pPr>
              <a:lnSpc>
                <a:spcPct val="90000"/>
              </a:lnSpc>
              <a:spcAft>
                <a:spcPts val="600"/>
              </a:spcAft>
            </a:pPr>
            <a:fld id="{E31375A4-56A4-47D6-9801-1991572033F7}" type="slidenum">
              <a:rPr lang="en-US" smtClean="0"/>
              <a:pPr>
                <a:lnSpc>
                  <a:spcPct val="90000"/>
                </a:lnSpc>
                <a:spcAft>
                  <a:spcPts val="600"/>
                </a:spcAft>
              </a:pPr>
              <a:t>5</a:t>
            </a:fld>
            <a:endParaRPr lang="en-US" dirty="0"/>
          </a:p>
        </p:txBody>
      </p:sp>
      <p:sp>
        <p:nvSpPr>
          <p:cNvPr id="8" name="TextBox 7">
            <a:extLst>
              <a:ext uri="{FF2B5EF4-FFF2-40B4-BE49-F238E27FC236}">
                <a16:creationId xmlns:a16="http://schemas.microsoft.com/office/drawing/2014/main" id="{FBC782E4-9C62-9D50-F2A6-771508EE37F9}"/>
              </a:ext>
            </a:extLst>
          </p:cNvPr>
          <p:cNvSpPr txBox="1"/>
          <p:nvPr/>
        </p:nvSpPr>
        <p:spPr>
          <a:xfrm>
            <a:off x="8434401" y="4892039"/>
            <a:ext cx="3299806" cy="523220"/>
          </a:xfrm>
          <a:prstGeom prst="rect">
            <a:avLst/>
          </a:prstGeom>
          <a:noFill/>
        </p:spPr>
        <p:txBody>
          <a:bodyPr wrap="square">
            <a:spAutoFit/>
          </a:bodyPr>
          <a:lstStyle/>
          <a:p>
            <a:r>
              <a:rPr lang="en-US" sz="1400" b="1" i="1" u="none" strike="noStrike" baseline="0" dirty="0">
                <a:solidFill>
                  <a:schemeClr val="tx2"/>
                </a:solidFill>
                <a:latin typeface="Georgia" panose="02040502050405020303" pitchFamily="18" charset="0"/>
              </a:rPr>
              <a:t>Failures of the masonry building in Almaty</a:t>
            </a:r>
            <a:endParaRPr lang="en-US" sz="1400" dirty="0">
              <a:solidFill>
                <a:schemeClr val="tx2"/>
              </a:solidFill>
              <a:latin typeface="Georgia" panose="02040502050405020303" pitchFamily="18" charset="0"/>
            </a:endParaRPr>
          </a:p>
        </p:txBody>
      </p:sp>
    </p:spTree>
    <p:extLst>
      <p:ext uri="{BB962C8B-B14F-4D97-AF65-F5344CB8AC3E}">
        <p14:creationId xmlns:p14="http://schemas.microsoft.com/office/powerpoint/2010/main" val="39334650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 calcmode="lin" valueType="num">
                                      <p:cBhvr additive="base">
                                        <p:cTn id="7"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4">
                                            <p:txEl>
                                              <p:pRg st="2" end="2"/>
                                            </p:txEl>
                                          </p:spTgt>
                                        </p:tgtEl>
                                        <p:attrNameLst>
                                          <p:attrName>style.visibility</p:attrName>
                                        </p:attrNameLst>
                                      </p:cBhvr>
                                      <p:to>
                                        <p:strVal val="visible"/>
                                      </p:to>
                                    </p:set>
                                    <p:anim calcmode="lin" valueType="num">
                                      <p:cBhvr additive="base">
                                        <p:cTn id="13"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4">
                                            <p:txEl>
                                              <p:pRg st="4" end="4"/>
                                            </p:txEl>
                                          </p:spTgt>
                                        </p:tgtEl>
                                        <p:attrNameLst>
                                          <p:attrName>style.visibility</p:attrName>
                                        </p:attrNameLst>
                                      </p:cBhvr>
                                      <p:to>
                                        <p:strVal val="visible"/>
                                      </p:to>
                                    </p:set>
                                    <p:anim calcmode="lin" valueType="num">
                                      <p:cBhvr additive="base">
                                        <p:cTn id="19" dur="500" fill="hold"/>
                                        <p:tgtEl>
                                          <p:spTgt spid="4">
                                            <p:txEl>
                                              <p:pRg st="4" end="4"/>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4">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4">
                                            <p:txEl>
                                              <p:pRg st="6" end="6"/>
                                            </p:txEl>
                                          </p:spTgt>
                                        </p:tgtEl>
                                        <p:attrNameLst>
                                          <p:attrName>style.visibility</p:attrName>
                                        </p:attrNameLst>
                                      </p:cBhvr>
                                      <p:to>
                                        <p:strVal val="visible"/>
                                      </p:to>
                                    </p:set>
                                    <p:anim calcmode="lin" valueType="num">
                                      <p:cBhvr additive="base">
                                        <p:cTn id="25" dur="500" fill="hold"/>
                                        <p:tgtEl>
                                          <p:spTgt spid="4">
                                            <p:txEl>
                                              <p:pRg st="6" end="6"/>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6E12D029-6945-E48B-7CE4-0B13AA2E542E}"/>
              </a:ext>
            </a:extLst>
          </p:cNvPr>
          <p:cNvSpPr>
            <a:spLocks noGrp="1"/>
          </p:cNvSpPr>
          <p:nvPr>
            <p:ph type="sldNum" sz="quarter" idx="12"/>
          </p:nvPr>
        </p:nvSpPr>
        <p:spPr>
          <a:xfrm>
            <a:off x="743990" y="6201128"/>
            <a:ext cx="780010" cy="365125"/>
          </a:xfrm>
        </p:spPr>
        <p:txBody>
          <a:bodyPr/>
          <a:lstStyle/>
          <a:p>
            <a:fld id="{3A98EE3D-8CD1-4C3F-BD1C-C98C9596463C}" type="slidenum">
              <a:rPr lang="en-US" sz="2000" b="1" smtClean="0">
                <a:solidFill>
                  <a:schemeClr val="tx2"/>
                </a:solidFill>
                <a:latin typeface="Georgia" panose="02040502050405020303" pitchFamily="18" charset="0"/>
              </a:rPr>
              <a:t>6</a:t>
            </a:fld>
            <a:endParaRPr lang="en-US" sz="2000" b="1" dirty="0">
              <a:solidFill>
                <a:schemeClr val="tx2"/>
              </a:solidFill>
              <a:latin typeface="Georgia" panose="02040502050405020303" pitchFamily="18" charset="0"/>
            </a:endParaRPr>
          </a:p>
        </p:txBody>
      </p:sp>
      <p:sp>
        <p:nvSpPr>
          <p:cNvPr id="5" name="TextBox 4">
            <a:extLst>
              <a:ext uri="{FF2B5EF4-FFF2-40B4-BE49-F238E27FC236}">
                <a16:creationId xmlns:a16="http://schemas.microsoft.com/office/drawing/2014/main" id="{AF02EB46-F054-B8C4-24E3-466EDD0F30BB}"/>
              </a:ext>
            </a:extLst>
          </p:cNvPr>
          <p:cNvSpPr txBox="1"/>
          <p:nvPr/>
        </p:nvSpPr>
        <p:spPr>
          <a:xfrm>
            <a:off x="1138989" y="1330818"/>
            <a:ext cx="7533919" cy="5281767"/>
          </a:xfrm>
          <a:prstGeom prst="rect">
            <a:avLst/>
          </a:prstGeom>
          <a:noFill/>
        </p:spPr>
        <p:txBody>
          <a:bodyPr wrap="square">
            <a:spAutoFit/>
          </a:bodyPr>
          <a:lstStyle/>
          <a:p>
            <a:pPr marL="342900" indent="-342900">
              <a:lnSpc>
                <a:spcPct val="250000"/>
              </a:lnSpc>
              <a:spcAft>
                <a:spcPts val="600"/>
              </a:spcAft>
              <a:buFont typeface="Wingdings" panose="05000000000000000000" pitchFamily="2" charset="2"/>
              <a:buChar char="q"/>
            </a:pPr>
            <a:r>
              <a:rPr lang="en-US" b="1" dirty="0">
                <a:solidFill>
                  <a:schemeClr val="tx2"/>
                </a:solidFill>
                <a:latin typeface="Georgia" panose="02040502050405020303" pitchFamily="18" charset="0"/>
                <a:ea typeface="Calibri" panose="020F0502020204030204" pitchFamily="34" charset="0"/>
              </a:rPr>
              <a:t>S</a:t>
            </a:r>
            <a:r>
              <a:rPr lang="en-US" b="1" dirty="0">
                <a:solidFill>
                  <a:schemeClr val="tx2"/>
                </a:solidFill>
                <a:effectLst/>
                <a:latin typeface="Georgia" panose="02040502050405020303" pitchFamily="18" charset="0"/>
                <a:ea typeface="Calibri" panose="020F0502020204030204" pitchFamily="34" charset="0"/>
              </a:rPr>
              <a:t>hotcrete overlay with a layer of a steel wire mesh</a:t>
            </a:r>
            <a:endParaRPr lang="en-US" b="1" dirty="0">
              <a:solidFill>
                <a:schemeClr val="tx2"/>
              </a:solidFill>
              <a:latin typeface="Georgia" panose="02040502050405020303" pitchFamily="18" charset="0"/>
              <a:ea typeface="Calibri" panose="020F0502020204030204" pitchFamily="34" charset="0"/>
            </a:endParaRPr>
          </a:p>
          <a:p>
            <a:pPr marL="342900" indent="-342900">
              <a:lnSpc>
                <a:spcPct val="250000"/>
              </a:lnSpc>
              <a:spcAft>
                <a:spcPts val="600"/>
              </a:spcAft>
              <a:buFont typeface="Wingdings" panose="05000000000000000000" pitchFamily="2" charset="2"/>
              <a:buChar char="q"/>
            </a:pPr>
            <a:r>
              <a:rPr lang="en-US" b="1" dirty="0">
                <a:solidFill>
                  <a:schemeClr val="tx2"/>
                </a:solidFill>
                <a:latin typeface="Georgia" panose="02040502050405020303" pitchFamily="18" charset="0"/>
                <a:ea typeface="Calibri" panose="020F0502020204030204" pitchFamily="34" charset="0"/>
              </a:rPr>
              <a:t>F</a:t>
            </a:r>
            <a:r>
              <a:rPr lang="en-US" b="1" dirty="0">
                <a:solidFill>
                  <a:schemeClr val="tx2"/>
                </a:solidFill>
                <a:effectLst/>
                <a:latin typeface="Georgia" panose="02040502050405020303" pitchFamily="18" charset="0"/>
                <a:ea typeface="Calibri" panose="020F0502020204030204" pitchFamily="34" charset="0"/>
              </a:rPr>
              <a:t>iber-reinforced (FRP)</a:t>
            </a:r>
          </a:p>
          <a:p>
            <a:pPr marL="342900" indent="-342900">
              <a:lnSpc>
                <a:spcPct val="250000"/>
              </a:lnSpc>
              <a:spcAft>
                <a:spcPts val="600"/>
              </a:spcAft>
              <a:buFont typeface="Wingdings" panose="05000000000000000000" pitchFamily="2" charset="2"/>
              <a:buChar char="q"/>
            </a:pPr>
            <a:r>
              <a:rPr lang="en-US" b="1" dirty="0">
                <a:solidFill>
                  <a:schemeClr val="tx2"/>
                </a:solidFill>
                <a:effectLst/>
                <a:latin typeface="Georgia" panose="02040502050405020303" pitchFamily="18" charset="0"/>
                <a:ea typeface="Calibri" panose="020F0502020204030204" pitchFamily="34" charset="0"/>
              </a:rPr>
              <a:t>Textile Reinforced Mortar (TRM)</a:t>
            </a:r>
          </a:p>
          <a:p>
            <a:pPr marL="342900" indent="-342900">
              <a:lnSpc>
                <a:spcPct val="250000"/>
              </a:lnSpc>
              <a:spcAft>
                <a:spcPts val="600"/>
              </a:spcAft>
              <a:buFont typeface="Wingdings" panose="05000000000000000000" pitchFamily="2" charset="2"/>
              <a:buChar char="q"/>
            </a:pPr>
            <a:r>
              <a:rPr lang="en-US" b="1" dirty="0">
                <a:solidFill>
                  <a:schemeClr val="tx2"/>
                </a:solidFill>
                <a:latin typeface="Georgia" panose="02040502050405020303" pitchFamily="18" charset="0"/>
                <a:ea typeface="Calibri" panose="020F0502020204030204" pitchFamily="34" charset="0"/>
              </a:rPr>
              <a:t> Post-Tensioning</a:t>
            </a:r>
          </a:p>
          <a:p>
            <a:pPr marL="342900" indent="-342900">
              <a:lnSpc>
                <a:spcPct val="250000"/>
              </a:lnSpc>
              <a:spcAft>
                <a:spcPts val="600"/>
              </a:spcAft>
              <a:buFont typeface="Wingdings" panose="05000000000000000000" pitchFamily="2" charset="2"/>
              <a:buChar char="q"/>
            </a:pPr>
            <a:r>
              <a:rPr lang="en-US" b="1" dirty="0">
                <a:solidFill>
                  <a:schemeClr val="tx2"/>
                </a:solidFill>
                <a:effectLst/>
                <a:latin typeface="Georgia" panose="02040502050405020303" pitchFamily="18" charset="0"/>
                <a:ea typeface="Times New Roman" panose="02020603050405020304" pitchFamily="18" charset="0"/>
                <a:cs typeface="Times New Roman" panose="02020603050405020304" pitchFamily="18" charset="0"/>
              </a:rPr>
              <a:t> Confinement </a:t>
            </a:r>
          </a:p>
          <a:p>
            <a:pPr marL="342900" indent="-342900">
              <a:lnSpc>
                <a:spcPct val="250000"/>
              </a:lnSpc>
              <a:spcAft>
                <a:spcPts val="600"/>
              </a:spcAft>
              <a:buFont typeface="Wingdings" panose="05000000000000000000" pitchFamily="2" charset="2"/>
              <a:buChar char="q"/>
            </a:pPr>
            <a:r>
              <a:rPr lang="en-US" b="1" dirty="0">
                <a:solidFill>
                  <a:schemeClr val="tx2"/>
                </a:solidFill>
                <a:effectLst/>
                <a:latin typeface="Georgia" panose="02040502050405020303" pitchFamily="18" charset="0"/>
                <a:ea typeface="Times New Roman" panose="02020603050405020304" pitchFamily="18" charset="0"/>
                <a:cs typeface="Times New Roman" panose="02020603050405020304" pitchFamily="18" charset="0"/>
              </a:rPr>
              <a:t>Engineered Cementitious Composites (ECC)</a:t>
            </a:r>
          </a:p>
          <a:p>
            <a:pPr marL="342900" indent="-342900">
              <a:lnSpc>
                <a:spcPct val="250000"/>
              </a:lnSpc>
              <a:spcAft>
                <a:spcPts val="600"/>
              </a:spcAft>
              <a:buFont typeface="Wingdings" panose="05000000000000000000" pitchFamily="2" charset="2"/>
              <a:buChar char="q"/>
            </a:pPr>
            <a:r>
              <a:rPr lang="en-US" b="1" dirty="0">
                <a:solidFill>
                  <a:schemeClr val="tx2"/>
                </a:solidFill>
                <a:latin typeface="Georgia" panose="02040502050405020303" pitchFamily="18" charset="0"/>
                <a:cs typeface="Times New Roman" panose="02020603050405020304" pitchFamily="18" charset="0"/>
              </a:rPr>
              <a:t>Lightweight </a:t>
            </a:r>
            <a:r>
              <a:rPr lang="en-US" b="1" dirty="0">
                <a:solidFill>
                  <a:schemeClr val="tx2"/>
                </a:solidFill>
                <a:effectLst/>
                <a:latin typeface="Georgia" panose="02040502050405020303" pitchFamily="18" charset="0"/>
                <a:ea typeface="Times New Roman" panose="02020603050405020304" pitchFamily="18" charset="0"/>
                <a:cs typeface="Times New Roman" panose="02020603050405020304" pitchFamily="18" charset="0"/>
              </a:rPr>
              <a:t>Engineered Cementitious Composites</a:t>
            </a:r>
          </a:p>
        </p:txBody>
      </p:sp>
      <p:pic>
        <p:nvPicPr>
          <p:cNvPr id="7" name="Picture 6" descr="Diagram&#10;&#10;Description automatically generated">
            <a:extLst>
              <a:ext uri="{FF2B5EF4-FFF2-40B4-BE49-F238E27FC236}">
                <a16:creationId xmlns:a16="http://schemas.microsoft.com/office/drawing/2014/main" id="{9C3C197D-10F7-ABB6-468F-CC3F6A81572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550261" y="4851698"/>
            <a:ext cx="1860700" cy="1854926"/>
          </a:xfrm>
          <a:prstGeom prst="rect">
            <a:avLst/>
          </a:prstGeom>
        </p:spPr>
      </p:pic>
      <p:pic>
        <p:nvPicPr>
          <p:cNvPr id="9" name="Picture 8" descr="A picture containing brick&#10;&#10;Description automatically generated">
            <a:extLst>
              <a:ext uri="{FF2B5EF4-FFF2-40B4-BE49-F238E27FC236}">
                <a16:creationId xmlns:a16="http://schemas.microsoft.com/office/drawing/2014/main" id="{0DB6E28B-0812-8A4D-57F3-DDE94DBD382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376160" y="2006302"/>
            <a:ext cx="1779278" cy="1617629"/>
          </a:xfrm>
          <a:prstGeom prst="rect">
            <a:avLst/>
          </a:prstGeom>
        </p:spPr>
      </p:pic>
      <p:pic>
        <p:nvPicPr>
          <p:cNvPr id="11" name="Picture 10" descr="A picture containing outdoor, person, fire, red&#10;&#10;Description automatically generated">
            <a:extLst>
              <a:ext uri="{FF2B5EF4-FFF2-40B4-BE49-F238E27FC236}">
                <a16:creationId xmlns:a16="http://schemas.microsoft.com/office/drawing/2014/main" id="{7C9795DB-C4CA-EDA9-AD8D-1B2A6BC8B0F5}"/>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9410961" y="1230913"/>
            <a:ext cx="1829210" cy="1497413"/>
          </a:xfrm>
          <a:prstGeom prst="rect">
            <a:avLst/>
          </a:prstGeom>
        </p:spPr>
      </p:pic>
      <p:sp>
        <p:nvSpPr>
          <p:cNvPr id="6" name="Title 5">
            <a:extLst>
              <a:ext uri="{FF2B5EF4-FFF2-40B4-BE49-F238E27FC236}">
                <a16:creationId xmlns:a16="http://schemas.microsoft.com/office/drawing/2014/main" id="{C3D4C20D-25B9-DC3A-F1F8-583411C6B734}"/>
              </a:ext>
            </a:extLst>
          </p:cNvPr>
          <p:cNvSpPr>
            <a:spLocks noGrp="1"/>
          </p:cNvSpPr>
          <p:nvPr>
            <p:ph type="title"/>
          </p:nvPr>
        </p:nvSpPr>
        <p:spPr>
          <a:xfrm>
            <a:off x="1138990" y="381001"/>
            <a:ext cx="10175326" cy="855778"/>
          </a:xfrm>
        </p:spPr>
        <p:txBody>
          <a:bodyPr>
            <a:normAutofit/>
          </a:bodyPr>
          <a:lstStyle/>
          <a:p>
            <a:pPr marL="457200" indent="-457200">
              <a:buFont typeface="Wingdings" panose="05000000000000000000" pitchFamily="2" charset="2"/>
              <a:buChar char="v"/>
            </a:pPr>
            <a:r>
              <a:rPr lang="en-US" sz="2800" b="1" dirty="0">
                <a:latin typeface="Georgia" panose="02040502050405020303" pitchFamily="18" charset="0"/>
              </a:rPr>
              <a:t>Potential Retrofitting Technology for URM Walls</a:t>
            </a:r>
          </a:p>
        </p:txBody>
      </p:sp>
      <p:pic>
        <p:nvPicPr>
          <p:cNvPr id="12" name="Picture 11" descr="A picture containing schematic&#10;&#10;Description automatically generated">
            <a:extLst>
              <a:ext uri="{FF2B5EF4-FFF2-40B4-BE49-F238E27FC236}">
                <a16:creationId xmlns:a16="http://schemas.microsoft.com/office/drawing/2014/main" id="{36E39742-CB7E-9A5F-51A4-8E65497C1841}"/>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4864466" y="3429000"/>
            <a:ext cx="2029165" cy="1929220"/>
          </a:xfrm>
          <a:prstGeom prst="rect">
            <a:avLst/>
          </a:prstGeom>
        </p:spPr>
      </p:pic>
    </p:spTree>
    <p:extLst>
      <p:ext uri="{BB962C8B-B14F-4D97-AF65-F5344CB8AC3E}">
        <p14:creationId xmlns:p14="http://schemas.microsoft.com/office/powerpoint/2010/main" val="25045763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500"/>
                                        <p:tgtEl>
                                          <p:spTgt spid="5">
                                            <p:txEl>
                                              <p:pRg st="0" end="0"/>
                                            </p:txEl>
                                          </p:spTgt>
                                        </p:tgtEl>
                                      </p:cBhvr>
                                    </p:animEffect>
                                  </p:childTnLst>
                                </p:cTn>
                              </p:par>
                              <p:par>
                                <p:cTn id="8" presetID="42" presetClass="entr" presetSubtype="0" fill="hold" nodeType="withEffect">
                                  <p:stCondLst>
                                    <p:cond delay="0"/>
                                  </p:stCondLst>
                                  <p:childTnLst>
                                    <p:set>
                                      <p:cBhvr>
                                        <p:cTn id="9" dur="1" fill="hold">
                                          <p:stCondLst>
                                            <p:cond delay="0"/>
                                          </p:stCondLst>
                                        </p:cTn>
                                        <p:tgtEl>
                                          <p:spTgt spid="11"/>
                                        </p:tgtEl>
                                        <p:attrNameLst>
                                          <p:attrName>style.visibility</p:attrName>
                                        </p:attrNameLst>
                                      </p:cBhvr>
                                      <p:to>
                                        <p:strVal val="visible"/>
                                      </p:to>
                                    </p:set>
                                    <p:animEffect transition="in" filter="fade">
                                      <p:cBhvr>
                                        <p:cTn id="10" dur="1000"/>
                                        <p:tgtEl>
                                          <p:spTgt spid="11"/>
                                        </p:tgtEl>
                                      </p:cBhvr>
                                    </p:animEffect>
                                    <p:anim calcmode="lin" valueType="num">
                                      <p:cBhvr>
                                        <p:cTn id="11" dur="1000" fill="hold"/>
                                        <p:tgtEl>
                                          <p:spTgt spid="11"/>
                                        </p:tgtEl>
                                        <p:attrNameLst>
                                          <p:attrName>ppt_x</p:attrName>
                                        </p:attrNameLst>
                                      </p:cBhvr>
                                      <p:tavLst>
                                        <p:tav tm="0">
                                          <p:val>
                                            <p:strVal val="#ppt_x"/>
                                          </p:val>
                                        </p:tav>
                                        <p:tav tm="100000">
                                          <p:val>
                                            <p:strVal val="#ppt_x"/>
                                          </p:val>
                                        </p:tav>
                                      </p:tavLst>
                                    </p:anim>
                                    <p:anim calcmode="lin" valueType="num">
                                      <p:cBhvr>
                                        <p:cTn id="12"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5">
                                            <p:txEl>
                                              <p:pRg st="1" end="1"/>
                                            </p:txEl>
                                          </p:spTgt>
                                        </p:tgtEl>
                                        <p:attrNameLst>
                                          <p:attrName>style.visibility</p:attrName>
                                        </p:attrNameLst>
                                      </p:cBhvr>
                                      <p:to>
                                        <p:strVal val="visible"/>
                                      </p:to>
                                    </p:set>
                                    <p:animEffect transition="in" filter="fade">
                                      <p:cBhvr>
                                        <p:cTn id="17" dur="500"/>
                                        <p:tgtEl>
                                          <p:spTgt spid="5">
                                            <p:txEl>
                                              <p:pRg st="1" end="1"/>
                                            </p:txEl>
                                          </p:spTgt>
                                        </p:tgtEl>
                                      </p:cBhvr>
                                    </p:animEffect>
                                  </p:childTnLst>
                                </p:cTn>
                              </p:par>
                              <p:par>
                                <p:cTn id="18" presetID="10" presetClass="entr" presetSubtype="0" fill="hold" nodeType="withEffect">
                                  <p:stCondLst>
                                    <p:cond delay="0"/>
                                  </p:stCondLst>
                                  <p:childTnLst>
                                    <p:set>
                                      <p:cBhvr>
                                        <p:cTn id="19" dur="1" fill="hold">
                                          <p:stCondLst>
                                            <p:cond delay="0"/>
                                          </p:stCondLst>
                                        </p:cTn>
                                        <p:tgtEl>
                                          <p:spTgt spid="5">
                                            <p:txEl>
                                              <p:pRg st="2" end="2"/>
                                            </p:txEl>
                                          </p:spTgt>
                                        </p:tgtEl>
                                        <p:attrNameLst>
                                          <p:attrName>style.visibility</p:attrName>
                                        </p:attrNameLst>
                                      </p:cBhvr>
                                      <p:to>
                                        <p:strVal val="visible"/>
                                      </p:to>
                                    </p:set>
                                    <p:animEffect transition="in" filter="fade">
                                      <p:cBhvr>
                                        <p:cTn id="20" dur="500"/>
                                        <p:tgtEl>
                                          <p:spTgt spid="5">
                                            <p:txEl>
                                              <p:pRg st="2" end="2"/>
                                            </p:txEl>
                                          </p:spTgt>
                                        </p:tgtEl>
                                      </p:cBhvr>
                                    </p:animEffect>
                                  </p:childTnLst>
                                </p:cTn>
                              </p:par>
                              <p:par>
                                <p:cTn id="21" presetID="42" presetClass="entr" presetSubtype="0" fill="hold" nodeType="with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fade">
                                      <p:cBhvr>
                                        <p:cTn id="23" dur="1000"/>
                                        <p:tgtEl>
                                          <p:spTgt spid="9"/>
                                        </p:tgtEl>
                                      </p:cBhvr>
                                    </p:animEffect>
                                    <p:anim calcmode="lin" valueType="num">
                                      <p:cBhvr>
                                        <p:cTn id="24" dur="1000" fill="hold"/>
                                        <p:tgtEl>
                                          <p:spTgt spid="9"/>
                                        </p:tgtEl>
                                        <p:attrNameLst>
                                          <p:attrName>ppt_x</p:attrName>
                                        </p:attrNameLst>
                                      </p:cBhvr>
                                      <p:tavLst>
                                        <p:tav tm="0">
                                          <p:val>
                                            <p:strVal val="#ppt_x"/>
                                          </p:val>
                                        </p:tav>
                                        <p:tav tm="100000">
                                          <p:val>
                                            <p:strVal val="#ppt_x"/>
                                          </p:val>
                                        </p:tav>
                                      </p:tavLst>
                                    </p:anim>
                                    <p:anim calcmode="lin" valueType="num">
                                      <p:cBhvr>
                                        <p:cTn id="25" dur="1000" fill="hold"/>
                                        <p:tgtEl>
                                          <p:spTgt spid="9"/>
                                        </p:tgtEl>
                                        <p:attrNameLst>
                                          <p:attrName>ppt_y</p:attrName>
                                        </p:attrNameLst>
                                      </p:cBhvr>
                                      <p:tavLst>
                                        <p:tav tm="0">
                                          <p:val>
                                            <p:strVal val="#ppt_y+.1"/>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22" presetClass="entr" presetSubtype="4" fill="hold" nodeType="clickEffect">
                                  <p:stCondLst>
                                    <p:cond delay="0"/>
                                  </p:stCondLst>
                                  <p:childTnLst>
                                    <p:set>
                                      <p:cBhvr>
                                        <p:cTn id="29" dur="1" fill="hold">
                                          <p:stCondLst>
                                            <p:cond delay="0"/>
                                          </p:stCondLst>
                                        </p:cTn>
                                        <p:tgtEl>
                                          <p:spTgt spid="5">
                                            <p:txEl>
                                              <p:pRg st="3" end="3"/>
                                            </p:txEl>
                                          </p:spTgt>
                                        </p:tgtEl>
                                        <p:attrNameLst>
                                          <p:attrName>style.visibility</p:attrName>
                                        </p:attrNameLst>
                                      </p:cBhvr>
                                      <p:to>
                                        <p:strVal val="visible"/>
                                      </p:to>
                                    </p:set>
                                    <p:animEffect transition="in" filter="wipe(down)">
                                      <p:cBhvr>
                                        <p:cTn id="30" dur="500"/>
                                        <p:tgtEl>
                                          <p:spTgt spid="5">
                                            <p:txEl>
                                              <p:pRg st="3" end="3"/>
                                            </p:txEl>
                                          </p:spTgt>
                                        </p:tgtEl>
                                      </p:cBhvr>
                                    </p:animEffect>
                                  </p:childTnLst>
                                </p:cTn>
                              </p:par>
                              <p:par>
                                <p:cTn id="31" presetID="22" presetClass="entr" presetSubtype="4" fill="hold" nodeType="withEffect">
                                  <p:stCondLst>
                                    <p:cond delay="0"/>
                                  </p:stCondLst>
                                  <p:childTnLst>
                                    <p:set>
                                      <p:cBhvr>
                                        <p:cTn id="32" dur="1" fill="hold">
                                          <p:stCondLst>
                                            <p:cond delay="0"/>
                                          </p:stCondLst>
                                        </p:cTn>
                                        <p:tgtEl>
                                          <p:spTgt spid="5">
                                            <p:txEl>
                                              <p:pRg st="4" end="4"/>
                                            </p:txEl>
                                          </p:spTgt>
                                        </p:tgtEl>
                                        <p:attrNameLst>
                                          <p:attrName>style.visibility</p:attrName>
                                        </p:attrNameLst>
                                      </p:cBhvr>
                                      <p:to>
                                        <p:strVal val="visible"/>
                                      </p:to>
                                    </p:set>
                                    <p:animEffect transition="in" filter="wipe(down)">
                                      <p:cBhvr>
                                        <p:cTn id="33" dur="500"/>
                                        <p:tgtEl>
                                          <p:spTgt spid="5">
                                            <p:txEl>
                                              <p:pRg st="4" end="4"/>
                                            </p:txEl>
                                          </p:spTgt>
                                        </p:tgtEl>
                                      </p:cBhvr>
                                    </p:animEffect>
                                  </p:childTnLst>
                                </p:cTn>
                              </p:par>
                              <p:par>
                                <p:cTn id="34" presetID="42" presetClass="entr" presetSubtype="0" fill="hold" nodeType="withEffect">
                                  <p:stCondLst>
                                    <p:cond delay="0"/>
                                  </p:stCondLst>
                                  <p:childTnLst>
                                    <p:set>
                                      <p:cBhvr>
                                        <p:cTn id="35" dur="1" fill="hold">
                                          <p:stCondLst>
                                            <p:cond delay="0"/>
                                          </p:stCondLst>
                                        </p:cTn>
                                        <p:tgtEl>
                                          <p:spTgt spid="12"/>
                                        </p:tgtEl>
                                        <p:attrNameLst>
                                          <p:attrName>style.visibility</p:attrName>
                                        </p:attrNameLst>
                                      </p:cBhvr>
                                      <p:to>
                                        <p:strVal val="visible"/>
                                      </p:to>
                                    </p:set>
                                    <p:animEffect transition="in" filter="fade">
                                      <p:cBhvr>
                                        <p:cTn id="36" dur="1000"/>
                                        <p:tgtEl>
                                          <p:spTgt spid="12"/>
                                        </p:tgtEl>
                                      </p:cBhvr>
                                    </p:animEffect>
                                    <p:anim calcmode="lin" valueType="num">
                                      <p:cBhvr>
                                        <p:cTn id="37" dur="1000" fill="hold"/>
                                        <p:tgtEl>
                                          <p:spTgt spid="12"/>
                                        </p:tgtEl>
                                        <p:attrNameLst>
                                          <p:attrName>ppt_x</p:attrName>
                                        </p:attrNameLst>
                                      </p:cBhvr>
                                      <p:tavLst>
                                        <p:tav tm="0">
                                          <p:val>
                                            <p:strVal val="#ppt_x"/>
                                          </p:val>
                                        </p:tav>
                                        <p:tav tm="100000">
                                          <p:val>
                                            <p:strVal val="#ppt_x"/>
                                          </p:val>
                                        </p:tav>
                                      </p:tavLst>
                                    </p:anim>
                                    <p:anim calcmode="lin" valueType="num">
                                      <p:cBhvr>
                                        <p:cTn id="38"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14" presetClass="entr" presetSubtype="10" fill="hold" nodeType="clickEffect">
                                  <p:stCondLst>
                                    <p:cond delay="0"/>
                                  </p:stCondLst>
                                  <p:childTnLst>
                                    <p:set>
                                      <p:cBhvr>
                                        <p:cTn id="42" dur="1" fill="hold">
                                          <p:stCondLst>
                                            <p:cond delay="0"/>
                                          </p:stCondLst>
                                        </p:cTn>
                                        <p:tgtEl>
                                          <p:spTgt spid="5">
                                            <p:txEl>
                                              <p:pRg st="5" end="5"/>
                                            </p:txEl>
                                          </p:spTgt>
                                        </p:tgtEl>
                                        <p:attrNameLst>
                                          <p:attrName>style.visibility</p:attrName>
                                        </p:attrNameLst>
                                      </p:cBhvr>
                                      <p:to>
                                        <p:strVal val="visible"/>
                                      </p:to>
                                    </p:set>
                                    <p:animEffect transition="in" filter="randombar(horizontal)">
                                      <p:cBhvr>
                                        <p:cTn id="43" dur="500"/>
                                        <p:tgtEl>
                                          <p:spTgt spid="5">
                                            <p:txEl>
                                              <p:pRg st="5" end="5"/>
                                            </p:txEl>
                                          </p:spTgt>
                                        </p:tgtEl>
                                      </p:cBhvr>
                                    </p:animEffect>
                                  </p:childTnLst>
                                </p:cTn>
                              </p:par>
                              <p:par>
                                <p:cTn id="44" presetID="14" presetClass="entr" presetSubtype="10" fill="hold" nodeType="withEffect">
                                  <p:stCondLst>
                                    <p:cond delay="0"/>
                                  </p:stCondLst>
                                  <p:iterate type="lt">
                                    <p:tmPct val="0"/>
                                  </p:iterate>
                                  <p:childTnLst>
                                    <p:set>
                                      <p:cBhvr>
                                        <p:cTn id="45" dur="1" fill="hold">
                                          <p:stCondLst>
                                            <p:cond delay="0"/>
                                          </p:stCondLst>
                                        </p:cTn>
                                        <p:tgtEl>
                                          <p:spTgt spid="5">
                                            <p:txEl>
                                              <p:pRg st="6" end="6"/>
                                            </p:txEl>
                                          </p:spTgt>
                                        </p:tgtEl>
                                        <p:attrNameLst>
                                          <p:attrName>style.visibility</p:attrName>
                                        </p:attrNameLst>
                                      </p:cBhvr>
                                      <p:to>
                                        <p:strVal val="visible"/>
                                      </p:to>
                                    </p:set>
                                    <p:animEffect transition="in" filter="randombar(horizontal)">
                                      <p:cBhvr>
                                        <p:cTn id="46" dur="500"/>
                                        <p:tgtEl>
                                          <p:spTgt spid="5">
                                            <p:txEl>
                                              <p:pRg st="6" end="6"/>
                                            </p:txEl>
                                          </p:spTgt>
                                        </p:tgtEl>
                                      </p:cBhvr>
                                    </p:animEffect>
                                  </p:childTnLst>
                                </p:cTn>
                              </p:par>
                              <p:par>
                                <p:cTn id="47" presetID="42" presetClass="entr" presetSubtype="0" fill="hold" nodeType="withEffect">
                                  <p:stCondLst>
                                    <p:cond delay="0"/>
                                  </p:stCondLst>
                                  <p:childTnLst>
                                    <p:set>
                                      <p:cBhvr>
                                        <p:cTn id="48" dur="1" fill="hold">
                                          <p:stCondLst>
                                            <p:cond delay="0"/>
                                          </p:stCondLst>
                                        </p:cTn>
                                        <p:tgtEl>
                                          <p:spTgt spid="7"/>
                                        </p:tgtEl>
                                        <p:attrNameLst>
                                          <p:attrName>style.visibility</p:attrName>
                                        </p:attrNameLst>
                                      </p:cBhvr>
                                      <p:to>
                                        <p:strVal val="visible"/>
                                      </p:to>
                                    </p:set>
                                    <p:animEffect transition="in" filter="fade">
                                      <p:cBhvr>
                                        <p:cTn id="49" dur="1000"/>
                                        <p:tgtEl>
                                          <p:spTgt spid="7"/>
                                        </p:tgtEl>
                                      </p:cBhvr>
                                    </p:animEffect>
                                    <p:anim calcmode="lin" valueType="num">
                                      <p:cBhvr>
                                        <p:cTn id="50" dur="1000" fill="hold"/>
                                        <p:tgtEl>
                                          <p:spTgt spid="7"/>
                                        </p:tgtEl>
                                        <p:attrNameLst>
                                          <p:attrName>ppt_x</p:attrName>
                                        </p:attrNameLst>
                                      </p:cBhvr>
                                      <p:tavLst>
                                        <p:tav tm="0">
                                          <p:val>
                                            <p:strVal val="#ppt_x"/>
                                          </p:val>
                                        </p:tav>
                                        <p:tav tm="100000">
                                          <p:val>
                                            <p:strVal val="#ppt_x"/>
                                          </p:val>
                                        </p:tav>
                                      </p:tavLst>
                                    </p:anim>
                                    <p:anim calcmode="lin" valueType="num">
                                      <p:cBhvr>
                                        <p:cTn id="51"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6E12D029-6945-E48B-7CE4-0B13AA2E542E}"/>
              </a:ext>
            </a:extLst>
          </p:cNvPr>
          <p:cNvSpPr>
            <a:spLocks noGrp="1"/>
          </p:cNvSpPr>
          <p:nvPr>
            <p:ph type="sldNum" sz="quarter" idx="12"/>
          </p:nvPr>
        </p:nvSpPr>
        <p:spPr>
          <a:xfrm>
            <a:off x="743990" y="6201128"/>
            <a:ext cx="780010" cy="365125"/>
          </a:xfrm>
        </p:spPr>
        <p:txBody>
          <a:bodyPr/>
          <a:lstStyle/>
          <a:p>
            <a:fld id="{3A98EE3D-8CD1-4C3F-BD1C-C98C9596463C}" type="slidenum">
              <a:rPr lang="en-US" sz="2000" b="1" smtClean="0">
                <a:solidFill>
                  <a:schemeClr val="tx2"/>
                </a:solidFill>
                <a:latin typeface="Georgia" panose="02040502050405020303" pitchFamily="18" charset="0"/>
              </a:rPr>
              <a:t>7</a:t>
            </a:fld>
            <a:endParaRPr lang="en-US" sz="2000" b="1" dirty="0">
              <a:solidFill>
                <a:schemeClr val="tx2"/>
              </a:solidFill>
              <a:latin typeface="Georgia" panose="02040502050405020303" pitchFamily="18" charset="0"/>
            </a:endParaRPr>
          </a:p>
        </p:txBody>
      </p:sp>
      <p:sp>
        <p:nvSpPr>
          <p:cNvPr id="5" name="TextBox 4">
            <a:extLst>
              <a:ext uri="{FF2B5EF4-FFF2-40B4-BE49-F238E27FC236}">
                <a16:creationId xmlns:a16="http://schemas.microsoft.com/office/drawing/2014/main" id="{AF02EB46-F054-B8C4-24E3-466EDD0F30BB}"/>
              </a:ext>
            </a:extLst>
          </p:cNvPr>
          <p:cNvSpPr txBox="1"/>
          <p:nvPr/>
        </p:nvSpPr>
        <p:spPr>
          <a:xfrm>
            <a:off x="866526" y="2303181"/>
            <a:ext cx="7906342" cy="2831544"/>
          </a:xfrm>
          <a:prstGeom prst="rect">
            <a:avLst/>
          </a:prstGeom>
          <a:noFill/>
        </p:spPr>
        <p:txBody>
          <a:bodyPr wrap="square">
            <a:spAutoFit/>
          </a:bodyPr>
          <a:lstStyle/>
          <a:p>
            <a:pPr marL="342900" indent="-342900">
              <a:spcAft>
                <a:spcPts val="600"/>
              </a:spcAft>
              <a:buFont typeface="Wingdings" panose="05000000000000000000" pitchFamily="2" charset="2"/>
              <a:buChar char="q"/>
            </a:pPr>
            <a:r>
              <a:rPr lang="en-US" sz="2400" b="1" dirty="0">
                <a:solidFill>
                  <a:schemeClr val="tx2"/>
                </a:solidFill>
                <a:latin typeface="Georgia" panose="02040502050405020303" pitchFamily="18" charset="0"/>
                <a:cs typeface="Times New Roman" panose="02020603050405020304" pitchFamily="18" charset="0"/>
              </a:rPr>
              <a:t>Lightweight </a:t>
            </a:r>
            <a:r>
              <a:rPr lang="en-US" sz="2400" b="1" dirty="0">
                <a:solidFill>
                  <a:schemeClr val="tx2"/>
                </a:solidFill>
                <a:effectLst/>
                <a:latin typeface="Georgia" panose="02040502050405020303" pitchFamily="18" charset="0"/>
                <a:ea typeface="Times New Roman" panose="02020603050405020304" pitchFamily="18" charset="0"/>
                <a:cs typeface="Times New Roman" panose="02020603050405020304" pitchFamily="18" charset="0"/>
              </a:rPr>
              <a:t>Engineered Cementitious Composites</a:t>
            </a:r>
          </a:p>
          <a:p>
            <a:pPr marL="342900" indent="-342900">
              <a:spcAft>
                <a:spcPts val="600"/>
              </a:spcAft>
              <a:buFont typeface="Wingdings" panose="05000000000000000000" pitchFamily="2" charset="2"/>
              <a:buChar char="q"/>
            </a:pPr>
            <a:endParaRPr lang="en-US" sz="2000" b="1" dirty="0">
              <a:solidFill>
                <a:schemeClr val="tx2"/>
              </a:solidFill>
              <a:effectLst/>
              <a:latin typeface="Georgia" panose="02040502050405020303" pitchFamily="18" charset="0"/>
              <a:ea typeface="Times New Roman" panose="02020603050405020304" pitchFamily="18" charset="0"/>
              <a:cs typeface="Times New Roman" panose="02020603050405020304" pitchFamily="18" charset="0"/>
            </a:endParaRPr>
          </a:p>
          <a:p>
            <a:pPr marL="800100" lvl="1" indent="-342900">
              <a:spcAft>
                <a:spcPts val="600"/>
              </a:spcAft>
              <a:buFont typeface="Wingdings" panose="05000000000000000000" pitchFamily="2" charset="2"/>
              <a:buChar char="Ø"/>
            </a:pPr>
            <a:r>
              <a:rPr lang="en-US" b="1" dirty="0">
                <a:solidFill>
                  <a:schemeClr val="tx2"/>
                </a:solidFill>
                <a:latin typeface="Georgia" panose="02040502050405020303" pitchFamily="18" charset="0"/>
              </a:rPr>
              <a:t>Chosen method due to the potential for a significant increase in deformation capacity</a:t>
            </a:r>
          </a:p>
          <a:p>
            <a:pPr marL="800100" lvl="1" indent="-342900">
              <a:spcAft>
                <a:spcPts val="600"/>
              </a:spcAft>
              <a:buFont typeface="Wingdings" panose="05000000000000000000" pitchFamily="2" charset="2"/>
              <a:buChar char="Ø"/>
            </a:pPr>
            <a:endParaRPr lang="en-US" b="1" dirty="0">
              <a:solidFill>
                <a:schemeClr val="tx2"/>
              </a:solidFill>
              <a:latin typeface="Georgia" panose="02040502050405020303" pitchFamily="18" charset="0"/>
            </a:endParaRPr>
          </a:p>
          <a:p>
            <a:pPr marL="800100" lvl="1" indent="-342900">
              <a:spcAft>
                <a:spcPts val="600"/>
              </a:spcAft>
              <a:buFont typeface="Wingdings" panose="05000000000000000000" pitchFamily="2" charset="2"/>
              <a:buChar char="Ø"/>
            </a:pPr>
            <a:r>
              <a:rPr lang="en-US" b="1" dirty="0">
                <a:solidFill>
                  <a:schemeClr val="tx2"/>
                </a:solidFill>
                <a:latin typeface="Georgia" panose="02040502050405020303" pitchFamily="18" charset="0"/>
              </a:rPr>
              <a:t>possesses good multifunctional properties of lightweight, low thermal conductivity, and high sound absorption.</a:t>
            </a:r>
            <a:endParaRPr lang="en-US" b="1" dirty="0">
              <a:solidFill>
                <a:schemeClr val="tx2"/>
              </a:solidFill>
              <a:effectLst/>
              <a:latin typeface="Georgia" panose="02040502050405020303" pitchFamily="18" charset="0"/>
              <a:ea typeface="Times New Roman" panose="02020603050405020304" pitchFamily="18" charset="0"/>
              <a:cs typeface="Times New Roman" panose="02020603050405020304" pitchFamily="18" charset="0"/>
            </a:endParaRPr>
          </a:p>
        </p:txBody>
      </p:sp>
      <p:pic>
        <p:nvPicPr>
          <p:cNvPr id="7" name="Picture 6" descr="Diagram&#10;&#10;Description automatically generated">
            <a:extLst>
              <a:ext uri="{FF2B5EF4-FFF2-40B4-BE49-F238E27FC236}">
                <a16:creationId xmlns:a16="http://schemas.microsoft.com/office/drawing/2014/main" id="{9C3C197D-10F7-ABB6-468F-CC3F6A81572C}"/>
              </a:ext>
            </a:extLst>
          </p:cNvPr>
          <p:cNvPicPr>
            <a:picLocks noChangeAspect="1"/>
          </p:cNvPicPr>
          <p:nvPr/>
        </p:nvPicPr>
        <p:blipFill rotWithShape="1">
          <a:blip r:embed="rId3">
            <a:extLst>
              <a:ext uri="{28A0092B-C50C-407E-A947-70E740481C1C}">
                <a14:useLocalDpi xmlns:a14="http://schemas.microsoft.com/office/drawing/2010/main" val="0"/>
              </a:ext>
            </a:extLst>
          </a:blip>
          <a:srcRect l="8146"/>
          <a:stretch/>
        </p:blipFill>
        <p:spPr>
          <a:xfrm>
            <a:off x="8772868" y="2465097"/>
            <a:ext cx="2834744" cy="3076554"/>
          </a:xfrm>
          <a:prstGeom prst="rect">
            <a:avLst/>
          </a:prstGeom>
        </p:spPr>
      </p:pic>
      <p:sp>
        <p:nvSpPr>
          <p:cNvPr id="6" name="Title 5">
            <a:extLst>
              <a:ext uri="{FF2B5EF4-FFF2-40B4-BE49-F238E27FC236}">
                <a16:creationId xmlns:a16="http://schemas.microsoft.com/office/drawing/2014/main" id="{C3D4C20D-25B9-DC3A-F1F8-583411C6B734}"/>
              </a:ext>
            </a:extLst>
          </p:cNvPr>
          <p:cNvSpPr>
            <a:spLocks noGrp="1"/>
          </p:cNvSpPr>
          <p:nvPr>
            <p:ph type="title"/>
          </p:nvPr>
        </p:nvSpPr>
        <p:spPr>
          <a:xfrm>
            <a:off x="1138990" y="381001"/>
            <a:ext cx="10175326" cy="855778"/>
          </a:xfrm>
        </p:spPr>
        <p:txBody>
          <a:bodyPr>
            <a:normAutofit/>
          </a:bodyPr>
          <a:lstStyle/>
          <a:p>
            <a:pPr marL="457200" indent="-457200">
              <a:buFont typeface="Wingdings" panose="05000000000000000000" pitchFamily="2" charset="2"/>
              <a:buChar char="v"/>
            </a:pPr>
            <a:r>
              <a:rPr lang="en-US" sz="2800" b="1" dirty="0">
                <a:latin typeface="Georgia" panose="02040502050405020303" pitchFamily="18" charset="0"/>
              </a:rPr>
              <a:t>Potential Retrofitting Technology for URM Walls</a:t>
            </a:r>
          </a:p>
        </p:txBody>
      </p:sp>
    </p:spTree>
    <p:extLst>
      <p:ext uri="{BB962C8B-B14F-4D97-AF65-F5344CB8AC3E}">
        <p14:creationId xmlns:p14="http://schemas.microsoft.com/office/powerpoint/2010/main" val="1933432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5">
                                            <p:txEl>
                                              <p:pRg st="2" end="2"/>
                                            </p:txEl>
                                          </p:spTgt>
                                        </p:tgtEl>
                                        <p:attrNameLst>
                                          <p:attrName>style.visibility</p:attrName>
                                        </p:attrNameLst>
                                      </p:cBhvr>
                                      <p:to>
                                        <p:strVal val="visible"/>
                                      </p:to>
                                    </p:set>
                                    <p:anim calcmode="lin" valueType="num">
                                      <p:cBhvr>
                                        <p:cTn id="7" dur="500" fill="hold"/>
                                        <p:tgtEl>
                                          <p:spTgt spid="5">
                                            <p:txEl>
                                              <p:pRg st="2" end="2"/>
                                            </p:txEl>
                                          </p:spTgt>
                                        </p:tgtEl>
                                        <p:attrNameLst>
                                          <p:attrName>ppt_w</p:attrName>
                                        </p:attrNameLst>
                                      </p:cBhvr>
                                      <p:tavLst>
                                        <p:tav tm="0">
                                          <p:val>
                                            <p:fltVal val="0"/>
                                          </p:val>
                                        </p:tav>
                                        <p:tav tm="100000">
                                          <p:val>
                                            <p:strVal val="#ppt_w"/>
                                          </p:val>
                                        </p:tav>
                                      </p:tavLst>
                                    </p:anim>
                                    <p:anim calcmode="lin" valueType="num">
                                      <p:cBhvr>
                                        <p:cTn id="8" dur="500" fill="hold"/>
                                        <p:tgtEl>
                                          <p:spTgt spid="5">
                                            <p:txEl>
                                              <p:pRg st="2" end="2"/>
                                            </p:txEl>
                                          </p:spTgt>
                                        </p:tgtEl>
                                        <p:attrNameLst>
                                          <p:attrName>ppt_h</p:attrName>
                                        </p:attrNameLst>
                                      </p:cBhvr>
                                      <p:tavLst>
                                        <p:tav tm="0">
                                          <p:val>
                                            <p:fltVal val="0"/>
                                          </p:val>
                                        </p:tav>
                                        <p:tav tm="100000">
                                          <p:val>
                                            <p:strVal val="#ppt_h"/>
                                          </p:val>
                                        </p:tav>
                                      </p:tavLst>
                                    </p:anim>
                                    <p:animEffect transition="in" filter="fade">
                                      <p:cBhvr>
                                        <p:cTn id="9" dur="500"/>
                                        <p:tgtEl>
                                          <p:spTgt spid="5">
                                            <p:txEl>
                                              <p:pRg st="2" end="2"/>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nodeType="clickEffect">
                                  <p:stCondLst>
                                    <p:cond delay="0"/>
                                  </p:stCondLst>
                                  <p:childTnLst>
                                    <p:set>
                                      <p:cBhvr>
                                        <p:cTn id="13" dur="1" fill="hold">
                                          <p:stCondLst>
                                            <p:cond delay="0"/>
                                          </p:stCondLst>
                                        </p:cTn>
                                        <p:tgtEl>
                                          <p:spTgt spid="5">
                                            <p:txEl>
                                              <p:pRg st="4" end="4"/>
                                            </p:txEl>
                                          </p:spTgt>
                                        </p:tgtEl>
                                        <p:attrNameLst>
                                          <p:attrName>style.visibility</p:attrName>
                                        </p:attrNameLst>
                                      </p:cBhvr>
                                      <p:to>
                                        <p:strVal val="visible"/>
                                      </p:to>
                                    </p:set>
                                    <p:anim calcmode="lin" valueType="num">
                                      <p:cBhvr>
                                        <p:cTn id="14" dur="500" fill="hold"/>
                                        <p:tgtEl>
                                          <p:spTgt spid="5">
                                            <p:txEl>
                                              <p:pRg st="4" end="4"/>
                                            </p:txEl>
                                          </p:spTgt>
                                        </p:tgtEl>
                                        <p:attrNameLst>
                                          <p:attrName>ppt_w</p:attrName>
                                        </p:attrNameLst>
                                      </p:cBhvr>
                                      <p:tavLst>
                                        <p:tav tm="0">
                                          <p:val>
                                            <p:fltVal val="0"/>
                                          </p:val>
                                        </p:tav>
                                        <p:tav tm="100000">
                                          <p:val>
                                            <p:strVal val="#ppt_w"/>
                                          </p:val>
                                        </p:tav>
                                      </p:tavLst>
                                    </p:anim>
                                    <p:anim calcmode="lin" valueType="num">
                                      <p:cBhvr>
                                        <p:cTn id="15" dur="500" fill="hold"/>
                                        <p:tgtEl>
                                          <p:spTgt spid="5">
                                            <p:txEl>
                                              <p:pRg st="4" end="4"/>
                                            </p:txEl>
                                          </p:spTgt>
                                        </p:tgtEl>
                                        <p:attrNameLst>
                                          <p:attrName>ppt_h</p:attrName>
                                        </p:attrNameLst>
                                      </p:cBhvr>
                                      <p:tavLst>
                                        <p:tav tm="0">
                                          <p:val>
                                            <p:fltVal val="0"/>
                                          </p:val>
                                        </p:tav>
                                        <p:tav tm="100000">
                                          <p:val>
                                            <p:strVal val="#ppt_h"/>
                                          </p:val>
                                        </p:tav>
                                      </p:tavLst>
                                    </p:anim>
                                    <p:animEffect transition="in" filter="fade">
                                      <p:cBhvr>
                                        <p:cTn id="16" dur="500"/>
                                        <p:tgtEl>
                                          <p:spTgt spid="5">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61274AA6-5709-4302-95E4-49385C311750}"/>
              </a:ext>
            </a:extLst>
          </p:cNvPr>
          <p:cNvSpPr>
            <a:spLocks noGrp="1"/>
          </p:cNvSpPr>
          <p:nvPr>
            <p:ph idx="1"/>
          </p:nvPr>
        </p:nvSpPr>
        <p:spPr>
          <a:xfrm>
            <a:off x="1035698" y="1721078"/>
            <a:ext cx="4289928" cy="3669909"/>
          </a:xfrm>
        </p:spPr>
        <p:txBody>
          <a:bodyPr anchor="ctr">
            <a:normAutofit/>
          </a:bodyPr>
          <a:lstStyle/>
          <a:p>
            <a:pPr marL="0" indent="-211455">
              <a:spcBef>
                <a:spcPts val="1200"/>
              </a:spcBef>
              <a:spcAft>
                <a:spcPts val="1800"/>
              </a:spcAft>
              <a:buNone/>
            </a:pPr>
            <a:r>
              <a:rPr lang="en-US" sz="1800" b="1" dirty="0">
                <a:solidFill>
                  <a:schemeClr val="tx2">
                    <a:lumMod val="95000"/>
                    <a:lumOff val="5000"/>
                  </a:schemeClr>
                </a:solidFill>
                <a:latin typeface="Georgia" panose="02040502050405020303" pitchFamily="18" charset="0"/>
              </a:rPr>
              <a:t>In comparison to unreinforced masonry walls, the use of LWECC in the retrofitting of URM walls is anticipated to improve its seismic performance when subjected to seismic activity by enhancing:</a:t>
            </a:r>
          </a:p>
          <a:p>
            <a:pPr marL="680085" lvl="2" indent="-342900">
              <a:spcBef>
                <a:spcPts val="1200"/>
              </a:spcBef>
              <a:spcAft>
                <a:spcPts val="1800"/>
              </a:spcAft>
              <a:buFont typeface="Wingdings" panose="05000000000000000000" pitchFamily="2" charset="2"/>
              <a:buChar char="q"/>
            </a:pPr>
            <a:r>
              <a:rPr lang="en-US" b="1" dirty="0">
                <a:solidFill>
                  <a:schemeClr val="tx2">
                    <a:lumMod val="95000"/>
                    <a:lumOff val="5000"/>
                  </a:schemeClr>
                </a:solidFill>
                <a:latin typeface="Georgia" panose="02040502050405020303" pitchFamily="18" charset="0"/>
              </a:rPr>
              <a:t>Wall deformation capacity, </a:t>
            </a:r>
          </a:p>
          <a:p>
            <a:pPr marL="680085" lvl="2" indent="-342900">
              <a:spcBef>
                <a:spcPts val="1200"/>
              </a:spcBef>
              <a:spcAft>
                <a:spcPts val="1800"/>
              </a:spcAft>
              <a:buFont typeface="Wingdings" panose="05000000000000000000" pitchFamily="2" charset="2"/>
              <a:buChar char="q"/>
            </a:pPr>
            <a:r>
              <a:rPr lang="en-US" b="1" dirty="0">
                <a:solidFill>
                  <a:schemeClr val="tx2">
                    <a:lumMod val="95000"/>
                    <a:lumOff val="5000"/>
                  </a:schemeClr>
                </a:solidFill>
                <a:latin typeface="Georgia" panose="02040502050405020303" pitchFamily="18" charset="0"/>
              </a:rPr>
              <a:t>Lateral strength, and </a:t>
            </a:r>
          </a:p>
          <a:p>
            <a:pPr marL="680085" lvl="2" indent="-342900">
              <a:spcBef>
                <a:spcPts val="1200"/>
              </a:spcBef>
              <a:spcAft>
                <a:spcPts val="1800"/>
              </a:spcAft>
              <a:buFont typeface="Wingdings" panose="05000000000000000000" pitchFamily="2" charset="2"/>
              <a:buChar char="q"/>
            </a:pPr>
            <a:r>
              <a:rPr lang="en-US" b="1" dirty="0">
                <a:solidFill>
                  <a:schemeClr val="tx2">
                    <a:lumMod val="95000"/>
                    <a:lumOff val="5000"/>
                  </a:schemeClr>
                </a:solidFill>
                <a:latin typeface="Georgia" panose="02040502050405020303" pitchFamily="18" charset="0"/>
              </a:rPr>
              <a:t>Displacement ductility</a:t>
            </a:r>
          </a:p>
        </p:txBody>
      </p:sp>
      <p:sp>
        <p:nvSpPr>
          <p:cNvPr id="6" name="Slide Number Placeholder 5">
            <a:extLst>
              <a:ext uri="{FF2B5EF4-FFF2-40B4-BE49-F238E27FC236}">
                <a16:creationId xmlns:a16="http://schemas.microsoft.com/office/drawing/2014/main" id="{D2A52664-6AD1-5932-7887-F2C22C58006D}"/>
              </a:ext>
            </a:extLst>
          </p:cNvPr>
          <p:cNvSpPr>
            <a:spLocks noGrp="1"/>
          </p:cNvSpPr>
          <p:nvPr>
            <p:ph type="sldNum" sz="quarter" idx="12"/>
          </p:nvPr>
        </p:nvSpPr>
        <p:spPr/>
        <p:txBody>
          <a:bodyPr/>
          <a:lstStyle/>
          <a:p>
            <a:fld id="{3A98EE3D-8CD1-4C3F-BD1C-C98C9596463C}" type="slidenum">
              <a:rPr lang="en-US" sz="2000" b="1" smtClean="0">
                <a:solidFill>
                  <a:schemeClr val="tx2"/>
                </a:solidFill>
              </a:rPr>
              <a:t>8</a:t>
            </a:fld>
            <a:endParaRPr lang="en-US" sz="2000" b="1" dirty="0">
              <a:solidFill>
                <a:schemeClr val="tx2"/>
              </a:solidFill>
            </a:endParaRPr>
          </a:p>
        </p:txBody>
      </p:sp>
      <p:sp>
        <p:nvSpPr>
          <p:cNvPr id="5" name="Title 1">
            <a:extLst>
              <a:ext uri="{FF2B5EF4-FFF2-40B4-BE49-F238E27FC236}">
                <a16:creationId xmlns:a16="http://schemas.microsoft.com/office/drawing/2014/main" id="{7D0E1D87-C593-4CE8-BD09-D396735962AD}"/>
              </a:ext>
            </a:extLst>
          </p:cNvPr>
          <p:cNvSpPr txBox="1">
            <a:spLocks/>
          </p:cNvSpPr>
          <p:nvPr/>
        </p:nvSpPr>
        <p:spPr>
          <a:xfrm>
            <a:off x="6018962" y="528130"/>
            <a:ext cx="4850969" cy="797750"/>
          </a:xfrm>
          <a:prstGeom prst="rect">
            <a:avLst/>
          </a:prstGeom>
        </p:spPr>
        <p:txBody>
          <a:bodyPr vert="horz" lIns="91440" tIns="45720" rIns="91440" bIns="45720" rtlCol="0" anchor="b">
            <a:normAutofit lnSpcReduction="10000"/>
          </a:bodyPr>
          <a:lstStyle>
            <a:lvl1pPr algn="l" defTabSz="914400" rtl="0" eaLnBrk="1" latinLnBrk="0" hangingPunct="1">
              <a:lnSpc>
                <a:spcPct val="85000"/>
              </a:lnSpc>
              <a:spcBef>
                <a:spcPct val="0"/>
              </a:spcBef>
              <a:buNone/>
              <a:defRPr sz="4400" kern="1200" cap="all" baseline="0">
                <a:solidFill>
                  <a:schemeClr val="accent1">
                    <a:lumMod val="50000"/>
                  </a:schemeClr>
                </a:solidFill>
                <a:latin typeface="+mj-lt"/>
                <a:ea typeface="+mj-ea"/>
                <a:cs typeface="+mj-cs"/>
              </a:defRPr>
            </a:lvl1pPr>
          </a:lstStyle>
          <a:p>
            <a:pPr marL="457200" indent="-457200">
              <a:buFont typeface="Wingdings" panose="05000000000000000000" pitchFamily="2" charset="2"/>
              <a:buChar char="v"/>
            </a:pPr>
            <a:r>
              <a:rPr lang="en-US" sz="2800" b="1" dirty="0">
                <a:latin typeface="Georgia" panose="02040502050405020303" pitchFamily="18" charset="0"/>
              </a:rPr>
              <a:t>Research Objectives</a:t>
            </a:r>
          </a:p>
        </p:txBody>
      </p:sp>
      <p:sp>
        <p:nvSpPr>
          <p:cNvPr id="4" name="Rectangle 3"/>
          <p:cNvSpPr/>
          <p:nvPr/>
        </p:nvSpPr>
        <p:spPr>
          <a:xfrm>
            <a:off x="6018962" y="1721078"/>
            <a:ext cx="5426111" cy="3970318"/>
          </a:xfrm>
          <a:prstGeom prst="rect">
            <a:avLst/>
          </a:prstGeom>
        </p:spPr>
        <p:txBody>
          <a:bodyPr wrap="square">
            <a:spAutoFit/>
          </a:bodyPr>
          <a:lstStyle/>
          <a:p>
            <a:pPr marL="285750" lvl="0" indent="-285750">
              <a:buFont typeface="Wingdings" panose="05000000000000000000" pitchFamily="2" charset="2"/>
              <a:buChar char="q"/>
            </a:pPr>
            <a:r>
              <a:rPr lang="en-US" b="1" dirty="0">
                <a:solidFill>
                  <a:schemeClr val="tx2"/>
                </a:solidFill>
                <a:latin typeface="Georgia" panose="02040502050405020303" pitchFamily="18" charset="0"/>
              </a:rPr>
              <a:t>Examine the structural response of unreinforced masonry walls exposed to in-plane cyclic loadings.</a:t>
            </a:r>
          </a:p>
          <a:p>
            <a:pPr marL="285750" lvl="0" indent="-285750">
              <a:buFont typeface="Wingdings" panose="05000000000000000000" pitchFamily="2" charset="2"/>
              <a:buChar char="q"/>
            </a:pPr>
            <a:endParaRPr lang="en-US" b="1" dirty="0">
              <a:solidFill>
                <a:schemeClr val="tx2"/>
              </a:solidFill>
              <a:latin typeface="Georgia" panose="02040502050405020303" pitchFamily="18" charset="0"/>
            </a:endParaRPr>
          </a:p>
          <a:p>
            <a:pPr marL="285750" indent="-285750">
              <a:buFont typeface="Wingdings" panose="05000000000000000000" pitchFamily="2" charset="2"/>
              <a:buChar char="q"/>
            </a:pPr>
            <a:r>
              <a:rPr lang="en-US" b="1" dirty="0">
                <a:solidFill>
                  <a:schemeClr val="tx2"/>
                </a:solidFill>
                <a:latin typeface="Georgia" panose="02040502050405020303" pitchFamily="18" charset="0"/>
              </a:rPr>
              <a:t>Investigate the structural response of unreinforced masonry walls strengthened with lightweight ECC when subjected to in-plane cyclic loadings.</a:t>
            </a:r>
          </a:p>
          <a:p>
            <a:pPr marL="285750" lvl="0" indent="-285750">
              <a:buFont typeface="Wingdings" panose="05000000000000000000" pitchFamily="2" charset="2"/>
              <a:buChar char="q"/>
            </a:pPr>
            <a:endParaRPr lang="en-US" b="1" dirty="0">
              <a:solidFill>
                <a:schemeClr val="tx2"/>
              </a:solidFill>
              <a:latin typeface="Georgia" panose="02040502050405020303" pitchFamily="18" charset="0"/>
            </a:endParaRPr>
          </a:p>
          <a:p>
            <a:pPr marL="285750" indent="-285750">
              <a:buFont typeface="Wingdings" panose="05000000000000000000" pitchFamily="2" charset="2"/>
              <a:buChar char="q"/>
            </a:pPr>
            <a:r>
              <a:rPr lang="en-US" b="1" dirty="0">
                <a:solidFill>
                  <a:schemeClr val="tx2"/>
                </a:solidFill>
                <a:latin typeface="Georgia" panose="02040502050405020303" pitchFamily="18" charset="0"/>
              </a:rPr>
              <a:t>Identify the effect of lightweight ECC strength on the effectiveness of seismic retrofitting of unreinforced masonry walls</a:t>
            </a:r>
          </a:p>
          <a:p>
            <a:pPr marL="285750" lvl="0" indent="-285750">
              <a:buFont typeface="Wingdings" panose="05000000000000000000" pitchFamily="2" charset="2"/>
              <a:buChar char="q"/>
            </a:pPr>
            <a:endParaRPr lang="en-US" b="1" dirty="0">
              <a:solidFill>
                <a:schemeClr val="tx2"/>
              </a:solidFill>
              <a:latin typeface="Georgia" panose="02040502050405020303" pitchFamily="18" charset="0"/>
            </a:endParaRPr>
          </a:p>
        </p:txBody>
      </p:sp>
      <p:sp>
        <p:nvSpPr>
          <p:cNvPr id="7" name="Title 1">
            <a:extLst>
              <a:ext uri="{FF2B5EF4-FFF2-40B4-BE49-F238E27FC236}">
                <a16:creationId xmlns:a16="http://schemas.microsoft.com/office/drawing/2014/main" id="{68D7C056-2ECC-0AC2-9907-7B0303324AC6}"/>
              </a:ext>
            </a:extLst>
          </p:cNvPr>
          <p:cNvSpPr txBox="1">
            <a:spLocks/>
          </p:cNvSpPr>
          <p:nvPr/>
        </p:nvSpPr>
        <p:spPr>
          <a:xfrm>
            <a:off x="1089446" y="528130"/>
            <a:ext cx="4236180" cy="797750"/>
          </a:xfrm>
          <a:prstGeom prst="rect">
            <a:avLst/>
          </a:prstGeom>
        </p:spPr>
        <p:txBody>
          <a:bodyPr vert="horz" lIns="91440" tIns="45720" rIns="91440" bIns="45720" rtlCol="0" anchor="b">
            <a:normAutofit lnSpcReduction="10000"/>
          </a:bodyPr>
          <a:lstStyle>
            <a:lvl1pPr algn="l" defTabSz="914400" rtl="0" eaLnBrk="1" latinLnBrk="0" hangingPunct="1">
              <a:lnSpc>
                <a:spcPct val="85000"/>
              </a:lnSpc>
              <a:spcBef>
                <a:spcPct val="0"/>
              </a:spcBef>
              <a:buNone/>
              <a:defRPr sz="4400" kern="1200" cap="all" baseline="0">
                <a:solidFill>
                  <a:schemeClr val="accent1">
                    <a:lumMod val="50000"/>
                  </a:schemeClr>
                </a:solidFill>
                <a:latin typeface="+mj-lt"/>
                <a:ea typeface="+mj-ea"/>
                <a:cs typeface="+mj-cs"/>
              </a:defRPr>
            </a:lvl1pPr>
          </a:lstStyle>
          <a:p>
            <a:pPr marL="457200" indent="-457200">
              <a:buFont typeface="Wingdings" panose="05000000000000000000" pitchFamily="2" charset="2"/>
              <a:buChar char="v"/>
            </a:pPr>
            <a:r>
              <a:rPr lang="en-US" sz="2800" b="1" dirty="0">
                <a:latin typeface="Georgia" panose="02040502050405020303" pitchFamily="18" charset="0"/>
              </a:rPr>
              <a:t>Research Hypothesis</a:t>
            </a:r>
          </a:p>
        </p:txBody>
      </p:sp>
    </p:spTree>
    <p:extLst>
      <p:ext uri="{BB962C8B-B14F-4D97-AF65-F5344CB8AC3E}">
        <p14:creationId xmlns:p14="http://schemas.microsoft.com/office/powerpoint/2010/main" val="42507266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1000"/>
                                        <p:tgtEl>
                                          <p:spTgt spid="4"/>
                                        </p:tgtEl>
                                      </p:cBhvr>
                                    </p:animEffect>
                                    <p:anim calcmode="lin" valueType="num">
                                      <p:cBhvr>
                                        <p:cTn id="13" dur="1000" fill="hold"/>
                                        <p:tgtEl>
                                          <p:spTgt spid="4"/>
                                        </p:tgtEl>
                                        <p:attrNameLst>
                                          <p:attrName>ppt_x</p:attrName>
                                        </p:attrNameLst>
                                      </p:cBhvr>
                                      <p:tavLst>
                                        <p:tav tm="0">
                                          <p:val>
                                            <p:strVal val="#ppt_x"/>
                                          </p:val>
                                        </p:tav>
                                        <p:tav tm="100000">
                                          <p:val>
                                            <p:strVal val="#ppt_x"/>
                                          </p:val>
                                        </p:tav>
                                      </p:tavLst>
                                    </p:anim>
                                    <p:anim calcmode="lin" valueType="num">
                                      <p:cBhvr>
                                        <p:cTn id="14"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4"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9F6D96E8-E069-8ABB-765D-4EEDF43E8447}"/>
              </a:ext>
            </a:extLst>
          </p:cNvPr>
          <p:cNvSpPr>
            <a:spLocks noGrp="1"/>
          </p:cNvSpPr>
          <p:nvPr>
            <p:ph type="sldNum" sz="quarter" idx="12"/>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3A98EE3D-8CD1-4C3F-BD1C-C98C9596463C}" type="slidenum">
              <a:rPr kumimoji="0" lang="en-US" i="0" u="none" strike="noStrike" kern="1200" cap="none" spc="0" normalizeH="0" baseline="0" noProof="0" smtClean="0">
                <a:ln>
                  <a:noFill/>
                </a:ln>
                <a:effectLst/>
                <a:uLnTx/>
                <a:uFillTx/>
              </a:rPr>
              <a:pPr marL="0" marR="0" lvl="0" indent="0" algn="l" defTabSz="914400" rtl="0" eaLnBrk="1" fontAlgn="auto" latinLnBrk="0" hangingPunct="1">
                <a:lnSpc>
                  <a:spcPct val="100000"/>
                </a:lnSpc>
                <a:spcBef>
                  <a:spcPts val="0"/>
                </a:spcBef>
                <a:spcAft>
                  <a:spcPts val="0"/>
                </a:spcAft>
                <a:buClrTx/>
                <a:buSzTx/>
                <a:buFontTx/>
                <a:buNone/>
                <a:tabLst/>
                <a:defRPr/>
              </a:pPr>
              <a:t>9</a:t>
            </a:fld>
            <a:endParaRPr kumimoji="0" lang="en-US" i="0" u="none" strike="noStrike" kern="1200" cap="none" spc="0" normalizeH="0" baseline="0" noProof="0" dirty="0">
              <a:ln>
                <a:noFill/>
              </a:ln>
              <a:effectLst/>
              <a:uLnTx/>
              <a:uFillTx/>
            </a:endParaRPr>
          </a:p>
        </p:txBody>
      </p:sp>
      <p:sp>
        <p:nvSpPr>
          <p:cNvPr id="7" name="TextBox 6">
            <a:extLst>
              <a:ext uri="{FF2B5EF4-FFF2-40B4-BE49-F238E27FC236}">
                <a16:creationId xmlns:a16="http://schemas.microsoft.com/office/drawing/2014/main" id="{3495AE81-E3DF-5B5A-ED61-2184497827A5}"/>
              </a:ext>
            </a:extLst>
          </p:cNvPr>
          <p:cNvSpPr txBox="1"/>
          <p:nvPr/>
        </p:nvSpPr>
        <p:spPr>
          <a:xfrm>
            <a:off x="2894271" y="3075057"/>
            <a:ext cx="6403458" cy="707886"/>
          </a:xfrm>
          <a:prstGeom prst="rect">
            <a:avLst/>
          </a:prstGeom>
          <a:noFill/>
        </p:spPr>
        <p:txBody>
          <a:bodyPr wrap="square">
            <a:spAutoFit/>
          </a:bodyPr>
          <a:lstStyle/>
          <a:p>
            <a:r>
              <a:rPr kumimoji="0" lang="en-US" sz="4000" b="1" i="0" u="none" strike="noStrike" kern="1200" cap="all" spc="0" normalizeH="0" baseline="0" noProof="0" dirty="0">
                <a:ln>
                  <a:noFill/>
                </a:ln>
                <a:solidFill>
                  <a:srgbClr val="1BDCFF">
                    <a:lumMod val="50000"/>
                  </a:srgbClr>
                </a:solidFill>
                <a:effectLst/>
                <a:uLnTx/>
                <a:uFillTx/>
                <a:latin typeface="Georgia" panose="02040502050405020303" pitchFamily="18" charset="0"/>
                <a:ea typeface="+mj-ea"/>
                <a:cs typeface="+mj-cs"/>
              </a:rPr>
              <a:t>Literature Review</a:t>
            </a:r>
            <a:endParaRPr lang="en-US" sz="2000" dirty="0"/>
          </a:p>
        </p:txBody>
      </p:sp>
    </p:spTree>
    <p:extLst>
      <p:ext uri="{BB962C8B-B14F-4D97-AF65-F5344CB8AC3E}">
        <p14:creationId xmlns:p14="http://schemas.microsoft.com/office/powerpoint/2010/main" val="3902815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Wireframe Building 16x9">
  <a:themeElements>
    <a:clrScheme name="WireframeBuilding">
      <a:dk1>
        <a:srgbClr val="404040"/>
      </a:dk1>
      <a:lt1>
        <a:sysClr val="window" lastClr="FFFFFF"/>
      </a:lt1>
      <a:dk2>
        <a:srgbClr val="000000"/>
      </a:dk2>
      <a:lt2>
        <a:srgbClr val="E4F9F9"/>
      </a:lt2>
      <a:accent1>
        <a:srgbClr val="1BDCFF"/>
      </a:accent1>
      <a:accent2>
        <a:srgbClr val="3AC673"/>
      </a:accent2>
      <a:accent3>
        <a:srgbClr val="F6BD1E"/>
      </a:accent3>
      <a:accent4>
        <a:srgbClr val="C74167"/>
      </a:accent4>
      <a:accent5>
        <a:srgbClr val="F17E1F"/>
      </a:accent5>
      <a:accent6>
        <a:srgbClr val="6681CC"/>
      </a:accent6>
      <a:hlink>
        <a:srgbClr val="F17E1F"/>
      </a:hlink>
      <a:folHlink>
        <a:srgbClr val="969696"/>
      </a:folHlink>
    </a:clrScheme>
    <a:fontScheme name="Calibri">
      <a:majorFont>
        <a:latin typeface="Calibri"/>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Business wireframe building presentation (widescreen).potx" id="{58CE74E2-616B-447D-963B-87527DA5909A}" vid="{49D84436-E293-416F-BC4D-7976A1E115A4}"/>
    </a:ext>
  </a:extLst>
</a:theme>
</file>

<file path=ppt/theme/theme2.xml><?xml version="1.0" encoding="utf-8"?>
<a:theme xmlns:a="http://schemas.openxmlformats.org/drawingml/2006/main" name="RetrospectVTI">
  <a:themeElements>
    <a:clrScheme name="">
      <a:dk1>
        <a:srgbClr val="000000"/>
      </a:dk1>
      <a:lt1>
        <a:srgbClr val="FFFFFF"/>
      </a:lt1>
      <a:dk2>
        <a:srgbClr val="243541"/>
      </a:dk2>
      <a:lt2>
        <a:srgbClr val="E2E5E8"/>
      </a:lt2>
      <a:accent1>
        <a:srgbClr val="E88B33"/>
      </a:accent1>
      <a:accent2>
        <a:srgbClr val="AEA33A"/>
      </a:accent2>
      <a:accent3>
        <a:srgbClr val="8CAB4A"/>
      </a:accent3>
      <a:accent4>
        <a:srgbClr val="57B636"/>
      </a:accent4>
      <a:accent5>
        <a:srgbClr val="2EBA43"/>
      </a:accent5>
      <a:accent6>
        <a:srgbClr val="33B67D"/>
      </a:accent6>
      <a:hlink>
        <a:srgbClr val="5F84A8"/>
      </a:hlink>
      <a:folHlink>
        <a:srgbClr val="7F7F7F"/>
      </a:folHlink>
    </a:clrScheme>
    <a:fontScheme name="Retrospect">
      <a:majorFont>
        <a:latin typeface="Georgia Pro Cond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Speak Pro"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VTI" id="{ABE3C30C-0FC0-4450-828E-52DE70F1BCCB}" vid="{A6E2497D-935A-4CFD-B9FD-6DCB15FA68BF}"/>
    </a:ext>
  </a:extLst>
</a:theme>
</file>

<file path=ppt/theme/theme3.xml><?xml version="1.0" encoding="utf-8"?>
<a:theme xmlns:a="http://schemas.openxmlformats.org/drawingml/2006/main" name="Office Theme">
  <a:themeElements>
    <a:clrScheme name="WireframeBuilding">
      <a:dk1>
        <a:srgbClr val="404040"/>
      </a:dk1>
      <a:lt1>
        <a:sysClr val="window" lastClr="FFFFFF"/>
      </a:lt1>
      <a:dk2>
        <a:srgbClr val="000000"/>
      </a:dk2>
      <a:lt2>
        <a:srgbClr val="E4F9F9"/>
      </a:lt2>
      <a:accent1>
        <a:srgbClr val="1BDCFF"/>
      </a:accent1>
      <a:accent2>
        <a:srgbClr val="3AC673"/>
      </a:accent2>
      <a:accent3>
        <a:srgbClr val="F6BD1E"/>
      </a:accent3>
      <a:accent4>
        <a:srgbClr val="C74167"/>
      </a:accent4>
      <a:accent5>
        <a:srgbClr val="F17E1F"/>
      </a:accent5>
      <a:accent6>
        <a:srgbClr val="6681CC"/>
      </a:accent6>
      <a:hlink>
        <a:srgbClr val="F17E1F"/>
      </a:hlink>
      <a:folHlink>
        <a:srgbClr val="969696"/>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57000"/>
                <a:satMod val="101000"/>
              </a:schemeClr>
            </a:gs>
            <a:gs pos="50000">
              <a:schemeClr val="phClr">
                <a:lumMod val="137000"/>
                <a:satMod val="103000"/>
              </a:schemeClr>
            </a:gs>
            <a:gs pos="100000">
              <a:schemeClr val="phClr">
                <a:lumMod val="115000"/>
                <a:satMod val="109000"/>
              </a:schemeClr>
            </a:gs>
          </a:gsLst>
          <a:lin ang="5400000" scaled="0"/>
        </a:gradFill>
        <a:gradFill rotWithShape="1">
          <a:gsLst>
            <a:gs pos="0">
              <a:schemeClr val="phClr">
                <a:satMod val="103000"/>
                <a:lumMod val="118000"/>
              </a:schemeClr>
            </a:gs>
            <a:gs pos="50000">
              <a:schemeClr val="phClr">
                <a:satMod val="89000"/>
                <a:lumMod val="91000"/>
              </a:schemeClr>
            </a:gs>
            <a:gs pos="100000">
              <a:schemeClr val="phClr">
                <a:lumMod val="6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100000"/>
                <a:satMod val="100000"/>
                <a:shade val="0"/>
              </a:schemeClr>
            </a:gs>
            <a:gs pos="0">
              <a:scrgbClr r="0" g="0" b="0"/>
            </a:gs>
            <a:gs pos="100000">
              <a:schemeClr val="phClr">
                <a:shade val="100000"/>
                <a:satMod val="100000"/>
              </a:schemeClr>
            </a:gs>
          </a:gsLst>
          <a:lin ang="5400000" scaled="0"/>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WireframeBuilding">
      <a:dk1>
        <a:srgbClr val="404040"/>
      </a:dk1>
      <a:lt1>
        <a:sysClr val="window" lastClr="FFFFFF"/>
      </a:lt1>
      <a:dk2>
        <a:srgbClr val="000000"/>
      </a:dk2>
      <a:lt2>
        <a:srgbClr val="E4F9F9"/>
      </a:lt2>
      <a:accent1>
        <a:srgbClr val="1BDCFF"/>
      </a:accent1>
      <a:accent2>
        <a:srgbClr val="3AC673"/>
      </a:accent2>
      <a:accent3>
        <a:srgbClr val="F6BD1E"/>
      </a:accent3>
      <a:accent4>
        <a:srgbClr val="C74167"/>
      </a:accent4>
      <a:accent5>
        <a:srgbClr val="F17E1F"/>
      </a:accent5>
      <a:accent6>
        <a:srgbClr val="6681CC"/>
      </a:accent6>
      <a:hlink>
        <a:srgbClr val="F17E1F"/>
      </a:hlink>
      <a:folHlink>
        <a:srgbClr val="969696"/>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57000"/>
                <a:satMod val="101000"/>
              </a:schemeClr>
            </a:gs>
            <a:gs pos="50000">
              <a:schemeClr val="phClr">
                <a:lumMod val="137000"/>
                <a:satMod val="103000"/>
              </a:schemeClr>
            </a:gs>
            <a:gs pos="100000">
              <a:schemeClr val="phClr">
                <a:lumMod val="115000"/>
                <a:satMod val="109000"/>
              </a:schemeClr>
            </a:gs>
          </a:gsLst>
          <a:lin ang="5400000" scaled="0"/>
        </a:gradFill>
        <a:gradFill rotWithShape="1">
          <a:gsLst>
            <a:gs pos="0">
              <a:schemeClr val="phClr">
                <a:satMod val="103000"/>
                <a:lumMod val="118000"/>
              </a:schemeClr>
            </a:gs>
            <a:gs pos="50000">
              <a:schemeClr val="phClr">
                <a:satMod val="89000"/>
                <a:lumMod val="91000"/>
              </a:schemeClr>
            </a:gs>
            <a:gs pos="100000">
              <a:schemeClr val="phClr">
                <a:lumMod val="6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100000"/>
                <a:satMod val="100000"/>
                <a:shade val="0"/>
              </a:schemeClr>
            </a:gs>
            <a:gs pos="0">
              <a:scrgbClr r="0" g="0" b="0"/>
            </a:gs>
            <a:gs pos="100000">
              <a:schemeClr val="phClr">
                <a:shade val="100000"/>
                <a:satMod val="100000"/>
              </a:schemeClr>
            </a:gs>
          </a:gsLst>
          <a:lin ang="5400000" scaled="0"/>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Custom 40">
    <a:dk1>
      <a:sysClr val="windowText" lastClr="000000"/>
    </a:dk1>
    <a:lt1>
      <a:sysClr val="window" lastClr="FFFFFF"/>
    </a:lt1>
    <a:dk2>
      <a:srgbClr val="545D57"/>
    </a:dk2>
    <a:lt2>
      <a:srgbClr val="EBEBE8"/>
    </a:lt2>
    <a:accent1>
      <a:srgbClr val="579858"/>
    </a:accent1>
    <a:accent2>
      <a:srgbClr val="ED583E"/>
    </a:accent2>
    <a:accent3>
      <a:srgbClr val="D3BA59"/>
    </a:accent3>
    <a:accent4>
      <a:srgbClr val="4C94AC"/>
    </a:accent4>
    <a:accent5>
      <a:srgbClr val="A09E84"/>
    </a:accent5>
    <a:accent6>
      <a:srgbClr val="FC7D4A"/>
    </a:accent6>
    <a:hlink>
      <a:srgbClr val="04A2DA"/>
    </a:hlink>
    <a:folHlink>
      <a:srgbClr val="808080"/>
    </a:folHlink>
  </a:clrScheme>
</a:themeOverride>
</file>

<file path=docProps/app.xml><?xml version="1.0" encoding="utf-8"?>
<Properties xmlns="http://schemas.openxmlformats.org/officeDocument/2006/extended-properties" xmlns:vt="http://schemas.openxmlformats.org/officeDocument/2006/docPropsVTypes">
  <Template>Business wireframe building presentation (widescreen)</Template>
  <TotalTime>8865</TotalTime>
  <Words>3065</Words>
  <Application>Microsoft Office PowerPoint</Application>
  <PresentationFormat>Widescreen</PresentationFormat>
  <Paragraphs>377</Paragraphs>
  <Slides>34</Slides>
  <Notes>25</Notes>
  <HiddenSlides>0</HiddenSlides>
  <MMClips>0</MMClips>
  <ScaleCrop>false</ScaleCrop>
  <HeadingPairs>
    <vt:vector size="6" baseType="variant">
      <vt:variant>
        <vt:lpstr>Fonts Used</vt:lpstr>
      </vt:variant>
      <vt:variant>
        <vt:i4>9</vt:i4>
      </vt:variant>
      <vt:variant>
        <vt:lpstr>Theme</vt:lpstr>
      </vt:variant>
      <vt:variant>
        <vt:i4>2</vt:i4>
      </vt:variant>
      <vt:variant>
        <vt:lpstr>Slide Titles</vt:lpstr>
      </vt:variant>
      <vt:variant>
        <vt:i4>34</vt:i4>
      </vt:variant>
    </vt:vector>
  </HeadingPairs>
  <TitlesOfParts>
    <vt:vector size="45" baseType="lpstr">
      <vt:lpstr>Arial</vt:lpstr>
      <vt:lpstr>Calibri</vt:lpstr>
      <vt:lpstr>Cambria Math</vt:lpstr>
      <vt:lpstr>Georgia</vt:lpstr>
      <vt:lpstr>Georgia Pro Cond Light</vt:lpstr>
      <vt:lpstr>Speak Pro</vt:lpstr>
      <vt:lpstr>Symbol</vt:lpstr>
      <vt:lpstr>Times New Roman</vt:lpstr>
      <vt:lpstr>Wingdings</vt:lpstr>
      <vt:lpstr>Wireframe Building 16x9</vt:lpstr>
      <vt:lpstr>RetrospectVTI</vt:lpstr>
      <vt:lpstr>Experimental Investigation on Seismic Performance of Unreinforced Masonry Walls Strengthened with Lightweight Engineered Cementitious Composites.</vt:lpstr>
      <vt:lpstr>Outline:</vt:lpstr>
      <vt:lpstr>PowerPoint Presentation</vt:lpstr>
      <vt:lpstr>Masonry Structures under Seismic Load</vt:lpstr>
      <vt:lpstr>Effect of Earthquake Hazard in Almaty Region</vt:lpstr>
      <vt:lpstr>Potential Retrofitting Technology for URM Walls</vt:lpstr>
      <vt:lpstr>Potential Retrofitting Technology for URM Walls</vt:lpstr>
      <vt:lpstr>PowerPoint Presentation</vt:lpstr>
      <vt:lpstr>PowerPoint Presentation</vt:lpstr>
      <vt:lpstr>PowerPoint Presentation</vt:lpstr>
      <vt:lpstr>ECC</vt:lpstr>
      <vt:lpstr>PowerPoint Presentation</vt:lpstr>
      <vt:lpstr>PowerPoint Presentation</vt:lpstr>
      <vt:lpstr>Prototype structure and Scaling</vt:lpstr>
      <vt:lpstr>Wall specimens</vt:lpstr>
      <vt:lpstr>Construction of Masonry Walls</vt:lpstr>
      <vt:lpstr>Material Properties</vt:lpstr>
      <vt:lpstr>Wall Test setup</vt:lpstr>
      <vt:lpstr>In-plane wall test loading protocol</vt:lpstr>
      <vt:lpstr>Wall Instrumentation</vt:lpstr>
      <vt:lpstr>PowerPoint Presentation</vt:lpstr>
      <vt:lpstr>Force-displacement response</vt:lpstr>
      <vt:lpstr>Failure mode </vt:lpstr>
      <vt:lpstr>Displacement-rotation response </vt:lpstr>
      <vt:lpstr>Moment-rotation response </vt:lpstr>
      <vt:lpstr>Shear deformation</vt:lpstr>
      <vt:lpstr>Stiffness Degradation</vt:lpstr>
      <vt:lpstr>Energy dissipation capacity</vt:lpstr>
      <vt:lpstr>PowerPoint Presentation</vt:lpstr>
      <vt:lpstr>In-plane wall responses parameters for wall specimens</vt:lpstr>
      <vt:lpstr>PowerPoint Presentation</vt:lpstr>
      <vt:lpstr>PowerPoint Presentation</vt:lpstr>
      <vt:lpstr>References</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Experimental Investigation on Seismic Performance of Unreinforced Masonry Walls Strengthened with Lightweight Engineered Cementitious Composites.</dc:title>
  <dc:creator>Chukwuwike Ogwumeh</dc:creator>
  <cp:lastModifiedBy>Chukwuwike Mike Ogwumeh</cp:lastModifiedBy>
  <cp:revision>68</cp:revision>
  <dcterms:created xsi:type="dcterms:W3CDTF">2023-04-12T07:19:17Z</dcterms:created>
  <dcterms:modified xsi:type="dcterms:W3CDTF">2023-04-30T09:40:58Z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0x010100AA3F7D94069FF64A86F7DFF56D60E3BE</vt:lpwstr>
  </property>
  <property fmtid="{D5CDD505-2E9C-101B-9397-08002B2CF9AE}" pid="3" name="InternalTags">
    <vt:lpwstr/>
  </property>
  <property fmtid="{D5CDD505-2E9C-101B-9397-08002B2CF9AE}" pid="4" name="FeatureTags">
    <vt:lpwstr/>
  </property>
  <property fmtid="{D5CDD505-2E9C-101B-9397-08002B2CF9AE}" pid="5" name="LocalizationTags">
    <vt:lpwstr/>
  </property>
  <property fmtid="{D5CDD505-2E9C-101B-9397-08002B2CF9AE}" pid="6" name="ScenarioTags">
    <vt:lpwstr/>
  </property>
  <property fmtid="{D5CDD505-2E9C-101B-9397-08002B2CF9AE}" pid="7" name="CampaignTags">
    <vt:lpwstr/>
  </property>
</Properties>
</file>