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y="5143500" cx="9144000"/>
  <p:notesSz cx="6858000" cy="9144000"/>
  <p:embeddedFontLst>
    <p:embeddedFont>
      <p:font typeface="Roboto"/>
      <p:regular r:id="rId41"/>
      <p:bold r:id="rId42"/>
      <p:italic r:id="rId43"/>
      <p:boldItalic r:id="rId44"/>
    </p:embeddedFont>
    <p:embeddedFont>
      <p:font typeface="Merriweather"/>
      <p:regular r:id="rId45"/>
      <p:bold r:id="rId46"/>
      <p:italic r:id="rId47"/>
      <p:boldItalic r:id="rId48"/>
    </p:embeddedFont>
    <p:embeddedFont>
      <p:font typeface="Open Sans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609A7D7-EF65-4B81-9772-F3DCAFF14414}">
  <a:tblStyle styleId="{4609A7D7-EF65-4B81-9772-F3DCAFF1441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font" Target="fonts/Roboto-bold.fntdata"/><Relationship Id="rId41" Type="http://schemas.openxmlformats.org/officeDocument/2006/relationships/font" Target="fonts/Roboto-regular.fntdata"/><Relationship Id="rId44" Type="http://schemas.openxmlformats.org/officeDocument/2006/relationships/font" Target="fonts/Roboto-boldItalic.fntdata"/><Relationship Id="rId43" Type="http://schemas.openxmlformats.org/officeDocument/2006/relationships/font" Target="fonts/Roboto-italic.fntdata"/><Relationship Id="rId46" Type="http://schemas.openxmlformats.org/officeDocument/2006/relationships/font" Target="fonts/Merriweather-bold.fntdata"/><Relationship Id="rId45" Type="http://schemas.openxmlformats.org/officeDocument/2006/relationships/font" Target="fonts/Merriweath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Merriweather-boldItalic.fntdata"/><Relationship Id="rId47" Type="http://schemas.openxmlformats.org/officeDocument/2006/relationships/font" Target="fonts/Merriweather-italic.fntdata"/><Relationship Id="rId49" Type="http://schemas.openxmlformats.org/officeDocument/2006/relationships/font" Target="fonts/OpenSans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OpenSans-italic.fntdata"/><Relationship Id="rId50" Type="http://schemas.openxmlformats.org/officeDocument/2006/relationships/font" Target="fonts/OpenSans-bold.fntdata"/><Relationship Id="rId52" Type="http://schemas.openxmlformats.org/officeDocument/2006/relationships/font" Target="fonts/OpenSans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1e14c44dc6d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1e14c44dc6d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3a87c7c747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3a87c7c74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3a87c7c747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3a87c7c747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3b2e4d4d42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3b2e4d4d42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3a87c7c747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3a87c7c74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3a87c7c747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3a87c7c747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3a87c7c747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3a87c7c747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3a87c7c747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3a87c7c747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3a87c7c747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3a87c7c747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3a87c7c747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3a87c7c747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3a87c7c747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3a87c7c747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3a8ebb918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23a8ebb91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3a87c7c747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3a87c7c747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3a87c7c747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3a87c7c747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3a87c7c747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3a87c7c747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3a87c7c747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3a87c7c747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3a87c7c747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3a87c7c747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3a87c7c747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23a87c7c747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3a87c7c747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3a87c7c747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3a87c7c747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23a87c7c747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3a87c7c747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3a87c7c747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3a87c7c747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23a87c7c747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0a1ed967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0a1ed967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3a87c7c747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23a87c7c747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3a87c7c747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23a87c7c747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e14c44dc6d_0_3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e14c44dc6d_0_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e14c44dc6d_0_5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1e14c44dc6d_0_5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e14c44dc6d_0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1e14c44dc6d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3b2e4d4d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3b2e4d4d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3b2e4d4d4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3b2e4d4d4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3a8ebb9185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3a8ebb918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3b2e4d4d42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3b2e4d4d4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3a87c7c74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3a87c7c74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3a87c7c747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3a87c7c747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b="28319" l="3246" r="3708" t="25591"/>
          <a:stretch/>
        </p:blipFill>
        <p:spPr>
          <a:xfrm>
            <a:off x="-549130" y="1928988"/>
            <a:ext cx="10242250" cy="3588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" name="Google Shape;18;p3"/>
          <p:cNvSpPr txBox="1"/>
          <p:nvPr>
            <p:ph idx="1" type="body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20" name="Google Shape;20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42679" y="2122885"/>
            <a:ext cx="2522119" cy="330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3792" y="-246816"/>
            <a:ext cx="1926320" cy="1359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26" name="Google Shape;26;p4"/>
          <p:cNvPicPr preferRelativeResize="0"/>
          <p:nvPr/>
        </p:nvPicPr>
        <p:blipFill rotWithShape="1">
          <a:blip r:embed="rId3">
            <a:alphaModFix/>
          </a:blip>
          <a:srcRect b="28319" l="3246" r="3708" t="25591"/>
          <a:stretch/>
        </p:blipFill>
        <p:spPr>
          <a:xfrm>
            <a:off x="-549132" y="1997838"/>
            <a:ext cx="10242250" cy="35883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/>
          <p:nvPr/>
        </p:nvSpPr>
        <p:spPr>
          <a:xfrm>
            <a:off x="3684684" y="4881890"/>
            <a:ext cx="1774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rgbClr val="57575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42679" y="2122885"/>
            <a:ext cx="2522119" cy="330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Google Shape;36;p6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" name="Google Shape;37;p6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8" name="Google Shape;38;p6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39" name="Google Shape;39;p6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" name="Google Shape;40;p6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1" name="Google Shape;41;p6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42" name="Google Shape;42;p6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3" name="Google Shape;43;p6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4" name="Google Shape;44;p6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5" name="Google Shape;45;p6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png"/><Relationship Id="rId4" Type="http://schemas.openxmlformats.org/officeDocument/2006/relationships/image" Target="../media/image3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9.png"/><Relationship Id="rId4" Type="http://schemas.openxmlformats.org/officeDocument/2006/relationships/image" Target="../media/image1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Relationship Id="rId4" Type="http://schemas.openxmlformats.org/officeDocument/2006/relationships/image" Target="../media/image3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png"/><Relationship Id="rId4" Type="http://schemas.openxmlformats.org/officeDocument/2006/relationships/image" Target="../media/image3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4.png"/><Relationship Id="rId4" Type="http://schemas.openxmlformats.org/officeDocument/2006/relationships/image" Target="../media/image3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9.png"/><Relationship Id="rId4" Type="http://schemas.openxmlformats.org/officeDocument/2006/relationships/image" Target="../media/image37.png"/><Relationship Id="rId5" Type="http://schemas.openxmlformats.org/officeDocument/2006/relationships/image" Target="../media/image3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1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311700" y="1736849"/>
            <a:ext cx="8520600" cy="94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Exploring Classification </a:t>
            </a:r>
            <a:endParaRPr b="1" sz="2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on Autonomously Generated Dataset</a:t>
            </a:r>
            <a:endParaRPr b="1" sz="2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0" y="3480450"/>
            <a:ext cx="3195900" cy="11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rPr>
              <a:t>b</a:t>
            </a:r>
            <a:r>
              <a:rPr lang="en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rPr>
              <a:t>y Sultan Bauyrzhanuly</a:t>
            </a:r>
            <a:endParaRPr>
              <a:solidFill>
                <a:srgbClr val="434343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rPr>
              <a:t>Thesis Supervisor: Martin Lukac</a:t>
            </a:r>
            <a:endParaRPr>
              <a:solidFill>
                <a:srgbClr val="434343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53" name="Google Shape;53;p7"/>
          <p:cNvSpPr txBox="1"/>
          <p:nvPr/>
        </p:nvSpPr>
        <p:spPr>
          <a:xfrm>
            <a:off x="3833100" y="3881400"/>
            <a:ext cx="53109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rPr>
              <a:t>Submitted to the Data Science Department</a:t>
            </a:r>
            <a:endParaRPr>
              <a:solidFill>
                <a:srgbClr val="434343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rPr>
              <a:t>in partial fulfillment of the requirements for the degree of</a:t>
            </a:r>
            <a:endParaRPr>
              <a:solidFill>
                <a:srgbClr val="434343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rPr>
              <a:t>Master of Science in Data Science at the </a:t>
            </a:r>
            <a:endParaRPr>
              <a:solidFill>
                <a:srgbClr val="434343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Merriweather"/>
                <a:ea typeface="Merriweather"/>
                <a:cs typeface="Merriweather"/>
                <a:sym typeface="Merriweather"/>
              </a:rPr>
              <a:t>NAZARBAYEV UNIVERSITY</a:t>
            </a:r>
            <a:endParaRPr>
              <a:solidFill>
                <a:srgbClr val="434343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6"/>
          <p:cNvSpPr txBox="1"/>
          <p:nvPr>
            <p:ph idx="1" type="body"/>
          </p:nvPr>
        </p:nvSpPr>
        <p:spPr>
          <a:xfrm>
            <a:off x="212775" y="1232550"/>
            <a:ext cx="3999900" cy="26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❖"/>
            </a:pPr>
            <a:r>
              <a:rPr lang="en" sz="1550">
                <a:solidFill>
                  <a:schemeClr val="dk2"/>
                </a:solidFill>
              </a:rPr>
              <a:t>For each Image (1) in Dataset:</a:t>
            </a:r>
            <a:endParaRPr sz="1550">
              <a:solidFill>
                <a:schemeClr val="dk2"/>
              </a:solidFill>
            </a:endParaRPr>
          </a:p>
          <a:p>
            <a:pPr indent="-307975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50"/>
              <a:buChar char="●"/>
            </a:pPr>
            <a:r>
              <a:rPr lang="en" sz="1550">
                <a:solidFill>
                  <a:schemeClr val="dk2"/>
                </a:solidFill>
              </a:rPr>
              <a:t>Image partitioning (2)</a:t>
            </a:r>
            <a:endParaRPr sz="1550">
              <a:solidFill>
                <a:schemeClr val="dk2"/>
              </a:solidFill>
            </a:endParaRPr>
          </a:p>
          <a:p>
            <a:pPr indent="-327025" lvl="1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○"/>
            </a:pPr>
            <a:r>
              <a:rPr lang="en" sz="1550">
                <a:solidFill>
                  <a:schemeClr val="dk2"/>
                </a:solidFill>
              </a:rPr>
              <a:t>4 samples of 40x40</a:t>
            </a:r>
            <a:endParaRPr sz="155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dk2"/>
              </a:solidFill>
            </a:endParaRPr>
          </a:p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❖"/>
            </a:pPr>
            <a:r>
              <a:rPr lang="en" sz="1550">
                <a:solidFill>
                  <a:schemeClr val="dk2"/>
                </a:solidFill>
              </a:rPr>
              <a:t>Dataset Clustering (3)</a:t>
            </a:r>
            <a:endParaRPr sz="1550"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dk2"/>
              </a:solidFill>
            </a:endParaRPr>
          </a:p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❖"/>
            </a:pPr>
            <a:r>
              <a:rPr lang="en" sz="1550">
                <a:solidFill>
                  <a:schemeClr val="dk2"/>
                </a:solidFill>
              </a:rPr>
              <a:t>Classification</a:t>
            </a:r>
            <a:endParaRPr sz="1550">
              <a:solidFill>
                <a:schemeClr val="dk2"/>
              </a:solidFill>
            </a:endParaRPr>
          </a:p>
        </p:txBody>
      </p:sp>
      <p:pic>
        <p:nvPicPr>
          <p:cNvPr id="149" name="Google Shape;14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4600" y="1217163"/>
            <a:ext cx="4953000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6"/>
          <p:cNvSpPr txBox="1"/>
          <p:nvPr/>
        </p:nvSpPr>
        <p:spPr>
          <a:xfrm>
            <a:off x="2366325" y="315475"/>
            <a:ext cx="5600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Methodology - Steps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1" name="Google Shape;151;p16"/>
          <p:cNvPicPr preferRelativeResize="0"/>
          <p:nvPr/>
        </p:nvPicPr>
        <p:blipFill rotWithShape="1">
          <a:blip r:embed="rId4">
            <a:alphaModFix/>
          </a:blip>
          <a:srcRect b="17429" l="10095" r="10784" t="32500"/>
          <a:stretch/>
        </p:blipFill>
        <p:spPr>
          <a:xfrm>
            <a:off x="4534775" y="3135600"/>
            <a:ext cx="3926100" cy="1300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7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7"/>
          <p:cNvSpPr txBox="1"/>
          <p:nvPr>
            <p:ph idx="1" type="body"/>
          </p:nvPr>
        </p:nvSpPr>
        <p:spPr>
          <a:xfrm>
            <a:off x="311700" y="1118475"/>
            <a:ext cx="4185000" cy="376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●"/>
            </a:pPr>
            <a:r>
              <a:rPr lang="en" sz="1550">
                <a:solidFill>
                  <a:schemeClr val="dk2"/>
                </a:solidFill>
              </a:rPr>
              <a:t>Dataset Clustering </a:t>
            </a:r>
            <a:endParaRPr sz="1550">
              <a:solidFill>
                <a:schemeClr val="dk2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○"/>
            </a:pPr>
            <a:r>
              <a:rPr lang="en" sz="1550">
                <a:solidFill>
                  <a:schemeClr val="dk2"/>
                </a:solidFill>
              </a:rPr>
              <a:t>Feature Extraction: Conv 1-5</a:t>
            </a:r>
            <a:endParaRPr sz="1550">
              <a:solidFill>
                <a:schemeClr val="dk2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○"/>
            </a:pPr>
            <a:r>
              <a:rPr lang="en" sz="1550">
                <a:solidFill>
                  <a:schemeClr val="dk2"/>
                </a:solidFill>
              </a:rPr>
              <a:t>1152 low level features</a:t>
            </a:r>
            <a:endParaRPr sz="155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dk2"/>
              </a:solidFill>
            </a:endParaRPr>
          </a:p>
          <a:p>
            <a:pPr indent="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dk2"/>
              </a:solidFill>
            </a:endParaRPr>
          </a:p>
        </p:txBody>
      </p:sp>
      <p:sp>
        <p:nvSpPr>
          <p:cNvPr id="158" name="Google Shape;158;p17"/>
          <p:cNvSpPr txBox="1"/>
          <p:nvPr/>
        </p:nvSpPr>
        <p:spPr>
          <a:xfrm>
            <a:off x="2366325" y="315475"/>
            <a:ext cx="5600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Methodology - Clustering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9" name="Google Shape;15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5050" y="975400"/>
            <a:ext cx="3407770" cy="394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8"/>
          <p:cNvSpPr txBox="1"/>
          <p:nvPr>
            <p:ph idx="1" type="body"/>
          </p:nvPr>
        </p:nvSpPr>
        <p:spPr>
          <a:xfrm>
            <a:off x="311700" y="1118475"/>
            <a:ext cx="4185000" cy="376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●"/>
            </a:pPr>
            <a:r>
              <a:rPr lang="en" sz="1550">
                <a:solidFill>
                  <a:schemeClr val="dk2"/>
                </a:solidFill>
              </a:rPr>
              <a:t>Dataset Clustering </a:t>
            </a:r>
            <a:endParaRPr sz="1550">
              <a:solidFill>
                <a:schemeClr val="dk2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○"/>
            </a:pPr>
            <a:r>
              <a:rPr lang="en" sz="1550">
                <a:solidFill>
                  <a:schemeClr val="dk2"/>
                </a:solidFill>
              </a:rPr>
              <a:t>Feature Extraction: Conv 1-5</a:t>
            </a:r>
            <a:endParaRPr sz="1550">
              <a:solidFill>
                <a:schemeClr val="dk2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○"/>
            </a:pPr>
            <a:r>
              <a:rPr lang="en" sz="1550">
                <a:solidFill>
                  <a:schemeClr val="dk2"/>
                </a:solidFill>
              </a:rPr>
              <a:t>1152 low level features</a:t>
            </a:r>
            <a:endParaRPr sz="155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>
                <a:solidFill>
                  <a:schemeClr val="dk2"/>
                </a:solidFill>
              </a:rPr>
              <a:t>Special parameters:</a:t>
            </a:r>
            <a:endParaRPr sz="1550">
              <a:solidFill>
                <a:schemeClr val="dk2"/>
              </a:solidFill>
            </a:endParaRPr>
          </a:p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●"/>
            </a:pPr>
            <a:r>
              <a:rPr lang="en" sz="1550">
                <a:solidFill>
                  <a:schemeClr val="dk2"/>
                </a:solidFill>
              </a:rPr>
              <a:t>For K-Means and GMM: </a:t>
            </a:r>
            <a:endParaRPr sz="1550">
              <a:solidFill>
                <a:schemeClr val="dk2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○"/>
            </a:pPr>
            <a:r>
              <a:rPr lang="en" sz="1550">
                <a:solidFill>
                  <a:schemeClr val="dk2"/>
                </a:solidFill>
              </a:rPr>
              <a:t>K-value: 4 &amp; 10</a:t>
            </a:r>
            <a:endParaRPr sz="1550">
              <a:solidFill>
                <a:schemeClr val="dk2"/>
              </a:solidFill>
            </a:endParaRPr>
          </a:p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●"/>
            </a:pPr>
            <a:r>
              <a:rPr lang="en" sz="1550">
                <a:solidFill>
                  <a:schemeClr val="dk2"/>
                </a:solidFill>
              </a:rPr>
              <a:t>For DBSCAN: </a:t>
            </a:r>
            <a:endParaRPr sz="1550">
              <a:solidFill>
                <a:schemeClr val="dk2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○"/>
            </a:pPr>
            <a:r>
              <a:rPr lang="en" sz="1550">
                <a:solidFill>
                  <a:schemeClr val="dk2"/>
                </a:solidFill>
              </a:rPr>
              <a:t>Epsilon value</a:t>
            </a:r>
            <a:endParaRPr sz="1550">
              <a:solidFill>
                <a:schemeClr val="dk2"/>
              </a:solidFill>
            </a:endParaRPr>
          </a:p>
        </p:txBody>
      </p:sp>
      <p:sp>
        <p:nvSpPr>
          <p:cNvPr id="166" name="Google Shape;166;p18"/>
          <p:cNvSpPr txBox="1"/>
          <p:nvPr/>
        </p:nvSpPr>
        <p:spPr>
          <a:xfrm>
            <a:off x="2366325" y="315475"/>
            <a:ext cx="5600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Methodology - Clustering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7" name="Google Shape;16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5050" y="975400"/>
            <a:ext cx="3407770" cy="394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9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9"/>
          <p:cNvSpPr txBox="1"/>
          <p:nvPr>
            <p:ph idx="1" type="body"/>
          </p:nvPr>
        </p:nvSpPr>
        <p:spPr>
          <a:xfrm>
            <a:off x="311700" y="1326500"/>
            <a:ext cx="3999900" cy="20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●"/>
            </a:pPr>
            <a:r>
              <a:rPr lang="en" sz="1550">
                <a:solidFill>
                  <a:schemeClr val="dk2"/>
                </a:solidFill>
              </a:rPr>
              <a:t>Dataset Classification</a:t>
            </a:r>
            <a:endParaRPr sz="1550">
              <a:solidFill>
                <a:schemeClr val="dk2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○"/>
            </a:pPr>
            <a:r>
              <a:rPr lang="en" sz="1550">
                <a:solidFill>
                  <a:schemeClr val="dk2"/>
                </a:solidFill>
              </a:rPr>
              <a:t>Adam optimizer</a:t>
            </a:r>
            <a:endParaRPr sz="1550">
              <a:solidFill>
                <a:schemeClr val="dk2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○"/>
            </a:pPr>
            <a:r>
              <a:rPr lang="en" sz="1550">
                <a:solidFill>
                  <a:schemeClr val="dk2"/>
                </a:solidFill>
              </a:rPr>
              <a:t>NLLLoss</a:t>
            </a:r>
            <a:endParaRPr sz="1550">
              <a:solidFill>
                <a:schemeClr val="dk2"/>
              </a:solidFill>
            </a:endParaRPr>
          </a:p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50"/>
              <a:buChar char="●"/>
            </a:pPr>
            <a:r>
              <a:rPr lang="en" sz="1550">
                <a:solidFill>
                  <a:schemeClr val="dk2"/>
                </a:solidFill>
              </a:rPr>
              <a:t>Class number: 4 and 10</a:t>
            </a:r>
            <a:endParaRPr sz="1550">
              <a:solidFill>
                <a:schemeClr val="dk2"/>
              </a:solidFill>
            </a:endParaRPr>
          </a:p>
        </p:txBody>
      </p:sp>
      <p:sp>
        <p:nvSpPr>
          <p:cNvPr id="174" name="Google Shape;174;p19"/>
          <p:cNvSpPr txBox="1"/>
          <p:nvPr/>
        </p:nvSpPr>
        <p:spPr>
          <a:xfrm>
            <a:off x="2366325" y="315475"/>
            <a:ext cx="6414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Methodology - Classification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5" name="Google Shape;17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9057" y="3114600"/>
            <a:ext cx="5865892" cy="202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8550" y="1785937"/>
            <a:ext cx="2095500" cy="48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0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0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K-Means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3" name="Google Shape;18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8" y="1770775"/>
            <a:ext cx="3905250" cy="14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0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4 classes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10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</a:t>
            </a:r>
            <a:r>
              <a:rPr lang="en" sz="1800">
                <a:solidFill>
                  <a:schemeClr val="lt2"/>
                </a:solidFill>
              </a:rPr>
              <a:t>results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1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1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K-Means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p21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4 classes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10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192" name="Google Shape;19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63" y="1975925"/>
            <a:ext cx="8145125" cy="269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2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K-Means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9" name="Google Shape;19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6825" y="1047912"/>
            <a:ext cx="3914775" cy="2867025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2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4 classes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10 classes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3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K-Means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7" name="Google Shape;20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8" y="1770775"/>
            <a:ext cx="3905250" cy="14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3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4 classes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10 classes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209" name="Google Shape;20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1750" y="1007575"/>
            <a:ext cx="5905500" cy="402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4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4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K-Means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6" name="Google Shape;21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6950" y="3346487"/>
            <a:ext cx="6145341" cy="1022688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4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Clustering results: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4 classes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10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Classification results</a:t>
            </a:r>
            <a:endParaRPr sz="1800"/>
          </a:p>
        </p:txBody>
      </p:sp>
      <p:pic>
        <p:nvPicPr>
          <p:cNvPr id="218" name="Google Shape;21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3325" y="1696387"/>
            <a:ext cx="3267075" cy="125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5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K-Means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25"/>
          <p:cNvSpPr txBox="1"/>
          <p:nvPr/>
        </p:nvSpPr>
        <p:spPr>
          <a:xfrm>
            <a:off x="593475" y="107912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Clustering results: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4 classes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10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Classification results</a:t>
            </a:r>
            <a:endParaRPr sz="1800"/>
          </a:p>
        </p:txBody>
      </p:sp>
      <p:pic>
        <p:nvPicPr>
          <p:cNvPr id="225" name="Google Shape;22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3325" y="1696387"/>
            <a:ext cx="3267075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98900" y="1079125"/>
            <a:ext cx="5991801" cy="39570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7" name="Google Shape;227;p25"/>
          <p:cNvGraphicFramePr/>
          <p:nvPr/>
        </p:nvGraphicFramePr>
        <p:xfrm>
          <a:off x="407050" y="3094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{4609A7D7-EF65-4B81-9772-F3DCAFF14414}</a:tableStyleId>
              </a:tblPr>
              <a:tblGrid>
                <a:gridCol w="1228475"/>
                <a:gridCol w="1228475"/>
              </a:tblGrid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Color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Cluster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Violet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447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Dark Magenta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Lime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Red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/>
          <p:nvPr/>
        </p:nvSpPr>
        <p:spPr>
          <a:xfrm>
            <a:off x="2411975" y="117650"/>
            <a:ext cx="6012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Table of contents</a:t>
            </a:r>
            <a:endParaRPr sz="30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59" name="Google Shape;59;p8"/>
          <p:cNvSpPr txBox="1"/>
          <p:nvPr/>
        </p:nvSpPr>
        <p:spPr>
          <a:xfrm>
            <a:off x="575450" y="1491267"/>
            <a:ext cx="2424600" cy="48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Introduction</a:t>
            </a:r>
            <a:endParaRPr b="1" sz="20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0" name="Google Shape;60;p8"/>
          <p:cNvSpPr txBox="1"/>
          <p:nvPr/>
        </p:nvSpPr>
        <p:spPr>
          <a:xfrm>
            <a:off x="575450" y="1966876"/>
            <a:ext cx="2424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The purpose of the thesis &amp; overview of the paper</a:t>
            </a:r>
            <a:endParaRPr sz="13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1" name="Google Shape;61;p8"/>
          <p:cNvSpPr txBox="1"/>
          <p:nvPr/>
        </p:nvSpPr>
        <p:spPr>
          <a:xfrm>
            <a:off x="1624200" y="3336988"/>
            <a:ext cx="2898900" cy="48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Results</a:t>
            </a:r>
            <a:endParaRPr b="1" sz="20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2" name="Google Shape;62;p8"/>
          <p:cNvSpPr txBox="1"/>
          <p:nvPr/>
        </p:nvSpPr>
        <p:spPr>
          <a:xfrm>
            <a:off x="1879950" y="3812598"/>
            <a:ext cx="2424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The results of the experiments</a:t>
            </a:r>
            <a:endParaRPr sz="13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3" name="Google Shape;63;p8"/>
          <p:cNvSpPr txBox="1"/>
          <p:nvPr/>
        </p:nvSpPr>
        <p:spPr>
          <a:xfrm>
            <a:off x="3420950" y="1491275"/>
            <a:ext cx="2424600" cy="73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Theoretical Background</a:t>
            </a:r>
            <a:endParaRPr b="1" sz="20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4" name="Google Shape;64;p8"/>
          <p:cNvSpPr txBox="1"/>
          <p:nvPr/>
        </p:nvSpPr>
        <p:spPr>
          <a:xfrm>
            <a:off x="3420949" y="2195476"/>
            <a:ext cx="2424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The context of the research</a:t>
            </a:r>
            <a:endParaRPr sz="13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5" name="Google Shape;65;p8"/>
          <p:cNvSpPr txBox="1"/>
          <p:nvPr/>
        </p:nvSpPr>
        <p:spPr>
          <a:xfrm>
            <a:off x="6266448" y="1491267"/>
            <a:ext cx="2424600" cy="48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Methodology</a:t>
            </a:r>
            <a:endParaRPr b="1" sz="20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6" name="Google Shape;66;p8"/>
          <p:cNvSpPr txBox="1"/>
          <p:nvPr/>
        </p:nvSpPr>
        <p:spPr>
          <a:xfrm>
            <a:off x="6266448" y="1966876"/>
            <a:ext cx="2424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The methods used </a:t>
            </a:r>
            <a:endParaRPr sz="13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for the research</a:t>
            </a:r>
            <a:endParaRPr sz="13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7" name="Google Shape;67;p8"/>
          <p:cNvSpPr txBox="1"/>
          <p:nvPr/>
        </p:nvSpPr>
        <p:spPr>
          <a:xfrm>
            <a:off x="1879950" y="2829465"/>
            <a:ext cx="24246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706B"/>
                </a:solidFill>
                <a:latin typeface="Merriweather"/>
                <a:ea typeface="Merriweather"/>
                <a:cs typeface="Merriweather"/>
                <a:sym typeface="Merriweather"/>
              </a:rPr>
              <a:t>04</a:t>
            </a:r>
            <a:endParaRPr sz="3000">
              <a:solidFill>
                <a:srgbClr val="FF706B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8" name="Google Shape;68;p8"/>
          <p:cNvSpPr txBox="1"/>
          <p:nvPr/>
        </p:nvSpPr>
        <p:spPr>
          <a:xfrm>
            <a:off x="6266462" y="983750"/>
            <a:ext cx="24246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706B"/>
                </a:solidFill>
                <a:latin typeface="Merriweather"/>
                <a:ea typeface="Merriweather"/>
                <a:cs typeface="Merriweather"/>
                <a:sym typeface="Merriweather"/>
              </a:rPr>
              <a:t>03</a:t>
            </a:r>
            <a:endParaRPr sz="3000">
              <a:solidFill>
                <a:srgbClr val="FF706B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9" name="Google Shape;69;p8"/>
          <p:cNvSpPr txBox="1"/>
          <p:nvPr/>
        </p:nvSpPr>
        <p:spPr>
          <a:xfrm>
            <a:off x="3420956" y="983750"/>
            <a:ext cx="24246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706B"/>
                </a:solidFill>
                <a:latin typeface="Merriweather"/>
                <a:ea typeface="Merriweather"/>
                <a:cs typeface="Merriweather"/>
                <a:sym typeface="Merriweather"/>
              </a:rPr>
              <a:t>02</a:t>
            </a:r>
            <a:endParaRPr sz="3000">
              <a:solidFill>
                <a:srgbClr val="FF706B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70" name="Google Shape;70;p8"/>
          <p:cNvSpPr txBox="1"/>
          <p:nvPr/>
        </p:nvSpPr>
        <p:spPr>
          <a:xfrm>
            <a:off x="575477" y="983750"/>
            <a:ext cx="24246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706B"/>
                </a:solidFill>
                <a:latin typeface="Merriweather"/>
                <a:ea typeface="Merriweather"/>
                <a:cs typeface="Merriweather"/>
                <a:sym typeface="Merriweather"/>
              </a:rPr>
              <a:t>01</a:t>
            </a:r>
            <a:endParaRPr sz="3000">
              <a:solidFill>
                <a:srgbClr val="FF706B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71" name="Google Shape;71;p8"/>
          <p:cNvSpPr txBox="1"/>
          <p:nvPr/>
        </p:nvSpPr>
        <p:spPr>
          <a:xfrm>
            <a:off x="4881674" y="3814023"/>
            <a:ext cx="2424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The summary of findings &amp; future work possibilities</a:t>
            </a:r>
            <a:endParaRPr sz="15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72" name="Google Shape;72;p8"/>
          <p:cNvSpPr txBox="1"/>
          <p:nvPr/>
        </p:nvSpPr>
        <p:spPr>
          <a:xfrm>
            <a:off x="4881625" y="3338414"/>
            <a:ext cx="2424600" cy="48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Conclusion</a:t>
            </a:r>
            <a:endParaRPr b="1" sz="20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73" name="Google Shape;73;p8"/>
          <p:cNvSpPr txBox="1"/>
          <p:nvPr/>
        </p:nvSpPr>
        <p:spPr>
          <a:xfrm>
            <a:off x="4881631" y="2830890"/>
            <a:ext cx="24246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706B"/>
                </a:solidFill>
                <a:latin typeface="Merriweather"/>
                <a:ea typeface="Merriweather"/>
                <a:cs typeface="Merriweather"/>
                <a:sym typeface="Merriweather"/>
              </a:rPr>
              <a:t>05</a:t>
            </a:r>
            <a:endParaRPr sz="3000">
              <a:solidFill>
                <a:srgbClr val="FF706B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6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DBSCAN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4" name="Google Shape;234;p26"/>
          <p:cNvSpPr txBox="1"/>
          <p:nvPr/>
        </p:nvSpPr>
        <p:spPr>
          <a:xfrm>
            <a:off x="593475" y="1580275"/>
            <a:ext cx="28305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Eps = 13.68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Clustering results: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4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235" name="Google Shape;23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9825" y="1007575"/>
            <a:ext cx="3616825" cy="366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7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7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DBSCAN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2" name="Google Shape;24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8" y="1770775"/>
            <a:ext cx="3905250" cy="14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7"/>
          <p:cNvSpPr txBox="1"/>
          <p:nvPr/>
        </p:nvSpPr>
        <p:spPr>
          <a:xfrm>
            <a:off x="593475" y="1580275"/>
            <a:ext cx="2830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4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244" name="Google Shape;24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1513" y="1785062"/>
            <a:ext cx="3895725" cy="146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8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8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DBSCAN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Google Shape;251;p28"/>
          <p:cNvSpPr txBox="1"/>
          <p:nvPr/>
        </p:nvSpPr>
        <p:spPr>
          <a:xfrm>
            <a:off x="593475" y="1580275"/>
            <a:ext cx="2830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4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252" name="Google Shape;25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75" y="1947825"/>
            <a:ext cx="8217200" cy="271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9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DBSCAN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" name="Google Shape;259;p29"/>
          <p:cNvSpPr txBox="1"/>
          <p:nvPr/>
        </p:nvSpPr>
        <p:spPr>
          <a:xfrm>
            <a:off x="593475" y="1580275"/>
            <a:ext cx="2830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Clustering results: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4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Classification results</a:t>
            </a:r>
            <a:endParaRPr sz="1800"/>
          </a:p>
        </p:txBody>
      </p:sp>
      <p:pic>
        <p:nvPicPr>
          <p:cNvPr id="260" name="Google Shape;26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44950" y="3396725"/>
            <a:ext cx="6029325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2475" y="1778337"/>
            <a:ext cx="3267075" cy="122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DBSCAN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7" name="Google Shape;26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4326" y="1230175"/>
            <a:ext cx="5717975" cy="377615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0"/>
          <p:cNvSpPr txBox="1"/>
          <p:nvPr/>
        </p:nvSpPr>
        <p:spPr>
          <a:xfrm>
            <a:off x="593475" y="107912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Clustering results: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4 classes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Classification results</a:t>
            </a:r>
            <a:endParaRPr sz="1800"/>
          </a:p>
        </p:txBody>
      </p:sp>
      <p:graphicFrame>
        <p:nvGraphicFramePr>
          <p:cNvPr id="269" name="Google Shape;269;p30"/>
          <p:cNvGraphicFramePr/>
          <p:nvPr/>
        </p:nvGraphicFramePr>
        <p:xfrm>
          <a:off x="407050" y="3094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{4609A7D7-EF65-4B81-9772-F3DCAFF14414}</a:tableStyleId>
              </a:tblPr>
              <a:tblGrid>
                <a:gridCol w="1228475"/>
                <a:gridCol w="1228475"/>
              </a:tblGrid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Color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Cluster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Yellow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447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Magenta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-1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Lime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Red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1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31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GMM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76" name="Google Shape;27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8" y="1770775"/>
            <a:ext cx="3905250" cy="14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1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4 classes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10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278" name="Google Shape;27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770775"/>
            <a:ext cx="3905250" cy="149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2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32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GMM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Google Shape;285;p32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4 classes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10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286" name="Google Shape;2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350" y="1960950"/>
            <a:ext cx="7753300" cy="256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33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GMM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3" name="Google Shape;29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6825" y="1047912"/>
            <a:ext cx="3914775" cy="2867025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3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4 classes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10 classes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295" name="Google Shape;29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6825" y="1047900"/>
            <a:ext cx="3914775" cy="2886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4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34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GMM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2" name="Google Shape;302;p34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4 classes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10 classes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303" name="Google Shape;30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3940" y="942550"/>
            <a:ext cx="5333757" cy="420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5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35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GMM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0" name="Google Shape;31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6950" y="3346487"/>
            <a:ext cx="6145341" cy="1022688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35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Clustering results: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4 classes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10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Classification results</a:t>
            </a:r>
            <a:endParaRPr sz="1800"/>
          </a:p>
        </p:txBody>
      </p:sp>
      <p:pic>
        <p:nvPicPr>
          <p:cNvPr id="312" name="Google Shape;31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29900" y="3329175"/>
            <a:ext cx="6210300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51375" y="1835612"/>
            <a:ext cx="3257550" cy="123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/>
          <p:nvPr>
            <p:ph idx="1" type="body"/>
          </p:nvPr>
        </p:nvSpPr>
        <p:spPr>
          <a:xfrm>
            <a:off x="311700" y="1232625"/>
            <a:ext cx="4968600" cy="3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250">
                <a:solidFill>
                  <a:srgbClr val="000000"/>
                </a:solidFill>
              </a:rPr>
              <a:t>Machine Learning algorithms have demonstrated impressive performances in different scenarios.</a:t>
            </a:r>
            <a:endParaRPr sz="125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Problem Statement: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Roboto"/>
              <a:buChar char="●"/>
            </a:pPr>
            <a:r>
              <a:rPr lang="en" sz="1250">
                <a:solidFill>
                  <a:srgbClr val="000000"/>
                </a:solidFill>
              </a:rPr>
              <a:t>Machine Learning algorithms require large amounts of labeled data in order to effectively train the model.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Motivation: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Roboto"/>
              <a:buChar char="●"/>
            </a:pPr>
            <a:r>
              <a:rPr lang="en" sz="1250">
                <a:solidFill>
                  <a:srgbClr val="000000"/>
                </a:solidFill>
              </a:rPr>
              <a:t>The primary objective of this thesis is to investigate the influence of three distinct clustering techniques on the performance and outcomes of a classification model     applied to an autonomously generated dataset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9" name="Google Shape;79;p9"/>
          <p:cNvSpPr txBox="1"/>
          <p:nvPr/>
        </p:nvSpPr>
        <p:spPr>
          <a:xfrm>
            <a:off x="2366325" y="315475"/>
            <a:ext cx="44892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0" name="Google Shape;80;p9"/>
          <p:cNvPicPr preferRelativeResize="0"/>
          <p:nvPr/>
        </p:nvPicPr>
        <p:blipFill rotWithShape="1">
          <a:blip r:embed="rId3">
            <a:alphaModFix/>
          </a:blip>
          <a:srcRect b="10321" l="12821" r="13913" t="0"/>
          <a:stretch/>
        </p:blipFill>
        <p:spPr>
          <a:xfrm>
            <a:off x="342988" y="2137925"/>
            <a:ext cx="4510363" cy="259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9"/>
          <p:cNvPicPr preferRelativeResize="0"/>
          <p:nvPr/>
        </p:nvPicPr>
        <p:blipFill rotWithShape="1">
          <a:blip r:embed="rId4">
            <a:alphaModFix/>
          </a:blip>
          <a:srcRect b="41115" l="12612" r="13198" t="1930"/>
          <a:stretch/>
        </p:blipFill>
        <p:spPr>
          <a:xfrm>
            <a:off x="6140238" y="1117388"/>
            <a:ext cx="2640251" cy="1080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0238" y="2238300"/>
            <a:ext cx="2640249" cy="1319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9"/>
          <p:cNvPicPr preferRelativeResize="0"/>
          <p:nvPr/>
        </p:nvPicPr>
        <p:blipFill rotWithShape="1">
          <a:blip r:embed="rId6">
            <a:alphaModFix/>
          </a:blip>
          <a:srcRect b="0" l="14489" r="13025" t="27536"/>
          <a:stretch/>
        </p:blipFill>
        <p:spPr>
          <a:xfrm>
            <a:off x="6130485" y="3647788"/>
            <a:ext cx="2659776" cy="1495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36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GMM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0" name="Google Shape;32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6825" y="1047912"/>
            <a:ext cx="3914775" cy="2867025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36"/>
          <p:cNvSpPr txBox="1"/>
          <p:nvPr/>
        </p:nvSpPr>
        <p:spPr>
          <a:xfrm>
            <a:off x="593475" y="158027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Clustering results: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4 classes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10 classes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Classification results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322" name="Google Shape;322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6825" y="1047900"/>
            <a:ext cx="3914775" cy="2886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7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Results - GMM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8" name="Google Shape;32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800" y="1007575"/>
            <a:ext cx="5871000" cy="3877225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7"/>
          <p:cNvSpPr txBox="1"/>
          <p:nvPr/>
        </p:nvSpPr>
        <p:spPr>
          <a:xfrm>
            <a:off x="593475" y="1079125"/>
            <a:ext cx="2830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Clustering results: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4 classes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10 classes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Classification results</a:t>
            </a:r>
            <a:endParaRPr sz="1800"/>
          </a:p>
        </p:txBody>
      </p:sp>
      <p:graphicFrame>
        <p:nvGraphicFramePr>
          <p:cNvPr id="330" name="Google Shape;330;p37"/>
          <p:cNvGraphicFramePr/>
          <p:nvPr/>
        </p:nvGraphicFramePr>
        <p:xfrm>
          <a:off x="407050" y="3094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{4609A7D7-EF65-4B81-9772-F3DCAFF14414}</a:tableStyleId>
              </a:tblPr>
              <a:tblGrid>
                <a:gridCol w="1228475"/>
                <a:gridCol w="1228475"/>
              </a:tblGrid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Color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Cluster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Yellow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447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Dark Magenta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Lime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9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Red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8"/>
          <p:cNvSpPr txBox="1"/>
          <p:nvPr>
            <p:ph idx="1" type="body"/>
          </p:nvPr>
        </p:nvSpPr>
        <p:spPr>
          <a:xfrm>
            <a:off x="311700" y="989125"/>
            <a:ext cx="7798200" cy="38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The </a:t>
            </a:r>
            <a:r>
              <a:rPr lang="en" sz="1500">
                <a:solidFill>
                  <a:schemeClr val="dk2"/>
                </a:solidFill>
              </a:rPr>
              <a:t>study explored the clustering results of 3 algorithms and classification accuracy when trained on generated datasets.</a:t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K-Means and GMM can be used to effectively cluster </a:t>
            </a:r>
            <a:r>
              <a:rPr lang="en" sz="1500">
                <a:solidFill>
                  <a:schemeClr val="dk2"/>
                </a:solidFill>
              </a:rPr>
              <a:t>autonomously</a:t>
            </a:r>
            <a:r>
              <a:rPr lang="en" sz="1500">
                <a:solidFill>
                  <a:schemeClr val="dk2"/>
                </a:solidFill>
              </a:rPr>
              <a:t> generated datasets. However, DBSCAN demonstrated poorer outcomes.</a:t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K-Means and GMM </a:t>
            </a:r>
            <a:r>
              <a:rPr lang="en" sz="1500">
                <a:solidFill>
                  <a:schemeClr val="dk2"/>
                </a:solidFill>
              </a:rPr>
              <a:t>algorithms </a:t>
            </a:r>
            <a:r>
              <a:rPr lang="en" sz="1500">
                <a:solidFill>
                  <a:srgbClr val="000000"/>
                </a:solidFill>
              </a:rPr>
              <a:t>had visually distinguishable patterns in most of their clusters.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en" sz="1500">
                <a:solidFill>
                  <a:srgbClr val="000000"/>
                </a:solidFill>
              </a:rPr>
              <a:t>For the future work:</a:t>
            </a:r>
            <a:endParaRPr sz="1500">
              <a:solidFill>
                <a:srgbClr val="000000"/>
              </a:solidFill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○"/>
            </a:pPr>
            <a:r>
              <a:rPr lang="en" sz="1500">
                <a:solidFill>
                  <a:srgbClr val="000000"/>
                </a:solidFill>
              </a:rPr>
              <a:t>Other </a:t>
            </a:r>
            <a:r>
              <a:rPr lang="en" sz="1500">
                <a:solidFill>
                  <a:srgbClr val="000000"/>
                </a:solidFill>
              </a:rPr>
              <a:t>modifications</a:t>
            </a:r>
            <a:r>
              <a:rPr lang="en" sz="1500">
                <a:solidFill>
                  <a:srgbClr val="000000"/>
                </a:solidFill>
              </a:rPr>
              <a:t> and algorithms</a:t>
            </a:r>
            <a:endParaRPr sz="1500">
              <a:solidFill>
                <a:srgbClr val="000000"/>
              </a:solidFill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○"/>
            </a:pPr>
            <a:r>
              <a:rPr lang="en" sz="1500">
                <a:solidFill>
                  <a:srgbClr val="000000"/>
                </a:solidFill>
              </a:rPr>
              <a:t>Feature extraction and Dimensionality reduction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336" name="Google Shape;336;p38"/>
          <p:cNvSpPr txBox="1"/>
          <p:nvPr/>
        </p:nvSpPr>
        <p:spPr>
          <a:xfrm>
            <a:off x="2366325" y="315475"/>
            <a:ext cx="486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Conclusion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9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References</a:t>
            </a:r>
            <a:endParaRPr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342" name="Google Shape;342;p39"/>
          <p:cNvSpPr txBox="1"/>
          <p:nvPr>
            <p:ph idx="1" type="body"/>
          </p:nvPr>
        </p:nvSpPr>
        <p:spPr>
          <a:xfrm>
            <a:off x="311700" y="1837775"/>
            <a:ext cx="8208600" cy="31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" sz="1250">
                <a:solidFill>
                  <a:srgbClr val="000000"/>
                </a:solidFill>
              </a:rPr>
              <a:t>Alex Krizhevsky, Ilya Sutskever, and Geoffrey E Hinton. Imagenet classification with deep convolutional neural networks. Communications of the ACM, 60(6):84–90, 2017.</a:t>
            </a:r>
            <a:endParaRPr sz="1250">
              <a:solidFill>
                <a:srgbClr val="000000"/>
              </a:solidFill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" sz="1250">
                <a:solidFill>
                  <a:srgbClr val="000000"/>
                </a:solidFill>
              </a:rPr>
              <a:t>Bolei Zhou, Agata Lapedriza, Aditya Khosla, Aude Oliva, and Antonio Torralba. Places: A 10 million image database for scene recognition. IEEE Transactions on Pattern Analysis and Machine Intelligence, 2017</a:t>
            </a:r>
            <a:endParaRPr sz="1250">
              <a:solidFill>
                <a:srgbClr val="000000"/>
              </a:solidFill>
            </a:endParaRPr>
          </a:p>
          <a:p>
            <a:pPr indent="-3079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AutoNum type="arabicPeriod"/>
            </a:pPr>
            <a:r>
              <a:rPr lang="en" sz="1250">
                <a:solidFill>
                  <a:srgbClr val="000000"/>
                </a:solidFill>
              </a:rPr>
              <a:t>Maurilio Di Cicco, Ciro Potena, Giorgio Grisetti, and Alberto Pretto. Automatic model based dataset generation for fast and accurate crop and weeds detection. In 2017 IEEE/RSJ International Conference on Intelligent Robots and Systems (IROS), pages 5188–5195, 2017.</a:t>
            </a:r>
            <a:endParaRPr sz="1250">
              <a:solidFill>
                <a:srgbClr val="000000"/>
              </a:solidFill>
            </a:endParaRPr>
          </a:p>
          <a:p>
            <a:pPr indent="-3079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AutoNum type="arabicPeriod"/>
            </a:pPr>
            <a:r>
              <a:rPr lang="en" sz="1250">
                <a:solidFill>
                  <a:srgbClr val="000000"/>
                </a:solidFill>
              </a:rPr>
              <a:t>Sayali Kulkarni, Sheide Chammas, Wan Zhu, Fei Sha, and Eugene Ie. Aquamuse: Automatically generating datasets for query-based multi-document summarization. arXiv preprint arXiv:2010.12694, 2020.</a:t>
            </a:r>
            <a:endParaRPr sz="1250">
              <a:solidFill>
                <a:srgbClr val="000000"/>
              </a:solidFill>
            </a:endParaRPr>
          </a:p>
          <a:p>
            <a:pPr indent="-3079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AutoNum type="arabicPeriod"/>
            </a:pPr>
            <a:r>
              <a:rPr lang="en" sz="1250">
                <a:solidFill>
                  <a:srgbClr val="000000"/>
                </a:solidFill>
              </a:rPr>
              <a:t>Haitao Gan, Nong Sang, Rui Huang, Xiaojun Tong, and Zhiping Dan. Using clustering analysis to improve semi-supervised classification. Neurocomputing, 101:290–298, 2013.</a:t>
            </a:r>
            <a:endParaRPr sz="1250">
              <a:solidFill>
                <a:srgbClr val="000000"/>
              </a:solidFill>
            </a:endParaRPr>
          </a:p>
          <a:p>
            <a:pPr indent="-3079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AutoNum type="arabicPeriod"/>
            </a:pPr>
            <a:r>
              <a:rPr lang="en" sz="1250">
                <a:solidFill>
                  <a:srgbClr val="000000"/>
                </a:solidFill>
              </a:rPr>
              <a:t>Zhang Min and Duan Kai-fei. Improved research to k-means initial cluster centers. In 2015 Ninth international conference on frontier of computer science and technology, pages 349–353. IEEE, 2015.</a:t>
            </a:r>
            <a:endParaRPr sz="1250">
              <a:solidFill>
                <a:srgbClr val="000000"/>
              </a:solidFill>
            </a:endParaRPr>
          </a:p>
          <a:p>
            <a:pPr indent="-3079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AutoNum type="arabicPeriod"/>
            </a:pPr>
            <a:r>
              <a:rPr lang="en" sz="1250">
                <a:solidFill>
                  <a:srgbClr val="000000"/>
                </a:solidFill>
              </a:rPr>
              <a:t>Fionn Murtagh and Pierre Legendre. Ward’s hierarchical agglomerative clustering method: which algorithms implement ward’s criterion? Journal of classification, 31:274–295, 2014.</a:t>
            </a:r>
            <a:endParaRPr sz="125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0"/>
          <p:cNvSpPr txBox="1"/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Thank you for your attention!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"/>
          <p:cNvSpPr txBox="1"/>
          <p:nvPr>
            <p:ph idx="1" type="body"/>
          </p:nvPr>
        </p:nvSpPr>
        <p:spPr>
          <a:xfrm>
            <a:off x="311700" y="1232625"/>
            <a:ext cx="4968600" cy="3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Problem Statement: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Roboto"/>
              <a:buChar char="●"/>
            </a:pPr>
            <a:r>
              <a:rPr lang="en" sz="1250">
                <a:solidFill>
                  <a:srgbClr val="000000"/>
                </a:solidFill>
              </a:rPr>
              <a:t>Machine Learning algorithms require large amounts of labeled data in order to effectively train the model.</a:t>
            </a:r>
            <a:endParaRPr sz="125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250">
                <a:solidFill>
                  <a:srgbClr val="000000"/>
                </a:solidFill>
              </a:rPr>
              <a:t>Autonomously generated datasets are getting more attention because of their properties of being collected and/or labeled without human intervention (Cicco et al., 2017, Kulkarni et al., 2020).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9" name="Google Shape;89;p10"/>
          <p:cNvSpPr txBox="1"/>
          <p:nvPr/>
        </p:nvSpPr>
        <p:spPr>
          <a:xfrm>
            <a:off x="2366325" y="315475"/>
            <a:ext cx="44892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0" name="Google Shape;90;p10"/>
          <p:cNvPicPr preferRelativeResize="0"/>
          <p:nvPr/>
        </p:nvPicPr>
        <p:blipFill rotWithShape="1">
          <a:blip r:embed="rId3">
            <a:alphaModFix/>
          </a:blip>
          <a:srcRect b="10321" l="12821" r="13913" t="0"/>
          <a:stretch/>
        </p:blipFill>
        <p:spPr>
          <a:xfrm>
            <a:off x="5227050" y="2877655"/>
            <a:ext cx="3863700" cy="2222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1"/>
          <p:cNvSpPr txBox="1"/>
          <p:nvPr>
            <p:ph idx="1" type="body"/>
          </p:nvPr>
        </p:nvSpPr>
        <p:spPr>
          <a:xfrm>
            <a:off x="311700" y="1232625"/>
            <a:ext cx="4968600" cy="34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Problem Statement: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Roboto"/>
              <a:buChar char="●"/>
            </a:pPr>
            <a:r>
              <a:rPr lang="en" sz="1250">
                <a:solidFill>
                  <a:srgbClr val="000000"/>
                </a:solidFill>
              </a:rPr>
              <a:t>Machine Learning algorithms require large amounts of labeled data in order to effectively train the model.</a:t>
            </a:r>
            <a:endParaRPr sz="125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250">
                <a:solidFill>
                  <a:srgbClr val="000000"/>
                </a:solidFill>
              </a:rPr>
              <a:t>Autonomously generated datasets are getting more attention because of their properties of being collected and/or labeled without human intervention (Cicco et al., 2017, Kulkarni et al., 2020).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Motivation: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Roboto"/>
              <a:buChar char="●"/>
            </a:pPr>
            <a:r>
              <a:rPr lang="en" sz="1250">
                <a:solidFill>
                  <a:srgbClr val="000000"/>
                </a:solidFill>
              </a:rPr>
              <a:t>The primary objective of this thesis is to explore the </a:t>
            </a:r>
            <a:r>
              <a:rPr lang="en" sz="1250">
                <a:solidFill>
                  <a:srgbClr val="000000"/>
                </a:solidFill>
              </a:rPr>
              <a:t>performance and outcomes of a classification model that was trained on autonomously generated datasets</a:t>
            </a: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250">
                <a:solidFill>
                  <a:srgbClr val="000000"/>
                </a:solidFill>
              </a:rPr>
              <a:t>using</a:t>
            </a:r>
            <a:r>
              <a:rPr lang="en" sz="1250">
                <a:solidFill>
                  <a:srgbClr val="000000"/>
                </a:solidFill>
              </a:rPr>
              <a:t> three distinct clustering techniques.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6" name="Google Shape;96;p11"/>
          <p:cNvSpPr txBox="1"/>
          <p:nvPr/>
        </p:nvSpPr>
        <p:spPr>
          <a:xfrm>
            <a:off x="2366325" y="315475"/>
            <a:ext cx="44892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7" name="Google Shape;97;p11"/>
          <p:cNvPicPr preferRelativeResize="0"/>
          <p:nvPr/>
        </p:nvPicPr>
        <p:blipFill rotWithShape="1">
          <a:blip r:embed="rId3">
            <a:alphaModFix/>
          </a:blip>
          <a:srcRect b="10321" l="12821" r="13913" t="0"/>
          <a:stretch/>
        </p:blipFill>
        <p:spPr>
          <a:xfrm>
            <a:off x="5227050" y="2877655"/>
            <a:ext cx="3863700" cy="2222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2"/>
          <p:cNvSpPr txBox="1"/>
          <p:nvPr/>
        </p:nvSpPr>
        <p:spPr>
          <a:xfrm>
            <a:off x="2366325" y="315475"/>
            <a:ext cx="59805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Theoretical Background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Google Shape;103;p12"/>
          <p:cNvSpPr/>
          <p:nvPr/>
        </p:nvSpPr>
        <p:spPr>
          <a:xfrm>
            <a:off x="266305" y="1322006"/>
            <a:ext cx="2673300" cy="7695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Clustering 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Algorithms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4" name="Google Shape;10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4025" y="1468477"/>
            <a:ext cx="2960198" cy="2694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5150" y="1515500"/>
            <a:ext cx="729981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2"/>
          <p:cNvSpPr txBox="1"/>
          <p:nvPr/>
        </p:nvSpPr>
        <p:spPr>
          <a:xfrm>
            <a:off x="4507000" y="4428275"/>
            <a:ext cx="233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2"/>
          <p:cNvSpPr txBox="1"/>
          <p:nvPr/>
        </p:nvSpPr>
        <p:spPr>
          <a:xfrm>
            <a:off x="481900" y="2206525"/>
            <a:ext cx="53556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Data examination: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Machine Learning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Pattern Identification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Information </a:t>
            </a:r>
            <a:r>
              <a:rPr lang="en"/>
              <a:t>Retrieval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Active area of research (</a:t>
            </a:r>
            <a:r>
              <a:rPr lang="en"/>
              <a:t>G</a:t>
            </a:r>
            <a:r>
              <a:rPr lang="en"/>
              <a:t>an, 2013),(</a:t>
            </a:r>
            <a:r>
              <a:rPr lang="en"/>
              <a:t>Min and Kai-fei, 2015), (Murtagh and Legendre, 2014)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3"/>
          <p:cNvSpPr txBox="1"/>
          <p:nvPr/>
        </p:nvSpPr>
        <p:spPr>
          <a:xfrm>
            <a:off x="2366325" y="315475"/>
            <a:ext cx="59805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Theoretical Background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Google Shape;113;p13"/>
          <p:cNvSpPr/>
          <p:nvPr/>
        </p:nvSpPr>
        <p:spPr>
          <a:xfrm>
            <a:off x="284875" y="1067985"/>
            <a:ext cx="2259000" cy="6501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Clustering 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Algorithms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Google Shape;114;p13"/>
          <p:cNvSpPr/>
          <p:nvPr/>
        </p:nvSpPr>
        <p:spPr>
          <a:xfrm>
            <a:off x="4142815" y="2533176"/>
            <a:ext cx="1538100" cy="4425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Model-based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15" name="Google Shape;115;p13"/>
          <p:cNvSpPr/>
          <p:nvPr/>
        </p:nvSpPr>
        <p:spPr>
          <a:xfrm>
            <a:off x="284872" y="2533176"/>
            <a:ext cx="1538100" cy="4425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Similarity-based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16" name="Google Shape;116;p13"/>
          <p:cNvSpPr/>
          <p:nvPr/>
        </p:nvSpPr>
        <p:spPr>
          <a:xfrm>
            <a:off x="284875" y="3660878"/>
            <a:ext cx="1538100" cy="442500"/>
          </a:xfrm>
          <a:prstGeom prst="roundRect">
            <a:avLst>
              <a:gd fmla="val 5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K-Means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17" name="Google Shape;117;p13"/>
          <p:cNvSpPr/>
          <p:nvPr/>
        </p:nvSpPr>
        <p:spPr>
          <a:xfrm>
            <a:off x="4142825" y="3660878"/>
            <a:ext cx="1538100" cy="442500"/>
          </a:xfrm>
          <a:prstGeom prst="roundRect">
            <a:avLst>
              <a:gd fmla="val 5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GMM</a:t>
            </a:r>
            <a:endParaRPr sz="1700">
              <a:solidFill>
                <a:schemeClr val="lt1"/>
              </a:solidFill>
            </a:endParaRPr>
          </a:p>
        </p:txBody>
      </p:sp>
      <p:cxnSp>
        <p:nvCxnSpPr>
          <p:cNvPr id="118" name="Google Shape;118;p13"/>
          <p:cNvCxnSpPr>
            <a:stCxn id="113" idx="2"/>
            <a:endCxn id="114" idx="0"/>
          </p:cNvCxnSpPr>
          <p:nvPr/>
        </p:nvCxnSpPr>
        <p:spPr>
          <a:xfrm flipH="1" rot="-5400000">
            <a:off x="2755525" y="376935"/>
            <a:ext cx="815100" cy="3497400"/>
          </a:xfrm>
          <a:prstGeom prst="bentConnector3">
            <a:avLst>
              <a:gd fmla="val 49999" name="adj1"/>
            </a:avLst>
          </a:prstGeom>
          <a:noFill/>
          <a:ln cap="flat" cmpd="sng" w="3810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9" name="Google Shape;119;p13"/>
          <p:cNvCxnSpPr>
            <a:stCxn id="115" idx="0"/>
            <a:endCxn id="113" idx="2"/>
          </p:cNvCxnSpPr>
          <p:nvPr/>
        </p:nvCxnSpPr>
        <p:spPr>
          <a:xfrm rot="-5400000">
            <a:off x="826672" y="1945326"/>
            <a:ext cx="815100" cy="360600"/>
          </a:xfrm>
          <a:prstGeom prst="bentConnector3">
            <a:avLst>
              <a:gd fmla="val 49999" name="adj1"/>
            </a:avLst>
          </a:prstGeom>
          <a:noFill/>
          <a:ln cap="flat" cmpd="sng" w="3810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" name="Google Shape;120;p13"/>
          <p:cNvCxnSpPr>
            <a:stCxn id="116" idx="0"/>
            <a:endCxn id="115" idx="2"/>
          </p:cNvCxnSpPr>
          <p:nvPr/>
        </p:nvCxnSpPr>
        <p:spPr>
          <a:xfrm rot="-5400000">
            <a:off x="711625" y="3317978"/>
            <a:ext cx="685200" cy="6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13"/>
          <p:cNvCxnSpPr>
            <a:stCxn id="117" idx="0"/>
            <a:endCxn id="114" idx="2"/>
          </p:cNvCxnSpPr>
          <p:nvPr/>
        </p:nvCxnSpPr>
        <p:spPr>
          <a:xfrm rot="-5400000">
            <a:off x="4569575" y="3317978"/>
            <a:ext cx="685200" cy="6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2" name="Google Shape;122;p13"/>
          <p:cNvSpPr/>
          <p:nvPr/>
        </p:nvSpPr>
        <p:spPr>
          <a:xfrm>
            <a:off x="2188640" y="2533164"/>
            <a:ext cx="1538100" cy="4425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Density-based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23" name="Google Shape;123;p13"/>
          <p:cNvSpPr/>
          <p:nvPr/>
        </p:nvSpPr>
        <p:spPr>
          <a:xfrm>
            <a:off x="2188650" y="3660865"/>
            <a:ext cx="1538100" cy="442500"/>
          </a:xfrm>
          <a:prstGeom prst="roundRect">
            <a:avLst>
              <a:gd fmla="val 5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DBSCAN</a:t>
            </a:r>
            <a:endParaRPr sz="1700">
              <a:solidFill>
                <a:schemeClr val="lt1"/>
              </a:solidFill>
            </a:endParaRPr>
          </a:p>
        </p:txBody>
      </p:sp>
      <p:cxnSp>
        <p:nvCxnSpPr>
          <p:cNvPr id="124" name="Google Shape;124;p13"/>
          <p:cNvCxnSpPr>
            <a:stCxn id="113" idx="2"/>
            <a:endCxn id="122" idx="0"/>
          </p:cNvCxnSpPr>
          <p:nvPr/>
        </p:nvCxnSpPr>
        <p:spPr>
          <a:xfrm flipH="1" rot="-5400000">
            <a:off x="1778425" y="1354035"/>
            <a:ext cx="815100" cy="1543200"/>
          </a:xfrm>
          <a:prstGeom prst="bentConnector3">
            <a:avLst>
              <a:gd fmla="val 49999" name="adj1"/>
            </a:avLst>
          </a:prstGeom>
          <a:noFill/>
          <a:ln cap="flat" cmpd="sng" w="3810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5" name="Google Shape;125;p13"/>
          <p:cNvCxnSpPr>
            <a:stCxn id="123" idx="0"/>
            <a:endCxn id="122" idx="2"/>
          </p:cNvCxnSpPr>
          <p:nvPr/>
        </p:nvCxnSpPr>
        <p:spPr>
          <a:xfrm rot="-5400000">
            <a:off x="2615400" y="3317965"/>
            <a:ext cx="685200" cy="6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6" name="Google Shape;12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4025" y="1468477"/>
            <a:ext cx="2960198" cy="2694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5150" y="1515500"/>
            <a:ext cx="729981" cy="5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4"/>
          <p:cNvSpPr txBox="1"/>
          <p:nvPr>
            <p:ph idx="1" type="body"/>
          </p:nvPr>
        </p:nvSpPr>
        <p:spPr>
          <a:xfrm>
            <a:off x="187650" y="1719575"/>
            <a:ext cx="3913500" cy="27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43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Char char="●"/>
            </a:pPr>
            <a:r>
              <a:rPr lang="en" sz="1350">
                <a:solidFill>
                  <a:srgbClr val="000000"/>
                </a:solidFill>
              </a:rPr>
              <a:t>Krizhevsky et al. (2012)</a:t>
            </a:r>
            <a:endParaRPr sz="1350">
              <a:solidFill>
                <a:srgbClr val="000000"/>
              </a:solidFill>
            </a:endParaRPr>
          </a:p>
          <a:p>
            <a:pPr indent="-3143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Char char="●"/>
            </a:pPr>
            <a:r>
              <a:rPr lang="en" sz="1350">
                <a:solidFill>
                  <a:srgbClr val="000000"/>
                </a:solidFill>
              </a:rPr>
              <a:t>ImageNet Visual Recognition Challenge Winner</a:t>
            </a:r>
            <a:endParaRPr sz="1350">
              <a:solidFill>
                <a:srgbClr val="000000"/>
              </a:solidFill>
            </a:endParaRPr>
          </a:p>
        </p:txBody>
      </p:sp>
      <p:sp>
        <p:nvSpPr>
          <p:cNvPr id="133" name="Google Shape;133;p14"/>
          <p:cNvSpPr txBox="1"/>
          <p:nvPr/>
        </p:nvSpPr>
        <p:spPr>
          <a:xfrm>
            <a:off x="2366325" y="315475"/>
            <a:ext cx="59805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Theoretical Background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4" name="Google Shape;13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960175"/>
            <a:ext cx="3407770" cy="394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5"/>
          <p:cNvSpPr txBox="1"/>
          <p:nvPr>
            <p:ph idx="1" type="body"/>
          </p:nvPr>
        </p:nvSpPr>
        <p:spPr>
          <a:xfrm>
            <a:off x="195300" y="1171750"/>
            <a:ext cx="4683600" cy="305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Char char="●"/>
            </a:pPr>
            <a:r>
              <a:rPr lang="en" sz="1550">
                <a:solidFill>
                  <a:srgbClr val="000000"/>
                </a:solidFill>
              </a:rPr>
              <a:t>Places365-Standard</a:t>
            </a:r>
            <a:endParaRPr sz="1550">
              <a:solidFill>
                <a:srgbClr val="000000"/>
              </a:solidFill>
            </a:endParaRPr>
          </a:p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Char char="●"/>
            </a:pPr>
            <a:r>
              <a:rPr lang="en" sz="1550">
                <a:solidFill>
                  <a:srgbClr val="000000"/>
                </a:solidFill>
              </a:rPr>
              <a:t>Characteristics: </a:t>
            </a:r>
            <a:endParaRPr sz="1550">
              <a:solidFill>
                <a:srgbClr val="000000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Char char="○"/>
            </a:pPr>
            <a:r>
              <a:rPr lang="en" sz="1550">
                <a:solidFill>
                  <a:srgbClr val="000000"/>
                </a:solidFill>
              </a:rPr>
              <a:t>1.8 mln images for training (36,500 valid, 328,000 test)</a:t>
            </a:r>
            <a:endParaRPr sz="1550">
              <a:solidFill>
                <a:srgbClr val="000000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Char char="○"/>
            </a:pPr>
            <a:r>
              <a:rPr lang="en" sz="1550">
                <a:solidFill>
                  <a:srgbClr val="000000"/>
                </a:solidFill>
              </a:rPr>
              <a:t>256x256</a:t>
            </a:r>
            <a:endParaRPr sz="1550">
              <a:solidFill>
                <a:srgbClr val="000000"/>
              </a:solidFill>
            </a:endParaRPr>
          </a:p>
          <a:p>
            <a:pPr indent="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>
              <a:solidFill>
                <a:srgbClr val="000000"/>
              </a:solidFill>
            </a:endParaRPr>
          </a:p>
          <a:p>
            <a:pPr indent="-32702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Char char="●"/>
            </a:pPr>
            <a:r>
              <a:rPr lang="en" sz="1550">
                <a:solidFill>
                  <a:srgbClr val="000000"/>
                </a:solidFill>
              </a:rPr>
              <a:t>A subset of 145,000</a:t>
            </a:r>
            <a:endParaRPr sz="1550">
              <a:solidFill>
                <a:srgbClr val="000000"/>
              </a:solidFill>
            </a:endParaRPr>
          </a:p>
          <a:p>
            <a:pPr indent="-3270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Char char="○"/>
            </a:pPr>
            <a:r>
              <a:rPr lang="en" sz="1550">
                <a:solidFill>
                  <a:srgbClr val="000000"/>
                </a:solidFill>
              </a:rPr>
              <a:t>t</a:t>
            </a:r>
            <a:r>
              <a:rPr lang="en" sz="1550">
                <a:solidFill>
                  <a:srgbClr val="000000"/>
                </a:solidFill>
              </a:rPr>
              <a:t>rain-valid-test: 80%-10%-10%</a:t>
            </a:r>
            <a:endParaRPr sz="1550">
              <a:solidFill>
                <a:srgbClr val="000000"/>
              </a:solidFill>
            </a:endParaRPr>
          </a:p>
        </p:txBody>
      </p:sp>
      <p:sp>
        <p:nvSpPr>
          <p:cNvPr id="140" name="Google Shape;140;p15"/>
          <p:cNvSpPr txBox="1"/>
          <p:nvPr/>
        </p:nvSpPr>
        <p:spPr>
          <a:xfrm>
            <a:off x="2366325" y="315475"/>
            <a:ext cx="5600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64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Methodology - Dataset</a:t>
            </a:r>
            <a:endParaRPr b="1" sz="3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1" name="Google Shape;14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8875" y="1202249"/>
            <a:ext cx="4070743" cy="2738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5"/>
          <p:cNvSpPr txBox="1"/>
          <p:nvPr/>
        </p:nvSpPr>
        <p:spPr>
          <a:xfrm>
            <a:off x="6286525" y="4751100"/>
            <a:ext cx="2663100" cy="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/>
              <a:t>Places365 (Zhou et al, 2017)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U white 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