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39" roundtripDataSignature="AMtx7mgfGken3KJpoDAzDSdeYu/JbjlHt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customschemas.google.com/relationships/presentationmetadata" Target="metadata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" name="Google Shape;3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d42a7d21de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6" name="Google Shape;106;gd42a7d21de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d41c53a17a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d41c53a17a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d45c591080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d45c591080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d42a7d21de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2" name="Google Shape;132;gd42a7d21de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d42a7d21de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9" name="Google Shape;139;gd42a7d21de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d41c53a17a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d41c53a17a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d45c591080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d45c591080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d45c591080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d45c591080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d45c591080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d45c591080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d41c53a17a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d41c53a17a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5433bab3c5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4" name="Google Shape;44;g5433bab3c5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d45c591080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d45c591080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d45c591080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d45c591080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d45c591080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d45c591080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d45c591080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d45c591080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d45c591080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d45c591080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d45c591080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d45c591080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d45c591080_1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d45c591080_1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d45c591080_1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d45c591080_1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d06b161b39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d06b161b39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d06b161b39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d06b161b39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d33ee962e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gd33ee962e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d45c591080_1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d45c591080_1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d4727527f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d4727527f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d514a8f6c6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d514a8f6c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9" name="Google Shape;339;p9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d45c59108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d45c59108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d42a7d21de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d42a7d21de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d42a7d21de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d42a7d21de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d41c53a17a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d41c53a17a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d45c591080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d45c591080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d42a7d21de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gd42a7d21de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gd42a7d21de_0_4"/>
          <p:cNvPicPr preferRelativeResize="0"/>
          <p:nvPr/>
        </p:nvPicPr>
        <p:blipFill rotWithShape="1">
          <a:blip r:embed="rId2">
            <a:alphaModFix/>
          </a:blip>
          <a:srcRect b="17006" l="5746" r="7837" t="10160"/>
          <a:stretch/>
        </p:blipFill>
        <p:spPr>
          <a:xfrm>
            <a:off x="3" y="0"/>
            <a:ext cx="9144000" cy="514349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gd42a7d21de_0_4"/>
          <p:cNvSpPr/>
          <p:nvPr/>
        </p:nvSpPr>
        <p:spPr>
          <a:xfrm>
            <a:off x="3" y="0"/>
            <a:ext cx="9159300" cy="5143500"/>
          </a:xfrm>
          <a:prstGeom prst="rect">
            <a:avLst/>
          </a:prstGeom>
          <a:solidFill>
            <a:srgbClr val="651D32">
              <a:alpha val="93725"/>
            </a:srgbClr>
          </a:solidFill>
          <a:ln cap="flat" cmpd="sng" w="9525">
            <a:solidFill>
              <a:srgbClr val="651D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gd42a7d21de_0_4"/>
          <p:cNvSpPr txBox="1"/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13" name="Google Shape;13;gd42a7d21de_0_4"/>
          <p:cNvPicPr preferRelativeResize="0"/>
          <p:nvPr/>
        </p:nvPicPr>
        <p:blipFill rotWithShape="1">
          <a:blip r:embed="rId3">
            <a:alphaModFix/>
          </a:blip>
          <a:srcRect b="-300" l="-1110" r="1110" t="300"/>
          <a:stretch/>
        </p:blipFill>
        <p:spPr>
          <a:xfrm>
            <a:off x="1945225" y="-602350"/>
            <a:ext cx="4864100" cy="486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gd42a7d21de_0_9"/>
          <p:cNvSpPr/>
          <p:nvPr/>
        </p:nvSpPr>
        <p:spPr>
          <a:xfrm>
            <a:off x="0" y="755700"/>
            <a:ext cx="9144000" cy="43878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gd42a7d21de_0_9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gd42a7d21de_0_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" name="Google Shape;18;gd42a7d21de_0_9"/>
          <p:cNvSpPr txBox="1"/>
          <p:nvPr>
            <p:ph idx="1" type="body"/>
          </p:nvPr>
        </p:nvSpPr>
        <p:spPr>
          <a:xfrm>
            <a:off x="0" y="3531025"/>
            <a:ext cx="8442000" cy="14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gd42a7d21de_0_9"/>
          <p:cNvSpPr/>
          <p:nvPr/>
        </p:nvSpPr>
        <p:spPr>
          <a:xfrm>
            <a:off x="0" y="0"/>
            <a:ext cx="9144000" cy="755700"/>
          </a:xfrm>
          <a:prstGeom prst="rect">
            <a:avLst/>
          </a:prstGeom>
          <a:solidFill>
            <a:srgbClr val="1C2C4E"/>
          </a:solidFill>
          <a:ln cap="flat" cmpd="sng" w="9525">
            <a:solidFill>
              <a:srgbClr val="651D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20;gd42a7d21de_0_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84090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gd42a7d21de_0_9"/>
          <p:cNvSpPr txBox="1"/>
          <p:nvPr>
            <p:ph idx="2" type="body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id="22" name="Google Shape;22;gd42a7d21de_0_9"/>
          <p:cNvPicPr preferRelativeResize="0"/>
          <p:nvPr/>
        </p:nvPicPr>
        <p:blipFill rotWithShape="1">
          <a:blip r:embed="rId3">
            <a:alphaModFix/>
          </a:blip>
          <a:srcRect b="0" l="7863" r="7216" t="0"/>
          <a:stretch/>
        </p:blipFill>
        <p:spPr>
          <a:xfrm>
            <a:off x="6962775" y="2922675"/>
            <a:ext cx="2238375" cy="2306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1_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d42a7d21de_0_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gd42a7d21de_0_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gd42a7d21de_0_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gd42a7d21de_0_1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pic>
        <p:nvPicPr>
          <p:cNvPr id="28" name="Google Shape;28;gd42a7d21de_0_18"/>
          <p:cNvPicPr preferRelativeResize="0"/>
          <p:nvPr/>
        </p:nvPicPr>
        <p:blipFill rotWithShape="1">
          <a:blip r:embed="rId2">
            <a:alphaModFix/>
          </a:blip>
          <a:srcRect b="0" l="7863" r="7216" t="0"/>
          <a:stretch/>
        </p:blipFill>
        <p:spPr>
          <a:xfrm>
            <a:off x="6962775" y="2922675"/>
            <a:ext cx="2238375" cy="230655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d42a7d21de_0_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ue">
  <p:cSld name="Final slide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d42a7d21de_0_25"/>
          <p:cNvSpPr/>
          <p:nvPr/>
        </p:nvSpPr>
        <p:spPr>
          <a:xfrm>
            <a:off x="0" y="-1"/>
            <a:ext cx="9144000" cy="5143500"/>
          </a:xfrm>
          <a:prstGeom prst="rect">
            <a:avLst/>
          </a:prstGeom>
          <a:solidFill>
            <a:srgbClr val="1C2C4E"/>
          </a:solidFill>
          <a:ln cap="flat" cmpd="sng" w="9525">
            <a:solidFill>
              <a:srgbClr val="651D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gd42a7d21de_0_25"/>
          <p:cNvSpPr txBox="1"/>
          <p:nvPr>
            <p:ph type="title"/>
          </p:nvPr>
        </p:nvSpPr>
        <p:spPr>
          <a:xfrm>
            <a:off x="345567" y="1608983"/>
            <a:ext cx="3847200" cy="18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33" name="Google Shape;33;gd42a7d21de_0_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84090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gd42a7d21de_0_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7225" y="-45400"/>
            <a:ext cx="6668351" cy="6342499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gd42a7d21de_0_25"/>
          <p:cNvSpPr txBox="1"/>
          <p:nvPr/>
        </p:nvSpPr>
        <p:spPr>
          <a:xfrm>
            <a:off x="3684693" y="4881890"/>
            <a:ext cx="17745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C7C7C7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b="0" i="0" sz="1100" u="none" cap="none" strike="noStrike">
              <a:solidFill>
                <a:srgbClr val="C7C7C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d42a7d21de_0_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gd42a7d21de_0_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gd42a7d21de_0_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png"/><Relationship Id="rId4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5.png"/><Relationship Id="rId4" Type="http://schemas.openxmlformats.org/officeDocument/2006/relationships/image" Target="../media/image28.png"/><Relationship Id="rId5" Type="http://schemas.openxmlformats.org/officeDocument/2006/relationships/image" Target="../media/image2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8.png"/><Relationship Id="rId4" Type="http://schemas.openxmlformats.org/officeDocument/2006/relationships/image" Target="../media/image3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6.png"/><Relationship Id="rId4" Type="http://schemas.openxmlformats.org/officeDocument/2006/relationships/image" Target="../media/image3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7.png"/><Relationship Id="rId4" Type="http://schemas.openxmlformats.org/officeDocument/2006/relationships/image" Target="../media/image41.png"/><Relationship Id="rId5" Type="http://schemas.openxmlformats.org/officeDocument/2006/relationships/image" Target="../media/image32.png"/><Relationship Id="rId6" Type="http://schemas.openxmlformats.org/officeDocument/2006/relationships/image" Target="../media/image29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6.png"/><Relationship Id="rId4" Type="http://schemas.openxmlformats.org/officeDocument/2006/relationships/image" Target="../media/image4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9.png"/><Relationship Id="rId4" Type="http://schemas.openxmlformats.org/officeDocument/2006/relationships/image" Target="../media/image31.png"/><Relationship Id="rId5" Type="http://schemas.openxmlformats.org/officeDocument/2006/relationships/image" Target="../media/image40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"/>
          <p:cNvSpPr txBox="1"/>
          <p:nvPr>
            <p:ph type="title"/>
          </p:nvPr>
        </p:nvSpPr>
        <p:spPr>
          <a:xfrm>
            <a:off x="707575" y="121450"/>
            <a:ext cx="7830900" cy="330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sz="24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400"/>
              <a:t>MASTER THESIS</a:t>
            </a:r>
            <a:endParaRPr sz="24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sz="25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500"/>
              <a:t>Multimodal Authentication Systems:</a:t>
            </a:r>
            <a:endParaRPr sz="2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A Consideration of System Integrity, Availability and</a:t>
            </a:r>
            <a:endParaRPr sz="2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Resilience Against Spoofing Attacks</a:t>
            </a:r>
            <a:endParaRPr sz="25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41" name="Google Shape;41;p1"/>
          <p:cNvSpPr txBox="1"/>
          <p:nvPr/>
        </p:nvSpPr>
        <p:spPr>
          <a:xfrm>
            <a:off x="558425" y="3730425"/>
            <a:ext cx="8649900" cy="8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>
                <a:solidFill>
                  <a:srgbClr val="FFFFFF"/>
                </a:solidFill>
              </a:rPr>
              <a:t>Students: Aitore Issadykova, 						Lead Superv</a:t>
            </a:r>
            <a:r>
              <a:rPr lang="en-US" sz="1600">
                <a:solidFill>
                  <a:srgbClr val="FFFFFF"/>
                </a:solidFill>
              </a:rPr>
              <a:t>isor: Michael Lewis</a:t>
            </a:r>
            <a:endParaRPr sz="1600">
              <a:solidFill>
                <a:srgbClr val="FFFFFF"/>
              </a:solidFill>
            </a:endParaRPr>
          </a:p>
          <a:p>
            <a:pPr indent="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i="0" lang="en-US" sz="1600" u="none" cap="none" strike="noStrike">
                <a:solidFill>
                  <a:srgbClr val="FFFFFF"/>
                </a:solidFill>
              </a:rPr>
              <a:t>Assem Kussainova</a:t>
            </a:r>
            <a:r>
              <a:rPr lang="en-US" sz="1600">
                <a:solidFill>
                  <a:srgbClr val="FFFFFF"/>
                </a:solidFill>
              </a:rPr>
              <a:t>    							</a:t>
            </a:r>
            <a:endParaRPr i="0" sz="1400" u="none" cap="none" strike="noStrike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d42a7d21de_0_82"/>
          <p:cNvSpPr txBox="1"/>
          <p:nvPr/>
        </p:nvSpPr>
        <p:spPr>
          <a:xfrm>
            <a:off x="1911562" y="178177"/>
            <a:ext cx="5401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Model Origin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gd42a7d21de_0_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9525" y="2839675"/>
            <a:ext cx="4912174" cy="156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d42a7d21de_0_82"/>
          <p:cNvSpPr txBox="1"/>
          <p:nvPr/>
        </p:nvSpPr>
        <p:spPr>
          <a:xfrm>
            <a:off x="2427125" y="4425861"/>
            <a:ext cx="4023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Cross-validation results for public databases in comparison with some state-of-the-art multimodal authentication methods by Zhang et al.</a:t>
            </a:r>
            <a:endParaRPr sz="1000"/>
          </a:p>
        </p:txBody>
      </p:sp>
      <p:sp>
        <p:nvSpPr>
          <p:cNvPr id="111" name="Google Shape;111;gd42a7d21de_0_82"/>
          <p:cNvSpPr txBox="1"/>
          <p:nvPr/>
        </p:nvSpPr>
        <p:spPr>
          <a:xfrm>
            <a:off x="155900" y="877150"/>
            <a:ext cx="45978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Strong aspects of </a:t>
            </a:r>
            <a:r>
              <a:rPr lang="en-US" sz="1600"/>
              <a:t>publication: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>
                <a:solidFill>
                  <a:srgbClr val="222222"/>
                </a:solidFill>
                <a:highlight>
                  <a:srgbClr val="FFFFFF"/>
                </a:highlight>
              </a:rPr>
              <a:t>high accuracy and low execution time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>
                <a:solidFill>
                  <a:srgbClr val="222222"/>
                </a:solidFill>
                <a:highlight>
                  <a:srgbClr val="FFFFFF"/>
                </a:highlight>
              </a:rPr>
              <a:t>complete description of architecture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900"/>
              <a:buChar char="●"/>
            </a:pPr>
            <a:r>
              <a:rPr lang="en-US">
                <a:solidFill>
                  <a:srgbClr val="222222"/>
                </a:solidFill>
                <a:highlight>
                  <a:srgbClr val="FFFFFF"/>
                </a:highlight>
              </a:rPr>
              <a:t>availability and simplicity of algorithms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900"/>
              <a:buChar char="●"/>
            </a:pPr>
            <a:r>
              <a:rPr lang="en-US">
                <a:solidFill>
                  <a:srgbClr val="222222"/>
                </a:solidFill>
                <a:highlight>
                  <a:srgbClr val="FFFFFF"/>
                </a:highlight>
              </a:rPr>
              <a:t>validation on open-source datasets</a:t>
            </a:r>
            <a:endParaRPr/>
          </a:p>
        </p:txBody>
      </p:sp>
      <p:sp>
        <p:nvSpPr>
          <p:cNvPr id="112" name="Google Shape;112;gd42a7d21de_0_82"/>
          <p:cNvSpPr txBox="1"/>
          <p:nvPr/>
        </p:nvSpPr>
        <p:spPr>
          <a:xfrm>
            <a:off x="5037000" y="877150"/>
            <a:ext cx="3933000" cy="19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Discovered limitations: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/>
              <a:t>no hyperparameters values</a:t>
            </a:r>
            <a:endParaRPr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/>
              <a:t>no access to XJTU database </a:t>
            </a:r>
            <a:endParaRPr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/>
              <a:t>no information on combining TIMIT and GT_DB datasets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d41c53a17a_0_16"/>
          <p:cNvSpPr txBox="1"/>
          <p:nvPr>
            <p:ph idx="1" type="body"/>
          </p:nvPr>
        </p:nvSpPr>
        <p:spPr>
          <a:xfrm>
            <a:off x="153750" y="1049025"/>
            <a:ext cx="6415500" cy="3801000"/>
          </a:xfrm>
          <a:prstGeom prst="rect">
            <a:avLst/>
          </a:prstGeom>
          <a:effectLst>
            <a:outerShdw blurRad="57150" rotWithShape="0" algn="bl" dir="5400000" dist="19050">
              <a:srgbClr val="FFFFFF">
                <a:alpha val="50000"/>
              </a:srgbClr>
            </a:outerShdw>
            <a:reflection blurRad="0" dir="5400000" dist="38100" endA="0" fadeDir="5400012" kx="0" rotWithShape="0" algn="bl" stPos="0" sy="-100000" ky="0"/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rgbClr val="0C477B"/>
                </a:solidFill>
              </a:rPr>
              <a:t>Main dataset:</a:t>
            </a:r>
            <a:endParaRPr b="1" sz="1900">
              <a:solidFill>
                <a:srgbClr val="0C477B"/>
              </a:solidFill>
            </a:endParaRPr>
          </a:p>
          <a:p>
            <a:pPr indent="-3492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</a:pPr>
            <a:r>
              <a:rPr lang="en-US" sz="1900">
                <a:solidFill>
                  <a:schemeClr val="lt1"/>
                </a:solidFill>
              </a:rPr>
              <a:t>SpeakingFaces Dataset:</a:t>
            </a:r>
            <a:endParaRPr sz="1900">
              <a:solidFill>
                <a:schemeClr val="lt1"/>
              </a:solidFill>
            </a:endParaRPr>
          </a:p>
          <a:p>
            <a:pPr indent="-2984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➕"/>
            </a:pPr>
            <a:r>
              <a:rPr lang="en-US" sz="1500">
                <a:solidFill>
                  <a:schemeClr val="lt1"/>
                </a:solidFill>
              </a:rPr>
              <a:t>participation in data collection process </a:t>
            </a:r>
            <a:endParaRPr sz="1500">
              <a:solidFill>
                <a:schemeClr val="lt1"/>
              </a:solidFill>
            </a:endParaRPr>
          </a:p>
          <a:p>
            <a:pPr indent="-2984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➕"/>
            </a:pPr>
            <a:r>
              <a:rPr lang="en-US" sz="1500">
                <a:solidFill>
                  <a:schemeClr val="lt1"/>
                </a:solidFill>
              </a:rPr>
              <a:t>142 participants, 111 randomly selected: 98 users</a:t>
            </a:r>
            <a:endParaRPr sz="1500">
              <a:solidFill>
                <a:schemeClr val="lt1"/>
              </a:solidFill>
            </a:endParaRPr>
          </a:p>
          <a:p>
            <a:pPr indent="-2984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➕"/>
            </a:pPr>
            <a:r>
              <a:rPr lang="en-US" sz="1500">
                <a:solidFill>
                  <a:schemeClr val="lt1"/>
                </a:solidFill>
              </a:rPr>
              <a:t>2 trials: 9 perspectives of RGB and thermal images, audio data from 2 mics</a:t>
            </a:r>
            <a:endParaRPr sz="1500">
              <a:solidFill>
                <a:schemeClr val="lt1"/>
              </a:solidFill>
            </a:endParaRPr>
          </a:p>
          <a:p>
            <a:pPr indent="-2984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➖"/>
            </a:pPr>
            <a:r>
              <a:rPr lang="en-US" sz="1500">
                <a:solidFill>
                  <a:schemeClr val="lt1"/>
                </a:solidFill>
              </a:rPr>
              <a:t>missing files and misaligned images issues</a:t>
            </a:r>
            <a:endParaRPr sz="1500">
              <a:solidFill>
                <a:schemeClr val="lt1"/>
              </a:solidFill>
            </a:endParaRPr>
          </a:p>
          <a:p>
            <a:pPr indent="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</a:endParaRPr>
          </a:p>
        </p:txBody>
      </p:sp>
      <p:sp>
        <p:nvSpPr>
          <p:cNvPr id="118" name="Google Shape;118;gd41c53a17a_0_16"/>
          <p:cNvSpPr txBox="1"/>
          <p:nvPr/>
        </p:nvSpPr>
        <p:spPr>
          <a:xfrm>
            <a:off x="1770562" y="159902"/>
            <a:ext cx="5401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04.   Datasets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9" name="Google Shape;119;gd41c53a17a_0_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3400" y="1202838"/>
            <a:ext cx="1947568" cy="155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d41c53a17a_0_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88350" y="2426625"/>
            <a:ext cx="1947575" cy="1561503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gd41c53a17a_0_16"/>
          <p:cNvSpPr txBox="1"/>
          <p:nvPr/>
        </p:nvSpPr>
        <p:spPr>
          <a:xfrm>
            <a:off x="6259250" y="811350"/>
            <a:ext cx="246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SpeakingFaces s</a:t>
            </a:r>
            <a:r>
              <a:rPr lang="en-US"/>
              <a:t>ample data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d45c591080_0_22"/>
          <p:cNvSpPr txBox="1"/>
          <p:nvPr>
            <p:ph idx="1" type="body"/>
          </p:nvPr>
        </p:nvSpPr>
        <p:spPr>
          <a:xfrm>
            <a:off x="199425" y="1088750"/>
            <a:ext cx="6886500" cy="42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rgbClr val="0C477B"/>
                </a:solidFill>
              </a:rPr>
              <a:t>Validation datasets:</a:t>
            </a:r>
            <a:endParaRPr b="1" sz="1900">
              <a:solidFill>
                <a:srgbClr val="0C477B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rgbClr val="990000"/>
              </a:solidFill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</a:pPr>
            <a:r>
              <a:rPr lang="en-US" sz="1900">
                <a:solidFill>
                  <a:schemeClr val="lt1"/>
                </a:solidFill>
              </a:rPr>
              <a:t>TIMIT </a:t>
            </a:r>
            <a:endParaRPr sz="1900">
              <a:solidFill>
                <a:schemeClr val="lt1"/>
              </a:solidFill>
            </a:endParaRPr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</a:pPr>
            <a:r>
              <a:rPr lang="en-US" sz="1600">
                <a:solidFill>
                  <a:schemeClr val="lt1"/>
                </a:solidFill>
              </a:rPr>
              <a:t>630 participants, 462 users in TRAIN folder</a:t>
            </a:r>
            <a:endParaRPr sz="1600">
              <a:solidFill>
                <a:schemeClr val="lt1"/>
              </a:solidFill>
            </a:endParaRPr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</a:pPr>
            <a:r>
              <a:rPr lang="en-US" sz="1600">
                <a:solidFill>
                  <a:schemeClr val="lt1"/>
                </a:solidFill>
              </a:rPr>
              <a:t>3696 audio tracks</a:t>
            </a:r>
            <a:endParaRPr sz="1600">
              <a:solidFill>
                <a:schemeClr val="lt1"/>
              </a:solidFill>
            </a:endParaRPr>
          </a:p>
          <a:p>
            <a:pPr indent="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</a:pPr>
            <a:r>
              <a:rPr lang="en-US" sz="1900">
                <a:solidFill>
                  <a:schemeClr val="lt1"/>
                </a:solidFill>
              </a:rPr>
              <a:t>Georgia Tech Face Database</a:t>
            </a:r>
            <a:endParaRPr sz="1900">
              <a:solidFill>
                <a:schemeClr val="lt1"/>
              </a:solidFill>
            </a:endParaRPr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</a:pPr>
            <a:r>
              <a:rPr lang="en-US" sz="1600">
                <a:solidFill>
                  <a:schemeClr val="lt1"/>
                </a:solidFill>
              </a:rPr>
              <a:t>50 participants</a:t>
            </a:r>
            <a:endParaRPr sz="1600">
              <a:solidFill>
                <a:schemeClr val="lt1"/>
              </a:solidFill>
            </a:endParaRPr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</a:pPr>
            <a:r>
              <a:rPr lang="en-US" sz="1600">
                <a:solidFill>
                  <a:schemeClr val="lt1"/>
                </a:solidFill>
              </a:rPr>
              <a:t>several trials - 15 RGB images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</a:endParaRPr>
          </a:p>
        </p:txBody>
      </p:sp>
      <p:sp>
        <p:nvSpPr>
          <p:cNvPr id="127" name="Google Shape;127;gd45c591080_0_22"/>
          <p:cNvSpPr txBox="1"/>
          <p:nvPr/>
        </p:nvSpPr>
        <p:spPr>
          <a:xfrm>
            <a:off x="1770562" y="159902"/>
            <a:ext cx="5401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04.   Datasets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d45c591080_0_22"/>
          <p:cNvSpPr txBox="1"/>
          <p:nvPr/>
        </p:nvSpPr>
        <p:spPr>
          <a:xfrm>
            <a:off x="6423675" y="3708388"/>
            <a:ext cx="186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GT DB </a:t>
            </a:r>
            <a:r>
              <a:rPr lang="en-US"/>
              <a:t>sample data</a:t>
            </a:r>
            <a:endParaRPr/>
          </a:p>
        </p:txBody>
      </p:sp>
      <p:pic>
        <p:nvPicPr>
          <p:cNvPr id="129" name="Google Shape;129;gd45c591080_0_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1250" y="1703038"/>
            <a:ext cx="2544850" cy="190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d42a7d21de_0_128"/>
          <p:cNvSpPr txBox="1"/>
          <p:nvPr/>
        </p:nvSpPr>
        <p:spPr>
          <a:xfrm>
            <a:off x="2171987" y="143452"/>
            <a:ext cx="5401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05.   </a:t>
            </a:r>
            <a:r>
              <a:rPr lang="en-US" sz="2800">
                <a:solidFill>
                  <a:srgbClr val="FFFFFF"/>
                </a:solidFill>
              </a:rPr>
              <a:t>Data Preprocessing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gd42a7d21de_0_128"/>
          <p:cNvSpPr txBox="1"/>
          <p:nvPr/>
        </p:nvSpPr>
        <p:spPr>
          <a:xfrm>
            <a:off x="568625" y="873825"/>
            <a:ext cx="8199000" cy="38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Data and Files Storage: Shared Google Drive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Images:</a:t>
            </a:r>
            <a:endParaRPr sz="1800"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Removing aligned images</a:t>
            </a:r>
            <a:endParaRPr sz="1800"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Extracting 1 image per perspective for both RGB and thermal files</a:t>
            </a:r>
            <a:endParaRPr sz="1800"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9 images divides into frontal and profile: within profile dividing into right and left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Audio:</a:t>
            </a:r>
            <a:endParaRPr sz="1800"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-US" sz="1800"/>
              <a:t>Removing recordings from 1 microphone</a:t>
            </a:r>
            <a:endParaRPr sz="1800"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Dividing into train and test samples according to trials taken</a:t>
            </a:r>
            <a:endParaRPr sz="1800"/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gd42a7d21de_0_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70625" y="924550"/>
            <a:ext cx="1323050" cy="132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d42a7d21de_0_133"/>
          <p:cNvSpPr txBox="1"/>
          <p:nvPr/>
        </p:nvSpPr>
        <p:spPr>
          <a:xfrm>
            <a:off x="2171987" y="143452"/>
            <a:ext cx="5401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05.   Data Preprocessing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gd42a7d21de_0_133"/>
          <p:cNvSpPr txBox="1"/>
          <p:nvPr/>
        </p:nvSpPr>
        <p:spPr>
          <a:xfrm>
            <a:off x="568625" y="1114350"/>
            <a:ext cx="8199000" cy="35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Data Downloading - 1 - 2 hour per subject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Data Extraction - 40 minutes per subject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Data Cleaning - 30 minutes per subject</a:t>
            </a:r>
            <a:endParaRPr sz="1800"/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Data Size per subject (in average):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990000"/>
                </a:solidFill>
              </a:rPr>
              <a:t>Initial</a:t>
            </a:r>
            <a:r>
              <a:rPr lang="en-US" sz="1800"/>
              <a:t> ~ 6.7Gb         </a:t>
            </a:r>
            <a:r>
              <a:rPr lang="en-US" sz="1800">
                <a:solidFill>
                  <a:srgbClr val="38761D"/>
                </a:solidFill>
              </a:rPr>
              <a:t>Reduced</a:t>
            </a:r>
            <a:r>
              <a:rPr lang="en-US" sz="1800"/>
              <a:t> ~ 37Mb</a:t>
            </a:r>
            <a:endParaRPr sz="1800"/>
          </a:p>
        </p:txBody>
      </p:sp>
      <p:pic>
        <p:nvPicPr>
          <p:cNvPr id="143" name="Google Shape;143;gd42a7d21de_0_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475" y="2321401"/>
            <a:ext cx="369600" cy="36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d42a7d21de_0_133"/>
          <p:cNvSpPr txBox="1"/>
          <p:nvPr/>
        </p:nvSpPr>
        <p:spPr>
          <a:xfrm>
            <a:off x="1079625" y="2306100"/>
            <a:ext cx="507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Average Processing Time = 3 - 4 hours per subject</a:t>
            </a:r>
            <a:endParaRPr/>
          </a:p>
        </p:txBody>
      </p:sp>
      <p:sp>
        <p:nvSpPr>
          <p:cNvPr id="145" name="Google Shape;145;gd42a7d21de_0_133"/>
          <p:cNvSpPr/>
          <p:nvPr/>
        </p:nvSpPr>
        <p:spPr>
          <a:xfrm>
            <a:off x="5291800" y="1398450"/>
            <a:ext cx="584400" cy="295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C477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d42a7d21de_0_133"/>
          <p:cNvSpPr/>
          <p:nvPr/>
        </p:nvSpPr>
        <p:spPr>
          <a:xfrm>
            <a:off x="6278075" y="1068750"/>
            <a:ext cx="2762700" cy="954600"/>
          </a:xfrm>
          <a:prstGeom prst="rect">
            <a:avLst/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d42a7d21de_0_133"/>
          <p:cNvSpPr txBox="1"/>
          <p:nvPr/>
        </p:nvSpPr>
        <p:spPr>
          <a:xfrm>
            <a:off x="6278075" y="1130400"/>
            <a:ext cx="2762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Total Time = min 333 hours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~ 14 days </a:t>
            </a:r>
            <a:endParaRPr/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(42 business days)</a:t>
            </a:r>
            <a:endParaRPr/>
          </a:p>
        </p:txBody>
      </p:sp>
      <p:sp>
        <p:nvSpPr>
          <p:cNvPr id="148" name="Google Shape;148;gd42a7d21de_0_133"/>
          <p:cNvSpPr txBox="1"/>
          <p:nvPr/>
        </p:nvSpPr>
        <p:spPr>
          <a:xfrm>
            <a:off x="5322525" y="3249475"/>
            <a:ext cx="36759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Train/Test division: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SpeakingFaces: trial 1:trial 2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TIMIT: 80:20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GT_DB: 80:20</a:t>
            </a:r>
            <a:endParaRPr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d41c53a17a_0_28"/>
          <p:cNvSpPr txBox="1"/>
          <p:nvPr/>
        </p:nvSpPr>
        <p:spPr>
          <a:xfrm>
            <a:off x="2150787" y="131952"/>
            <a:ext cx="5401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06.   Model Architecture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Google Shape;154;gd41c53a17a_0_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2225" y="803300"/>
            <a:ext cx="6300525" cy="381927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gd41c53a17a_0_28"/>
          <p:cNvSpPr txBox="1"/>
          <p:nvPr/>
        </p:nvSpPr>
        <p:spPr>
          <a:xfrm>
            <a:off x="1090922" y="4622575"/>
            <a:ext cx="6649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Flow chart of the multimodal biometric authentication system by Zhang et al.</a:t>
            </a:r>
            <a:endParaRPr sz="1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d45c591080_0_31"/>
          <p:cNvSpPr txBox="1"/>
          <p:nvPr>
            <p:ph idx="1" type="body"/>
          </p:nvPr>
        </p:nvSpPr>
        <p:spPr>
          <a:xfrm>
            <a:off x="173550" y="1010425"/>
            <a:ext cx="3424500" cy="301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rgbClr val="0C477B"/>
                </a:solidFill>
              </a:rPr>
              <a:t>Face Module Architecture</a:t>
            </a:r>
            <a:endParaRPr b="1" sz="1700">
              <a:solidFill>
                <a:srgbClr val="0C477B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AutoNum type="arabicPeriod"/>
            </a:pPr>
            <a:r>
              <a:rPr lang="en-US" sz="1700">
                <a:solidFill>
                  <a:srgbClr val="000000"/>
                </a:solidFill>
              </a:rPr>
              <a:t>Face Recognition: Haar Cascades with AdaBoost</a:t>
            </a:r>
            <a:endParaRPr sz="17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AutoNum type="arabicPeriod"/>
            </a:pPr>
            <a:r>
              <a:rPr lang="en-US" sz="1700">
                <a:solidFill>
                  <a:srgbClr val="000000"/>
                </a:solidFill>
              </a:rPr>
              <a:t>Feature Extraction: LBP feature extraction</a:t>
            </a:r>
            <a:endParaRPr sz="17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AutoNum type="arabicPeriod"/>
            </a:pPr>
            <a:r>
              <a:rPr lang="en-US" sz="1700">
                <a:solidFill>
                  <a:srgbClr val="000000"/>
                </a:solidFill>
              </a:rPr>
              <a:t>Metrics: Euclidean, Cityblock distances</a:t>
            </a:r>
            <a:endParaRPr sz="1700">
              <a:solidFill>
                <a:srgbClr val="000000"/>
              </a:solidFill>
            </a:endParaRPr>
          </a:p>
        </p:txBody>
      </p:sp>
      <p:sp>
        <p:nvSpPr>
          <p:cNvPr id="161" name="Google Shape;161;gd45c591080_0_31"/>
          <p:cNvSpPr txBox="1"/>
          <p:nvPr/>
        </p:nvSpPr>
        <p:spPr>
          <a:xfrm>
            <a:off x="2150787" y="131952"/>
            <a:ext cx="5401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06.   Model Architecture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2" name="Google Shape;162;gd45c591080_0_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5975" y="928250"/>
            <a:ext cx="5215799" cy="178847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gd45c591080_0_31"/>
          <p:cNvSpPr txBox="1"/>
          <p:nvPr/>
        </p:nvSpPr>
        <p:spPr>
          <a:xfrm>
            <a:off x="3917900" y="2654425"/>
            <a:ext cx="6042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Unimodal biometric component for face recognition by Zhang et al.</a:t>
            </a:r>
            <a:endParaRPr sz="1200"/>
          </a:p>
        </p:txBody>
      </p:sp>
      <p:pic>
        <p:nvPicPr>
          <p:cNvPr id="164" name="Google Shape;164;gd45c591080_0_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17900" y="3367750"/>
            <a:ext cx="2109650" cy="140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gd45c591080_0_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7552575" y="3367750"/>
            <a:ext cx="1406450" cy="140645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gd45c591080_0_31"/>
          <p:cNvSpPr/>
          <p:nvPr/>
        </p:nvSpPr>
        <p:spPr>
          <a:xfrm>
            <a:off x="6283575" y="3936875"/>
            <a:ext cx="1099200" cy="3693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d45c591080_0_31"/>
          <p:cNvSpPr txBox="1"/>
          <p:nvPr/>
        </p:nvSpPr>
        <p:spPr>
          <a:xfrm>
            <a:off x="3785975" y="4774200"/>
            <a:ext cx="5665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Detection face area and creation feature image</a:t>
            </a:r>
            <a:endParaRPr sz="12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d45c591080_0_52"/>
          <p:cNvSpPr txBox="1"/>
          <p:nvPr>
            <p:ph idx="1" type="body"/>
          </p:nvPr>
        </p:nvSpPr>
        <p:spPr>
          <a:xfrm>
            <a:off x="5112275" y="1129925"/>
            <a:ext cx="3661800" cy="380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0C477B"/>
                </a:solidFill>
              </a:rPr>
              <a:t>Voice Module Architecture</a:t>
            </a:r>
            <a:endParaRPr b="1" sz="1600">
              <a:solidFill>
                <a:srgbClr val="0C477B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AutoNum type="arabicPeriod"/>
            </a:pPr>
            <a:r>
              <a:rPr lang="en-US" sz="1600">
                <a:solidFill>
                  <a:srgbClr val="000000"/>
                </a:solidFill>
              </a:rPr>
              <a:t>Preprocessing: Discrete Wavelet Transform with Voice Activity Detection</a:t>
            </a:r>
            <a:endParaRPr sz="16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AutoNum type="arabicPeriod"/>
            </a:pPr>
            <a:r>
              <a:rPr lang="en-US" sz="1600">
                <a:solidFill>
                  <a:srgbClr val="000000"/>
                </a:solidFill>
              </a:rPr>
              <a:t>Feature Extraction: Mel-Frequency cepstral coefficients</a:t>
            </a:r>
            <a:endParaRPr sz="16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AutoNum type="arabicPeriod"/>
            </a:pPr>
            <a:r>
              <a:rPr lang="en-US" sz="1600">
                <a:solidFill>
                  <a:srgbClr val="000000"/>
                </a:solidFill>
              </a:rPr>
              <a:t>User Recognition: Gaussian Mixture Model</a:t>
            </a:r>
            <a:endParaRPr sz="16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AutoNum type="arabicPeriod"/>
            </a:pPr>
            <a:r>
              <a:rPr lang="en-US" sz="1600">
                <a:solidFill>
                  <a:srgbClr val="000000"/>
                </a:solidFill>
              </a:rPr>
              <a:t>Metrics: Maximum Likelihood</a:t>
            </a:r>
            <a:endParaRPr sz="1600">
              <a:solidFill>
                <a:srgbClr val="000000"/>
              </a:solidFill>
            </a:endParaRPr>
          </a:p>
        </p:txBody>
      </p:sp>
      <p:sp>
        <p:nvSpPr>
          <p:cNvPr id="173" name="Google Shape;173;gd45c591080_0_52"/>
          <p:cNvSpPr txBox="1"/>
          <p:nvPr/>
        </p:nvSpPr>
        <p:spPr>
          <a:xfrm>
            <a:off x="2150787" y="131952"/>
            <a:ext cx="5401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06.   Model Architecture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Google Shape;174;gd45c591080_0_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700" y="973225"/>
            <a:ext cx="4344299" cy="1475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gd45c591080_0_52"/>
          <p:cNvSpPr txBox="1"/>
          <p:nvPr/>
        </p:nvSpPr>
        <p:spPr>
          <a:xfrm>
            <a:off x="227700" y="2542800"/>
            <a:ext cx="6042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Unimodal biometric component for voice recognition by Zhang et al.</a:t>
            </a:r>
            <a:endParaRPr sz="1200"/>
          </a:p>
        </p:txBody>
      </p:sp>
      <p:pic>
        <p:nvPicPr>
          <p:cNvPr id="176" name="Google Shape;176;gd45c591080_0_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7700" y="2912100"/>
            <a:ext cx="4183726" cy="1926599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gd45c591080_0_52"/>
          <p:cNvSpPr txBox="1"/>
          <p:nvPr/>
        </p:nvSpPr>
        <p:spPr>
          <a:xfrm>
            <a:off x="501700" y="4799750"/>
            <a:ext cx="6042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Resulting signal after applying preprocessing methods</a:t>
            </a:r>
            <a:endParaRPr sz="12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d45c591080_0_38"/>
          <p:cNvSpPr txBox="1"/>
          <p:nvPr>
            <p:ph idx="1" type="body"/>
          </p:nvPr>
        </p:nvSpPr>
        <p:spPr>
          <a:xfrm>
            <a:off x="0" y="3531025"/>
            <a:ext cx="8442000" cy="149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Matching level fusions scores:</a:t>
            </a:r>
            <a:endParaRPr>
              <a:solidFill>
                <a:srgbClr val="000000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-US">
                <a:solidFill>
                  <a:srgbClr val="000000"/>
                </a:solidFill>
              </a:rPr>
              <a:t>Threshold based system  </a:t>
            </a:r>
            <a:endParaRPr>
              <a:solidFill>
                <a:srgbClr val="000000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				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83" name="Google Shape;183;gd45c591080_0_38"/>
          <p:cNvSpPr txBox="1"/>
          <p:nvPr/>
        </p:nvSpPr>
        <p:spPr>
          <a:xfrm>
            <a:off x="2150787" y="131952"/>
            <a:ext cx="5401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06.   Model Architecture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4" name="Google Shape;184;gd45c591080_0_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2875" y="898225"/>
            <a:ext cx="6672247" cy="2553188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gd45c591080_0_38"/>
          <p:cNvSpPr txBox="1"/>
          <p:nvPr/>
        </p:nvSpPr>
        <p:spPr>
          <a:xfrm>
            <a:off x="4655250" y="4082325"/>
            <a:ext cx="3581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-US" sz="1800"/>
              <a:t>Ranking based system</a:t>
            </a:r>
            <a:endParaRPr/>
          </a:p>
        </p:txBody>
      </p:sp>
      <p:sp>
        <p:nvSpPr>
          <p:cNvPr id="186" name="Google Shape;186;gd45c591080_0_38"/>
          <p:cNvSpPr txBox="1"/>
          <p:nvPr/>
        </p:nvSpPr>
        <p:spPr>
          <a:xfrm>
            <a:off x="1432875" y="4416675"/>
            <a:ext cx="1561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(By Zhang et al.)</a:t>
            </a:r>
            <a:endParaRPr/>
          </a:p>
        </p:txBody>
      </p:sp>
      <p:sp>
        <p:nvSpPr>
          <p:cNvPr id="187" name="Google Shape;187;gd45c591080_0_38"/>
          <p:cNvSpPr txBox="1"/>
          <p:nvPr/>
        </p:nvSpPr>
        <p:spPr>
          <a:xfrm>
            <a:off x="5983125" y="4416675"/>
            <a:ext cx="174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(Proposed method)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d41c53a17a_0_42"/>
          <p:cNvSpPr txBox="1"/>
          <p:nvPr/>
        </p:nvSpPr>
        <p:spPr>
          <a:xfrm>
            <a:off x="2364073" y="98875"/>
            <a:ext cx="6434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06. </a:t>
            </a:r>
            <a:r>
              <a:rPr lang="en-US" sz="2800">
                <a:solidFill>
                  <a:srgbClr val="FFFFFF"/>
                </a:solidFill>
              </a:rPr>
              <a:t>Model Testing and Observations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3" name="Google Shape;193;gd41c53a17a_0_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012" y="3738400"/>
            <a:ext cx="4209277" cy="140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gd41c53a17a_0_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4400" y="1333300"/>
            <a:ext cx="8235195" cy="184515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gd41c53a17a_0_42"/>
          <p:cNvSpPr txBox="1"/>
          <p:nvPr/>
        </p:nvSpPr>
        <p:spPr>
          <a:xfrm>
            <a:off x="2642550" y="902200"/>
            <a:ext cx="3858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Threshold based fusion system results</a:t>
            </a:r>
            <a:endParaRPr sz="1600"/>
          </a:p>
        </p:txBody>
      </p:sp>
      <p:sp>
        <p:nvSpPr>
          <p:cNvPr id="196" name="Google Shape;196;gd41c53a17a_0_42"/>
          <p:cNvSpPr txBox="1"/>
          <p:nvPr/>
        </p:nvSpPr>
        <p:spPr>
          <a:xfrm>
            <a:off x="874850" y="3396625"/>
            <a:ext cx="6235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Ranking</a:t>
            </a:r>
            <a:r>
              <a:rPr lang="en-US" sz="1600"/>
              <a:t> based fusion system results</a:t>
            </a:r>
            <a:endParaRPr sz="1600"/>
          </a:p>
        </p:txBody>
      </p:sp>
      <p:sp>
        <p:nvSpPr>
          <p:cNvPr id="197" name="Google Shape;197;gd41c53a17a_0_42"/>
          <p:cNvSpPr txBox="1"/>
          <p:nvPr/>
        </p:nvSpPr>
        <p:spPr>
          <a:xfrm>
            <a:off x="6501450" y="3738400"/>
            <a:ext cx="1649400" cy="1139100"/>
          </a:xfrm>
          <a:prstGeom prst="rect">
            <a:avLst/>
          </a:prstGeom>
          <a:solidFill>
            <a:srgbClr val="C7C7C7"/>
          </a:solidFill>
          <a:ln cap="flat" cmpd="sng" w="9525">
            <a:solidFill>
              <a:srgbClr val="0C47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🔔🔔🔔  </a:t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Time required:</a:t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5 months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5433bab3c5_0_50"/>
          <p:cNvSpPr txBox="1"/>
          <p:nvPr/>
        </p:nvSpPr>
        <p:spPr>
          <a:xfrm>
            <a:off x="1770562" y="159902"/>
            <a:ext cx="5401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Outline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g5433bab3c5_0_50"/>
          <p:cNvSpPr txBox="1"/>
          <p:nvPr/>
        </p:nvSpPr>
        <p:spPr>
          <a:xfrm>
            <a:off x="743050" y="1306000"/>
            <a:ext cx="3495600" cy="42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385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C477B"/>
              </a:buClr>
              <a:buSzPts val="1500"/>
              <a:buAutoNum type="arabicPeriod"/>
            </a:pPr>
            <a:r>
              <a:rPr b="1" lang="en-US" sz="1500"/>
              <a:t>Project Motivation and Goals</a:t>
            </a:r>
            <a:endParaRPr b="1" sz="1500"/>
          </a:p>
          <a:p>
            <a:pPr indent="-32385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AutoNum type="arabicPeriod"/>
            </a:pPr>
            <a:r>
              <a:rPr b="1" lang="en-US" sz="1500"/>
              <a:t>J</a:t>
            </a:r>
            <a:r>
              <a:rPr b="1" lang="en-US" sz="1500"/>
              <a:t>oint Work Motivation</a:t>
            </a:r>
            <a:endParaRPr b="1" sz="1500"/>
          </a:p>
          <a:p>
            <a:pPr indent="-32385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C477B"/>
              </a:buClr>
              <a:buSzPts val="1500"/>
              <a:buAutoNum type="arabicPeriod"/>
            </a:pPr>
            <a:r>
              <a:rPr b="1" lang="en-US" sz="1500"/>
              <a:t>Literature Review</a:t>
            </a:r>
            <a:endParaRPr b="1" sz="1500"/>
          </a:p>
          <a:p>
            <a:pPr indent="-323850" lvl="0" marL="9144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/>
              <a:t>Model Origin</a:t>
            </a:r>
            <a:endParaRPr sz="1500"/>
          </a:p>
          <a:p>
            <a:pPr indent="-32385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AutoNum type="arabicPeriod"/>
            </a:pPr>
            <a:r>
              <a:rPr b="1" lang="en-US" sz="1500"/>
              <a:t>Datasets</a:t>
            </a:r>
            <a:endParaRPr b="1" sz="1500"/>
          </a:p>
          <a:p>
            <a:pPr indent="-32385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C477B"/>
              </a:buClr>
              <a:buSzPts val="1500"/>
              <a:buAutoNum type="arabicPeriod"/>
            </a:pPr>
            <a:r>
              <a:rPr b="1" lang="en-US" sz="1500"/>
              <a:t>Data </a:t>
            </a:r>
            <a:r>
              <a:rPr b="1" lang="en-US" sz="1500"/>
              <a:t>Preprocessing</a:t>
            </a:r>
            <a:endParaRPr b="1" sz="1500"/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g5433bab3c5_0_50"/>
          <p:cNvSpPr txBox="1"/>
          <p:nvPr/>
        </p:nvSpPr>
        <p:spPr>
          <a:xfrm>
            <a:off x="4737150" y="1306000"/>
            <a:ext cx="3495600" cy="42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rgbClr val="666666"/>
                </a:solidFill>
              </a:rPr>
              <a:t>06.</a:t>
            </a:r>
            <a:r>
              <a:rPr b="1" lang="en-US" sz="1500"/>
              <a:t>    Model:</a:t>
            </a:r>
            <a:endParaRPr b="1" sz="1500"/>
          </a:p>
          <a:p>
            <a:pPr indent="-323850" lvl="0" marL="9144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/>
              <a:t>Architecture</a:t>
            </a:r>
            <a:endParaRPr sz="1500"/>
          </a:p>
          <a:p>
            <a:pPr indent="-323850" lvl="0" marL="9144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/>
              <a:t>Testing and Observations</a:t>
            </a:r>
            <a:endParaRPr sz="1500"/>
          </a:p>
          <a:p>
            <a:pPr indent="-323850" lvl="0" marL="9144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/>
              <a:t>R</a:t>
            </a:r>
            <a:r>
              <a:rPr lang="en-US" sz="1500"/>
              <a:t>esilience</a:t>
            </a:r>
            <a:endParaRPr sz="1500"/>
          </a:p>
          <a:p>
            <a:pPr indent="-323850" lvl="0" marL="9144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/>
              <a:t>Demonstration</a:t>
            </a:r>
            <a:endParaRPr sz="1500"/>
          </a:p>
          <a:p>
            <a:pPr indent="-323850" lvl="0" marL="9144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/>
              <a:t>CIA Analysis</a:t>
            </a:r>
            <a:endParaRPr sz="1500"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rgbClr val="0C477B"/>
                </a:solidFill>
              </a:rPr>
              <a:t>07.</a:t>
            </a:r>
            <a:r>
              <a:rPr b="1" lang="en-US" sz="1500"/>
              <a:t>    Limitations and Future work</a:t>
            </a:r>
            <a:endParaRPr b="1" sz="1500"/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d45c591080_0_77"/>
          <p:cNvSpPr txBox="1"/>
          <p:nvPr/>
        </p:nvSpPr>
        <p:spPr>
          <a:xfrm>
            <a:off x="2364073" y="98875"/>
            <a:ext cx="6434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06. Model Testing and Observations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3" name="Google Shape;203;gd45c591080_0_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6700" y="3154925"/>
            <a:ext cx="5965675" cy="171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gd45c591080_0_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66700" y="1277650"/>
            <a:ext cx="6077151" cy="175285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gd45c591080_0_77"/>
          <p:cNvSpPr txBox="1"/>
          <p:nvPr/>
        </p:nvSpPr>
        <p:spPr>
          <a:xfrm>
            <a:off x="789675" y="771088"/>
            <a:ext cx="8008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Validation of unimodal component performance GT DB and TIMIT datasets</a:t>
            </a:r>
            <a:endParaRPr sz="1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d45c591080_0_100"/>
          <p:cNvSpPr txBox="1"/>
          <p:nvPr/>
        </p:nvSpPr>
        <p:spPr>
          <a:xfrm>
            <a:off x="2364073" y="98875"/>
            <a:ext cx="6434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06. Model Testing and Observations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d45c591080_0_100"/>
          <p:cNvSpPr txBox="1"/>
          <p:nvPr/>
        </p:nvSpPr>
        <p:spPr>
          <a:xfrm>
            <a:off x="358650" y="1208250"/>
            <a:ext cx="8426700" cy="30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rgbClr val="0C477B"/>
                </a:solidFill>
              </a:rPr>
              <a:t>Observations:</a:t>
            </a:r>
            <a:endParaRPr b="1" sz="1700">
              <a:solidFill>
                <a:srgbClr val="0C477B"/>
              </a:solidFill>
            </a:endParaRPr>
          </a:p>
          <a:p>
            <a:pPr indent="-336550" lvl="0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US" sz="1700"/>
              <a:t>Threshold based fusion provides the highest accuracy</a:t>
            </a:r>
            <a:endParaRPr sz="1700"/>
          </a:p>
          <a:p>
            <a:pPr indent="-336550" lvl="0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US" sz="1700"/>
              <a:t>Weak performance of face unimodal component</a:t>
            </a:r>
            <a:endParaRPr sz="1700"/>
          </a:p>
          <a:p>
            <a:pPr indent="-336550" lvl="0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US" sz="1700"/>
              <a:t>Voice unimodal component outperformed results by Zhang et al.</a:t>
            </a:r>
            <a:endParaRPr sz="1700"/>
          </a:p>
          <a:p>
            <a:pPr indent="-336550" lvl="0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US" sz="1700"/>
              <a:t>Highest achieved accuracy - 98.3% TAR comparing to 100% for XJTU and 90.28% for joined TIMIT-GT DB achieved by Zhang et al.</a:t>
            </a:r>
            <a:endParaRPr sz="17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d45c591080_0_107"/>
          <p:cNvSpPr txBox="1"/>
          <p:nvPr/>
        </p:nvSpPr>
        <p:spPr>
          <a:xfrm>
            <a:off x="1354798" y="98875"/>
            <a:ext cx="6434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06. Model </a:t>
            </a:r>
            <a:r>
              <a:rPr lang="en-US" sz="2800">
                <a:solidFill>
                  <a:srgbClr val="FFFFFF"/>
                </a:solidFill>
              </a:rPr>
              <a:t>Resilience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d45c591080_0_107"/>
          <p:cNvSpPr txBox="1"/>
          <p:nvPr/>
        </p:nvSpPr>
        <p:spPr>
          <a:xfrm>
            <a:off x="358650" y="830875"/>
            <a:ext cx="8426700" cy="20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rgbClr val="0C477B"/>
                </a:solidFill>
              </a:rPr>
              <a:t>Spoofing scenarios</a:t>
            </a:r>
            <a:r>
              <a:rPr b="1" lang="en-US" sz="1700">
                <a:solidFill>
                  <a:srgbClr val="0C477B"/>
                </a:solidFill>
              </a:rPr>
              <a:t>:</a:t>
            </a:r>
            <a:endParaRPr b="1" sz="1700">
              <a:solidFill>
                <a:srgbClr val="0C477B"/>
              </a:solidFill>
            </a:endParaRPr>
          </a:p>
          <a:p>
            <a:pPr indent="-33655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➔"/>
            </a:pPr>
            <a:r>
              <a:rPr lang="en-US" sz="1700"/>
              <a:t>no spoofing </a:t>
            </a:r>
            <a:endParaRPr sz="1700"/>
          </a:p>
          <a:p>
            <a:pPr indent="-33655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➔"/>
            </a:pPr>
            <a:r>
              <a:rPr lang="en-US" sz="1700"/>
              <a:t>face only spoofing</a:t>
            </a:r>
            <a:endParaRPr sz="1700"/>
          </a:p>
          <a:p>
            <a:pPr indent="-33655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➔"/>
            </a:pPr>
            <a:r>
              <a:rPr lang="en-US" sz="1700"/>
              <a:t>voice only spoofing</a:t>
            </a:r>
            <a:endParaRPr sz="1700"/>
          </a:p>
          <a:p>
            <a:pPr indent="-33655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➔"/>
            </a:pPr>
            <a:r>
              <a:rPr lang="en-US" sz="1700"/>
              <a:t>both biometric spoofing </a:t>
            </a:r>
            <a:endParaRPr sz="1700"/>
          </a:p>
        </p:txBody>
      </p:sp>
      <p:pic>
        <p:nvPicPr>
          <p:cNvPr id="218" name="Google Shape;218;gd45c591080_0_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5525" y="1137160"/>
            <a:ext cx="1907149" cy="1271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gd45c591080_0_10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39021" y="2923650"/>
            <a:ext cx="2132575" cy="134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d45c591080_0_10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7700" y="1137150"/>
            <a:ext cx="1907149" cy="127142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gd45c591080_0_107"/>
          <p:cNvSpPr/>
          <p:nvPr/>
        </p:nvSpPr>
        <p:spPr>
          <a:xfrm>
            <a:off x="6585238" y="1574400"/>
            <a:ext cx="429900" cy="396900"/>
          </a:xfrm>
          <a:prstGeom prst="mathPlus">
            <a:avLst>
              <a:gd fmla="val 23520" name="adj1"/>
            </a:avLst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22" name="Google Shape;222;gd45c591080_0_107"/>
          <p:cNvSpPr txBox="1"/>
          <p:nvPr/>
        </p:nvSpPr>
        <p:spPr>
          <a:xfrm>
            <a:off x="5195950" y="830875"/>
            <a:ext cx="108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Intruder</a:t>
            </a:r>
            <a:endParaRPr b="1"/>
          </a:p>
        </p:txBody>
      </p:sp>
      <p:sp>
        <p:nvSpPr>
          <p:cNvPr id="223" name="Google Shape;223;gd45c591080_0_107"/>
          <p:cNvSpPr txBox="1"/>
          <p:nvPr/>
        </p:nvSpPr>
        <p:spPr>
          <a:xfrm>
            <a:off x="7375500" y="830875"/>
            <a:ext cx="1669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Authorized User</a:t>
            </a:r>
            <a:endParaRPr b="1"/>
          </a:p>
        </p:txBody>
      </p:sp>
      <p:sp>
        <p:nvSpPr>
          <p:cNvPr id="224" name="Google Shape;224;gd45c591080_0_107"/>
          <p:cNvSpPr txBox="1"/>
          <p:nvPr/>
        </p:nvSpPr>
        <p:spPr>
          <a:xfrm>
            <a:off x="6260300" y="4415800"/>
            <a:ext cx="129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Morph</a:t>
            </a:r>
            <a:endParaRPr b="1"/>
          </a:p>
        </p:txBody>
      </p:sp>
      <p:sp>
        <p:nvSpPr>
          <p:cNvPr id="225" name="Google Shape;225;gd45c591080_0_107"/>
          <p:cNvSpPr txBox="1"/>
          <p:nvPr/>
        </p:nvSpPr>
        <p:spPr>
          <a:xfrm>
            <a:off x="358650" y="3055975"/>
            <a:ext cx="5165100" cy="16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rgbClr val="0C477B"/>
                </a:solidFill>
              </a:rPr>
              <a:t>Biometrics mimicry:</a:t>
            </a:r>
            <a:endParaRPr b="1" sz="1700">
              <a:solidFill>
                <a:srgbClr val="0C477B"/>
              </a:solidFill>
            </a:endParaRPr>
          </a:p>
          <a:p>
            <a:pPr indent="-33655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➔"/>
            </a:pPr>
            <a:r>
              <a:rPr lang="en-US" sz="1700"/>
              <a:t>Face morphing - manual aligning with external application</a:t>
            </a:r>
            <a:endParaRPr sz="1700"/>
          </a:p>
          <a:p>
            <a:pPr indent="-33655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➔"/>
            </a:pPr>
            <a:r>
              <a:rPr lang="en-US" sz="1700"/>
              <a:t>Voice </a:t>
            </a:r>
            <a:r>
              <a:rPr lang="en-US" sz="1700"/>
              <a:t>synthesizing</a:t>
            </a:r>
            <a:r>
              <a:rPr lang="en-US" sz="1700"/>
              <a:t> - Tacotron system</a:t>
            </a:r>
            <a:endParaRPr sz="17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d45c591080_0_112"/>
          <p:cNvSpPr txBox="1"/>
          <p:nvPr/>
        </p:nvSpPr>
        <p:spPr>
          <a:xfrm>
            <a:off x="1354810" y="125325"/>
            <a:ext cx="6434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06. Model </a:t>
            </a:r>
            <a:r>
              <a:rPr lang="en-US" sz="2800">
                <a:solidFill>
                  <a:srgbClr val="FFFFFF"/>
                </a:solidFill>
              </a:rPr>
              <a:t>Resilience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1" name="Google Shape;231;gd45c591080_0_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7800" y="774450"/>
            <a:ext cx="7008824" cy="417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d45c591080_0_132"/>
          <p:cNvSpPr txBox="1"/>
          <p:nvPr/>
        </p:nvSpPr>
        <p:spPr>
          <a:xfrm>
            <a:off x="1354810" y="148475"/>
            <a:ext cx="6434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06. Model Resilience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7" name="Google Shape;237;gd45c591080_0_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5050" y="1159027"/>
            <a:ext cx="6933899" cy="112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gd45c591080_0_1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99800" y="2627125"/>
            <a:ext cx="5811095" cy="1122725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gd45c591080_0_132"/>
          <p:cNvSpPr txBox="1"/>
          <p:nvPr/>
        </p:nvSpPr>
        <p:spPr>
          <a:xfrm>
            <a:off x="2713075" y="729450"/>
            <a:ext cx="4219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C477B"/>
                </a:solidFill>
              </a:rPr>
              <a:t>Synthetic</a:t>
            </a:r>
            <a:r>
              <a:rPr b="1" lang="en-US" sz="1800">
                <a:solidFill>
                  <a:srgbClr val="0C477B"/>
                </a:solidFill>
              </a:rPr>
              <a:t> </a:t>
            </a:r>
            <a:r>
              <a:rPr b="1" lang="en-US" sz="1800">
                <a:solidFill>
                  <a:srgbClr val="0C477B"/>
                </a:solidFill>
              </a:rPr>
              <a:t>data</a:t>
            </a:r>
            <a:r>
              <a:rPr b="1" lang="en-US" sz="1800">
                <a:solidFill>
                  <a:srgbClr val="0C477B"/>
                </a:solidFill>
              </a:rPr>
              <a:t> quality analysis</a:t>
            </a:r>
            <a:endParaRPr b="1" sz="1800">
              <a:solidFill>
                <a:srgbClr val="0C477B"/>
              </a:solidFill>
            </a:endParaRPr>
          </a:p>
        </p:txBody>
      </p:sp>
      <p:sp>
        <p:nvSpPr>
          <p:cNvPr id="240" name="Google Shape;240;gd45c591080_0_132"/>
          <p:cNvSpPr txBox="1"/>
          <p:nvPr/>
        </p:nvSpPr>
        <p:spPr>
          <a:xfrm>
            <a:off x="265550" y="4095225"/>
            <a:ext cx="86796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According to the Ranking based Fusion system results it can be seen that all synthetic face data within top 10 of similarity to real user, while almost 73% of synthetic audio data within top 10 </a:t>
            </a:r>
            <a:r>
              <a:rPr lang="en-US" sz="1500"/>
              <a:t>similarity</a:t>
            </a:r>
            <a:r>
              <a:rPr lang="en-US" sz="1500"/>
              <a:t> for real user voice</a:t>
            </a:r>
            <a:endParaRPr sz="1500"/>
          </a:p>
        </p:txBody>
      </p:sp>
      <p:sp>
        <p:nvSpPr>
          <p:cNvPr id="241" name="Google Shape;241;gd45c591080_0_132"/>
          <p:cNvSpPr txBox="1"/>
          <p:nvPr/>
        </p:nvSpPr>
        <p:spPr>
          <a:xfrm>
            <a:off x="3312475" y="2198800"/>
            <a:ext cx="362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Threshold based Fusion system</a:t>
            </a:r>
            <a:endParaRPr sz="1200"/>
          </a:p>
        </p:txBody>
      </p:sp>
      <p:sp>
        <p:nvSpPr>
          <p:cNvPr id="242" name="Google Shape;242;gd45c591080_0_132"/>
          <p:cNvSpPr txBox="1"/>
          <p:nvPr/>
        </p:nvSpPr>
        <p:spPr>
          <a:xfrm>
            <a:off x="3536100" y="3633525"/>
            <a:ext cx="362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Ranking</a:t>
            </a:r>
            <a:r>
              <a:rPr lang="en-US" sz="1200"/>
              <a:t> based Fusion system</a:t>
            </a:r>
            <a:endParaRPr sz="12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d45c591080_0_137"/>
          <p:cNvSpPr txBox="1"/>
          <p:nvPr/>
        </p:nvSpPr>
        <p:spPr>
          <a:xfrm>
            <a:off x="1718660" y="115400"/>
            <a:ext cx="6434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06. Model Demonstration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d45c591080_1_21"/>
          <p:cNvSpPr txBox="1"/>
          <p:nvPr/>
        </p:nvSpPr>
        <p:spPr>
          <a:xfrm>
            <a:off x="1718660" y="115400"/>
            <a:ext cx="6434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06. CIA Analysis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gd45c591080_1_21"/>
          <p:cNvSpPr txBox="1"/>
          <p:nvPr/>
        </p:nvSpPr>
        <p:spPr>
          <a:xfrm>
            <a:off x="273300" y="742175"/>
            <a:ext cx="8597400" cy="25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C477B"/>
                </a:solidFill>
              </a:rPr>
              <a:t>C</a:t>
            </a:r>
            <a:r>
              <a:rPr b="1" lang="en-US">
                <a:solidFill>
                  <a:srgbClr val="0C477B"/>
                </a:solidFill>
              </a:rPr>
              <a:t>onfidentiality and </a:t>
            </a:r>
            <a:r>
              <a:rPr b="1" lang="en-US" sz="2000">
                <a:solidFill>
                  <a:srgbClr val="0C477B"/>
                </a:solidFill>
              </a:rPr>
              <a:t>I</a:t>
            </a:r>
            <a:r>
              <a:rPr b="1" lang="en-US">
                <a:solidFill>
                  <a:srgbClr val="0C477B"/>
                </a:solidFill>
              </a:rPr>
              <a:t>ntegrity</a:t>
            </a:r>
            <a:r>
              <a:rPr b="1" lang="en-US">
                <a:solidFill>
                  <a:srgbClr val="0C477B"/>
                </a:solidFill>
              </a:rPr>
              <a:t>:</a:t>
            </a:r>
            <a:endParaRPr b="1">
              <a:solidFill>
                <a:srgbClr val="0C477B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C477B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Initial expectation: systems with lower thresholds and lower ranking number will provide higher security level of the biometric authentication system.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651D3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651D3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651D3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4" name="Google Shape;254;gd45c591080_1_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250" y="1853025"/>
            <a:ext cx="4011400" cy="2230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gd45c591080_1_21"/>
          <p:cNvSpPr txBox="1"/>
          <p:nvPr/>
        </p:nvSpPr>
        <p:spPr>
          <a:xfrm>
            <a:off x="1634500" y="4112725"/>
            <a:ext cx="2021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Ranking based fusion</a:t>
            </a:r>
            <a:endParaRPr sz="1100"/>
          </a:p>
        </p:txBody>
      </p:sp>
      <p:pic>
        <p:nvPicPr>
          <p:cNvPr id="256" name="Google Shape;256;gd45c591080_1_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3150" y="1853025"/>
            <a:ext cx="3865075" cy="2230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gd45c591080_1_21"/>
          <p:cNvSpPr txBox="1"/>
          <p:nvPr/>
        </p:nvSpPr>
        <p:spPr>
          <a:xfrm>
            <a:off x="6075975" y="4112725"/>
            <a:ext cx="2355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Threshold</a:t>
            </a:r>
            <a:r>
              <a:rPr lang="en-US" sz="1100"/>
              <a:t> based fusion</a:t>
            </a:r>
            <a:endParaRPr sz="1100"/>
          </a:p>
        </p:txBody>
      </p:sp>
      <p:sp>
        <p:nvSpPr>
          <p:cNvPr id="258" name="Google Shape;258;gd45c591080_1_21"/>
          <p:cNvSpPr txBox="1"/>
          <p:nvPr/>
        </p:nvSpPr>
        <p:spPr>
          <a:xfrm>
            <a:off x="439950" y="4466725"/>
            <a:ext cx="8264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Both fusion systems provide adequate level of security for some scenarios; however, the possibility of unauthorized data modification is still present in both models.</a:t>
            </a:r>
            <a:endParaRPr sz="20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d45c591080_1_49"/>
          <p:cNvSpPr txBox="1"/>
          <p:nvPr/>
        </p:nvSpPr>
        <p:spPr>
          <a:xfrm>
            <a:off x="1718660" y="115400"/>
            <a:ext cx="6434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06. CIA Analysis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gd45c591080_1_49"/>
          <p:cNvSpPr txBox="1"/>
          <p:nvPr/>
        </p:nvSpPr>
        <p:spPr>
          <a:xfrm>
            <a:off x="182875" y="1221125"/>
            <a:ext cx="8684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651D3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651D3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gd45c591080_1_49"/>
          <p:cNvSpPr txBox="1"/>
          <p:nvPr/>
        </p:nvSpPr>
        <p:spPr>
          <a:xfrm>
            <a:off x="3745200" y="844250"/>
            <a:ext cx="2088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C477B"/>
                </a:solidFill>
              </a:rPr>
              <a:t>A</a:t>
            </a:r>
            <a:r>
              <a:rPr b="1" lang="en-US">
                <a:solidFill>
                  <a:srgbClr val="0C477B"/>
                </a:solidFill>
              </a:rPr>
              <a:t>vailability:</a:t>
            </a:r>
            <a:endParaRPr>
              <a:solidFill>
                <a:srgbClr val="0C477B"/>
              </a:solidFill>
            </a:endParaRPr>
          </a:p>
        </p:txBody>
      </p:sp>
      <p:pic>
        <p:nvPicPr>
          <p:cNvPr id="266" name="Google Shape;266;gd45c591080_1_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550" y="1406275"/>
            <a:ext cx="2357153" cy="1416001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67" name="Google Shape;267;gd45c591080_1_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3551" y="3285076"/>
            <a:ext cx="2357150" cy="141517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68" name="Google Shape;268;gd45c591080_1_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17900" y="3285075"/>
            <a:ext cx="2357150" cy="141517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69" name="Google Shape;269;gd45c591080_1_49"/>
          <p:cNvSpPr txBox="1"/>
          <p:nvPr/>
        </p:nvSpPr>
        <p:spPr>
          <a:xfrm>
            <a:off x="5326375" y="1502100"/>
            <a:ext cx="3540900" cy="29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User authentication time reduced by 11s with best parameters of face module 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Optimizing the parameters of the voice module decreased the authentication time to 328ms</a:t>
            </a:r>
            <a:endParaRPr/>
          </a:p>
        </p:txBody>
      </p:sp>
      <p:sp>
        <p:nvSpPr>
          <p:cNvPr id="270" name="Google Shape;270;gd45c591080_1_49"/>
          <p:cNvSpPr txBox="1"/>
          <p:nvPr/>
        </p:nvSpPr>
        <p:spPr>
          <a:xfrm>
            <a:off x="599425" y="2888650"/>
            <a:ext cx="4426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User authentication time dependence on face module parameters’ values</a:t>
            </a:r>
            <a:endParaRPr sz="1600"/>
          </a:p>
        </p:txBody>
      </p:sp>
      <p:sp>
        <p:nvSpPr>
          <p:cNvPr id="271" name="Google Shape;271;gd45c591080_1_49"/>
          <p:cNvSpPr txBox="1"/>
          <p:nvPr/>
        </p:nvSpPr>
        <p:spPr>
          <a:xfrm>
            <a:off x="848200" y="4757975"/>
            <a:ext cx="4426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Effect of voice module parameters on single user authentication</a:t>
            </a:r>
            <a:endParaRPr sz="1000"/>
          </a:p>
        </p:txBody>
      </p:sp>
      <p:pic>
        <p:nvPicPr>
          <p:cNvPr id="272" name="Google Shape;272;gd45c591080_1_4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05912" y="1404750"/>
            <a:ext cx="2355239" cy="14159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d06b161b39_0_20"/>
          <p:cNvSpPr txBox="1"/>
          <p:nvPr/>
        </p:nvSpPr>
        <p:spPr>
          <a:xfrm>
            <a:off x="1718660" y="115400"/>
            <a:ext cx="6434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06. CIA Analysis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d06b161b39_0_20"/>
          <p:cNvSpPr txBox="1"/>
          <p:nvPr/>
        </p:nvSpPr>
        <p:spPr>
          <a:xfrm>
            <a:off x="627525" y="3210075"/>
            <a:ext cx="406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Effect of the processors cores type on the single user authentication</a:t>
            </a:r>
            <a:endParaRPr sz="1000"/>
          </a:p>
        </p:txBody>
      </p:sp>
      <p:pic>
        <p:nvPicPr>
          <p:cNvPr id="279" name="Google Shape;279;gd06b161b39_0_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5025" y="1057172"/>
            <a:ext cx="3374599" cy="202722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80" name="Google Shape;280;gd06b161b39_0_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2225" y="1057175"/>
            <a:ext cx="3374599" cy="202720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81" name="Google Shape;281;gd06b161b39_0_20"/>
          <p:cNvSpPr txBox="1"/>
          <p:nvPr/>
        </p:nvSpPr>
        <p:spPr>
          <a:xfrm>
            <a:off x="715150" y="3730775"/>
            <a:ext cx="78627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CPU processor type works 4 times faster than TPU core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Ranking based fusion setups generate response in 8.9s and threshold based systems average time response is 9.6s.</a:t>
            </a:r>
            <a:endParaRPr/>
          </a:p>
        </p:txBody>
      </p:sp>
      <p:sp>
        <p:nvSpPr>
          <p:cNvPr id="282" name="Google Shape;282;gd06b161b39_0_20"/>
          <p:cNvSpPr txBox="1"/>
          <p:nvPr/>
        </p:nvSpPr>
        <p:spPr>
          <a:xfrm>
            <a:off x="4689825" y="3210075"/>
            <a:ext cx="406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Single user authentication time analysis between two fusion systems</a:t>
            </a:r>
            <a:endParaRPr sz="12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d06b161b39_0_46"/>
          <p:cNvSpPr txBox="1"/>
          <p:nvPr/>
        </p:nvSpPr>
        <p:spPr>
          <a:xfrm>
            <a:off x="1718660" y="115400"/>
            <a:ext cx="6434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06. CIA Analysis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d06b161b39_0_46"/>
          <p:cNvSpPr txBox="1"/>
          <p:nvPr/>
        </p:nvSpPr>
        <p:spPr>
          <a:xfrm>
            <a:off x="188650" y="1783825"/>
            <a:ext cx="39459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Best Accuracy provided by Threshold based fusion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Fastest Authentication provided by Ranking based fusion</a:t>
            </a:r>
            <a:endParaRPr/>
          </a:p>
        </p:txBody>
      </p:sp>
      <p:sp>
        <p:nvSpPr>
          <p:cNvPr id="289" name="Google Shape;289;gd06b161b39_0_46"/>
          <p:cNvSpPr txBox="1"/>
          <p:nvPr/>
        </p:nvSpPr>
        <p:spPr>
          <a:xfrm>
            <a:off x="5007288" y="4182100"/>
            <a:ext cx="406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Achieved TAR for different setups of multimodal systems</a:t>
            </a:r>
            <a:endParaRPr sz="1200"/>
          </a:p>
        </p:txBody>
      </p:sp>
      <p:pic>
        <p:nvPicPr>
          <p:cNvPr id="290" name="Google Shape;290;gd06b161b39_0_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09750" y="1153375"/>
            <a:ext cx="4558548" cy="2738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d33ee962e9_0_0"/>
          <p:cNvSpPr txBox="1"/>
          <p:nvPr>
            <p:ph type="title"/>
          </p:nvPr>
        </p:nvSpPr>
        <p:spPr>
          <a:xfrm>
            <a:off x="1614975" y="71125"/>
            <a:ext cx="8010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AutoNum type="arabicPeriod"/>
            </a:pPr>
            <a:r>
              <a:rPr lang="en-US">
                <a:solidFill>
                  <a:srgbClr val="FFFFFF"/>
                </a:solidFill>
              </a:rPr>
              <a:t>Project</a:t>
            </a:r>
            <a:r>
              <a:rPr lang="en-US">
                <a:solidFill>
                  <a:srgbClr val="FFFFFF"/>
                </a:solidFill>
              </a:rPr>
              <a:t> Motivation and Goals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4" name="Google Shape;54;gd33ee962e9_0_0"/>
          <p:cNvSpPr txBox="1"/>
          <p:nvPr/>
        </p:nvSpPr>
        <p:spPr>
          <a:xfrm>
            <a:off x="385950" y="643825"/>
            <a:ext cx="8372100" cy="49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990000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C477B"/>
                </a:solidFill>
                <a:highlight>
                  <a:srgbClr val="FFFFFF"/>
                </a:highlight>
              </a:rPr>
              <a:t>Thesis motivation:</a:t>
            </a:r>
            <a:endParaRPr b="1" sz="1800">
              <a:solidFill>
                <a:srgbClr val="0C477B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222222"/>
              </a:buClr>
              <a:buSzPts val="1800"/>
              <a:buAutoNum type="arabicPeriod"/>
            </a:pPr>
            <a:r>
              <a:rPr lang="en-US" sz="1800">
                <a:solidFill>
                  <a:srgbClr val="222222"/>
                </a:solidFill>
                <a:highlight>
                  <a:srgbClr val="FFFFFF"/>
                </a:highlight>
              </a:rPr>
              <a:t>Data science in Cyber Security</a:t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AutoNum type="arabicPeriod"/>
            </a:pPr>
            <a:r>
              <a:rPr lang="en-US" sz="1800">
                <a:solidFill>
                  <a:srgbClr val="222222"/>
                </a:solidFill>
                <a:highlight>
                  <a:srgbClr val="FFFFFF"/>
                </a:highlight>
              </a:rPr>
              <a:t>Biometric Authentication</a:t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C477B"/>
                </a:solidFill>
                <a:highlight>
                  <a:srgbClr val="FFFFFF"/>
                </a:highlight>
              </a:rPr>
              <a:t>Main objective</a:t>
            </a:r>
            <a:r>
              <a:rPr lang="en-US" sz="1800">
                <a:solidFill>
                  <a:srgbClr val="222222"/>
                </a:solidFill>
                <a:highlight>
                  <a:srgbClr val="FFFFFF"/>
                </a:highlight>
              </a:rPr>
              <a:t> - identification of the methods that will be used in the project scope: biometric type, model architecture, morphing techniques</a:t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1371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d45c591080_1_27"/>
          <p:cNvSpPr txBox="1"/>
          <p:nvPr/>
        </p:nvSpPr>
        <p:spPr>
          <a:xfrm>
            <a:off x="1997485" y="115400"/>
            <a:ext cx="6434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07. Limitations and Future Work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d45c591080_1_27"/>
          <p:cNvSpPr txBox="1"/>
          <p:nvPr/>
        </p:nvSpPr>
        <p:spPr>
          <a:xfrm>
            <a:off x="1079650" y="1390700"/>
            <a:ext cx="3847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Hardware and Computational Resources</a:t>
            </a:r>
            <a:endParaRPr b="1"/>
          </a:p>
        </p:txBody>
      </p:sp>
      <p:sp>
        <p:nvSpPr>
          <p:cNvPr id="297" name="Google Shape;297;gd45c591080_1_27"/>
          <p:cNvSpPr txBox="1"/>
          <p:nvPr/>
        </p:nvSpPr>
        <p:spPr>
          <a:xfrm>
            <a:off x="1120150" y="3020275"/>
            <a:ext cx="233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Dataset</a:t>
            </a:r>
            <a:endParaRPr b="1"/>
          </a:p>
        </p:txBody>
      </p:sp>
      <p:sp>
        <p:nvSpPr>
          <p:cNvPr id="298" name="Google Shape;298;gd45c591080_1_27"/>
          <p:cNvSpPr txBox="1"/>
          <p:nvPr/>
        </p:nvSpPr>
        <p:spPr>
          <a:xfrm>
            <a:off x="5849075" y="1390700"/>
            <a:ext cx="317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Model</a:t>
            </a:r>
            <a:endParaRPr b="1"/>
          </a:p>
        </p:txBody>
      </p:sp>
      <p:sp>
        <p:nvSpPr>
          <p:cNvPr id="299" name="Google Shape;299;gd45c591080_1_27"/>
          <p:cNvSpPr txBox="1"/>
          <p:nvPr/>
        </p:nvSpPr>
        <p:spPr>
          <a:xfrm>
            <a:off x="5849075" y="3020275"/>
            <a:ext cx="304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Time</a:t>
            </a:r>
            <a:endParaRPr b="1"/>
          </a:p>
        </p:txBody>
      </p:sp>
      <p:sp>
        <p:nvSpPr>
          <p:cNvPr id="300" name="Google Shape;300;gd45c591080_1_27"/>
          <p:cNvSpPr/>
          <p:nvPr/>
        </p:nvSpPr>
        <p:spPr>
          <a:xfrm>
            <a:off x="541575" y="1359350"/>
            <a:ext cx="474300" cy="462900"/>
          </a:xfrm>
          <a:prstGeom prst="flowChartConnector">
            <a:avLst/>
          </a:prstGeom>
          <a:solidFill>
            <a:srgbClr val="0C477B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gd45c591080_1_27"/>
          <p:cNvSpPr txBox="1"/>
          <p:nvPr/>
        </p:nvSpPr>
        <p:spPr>
          <a:xfrm>
            <a:off x="642700" y="1390700"/>
            <a:ext cx="2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FFFFFF"/>
                </a:solidFill>
              </a:rPr>
              <a:t>1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302" name="Google Shape;302;gd45c591080_1_27"/>
          <p:cNvSpPr/>
          <p:nvPr/>
        </p:nvSpPr>
        <p:spPr>
          <a:xfrm>
            <a:off x="541575" y="2988925"/>
            <a:ext cx="474300" cy="462900"/>
          </a:xfrm>
          <a:prstGeom prst="flowChartConnector">
            <a:avLst/>
          </a:prstGeom>
          <a:solidFill>
            <a:srgbClr val="999999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gd45c591080_1_27"/>
          <p:cNvSpPr txBox="1"/>
          <p:nvPr/>
        </p:nvSpPr>
        <p:spPr>
          <a:xfrm>
            <a:off x="642700" y="3020275"/>
            <a:ext cx="2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FFFFFF"/>
                </a:solidFill>
              </a:rPr>
              <a:t>2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304" name="Google Shape;304;gd45c591080_1_27"/>
          <p:cNvSpPr/>
          <p:nvPr/>
        </p:nvSpPr>
        <p:spPr>
          <a:xfrm>
            <a:off x="5311125" y="1359350"/>
            <a:ext cx="474300" cy="462900"/>
          </a:xfrm>
          <a:prstGeom prst="flowChartConnector">
            <a:avLst/>
          </a:prstGeom>
          <a:solidFill>
            <a:srgbClr val="999999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gd45c591080_1_27"/>
          <p:cNvSpPr txBox="1"/>
          <p:nvPr/>
        </p:nvSpPr>
        <p:spPr>
          <a:xfrm>
            <a:off x="5412250" y="1390700"/>
            <a:ext cx="2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FFFFFF"/>
                </a:solidFill>
              </a:rPr>
              <a:t>3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306" name="Google Shape;306;gd45c591080_1_27"/>
          <p:cNvSpPr/>
          <p:nvPr/>
        </p:nvSpPr>
        <p:spPr>
          <a:xfrm>
            <a:off x="5311125" y="2988925"/>
            <a:ext cx="474300" cy="462900"/>
          </a:xfrm>
          <a:prstGeom prst="flowChartConnector">
            <a:avLst/>
          </a:prstGeom>
          <a:solidFill>
            <a:srgbClr val="0C477B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gd45c591080_1_27"/>
          <p:cNvSpPr txBox="1"/>
          <p:nvPr/>
        </p:nvSpPr>
        <p:spPr>
          <a:xfrm>
            <a:off x="5412250" y="3020275"/>
            <a:ext cx="2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FFFFFF"/>
                </a:solidFill>
              </a:rPr>
              <a:t>4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308" name="Google Shape;308;gd45c591080_1_27"/>
          <p:cNvSpPr txBox="1"/>
          <p:nvPr/>
        </p:nvSpPr>
        <p:spPr>
          <a:xfrm>
            <a:off x="1079650" y="1822250"/>
            <a:ext cx="3492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Сomputational demands of constructed model significantly exceed the capacity of higher-end desktop systems.</a:t>
            </a:r>
            <a:endParaRPr sz="1200"/>
          </a:p>
        </p:txBody>
      </p:sp>
      <p:sp>
        <p:nvSpPr>
          <p:cNvPr id="309" name="Google Shape;309;gd45c591080_1_27"/>
          <p:cNvSpPr txBox="1"/>
          <p:nvPr/>
        </p:nvSpPr>
        <p:spPr>
          <a:xfrm>
            <a:off x="1120150" y="3451825"/>
            <a:ext cx="3506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SpeakingFaces was limited to two sessions, with less consideration of the the environmental or emotional range of the subjects and some missing files and data irregularities.</a:t>
            </a:r>
            <a:endParaRPr sz="1200"/>
          </a:p>
        </p:txBody>
      </p:sp>
      <p:sp>
        <p:nvSpPr>
          <p:cNvPr id="310" name="Google Shape;310;gd45c591080_1_27"/>
          <p:cNvSpPr txBox="1"/>
          <p:nvPr/>
        </p:nvSpPr>
        <p:spPr>
          <a:xfrm>
            <a:off x="5849075" y="1822250"/>
            <a:ext cx="3047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The absence of parameters of the replicated model caused the non-identical design of the authentication system.</a:t>
            </a:r>
            <a:endParaRPr sz="1200"/>
          </a:p>
        </p:txBody>
      </p:sp>
      <p:sp>
        <p:nvSpPr>
          <p:cNvPr id="311" name="Google Shape;311;gd45c591080_1_27"/>
          <p:cNvSpPr txBox="1"/>
          <p:nvPr/>
        </p:nvSpPr>
        <p:spPr>
          <a:xfrm>
            <a:off x="5849075" y="3451825"/>
            <a:ext cx="2644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The timeline for thesis completion imposed a limit on the range of scenarios and on the collection of test subjects.</a:t>
            </a:r>
            <a:endParaRPr sz="12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d4727527f0_0_0"/>
          <p:cNvSpPr/>
          <p:nvPr/>
        </p:nvSpPr>
        <p:spPr>
          <a:xfrm>
            <a:off x="4282700" y="2280475"/>
            <a:ext cx="787800" cy="8004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gd4727527f0_0_0"/>
          <p:cNvSpPr txBox="1"/>
          <p:nvPr/>
        </p:nvSpPr>
        <p:spPr>
          <a:xfrm>
            <a:off x="1997485" y="115400"/>
            <a:ext cx="6434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07. Limitations and Future Work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gd4727527f0_0_0"/>
          <p:cNvSpPr txBox="1"/>
          <p:nvPr/>
        </p:nvSpPr>
        <p:spPr>
          <a:xfrm>
            <a:off x="6058150" y="3463175"/>
            <a:ext cx="3000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/>
              <a:t>larger amount of available data resources</a:t>
            </a:r>
            <a:endParaRPr sz="1200"/>
          </a:p>
        </p:txBody>
      </p:sp>
      <p:pic>
        <p:nvPicPr>
          <p:cNvPr id="319" name="Google Shape;319;gd4727527f0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62075" y="1528525"/>
            <a:ext cx="699400" cy="69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gd4727527f0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0250" y="1528525"/>
            <a:ext cx="699400" cy="69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gd4727527f0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62075" y="3117850"/>
            <a:ext cx="699400" cy="69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gd4727527f0_0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70250" y="3117850"/>
            <a:ext cx="699399" cy="700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gd4727527f0_0_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30237" y="2297579"/>
            <a:ext cx="699400" cy="744996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gd4727527f0_0_0"/>
          <p:cNvSpPr txBox="1"/>
          <p:nvPr/>
        </p:nvSpPr>
        <p:spPr>
          <a:xfrm>
            <a:off x="155450" y="1205400"/>
            <a:ext cx="30000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r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/>
              <a:t>introduce </a:t>
            </a:r>
            <a:r>
              <a:rPr lang="en-US" sz="1200"/>
              <a:t>liveness detection</a:t>
            </a:r>
            <a:endParaRPr sz="1200"/>
          </a:p>
          <a:p>
            <a:pPr indent="0" lvl="0" marL="45720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-304800" lvl="0" marL="457200" rtl="0" algn="r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/>
              <a:t>test other fusion systems</a:t>
            </a:r>
            <a:endParaRPr sz="1200"/>
          </a:p>
          <a:p>
            <a:pPr indent="0" lvl="0" marL="45720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 </a:t>
            </a:r>
            <a:endParaRPr sz="1200"/>
          </a:p>
          <a:p>
            <a:pPr indent="-317500" lvl="0" marL="45720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200"/>
              <a:t>increase the variety of the attacks</a:t>
            </a:r>
            <a:r>
              <a:rPr lang="en-US" sz="900"/>
              <a:t> </a:t>
            </a:r>
            <a:endParaRPr/>
          </a:p>
        </p:txBody>
      </p:sp>
      <p:sp>
        <p:nvSpPr>
          <p:cNvPr id="325" name="Google Shape;325;gd4727527f0_0_0"/>
          <p:cNvSpPr txBox="1"/>
          <p:nvPr/>
        </p:nvSpPr>
        <p:spPr>
          <a:xfrm>
            <a:off x="0" y="3278375"/>
            <a:ext cx="3174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-304800" lvl="0" marL="457200" rtl="0" algn="r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/>
              <a:t>analyze the possibility of </a:t>
            </a:r>
            <a:endParaRPr sz="12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data storage modification</a:t>
            </a:r>
            <a:endParaRPr sz="1200"/>
          </a:p>
        </p:txBody>
      </p:sp>
      <p:sp>
        <p:nvSpPr>
          <p:cNvPr id="326" name="Google Shape;326;gd4727527f0_0_0"/>
          <p:cNvSpPr txBox="1"/>
          <p:nvPr/>
        </p:nvSpPr>
        <p:spPr>
          <a:xfrm>
            <a:off x="6058150" y="1293725"/>
            <a:ext cx="30000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/>
              <a:t>additional preprocessing procedures</a:t>
            </a:r>
            <a:endParaRPr sz="1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US" sz="1200"/>
              <a:t>usage of more powerful</a:t>
            </a:r>
            <a:endParaRPr sz="1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hardware systems</a:t>
            </a:r>
            <a:endParaRPr sz="1700"/>
          </a:p>
        </p:txBody>
      </p:sp>
      <p:cxnSp>
        <p:nvCxnSpPr>
          <p:cNvPr id="327" name="Google Shape;327;gd4727527f0_0_0"/>
          <p:cNvCxnSpPr/>
          <p:nvPr/>
        </p:nvCxnSpPr>
        <p:spPr>
          <a:xfrm>
            <a:off x="3956025" y="2088300"/>
            <a:ext cx="345900" cy="2562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8" name="Google Shape;328;gd4727527f0_0_0"/>
          <p:cNvCxnSpPr/>
          <p:nvPr/>
        </p:nvCxnSpPr>
        <p:spPr>
          <a:xfrm flipH="1" rot="10800000">
            <a:off x="3974025" y="3036275"/>
            <a:ext cx="327900" cy="2421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9" name="Google Shape;329;gd4727527f0_0_0"/>
          <p:cNvCxnSpPr/>
          <p:nvPr/>
        </p:nvCxnSpPr>
        <p:spPr>
          <a:xfrm flipH="1" rot="10800000">
            <a:off x="5070550" y="2126725"/>
            <a:ext cx="371700" cy="2178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0" name="Google Shape;330;gd4727527f0_0_0"/>
          <p:cNvCxnSpPr/>
          <p:nvPr/>
        </p:nvCxnSpPr>
        <p:spPr>
          <a:xfrm>
            <a:off x="5032125" y="3017075"/>
            <a:ext cx="365100" cy="2370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d514a8f6c6_1_0"/>
          <p:cNvSpPr txBox="1"/>
          <p:nvPr/>
        </p:nvSpPr>
        <p:spPr>
          <a:xfrm>
            <a:off x="1718660" y="115400"/>
            <a:ext cx="6434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References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gd514a8f6c6_1_0"/>
          <p:cNvSpPr txBox="1"/>
          <p:nvPr/>
        </p:nvSpPr>
        <p:spPr>
          <a:xfrm>
            <a:off x="0" y="871900"/>
            <a:ext cx="8959200" cy="43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A.V Nefian, M Khosravi, and MH Hayes. Real-time human face detection from uncontrolled environments. SPIE Visual Communications on Image Processing, 1997.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J. Garofolo, Lori Lamel, W. Fisher, Jonathan Fiscus, and D. Pallett.  Darpa timit acoustic-phonetic continous speech corpus cd-rom. nist speech disc 1-1.1. NASA STI/Recon Technical Report N, 93:27403, 01 1993.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Madina Abdrakhmanova, Askat Kuzdeuov, Sheikh Jarju, Yerbolat Khassanov, Michael Lewis, and Huseyin Atakan Varol. Speakingfaces: A large-scale multimodal dataset of voice commands with visual and thermal video streams. arXiv preprint arXiv:2012.02961, 2020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Xinman Zhang, Dongxu Cheng, Pukun Jia, Yixuan Dai, and Xuebin Xu. An efficient android-based multimodal biometric authentication system with face and voice. IEEE Access, 8:102757–102772, 2020.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9"/>
          <p:cNvSpPr txBox="1"/>
          <p:nvPr>
            <p:ph type="title"/>
          </p:nvPr>
        </p:nvSpPr>
        <p:spPr>
          <a:xfrm>
            <a:off x="325764" y="1800268"/>
            <a:ext cx="85206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4400">
                <a:solidFill>
                  <a:srgbClr val="FFFFFF"/>
                </a:solidFill>
              </a:rPr>
              <a:t>Thank you for your attention!</a:t>
            </a:r>
            <a:endParaRPr sz="4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d45c591080_0_0"/>
          <p:cNvSpPr txBox="1"/>
          <p:nvPr>
            <p:ph type="title"/>
          </p:nvPr>
        </p:nvSpPr>
        <p:spPr>
          <a:xfrm>
            <a:off x="1629850" y="71125"/>
            <a:ext cx="7743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AutoNum type="arabicPeriod"/>
            </a:pPr>
            <a:r>
              <a:rPr lang="en-US">
                <a:solidFill>
                  <a:srgbClr val="FFFFFF"/>
                </a:solidFill>
              </a:rPr>
              <a:t>Project Motivation and Goals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0" name="Google Shape;60;gd45c591080_0_0"/>
          <p:cNvSpPr txBox="1"/>
          <p:nvPr/>
        </p:nvSpPr>
        <p:spPr>
          <a:xfrm>
            <a:off x="461200" y="743800"/>
            <a:ext cx="7869000" cy="36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C477B"/>
                </a:solidFill>
                <a:highlight>
                  <a:srgbClr val="FFFFFF"/>
                </a:highlight>
              </a:rPr>
              <a:t>Project goals: </a:t>
            </a:r>
            <a:endParaRPr b="1" sz="1800">
              <a:solidFill>
                <a:srgbClr val="0C477B"/>
              </a:solidFill>
              <a:highlight>
                <a:srgbClr val="FFFFFF"/>
              </a:highlight>
            </a:endParaRPr>
          </a:p>
          <a:p>
            <a:pPr indent="-342900" lvl="0" marL="9144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>
                <a:highlight>
                  <a:srgbClr val="FFFFFF"/>
                </a:highlight>
              </a:rPr>
              <a:t>Replication of multimodal biometric system</a:t>
            </a:r>
            <a:endParaRPr sz="1800">
              <a:highlight>
                <a:srgbClr val="FFFFFF"/>
              </a:highlight>
            </a:endParaRPr>
          </a:p>
          <a:p>
            <a:pPr indent="-34290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>
                <a:highlight>
                  <a:srgbClr val="FFFFFF"/>
                </a:highlight>
              </a:rPr>
              <a:t>Validation of system on well-known datasets</a:t>
            </a:r>
            <a:endParaRPr sz="1800">
              <a:highlight>
                <a:srgbClr val="FFFFFF"/>
              </a:highlight>
            </a:endParaRPr>
          </a:p>
          <a:p>
            <a:pPr indent="-34290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>
                <a:highlight>
                  <a:srgbClr val="FFFFFF"/>
                </a:highlight>
              </a:rPr>
              <a:t>Optimize parameters of system: accuracy and time-cost</a:t>
            </a:r>
            <a:endParaRPr sz="1800">
              <a:highlight>
                <a:srgbClr val="FFFFFF"/>
              </a:highlight>
            </a:endParaRPr>
          </a:p>
          <a:p>
            <a:pPr indent="-34290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>
                <a:highlight>
                  <a:srgbClr val="FFFFFF"/>
                </a:highlight>
              </a:rPr>
              <a:t>Assessment of model resilience under attacks</a:t>
            </a:r>
            <a:endParaRPr sz="1800">
              <a:highlight>
                <a:srgbClr val="FFFFFF"/>
              </a:highlight>
            </a:endParaRPr>
          </a:p>
          <a:p>
            <a:pPr indent="-34290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>
                <a:highlight>
                  <a:srgbClr val="FFFFFF"/>
                </a:highlight>
              </a:rPr>
              <a:t>Provide an CIA analysis for the particular architecture</a:t>
            </a:r>
            <a:endParaRPr sz="18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d42a7d21de_0_31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d42a7d21de_0_31"/>
          <p:cNvSpPr txBox="1"/>
          <p:nvPr>
            <p:ph idx="1" type="body"/>
          </p:nvPr>
        </p:nvSpPr>
        <p:spPr>
          <a:xfrm>
            <a:off x="311700" y="1233225"/>
            <a:ext cx="8520600" cy="356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Initial plan - two separate works: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-US">
                <a:solidFill>
                  <a:srgbClr val="000000"/>
                </a:solidFill>
              </a:rPr>
              <a:t>Construction of biometric authentication model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-US">
                <a:solidFill>
                  <a:srgbClr val="222222"/>
                </a:solidFill>
                <a:highlight>
                  <a:srgbClr val="FFFFFF"/>
                </a:highlight>
              </a:rPr>
              <a:t>Examination of the security and reliability of the first work through obfuscation and spoofing techniques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0C477B"/>
                </a:solidFill>
                <a:highlight>
                  <a:srgbClr val="FFFFFF"/>
                </a:highlight>
              </a:rPr>
              <a:t>Potential issues</a:t>
            </a:r>
            <a:r>
              <a:rPr b="1" lang="en-US">
                <a:solidFill>
                  <a:srgbClr val="222222"/>
                </a:solidFill>
                <a:highlight>
                  <a:srgbClr val="FFFFFF"/>
                </a:highlight>
              </a:rPr>
              <a:t> </a:t>
            </a:r>
            <a:r>
              <a:rPr lang="en-US">
                <a:solidFill>
                  <a:srgbClr val="222222"/>
                </a:solidFill>
                <a:highlight>
                  <a:srgbClr val="FFFFFF"/>
                </a:highlight>
              </a:rPr>
              <a:t>- </a:t>
            </a:r>
            <a:r>
              <a:rPr lang="en-US">
                <a:solidFill>
                  <a:srgbClr val="222222"/>
                </a:solidFill>
              </a:rPr>
              <a:t>overlapping sources and description of one common system;</a:t>
            </a:r>
            <a:endParaRPr>
              <a:solidFill>
                <a:srgbClr val="222222"/>
              </a:solidFill>
            </a:endParaRPr>
          </a:p>
          <a:p>
            <a:pPr indent="0" lvl="0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222222"/>
                </a:solidFill>
                <a:highlight>
                  <a:srgbClr val="FFFFFF"/>
                </a:highlight>
              </a:rPr>
              <a:t>  inconsistent narration in both documents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67" name="Google Shape;67;gd42a7d21de_0_31"/>
          <p:cNvSpPr txBox="1"/>
          <p:nvPr>
            <p:ph type="title"/>
          </p:nvPr>
        </p:nvSpPr>
        <p:spPr>
          <a:xfrm>
            <a:off x="668100" y="11063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02.   Joint Work</a:t>
            </a:r>
            <a:r>
              <a:rPr lang="en-US">
                <a:solidFill>
                  <a:srgbClr val="FFFFFF"/>
                </a:solidFill>
              </a:rPr>
              <a:t> Motivation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d42a7d21de_0_46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d42a7d21de_0_46"/>
          <p:cNvSpPr txBox="1"/>
          <p:nvPr>
            <p:ph idx="1" type="body"/>
          </p:nvPr>
        </p:nvSpPr>
        <p:spPr>
          <a:xfrm>
            <a:off x="311700" y="1111700"/>
            <a:ext cx="8520600" cy="356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222222"/>
                </a:solidFill>
                <a:highlight>
                  <a:srgbClr val="FFFFFF"/>
                </a:highlight>
              </a:rPr>
              <a:t>Single document: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lang="en-US">
                <a:solidFill>
                  <a:srgbClr val="222222"/>
                </a:solidFill>
                <a:highlight>
                  <a:srgbClr val="FFFFFF"/>
                </a:highlight>
              </a:rPr>
              <a:t>more coherently presents the framework and examines its performance and resilience 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lang="en-US">
                <a:solidFill>
                  <a:srgbClr val="222222"/>
                </a:solidFill>
                <a:highlight>
                  <a:srgbClr val="FFFFFF"/>
                </a:highlight>
              </a:rPr>
              <a:t>acceptable under SEDS guidelines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222222"/>
                </a:solidFill>
              </a:rPr>
              <a:t>Students contributions are noted in the table of contents of the thesis document.</a:t>
            </a:r>
            <a:endParaRPr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74" name="Google Shape;74;gd42a7d21de_0_46"/>
          <p:cNvSpPr txBox="1"/>
          <p:nvPr>
            <p:ph type="title"/>
          </p:nvPr>
        </p:nvSpPr>
        <p:spPr>
          <a:xfrm>
            <a:off x="668100" y="11063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02.   Joint Work Motivation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d41c53a17a_0_6"/>
          <p:cNvSpPr/>
          <p:nvPr/>
        </p:nvSpPr>
        <p:spPr>
          <a:xfrm>
            <a:off x="5089150" y="1421100"/>
            <a:ext cx="3795300" cy="25803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gd41c53a17a_0_6"/>
          <p:cNvSpPr/>
          <p:nvPr/>
        </p:nvSpPr>
        <p:spPr>
          <a:xfrm>
            <a:off x="240725" y="1421100"/>
            <a:ext cx="3135900" cy="25803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gd41c53a17a_0_6"/>
          <p:cNvSpPr txBox="1"/>
          <p:nvPr>
            <p:ph idx="1" type="body"/>
          </p:nvPr>
        </p:nvSpPr>
        <p:spPr>
          <a:xfrm>
            <a:off x="377300" y="1480000"/>
            <a:ext cx="3999900" cy="311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-US">
                <a:solidFill>
                  <a:schemeClr val="lt1"/>
                </a:solidFill>
              </a:rPr>
              <a:t>250+ sources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-US">
                <a:solidFill>
                  <a:schemeClr val="lt1"/>
                </a:solidFill>
              </a:rPr>
              <a:t>focus area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-US">
                <a:solidFill>
                  <a:schemeClr val="lt1"/>
                </a:solidFill>
              </a:rPr>
              <a:t>history of biometric authentication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2" name="Google Shape;82;gd41c53a17a_0_6"/>
          <p:cNvSpPr txBox="1"/>
          <p:nvPr/>
        </p:nvSpPr>
        <p:spPr>
          <a:xfrm>
            <a:off x="1949912" y="119402"/>
            <a:ext cx="5401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03.   Literature Review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gd41c53a17a_0_6"/>
          <p:cNvSpPr txBox="1"/>
          <p:nvPr>
            <p:ph idx="1" type="body"/>
          </p:nvPr>
        </p:nvSpPr>
        <p:spPr>
          <a:xfrm>
            <a:off x="5089175" y="1421100"/>
            <a:ext cx="3654900" cy="311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-US">
                <a:solidFill>
                  <a:schemeClr val="lt1"/>
                </a:solidFill>
              </a:rPr>
              <a:t>62 relevant recent sources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-US">
                <a:solidFill>
                  <a:schemeClr val="lt1"/>
                </a:solidFill>
              </a:rPr>
              <a:t>spoofing 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-US">
                <a:solidFill>
                  <a:schemeClr val="lt1"/>
                </a:solidFill>
              </a:rPr>
              <a:t>majority sources from IEEE and ACM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4" name="Google Shape;84;gd41c53a17a_0_6"/>
          <p:cNvSpPr/>
          <p:nvPr/>
        </p:nvSpPr>
        <p:spPr>
          <a:xfrm>
            <a:off x="3741038" y="2285550"/>
            <a:ext cx="983700" cy="523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C477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C477B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d45c591080_0_11"/>
          <p:cNvSpPr txBox="1"/>
          <p:nvPr/>
        </p:nvSpPr>
        <p:spPr>
          <a:xfrm>
            <a:off x="1949912" y="119402"/>
            <a:ext cx="5401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03.   Literature Review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gd45c591080_0_11"/>
          <p:cNvSpPr txBox="1"/>
          <p:nvPr/>
        </p:nvSpPr>
        <p:spPr>
          <a:xfrm>
            <a:off x="441750" y="1132125"/>
            <a:ext cx="82605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C477B"/>
                </a:solidFill>
              </a:rPr>
              <a:t>In the scope of the project:</a:t>
            </a:r>
            <a:endParaRPr sz="1800"/>
          </a:p>
          <a:p>
            <a:pPr indent="-342900" lvl="0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-US" sz="1800"/>
              <a:t>Unimodal biometric components (AlexNet, DWPT)</a:t>
            </a:r>
            <a:endParaRPr sz="1800"/>
          </a:p>
          <a:p>
            <a:pPr indent="-342900" lvl="0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-US" sz="1800"/>
              <a:t>Multimodal systems</a:t>
            </a:r>
            <a:endParaRPr sz="1800"/>
          </a:p>
          <a:p>
            <a:pPr indent="-342900" lvl="0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-US" sz="1800"/>
              <a:t>Attempts for spoofing</a:t>
            </a:r>
            <a:endParaRPr sz="1800"/>
          </a:p>
          <a:p>
            <a:pPr indent="-342900" lvl="0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-US" sz="1800"/>
              <a:t>T</a:t>
            </a:r>
            <a:r>
              <a:rPr lang="en-US" sz="1800"/>
              <a:t>endency in the research field: highest accuracy, detection mechanisms</a:t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d42a7d21de_0_73"/>
          <p:cNvSpPr txBox="1"/>
          <p:nvPr/>
        </p:nvSpPr>
        <p:spPr>
          <a:xfrm>
            <a:off x="1911562" y="178177"/>
            <a:ext cx="5401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FF"/>
                </a:solidFill>
              </a:rPr>
              <a:t>Model Origin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gd42a7d21de_0_73"/>
          <p:cNvSpPr txBox="1"/>
          <p:nvPr/>
        </p:nvSpPr>
        <p:spPr>
          <a:xfrm>
            <a:off x="372825" y="1006313"/>
            <a:ext cx="8199000" cy="5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X. Zhang, D. Cheng, P. Jia, Y. Dai and X. Xu, “An Efficient Android-Based Multimodal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Biometric Authentication System With Face and Voice”</a:t>
            </a:r>
            <a:endParaRPr/>
          </a:p>
        </p:txBody>
      </p:sp>
      <p:sp>
        <p:nvSpPr>
          <p:cNvPr id="97" name="Google Shape;97;gd42a7d21de_0_73"/>
          <p:cNvSpPr txBox="1"/>
          <p:nvPr/>
        </p:nvSpPr>
        <p:spPr>
          <a:xfrm>
            <a:off x="1063425" y="1866250"/>
            <a:ext cx="1405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/>
              <a:t>      </a:t>
            </a:r>
            <a:r>
              <a:rPr b="1" lang="en-US" sz="1700"/>
              <a:t>Journal:</a:t>
            </a:r>
            <a:endParaRPr b="1" sz="1700"/>
          </a:p>
        </p:txBody>
      </p:sp>
      <p:sp>
        <p:nvSpPr>
          <p:cNvPr id="98" name="Google Shape;98;gd42a7d21de_0_73"/>
          <p:cNvSpPr txBox="1"/>
          <p:nvPr/>
        </p:nvSpPr>
        <p:spPr>
          <a:xfrm>
            <a:off x="1186950" y="2312638"/>
            <a:ext cx="72591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/>
              <a:t>Main </a:t>
            </a:r>
            <a:r>
              <a:rPr b="1" lang="en-US" sz="1700"/>
              <a:t>authors</a:t>
            </a:r>
            <a:r>
              <a:rPr b="1" lang="en-US" sz="1700"/>
              <a:t>: </a:t>
            </a:r>
            <a:r>
              <a:rPr lang="en-US" sz="1700"/>
              <a:t>	     </a:t>
            </a:r>
            <a:r>
              <a:rPr lang="en-US" sz="1600"/>
              <a:t>Xinman Zhang                      	   Xuebin Xu </a:t>
            </a:r>
            <a:endParaRPr sz="1600"/>
          </a:p>
        </p:txBody>
      </p:sp>
      <p:sp>
        <p:nvSpPr>
          <p:cNvPr id="99" name="Google Shape;99;gd42a7d21de_0_73"/>
          <p:cNvSpPr txBox="1"/>
          <p:nvPr/>
        </p:nvSpPr>
        <p:spPr>
          <a:xfrm>
            <a:off x="2774175" y="1873888"/>
            <a:ext cx="5861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</a:rPr>
              <a:t>IEEE Access volume 8, pages 102757 - 102772 (June 2020)</a:t>
            </a:r>
            <a:endParaRPr sz="600"/>
          </a:p>
        </p:txBody>
      </p:sp>
      <p:sp>
        <p:nvSpPr>
          <p:cNvPr id="100" name="Google Shape;100;gd42a7d21de_0_73"/>
          <p:cNvSpPr txBox="1"/>
          <p:nvPr/>
        </p:nvSpPr>
        <p:spPr>
          <a:xfrm>
            <a:off x="2645075" y="2571738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Xi'an Jiaot</a:t>
            </a:r>
            <a:r>
              <a:rPr lang="en-US" sz="1100"/>
              <a:t>ong University</a:t>
            </a:r>
            <a:endParaRPr sz="1100"/>
          </a:p>
        </p:txBody>
      </p:sp>
      <p:pic>
        <p:nvPicPr>
          <p:cNvPr id="101" name="Google Shape;101;gd42a7d21de_0_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824" y="3192501"/>
            <a:ext cx="3945725" cy="162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gd42a7d21de_0_73"/>
          <p:cNvSpPr txBox="1"/>
          <p:nvPr/>
        </p:nvSpPr>
        <p:spPr>
          <a:xfrm>
            <a:off x="5446050" y="2571750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Xi'an Jiaotong University</a:t>
            </a:r>
            <a:endParaRPr sz="1100"/>
          </a:p>
        </p:txBody>
      </p:sp>
      <p:pic>
        <p:nvPicPr>
          <p:cNvPr id="103" name="Google Shape;103;gd42a7d21de_0_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0524" y="3192487"/>
            <a:ext cx="4091058" cy="170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NU dark red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Ainur Abikenova</dc:creator>
</cp:coreProperties>
</file>