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handoutMasterIdLst>
    <p:handoutMasterId r:id="rId23"/>
  </p:handoutMasterIdLst>
  <p:sldIdLst>
    <p:sldId id="256" r:id="rId2"/>
    <p:sldId id="520" r:id="rId3"/>
    <p:sldId id="522" r:id="rId4"/>
    <p:sldId id="524" r:id="rId5"/>
    <p:sldId id="455" r:id="rId6"/>
    <p:sldId id="456" r:id="rId7"/>
    <p:sldId id="457" r:id="rId8"/>
    <p:sldId id="458" r:id="rId9"/>
    <p:sldId id="465" r:id="rId10"/>
    <p:sldId id="466" r:id="rId11"/>
    <p:sldId id="469" r:id="rId12"/>
    <p:sldId id="480" r:id="rId13"/>
    <p:sldId id="486" r:id="rId14"/>
    <p:sldId id="484" r:id="rId15"/>
    <p:sldId id="363" r:id="rId16"/>
    <p:sldId id="407" r:id="rId17"/>
    <p:sldId id="489" r:id="rId18"/>
    <p:sldId id="525" r:id="rId19"/>
    <p:sldId id="496" r:id="rId20"/>
    <p:sldId id="434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61A6DF8-AF76-4968-81A7-D7A31E289C39}">
          <p14:sldIdLst>
            <p14:sldId id="256"/>
            <p14:sldId id="520"/>
            <p14:sldId id="522"/>
            <p14:sldId id="524"/>
            <p14:sldId id="455"/>
            <p14:sldId id="456"/>
            <p14:sldId id="457"/>
            <p14:sldId id="458"/>
            <p14:sldId id="465"/>
            <p14:sldId id="466"/>
            <p14:sldId id="469"/>
            <p14:sldId id="480"/>
            <p14:sldId id="486"/>
          </p14:sldIdLst>
        </p14:section>
        <p14:section name="Раздел без заголовка" id="{35D55CFC-5CB8-4CD7-8187-9D32C7558872}">
          <p14:sldIdLst>
            <p14:sldId id="484"/>
            <p14:sldId id="363"/>
            <p14:sldId id="407"/>
            <p14:sldId id="489"/>
            <p14:sldId id="525"/>
            <p14:sldId id="496"/>
            <p14:sldId id="43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93" autoAdjust="0"/>
    <p:restoredTop sz="94660"/>
  </p:normalViewPr>
  <p:slideViewPr>
    <p:cSldViewPr>
      <p:cViewPr>
        <p:scale>
          <a:sx n="71" d="100"/>
          <a:sy n="71" d="100"/>
        </p:scale>
        <p:origin x="-2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991FD5-B505-4C15-87A2-961B327ADD13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3CE94-51D8-433D-B036-CAF39062FA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24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85564-B4D6-418C-BC86-0935D3149E86}" type="datetimeFigureOut">
              <a:rPr lang="en-US" smtClean="0"/>
              <a:t>5/22/2018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16E75-15B0-46E5-9406-30609E33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111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16E75-15B0-46E5-9406-30609E3317A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52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16E75-15B0-46E5-9406-30609E3317A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27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16E75-15B0-46E5-9406-30609E3317A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83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16E75-15B0-46E5-9406-30609E3317A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208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ABF3C-3725-4B99-96C8-920399C370B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10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ABF3C-3725-4B99-96C8-920399C370B3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10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16E75-15B0-46E5-9406-30609E3317A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7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r.mail.ru/clb1214203/help.mail.ru/mail-help/auth/multiaut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62000"/>
            <a:ext cx="7620000" cy="25908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Библиографическое описание документов в историческом контексте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33492"/>
            <a:ext cx="7406640" cy="1752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Тукубаева К.К.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67000" y="5209793"/>
            <a:ext cx="441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 smtClean="0"/>
              <a:t>НБ ЕНУ им. Л.Н. Гумилева</a:t>
            </a:r>
          </a:p>
          <a:p>
            <a:pPr algn="ctr"/>
            <a:r>
              <a:rPr lang="de-DE" dirty="0"/>
              <a:t>karima.tukubaeva@mail.ru</a:t>
            </a:r>
            <a:r>
              <a:rPr lang="de-DE" dirty="0">
                <a:hlinkClick r:id="rId2"/>
              </a:rPr>
              <a:t/>
            </a:r>
            <a:br>
              <a:rPr lang="de-DE" dirty="0">
                <a:hlinkClick r:id="rId2"/>
              </a:rPr>
            </a:br>
            <a:endParaRPr lang="de-DE" dirty="0"/>
          </a:p>
          <a:p>
            <a:pPr algn="ctr">
              <a:defRPr/>
            </a:pP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4F271C">
                    <a:satMod val="130000"/>
                  </a:srgbClr>
                </a:solidFill>
              </a:rPr>
              <a:t>БИБЛИОГРАФИЧЕСКОЕ </a:t>
            </a:r>
            <a:r>
              <a:rPr lang="ru-RU" sz="2800" b="1" dirty="0" smtClean="0">
                <a:solidFill>
                  <a:srgbClr val="4F271C">
                    <a:satMod val="130000"/>
                  </a:srgbClr>
                </a:solidFill>
              </a:rPr>
              <a:t>ОПИСАНИЕ ЗА РУБЕЖОМ ВО ВТОРОЙ ПОЛОВИНЕ</a:t>
            </a:r>
            <a:r>
              <a:rPr lang="ru-RU" sz="3100" b="1" dirty="0" smtClean="0"/>
              <a:t> </a:t>
            </a:r>
            <a:r>
              <a:rPr lang="en-US" sz="3100" b="1" dirty="0" smtClean="0"/>
              <a:t>XIX – </a:t>
            </a:r>
            <a:r>
              <a:rPr lang="ru-RU" sz="3100" b="1" dirty="0" smtClean="0"/>
              <a:t>НАЧАЛЕ </a:t>
            </a:r>
            <a:r>
              <a:rPr lang="en-US" sz="3100" b="1" dirty="0" smtClean="0"/>
              <a:t>XX</a:t>
            </a:r>
            <a:r>
              <a:rPr lang="ru-RU" sz="3100" b="1" dirty="0" smtClean="0"/>
              <a:t> вв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3400" y="1447800"/>
            <a:ext cx="4590288" cy="4800600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dirty="0"/>
              <a:t>Заметный след в теории описания оставил Ч. Кеттер (1837-1903), один из видных американских библиотековедов. В 1876 г. им были опубликованы «Правила для составления словарного каталога», выдержавшие четыре издания. В них Кеттер четко сформулировал принципы описания, которые сводятся к двум основным положениям: книги должны описываться под именем автора; если же он неизвестен – под первым словом заглавия.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870" y="1905000"/>
            <a:ext cx="1922929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47800" y="5715000"/>
            <a:ext cx="7162800" cy="838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Для этого века характерны попытки создания международных правил описания произведений печати.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202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798" y="274638"/>
            <a:ext cx="786689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РАЗВИТИЕ </a:t>
            </a:r>
            <a:r>
              <a:rPr lang="ru-RU" sz="2800" b="1" dirty="0" smtClean="0">
                <a:solidFill>
                  <a:srgbClr val="4F271C">
                    <a:satMod val="130000"/>
                  </a:srgbClr>
                </a:solidFill>
              </a:rPr>
              <a:t>БИБЛИОГРАФИЧЕСКОГО ОПИСАНИЯ В</a:t>
            </a:r>
            <a:r>
              <a:rPr lang="ru-RU" sz="2800" b="1" dirty="0" smtClean="0"/>
              <a:t> СССР</a:t>
            </a:r>
            <a:endParaRPr lang="en-US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1066798" y="1295400"/>
            <a:ext cx="769620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solidFill>
                <a:prstClr val="black"/>
              </a:solidFill>
            </a:endParaRP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ГОСТ </a:t>
            </a:r>
            <a:r>
              <a:rPr lang="ru-RU" sz="2400" dirty="0">
                <a:solidFill>
                  <a:prstClr val="black"/>
                </a:solidFill>
              </a:rPr>
              <a:t>7.1-69 «Описание произведений печати для библиографических и информационных изданий</a:t>
            </a:r>
            <a:r>
              <a:rPr lang="ru-RU" sz="2400" dirty="0" smtClean="0">
                <a:solidFill>
                  <a:prstClr val="black"/>
                </a:solidFill>
              </a:rPr>
              <a:t>»</a:t>
            </a: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ГОСТ </a:t>
            </a:r>
            <a:r>
              <a:rPr lang="ru-RU" sz="2400" dirty="0">
                <a:solidFill>
                  <a:prstClr val="black"/>
                </a:solidFill>
              </a:rPr>
              <a:t>7.2-69 «Описание периодических изданий для каталогов</a:t>
            </a:r>
            <a:r>
              <a:rPr lang="ru-RU" sz="2400" dirty="0" smtClean="0">
                <a:solidFill>
                  <a:prstClr val="black"/>
                </a:solidFill>
              </a:rPr>
              <a:t>»</a:t>
            </a: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ГОСТ 7.3-69 «Описание книг для каталогов</a:t>
            </a:r>
            <a:r>
              <a:rPr lang="ru-RU" sz="2400" dirty="0" smtClean="0">
                <a:solidFill>
                  <a:prstClr val="black"/>
                </a:solidFill>
              </a:rPr>
              <a:t>»</a:t>
            </a: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ГОСТ </a:t>
            </a:r>
            <a:r>
              <a:rPr lang="ru-RU" sz="2400" dirty="0">
                <a:solidFill>
                  <a:prstClr val="black"/>
                </a:solidFill>
              </a:rPr>
              <a:t>7.13-69 «Описание специальных видов технической документации</a:t>
            </a:r>
            <a:r>
              <a:rPr lang="ru-RU" sz="2400" dirty="0" smtClean="0">
                <a:solidFill>
                  <a:prstClr val="black"/>
                </a:solidFill>
              </a:rPr>
              <a:t>»</a:t>
            </a:r>
            <a:endParaRPr lang="ru-RU" sz="2400" dirty="0" smtClean="0">
              <a:solidFill>
                <a:prstClr val="black"/>
              </a:solidFill>
            </a:endParaRP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ГОСТ </a:t>
            </a:r>
            <a:r>
              <a:rPr lang="ru-RU" sz="2400" dirty="0">
                <a:solidFill>
                  <a:prstClr val="black"/>
                </a:solidFill>
              </a:rPr>
              <a:t>7.1-1976 </a:t>
            </a:r>
            <a:r>
              <a:rPr lang="ru-RU" sz="2400" dirty="0" smtClean="0">
                <a:solidFill>
                  <a:prstClr val="black"/>
                </a:solidFill>
              </a:rPr>
              <a:t>«Библиографическое </a:t>
            </a:r>
            <a:r>
              <a:rPr lang="ru-RU" sz="2400" dirty="0">
                <a:solidFill>
                  <a:prstClr val="black"/>
                </a:solidFill>
              </a:rPr>
              <a:t>описание </a:t>
            </a:r>
            <a:r>
              <a:rPr lang="ru-RU" sz="2400" dirty="0" smtClean="0">
                <a:solidFill>
                  <a:prstClr val="black"/>
                </a:solidFill>
              </a:rPr>
              <a:t>произведений печати»</a:t>
            </a:r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ГОСТ </a:t>
            </a:r>
            <a:r>
              <a:rPr lang="ru-RU" sz="2400" dirty="0" smtClean="0">
                <a:solidFill>
                  <a:prstClr val="black"/>
                </a:solidFill>
              </a:rPr>
              <a:t>7.1-1984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«Библиографическое </a:t>
            </a:r>
            <a:r>
              <a:rPr lang="ru-RU" sz="2400" dirty="0">
                <a:solidFill>
                  <a:prstClr val="black"/>
                </a:solidFill>
              </a:rPr>
              <a:t>описание документа. Общие требования </a:t>
            </a:r>
            <a:r>
              <a:rPr lang="ru-RU" sz="2400" dirty="0" smtClean="0">
                <a:solidFill>
                  <a:prstClr val="black"/>
                </a:solidFill>
              </a:rPr>
              <a:t>и правила составления.</a:t>
            </a:r>
            <a:endParaRPr lang="ru-RU" sz="2400" dirty="0">
              <a:solidFill>
                <a:prstClr val="black"/>
              </a:solidFill>
            </a:endParaRPr>
          </a:p>
          <a:p>
            <a:pPr algn="just"/>
            <a:endParaRPr lang="ru-RU" sz="2400" dirty="0" smtClean="0">
              <a:solidFill>
                <a:prstClr val="black"/>
              </a:solidFill>
            </a:endParaRPr>
          </a:p>
          <a:p>
            <a:pPr algn="just"/>
            <a:r>
              <a:rPr lang="ru-RU" sz="2000" dirty="0" smtClean="0">
                <a:solidFill>
                  <a:prstClr val="black"/>
                </a:solidFill>
              </a:rPr>
              <a:t> </a:t>
            </a:r>
          </a:p>
          <a:p>
            <a:pPr algn="just"/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570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ГОСУДАРСТВЕННЫЕ СТАНДАРТЫ СИСТЕМЫ </a:t>
            </a:r>
            <a:r>
              <a:rPr lang="ru-RU" sz="3100" b="1" dirty="0"/>
              <a:t>СИБИД</a:t>
            </a:r>
            <a:br>
              <a:rPr lang="ru-RU" sz="3100" b="1" dirty="0"/>
            </a:br>
            <a:endParaRPr lang="ru-RU" sz="31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7800" y="1447800"/>
            <a:ext cx="7485888" cy="41910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/>
              <a:t>ГОСТ 7.1-2003 «Библиографическая запись. Библиографическое описание. Общие требования и правила составления» 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/>
              <a:t>ГОСТ 7.80-2000 «Библиографическая запись. Заголовок. Общие требования и правила составления» 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/>
              <a:t>ГОСТ 7.82-2001 «Библиографическая запись. Библиографическое описание электронных ресурсов. Общие требования и правила составления» 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ГОСТ </a:t>
            </a:r>
            <a:r>
              <a:rPr lang="ru-RU" dirty="0"/>
              <a:t>7.11–2004 (ИСО 832–1994). Библиографическая запись. Сокращение слов и словосочетаний на иностранных европейских языках 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/>
              <a:t>ГОСТ Р 7.0.12–2011. Библиографическая запись. Сокращение слов и словосочетаний на русском языке. Общие требования и </a:t>
            </a:r>
            <a:r>
              <a:rPr lang="ru-RU" dirty="0" smtClean="0"/>
              <a:t>правила</a:t>
            </a:r>
            <a:r>
              <a:rPr lang="ru-RU" dirty="0"/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5943600"/>
            <a:ext cx="74676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Полный комплект действующих ГОСТов СИБИД размещен в Интернете (</a:t>
            </a:r>
            <a:r>
              <a:rPr lang="en-US" dirty="0"/>
              <a:t>http://www.library.ru/ </a:t>
            </a:r>
            <a:r>
              <a:rPr lang="en-US" dirty="0" smtClean="0"/>
              <a:t>– </a:t>
            </a:r>
            <a:r>
              <a:rPr lang="ru-RU" dirty="0" smtClean="0"/>
              <a:t>Библиотекарям – Кабинет библиотековедения)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30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562088" cy="1325562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b="1" dirty="0" smtClean="0"/>
              <a:t>ГОСТ7.1</a:t>
            </a:r>
            <a:r>
              <a:rPr lang="ru-RU" sz="2400" b="1" dirty="0"/>
              <a:t>.-2003 </a:t>
            </a:r>
            <a:r>
              <a:rPr lang="ru-RU" sz="2400" dirty="0"/>
              <a:t>Библиографическая запись. Библиографическое описание. Общие требования и правила составления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828800"/>
            <a:ext cx="7638288" cy="4419600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dirty="0"/>
              <a:t>Основные недостатки ГОСТ 7.1.-2003:</a:t>
            </a:r>
          </a:p>
          <a:p>
            <a:pPr marL="82296" indent="0">
              <a:buNone/>
            </a:pPr>
            <a:r>
              <a:rPr lang="ru-RU" dirty="0" smtClean="0"/>
              <a:t>-не </a:t>
            </a:r>
            <a:r>
              <a:rPr lang="ru-RU" dirty="0"/>
              <a:t>отражает международных изменений; </a:t>
            </a:r>
          </a:p>
          <a:p>
            <a:pPr marL="82296" indent="0">
              <a:buNone/>
            </a:pPr>
            <a:r>
              <a:rPr lang="ru-RU" dirty="0"/>
              <a:t>-недостаточно полно отражает особенности методики описания электронных ресурсов, которые включены в него из ранее разработанного самостоятельного стандарта ГОСТ 7.82- 2001 «Библиографическая запись. Библиографическое описание электронных ресурсов. Общие требования и правила составления». </a:t>
            </a:r>
          </a:p>
          <a:p>
            <a:pPr marL="82296" indent="0">
              <a:buNone/>
            </a:pPr>
            <a:r>
              <a:rPr lang="ru-RU" dirty="0"/>
              <a:t>Следуя современным тенденциям, необходимо окончательно уйти от наличия нескольких стандартов на библиографическое описание в зависимости от носителя и вида объекта, включив их в единый стандарт и единую методику. 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3576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638288" cy="868362"/>
          </a:xfrm>
          <a:ln>
            <a:solidFill>
              <a:schemeClr val="accent5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4F271C">
                    <a:satMod val="130000"/>
                  </a:srgbClr>
                </a:solidFill>
              </a:rPr>
              <a:t>РОССИЙСКИЕ ПРАВИЛА КАТАЛОГИЗАЦИИ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1447800"/>
            <a:ext cx="7409688" cy="46482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endParaRPr lang="ru-RU" dirty="0" smtClean="0"/>
          </a:p>
          <a:p>
            <a:pPr marL="82296" indent="0" algn="r">
              <a:buNone/>
            </a:pPr>
            <a:endParaRPr lang="ru-RU" dirty="0" smtClean="0"/>
          </a:p>
          <a:p>
            <a:pPr marL="82296" indent="0" algn="r">
              <a:buNone/>
            </a:pPr>
            <a:endParaRPr lang="ru-RU" sz="3500" dirty="0" smtClean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+mj-cs"/>
            </a:endParaRPr>
          </a:p>
          <a:p>
            <a:pPr marL="82296" indent="0" algn="r">
              <a:buNone/>
            </a:pPr>
            <a:endParaRPr lang="ru-RU" sz="3500" dirty="0" smtClean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+mj-cs"/>
            </a:endParaRPr>
          </a:p>
          <a:p>
            <a:pPr marL="82296" indent="0" algn="r">
              <a:buNone/>
            </a:pPr>
            <a:endParaRPr lang="ru-RU" sz="3500" dirty="0" smtClean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2438400"/>
            <a:ext cx="2133600" cy="1295400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ГОСТ7.1.-2003 </a:t>
            </a: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38600" y="2438400"/>
            <a:ext cx="2209800" cy="1371600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FRBR</a:t>
            </a: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29400" y="2457450"/>
            <a:ext cx="1828800" cy="1352550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ISBD</a:t>
            </a: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28800" y="4648200"/>
            <a:ext cx="5943600" cy="1143000"/>
          </a:xfrm>
          <a:prstGeom prst="rect">
            <a:avLst/>
          </a:prstGeom>
          <a:solidFill>
            <a:schemeClr val="bg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632423"/>
                </a:solidFill>
                <a:latin typeface="+mj-lt"/>
                <a:ea typeface="Calibri"/>
              </a:rPr>
              <a:t>Международные принципы каталогизации</a:t>
            </a:r>
            <a:endParaRPr lang="ru-RU" sz="2400" dirty="0">
              <a:solidFill>
                <a:prstClr val="white"/>
              </a:solidFill>
              <a:latin typeface="+mj-lt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667000" y="1143000"/>
            <a:ext cx="2133600" cy="114300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486400" y="1143000"/>
            <a:ext cx="2057400" cy="114300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143500" y="1143000"/>
            <a:ext cx="0" cy="114300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729" y="6021201"/>
            <a:ext cx="1414463" cy="83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76400" y="6172200"/>
            <a:ext cx="2362200" cy="381000"/>
          </a:xfrm>
          <a:prstGeom prst="rect">
            <a:avLst/>
          </a:prstGeom>
          <a:solidFill>
            <a:schemeClr val="bg2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http://www.nicl.ru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30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/>
              <a:t>Международный стандарт для библиографического </a:t>
            </a:r>
            <a:r>
              <a:rPr lang="ru-RU" sz="3200" b="1" dirty="0" smtClean="0"/>
              <a:t>описания (</a:t>
            </a:r>
            <a:r>
              <a:rPr lang="ru-RU" sz="3200" b="1" dirty="0"/>
              <a:t>ISBD)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1447801"/>
            <a:ext cx="7409688" cy="42672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ISBD </a:t>
            </a:r>
            <a:r>
              <a:rPr lang="ru-RU" dirty="0"/>
              <a:t>(M) для монографических ресурсов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/>
              <a:t>ISBD(CM) для картографических ресурсов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/>
              <a:t>ISBD(ER) для электронных ресурсов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/>
              <a:t>ISBD (A) </a:t>
            </a:r>
            <a:r>
              <a:rPr lang="ru-RU" dirty="0" smtClean="0"/>
              <a:t>для старопечатных изданий</a:t>
            </a:r>
            <a:endParaRPr lang="ru-RU" dirty="0"/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ISBD(CR</a:t>
            </a:r>
            <a:r>
              <a:rPr lang="ru-RU" dirty="0"/>
              <a:t>) для сериальных и других продолжающихся ресурсов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/>
              <a:t>ISBD (NBM)для не книжных материалов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/>
              <a:t>ISBD(PM) для печатных музыкальных </a:t>
            </a:r>
            <a:r>
              <a:rPr lang="ru-RU" dirty="0" smtClean="0"/>
              <a:t>материалов</a:t>
            </a:r>
          </a:p>
          <a:p>
            <a:pPr marL="82296" indent="0" algn="r">
              <a:buClr>
                <a:schemeClr val="accent3">
                  <a:lumMod val="50000"/>
                </a:schemeClr>
              </a:buClr>
              <a:buNone/>
            </a:pPr>
            <a:endParaRPr lang="ru-RU" sz="1600" b="1" dirty="0" smtClean="0">
              <a:solidFill>
                <a:srgbClr val="C32D2E">
                  <a:lumMod val="50000"/>
                </a:srgbClr>
              </a:solidFill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7010399" y="6347004"/>
            <a:ext cx="1709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a typeface="Times New Roman"/>
                <a:cs typeface="Times New Roman"/>
              </a:rPr>
              <a:t>ISBD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62282" y="5695765"/>
            <a:ext cx="327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</a:rPr>
              <a:t>International </a:t>
            </a:r>
            <a:r>
              <a:rPr lang="de-DE" b="1" dirty="0">
                <a:solidFill>
                  <a:schemeClr val="accent3">
                    <a:lumMod val="50000"/>
                  </a:schemeClr>
                </a:solidFill>
              </a:rPr>
              <a:t>Standart for </a:t>
            </a:r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</a:rPr>
              <a:t>Bibliographic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</a:rPr>
              <a:t>Desscription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81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8782" y="1828800"/>
            <a:ext cx="4054906" cy="3429001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600"/>
              </a:spcBef>
            </a:pPr>
            <a:r>
              <a:rPr lang="ru-RU" sz="3200" b="1" dirty="0" smtClean="0">
                <a:solidFill>
                  <a:srgbClr val="C32D2E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32D2E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C32D2E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solidFill>
                  <a:srgbClr val="C32D2E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prstClr val="black"/>
                </a:solidFill>
                <a:effectLst/>
                <a:ea typeface="+mn-ea"/>
                <a:cs typeface="Times New Roman" pitchFamily="18" charset="0"/>
              </a:rPr>
              <a:t>Данная </a:t>
            </a:r>
            <a:r>
              <a:rPr lang="ru-RU" sz="1700" dirty="0">
                <a:solidFill>
                  <a:prstClr val="black"/>
                </a:solidFill>
                <a:effectLst/>
                <a:ea typeface="+mn-ea"/>
                <a:cs typeface="Times New Roman" pitchFamily="18" charset="0"/>
              </a:rPr>
              <a:t>публикация представляет собой перевод на русский язык рекомендаций ИФЛА «Международное стандартное библиографическое описание (ISBD)», консолидированное издание 2011 года. ISBD устанавливает требования для описания и идентификации ресурсов, находящихся в библиотечных фондах. ISBD является главным стандартом универсального библиографического учёта, который обеспечивает повсеместный, быстрый доступ к основным библиографическим данным всех опубликованных ресурсов во всех странах. </a:t>
            </a:r>
            <a:r>
              <a:rPr lang="ru-RU" sz="1700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17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de-DE" sz="1700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de-DE" sz="17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de-DE" sz="17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de-DE" sz="17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de-DE" sz="1700" b="1" dirty="0" smtClean="0">
                <a:solidFill>
                  <a:schemeClr val="accent3">
                    <a:lumMod val="50000"/>
                  </a:schemeClr>
                </a:solidFill>
                <a:effectLst/>
                <a:ea typeface="+mn-ea"/>
                <a:cs typeface="+mn-cs"/>
              </a:rPr>
              <a:t>International Standart for Bibliographic    Desscription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Объект 4" descr="ISBD : Международное стандартное библиографическое описание : консолидированное издание.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400" y="2438400"/>
            <a:ext cx="2514600" cy="1828800"/>
          </a:xfrm>
        </p:spPr>
      </p:pic>
      <p:sp>
        <p:nvSpPr>
          <p:cNvPr id="4" name="Прямоугольник 3"/>
          <p:cNvSpPr/>
          <p:nvPr/>
        </p:nvSpPr>
        <p:spPr>
          <a:xfrm rot="10800000" flipH="1" flipV="1">
            <a:off x="5486400" y="5798334"/>
            <a:ext cx="30519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a typeface="Times New Roman"/>
                <a:cs typeface="Times New Roman"/>
              </a:rPr>
              <a:t>ISBD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9199" y="228601"/>
            <a:ext cx="7319167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32D2E">
                    <a:lumMod val="5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Times New Roman" pitchFamily="18" charset="0"/>
              </a:rPr>
              <a:t>Международное стандартное библиографическое описание: </a:t>
            </a:r>
            <a:r>
              <a:rPr lang="ru-RU" sz="32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Times New Roman" pitchFamily="18" charset="0"/>
              </a:rPr>
              <a:t>консолидированное издание </a:t>
            </a:r>
            <a:endParaRPr lang="en-US" sz="3200" dirty="0" smtClean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Times New Roman" pitchFamily="18" charset="0"/>
            </a:endParaRPr>
          </a:p>
          <a:p>
            <a:pPr algn="ctr"/>
            <a:endParaRPr lang="en-US" sz="2400" b="1" dirty="0" smtClean="0">
              <a:solidFill>
                <a:srgbClr val="C32D2E">
                  <a:lumMod val="5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solidFill>
                <a:srgbClr val="C32D2E">
                  <a:lumMod val="5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C32D2E">
                    <a:lumMod val="5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C32D2E">
                    <a:lumMod val="5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19199" y="4419601"/>
            <a:ext cx="3733801" cy="2031325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400" dirty="0"/>
              <a:t>ISBD : Международное стандартное библиографическое описание : консолидированное изд. / Междунар. федерация библ. ассоциаций и учреждений, Рос. библ. ассоц., Межрегион. ком. по каталогизации, Рос. гос. б-ка ; пер. с англ. Н. В. Шпановой ; науч. ред. пер.: Т. А. Бахтурина, Н. Н. Каспарова (рук. проекта). – Москва, 2014. – 325 с.</a:t>
            </a:r>
          </a:p>
        </p:txBody>
      </p:sp>
    </p:spTree>
    <p:extLst>
      <p:ext uri="{BB962C8B-B14F-4D97-AF65-F5344CB8AC3E}">
        <p14:creationId xmlns:p14="http://schemas.microsoft.com/office/powerpoint/2010/main" val="1930495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b="1" dirty="0" smtClean="0"/>
              <a:t>RDA </a:t>
            </a:r>
            <a:r>
              <a:rPr lang="ru-RU" sz="3100" b="1" dirty="0" smtClean="0"/>
              <a:t>– ОПИСАНИЕ РЕСУРСОВ И ДОСТУП К НИМ</a:t>
            </a:r>
            <a:r>
              <a:rPr lang="ru-RU" sz="3100" b="1" dirty="0"/>
              <a:t/>
            </a:r>
            <a:br>
              <a:rPr lang="ru-RU" sz="3100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47800" y="3810000"/>
            <a:ext cx="7162800" cy="2031325"/>
          </a:xfrm>
          <a:prstGeom prst="rect">
            <a:avLst/>
          </a:prstGeom>
          <a:solidFill>
            <a:schemeClr val="bg2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Преимущества:</a:t>
            </a:r>
          </a:p>
          <a:p>
            <a:endParaRPr lang="ru-RU" dirty="0"/>
          </a:p>
          <a:p>
            <a:r>
              <a:rPr lang="ru-RU" dirty="0">
                <a:latin typeface="+mj-lt"/>
              </a:rPr>
              <a:t>развивает предыдущие правила </a:t>
            </a:r>
            <a:r>
              <a:rPr lang="ru-RU" dirty="0" smtClean="0">
                <a:latin typeface="+mj-lt"/>
              </a:rPr>
              <a:t>каталогизации </a:t>
            </a:r>
            <a:r>
              <a:rPr lang="en-US" dirty="0" smtClean="0">
                <a:latin typeface="Corbel" pitchFamily="34" charset="0"/>
              </a:rPr>
              <a:t>AACR2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оказывает помощь пользователям в </a:t>
            </a:r>
            <a:r>
              <a:rPr lang="ru-RU" dirty="0"/>
              <a:t>поиске, идентификации, отбору и получении необходимой им информации;</a:t>
            </a:r>
          </a:p>
          <a:p>
            <a:r>
              <a:rPr lang="ru-RU" dirty="0" smtClean="0"/>
              <a:t>предоставляет </a:t>
            </a:r>
            <a:r>
              <a:rPr lang="ru-RU" dirty="0"/>
              <a:t>возможность воспользоваться преимуществами семантической сети и связанными </a:t>
            </a:r>
            <a:r>
              <a:rPr lang="ru-RU" dirty="0" smtClean="0"/>
              <a:t>данными. </a:t>
            </a:r>
            <a:endParaRPr lang="ru-RU" dirty="0">
              <a:latin typeface="Corbe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Стандарт RDA ориентирован </a:t>
            </a:r>
            <a:r>
              <a:rPr lang="ru-RU" sz="2400" dirty="0"/>
              <a:t>на электронную среду. Структура RDA построена на концептуальных моделях FRBR  и </a:t>
            </a:r>
            <a:r>
              <a:rPr lang="ru-RU" sz="2400" dirty="0" smtClean="0"/>
              <a:t>FRAD. </a:t>
            </a:r>
          </a:p>
          <a:p>
            <a:pPr marL="82296" indent="0" algn="just">
              <a:buNone/>
            </a:pPr>
            <a:r>
              <a:rPr lang="de-DE" sz="2400" dirty="0" smtClean="0"/>
              <a:t>RDA</a:t>
            </a:r>
            <a:r>
              <a:rPr lang="ru-RU" sz="2400" dirty="0" smtClean="0"/>
              <a:t> предоставляет свод норм и инструкций по описанию ресурса и доступа к нему.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85730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3600" dirty="0">
                <a:solidFill>
                  <a:srgbClr val="4F271C">
                    <a:satMod val="130000"/>
                  </a:srgbClr>
                </a:solidFill>
              </a:rPr>
              <a:t>BIBFRAME  (</a:t>
            </a:r>
            <a:r>
              <a:rPr lang="de-DE" sz="3600" dirty="0" err="1">
                <a:solidFill>
                  <a:srgbClr val="4F271C">
                    <a:satMod val="130000"/>
                  </a:srgbClr>
                </a:solidFill>
              </a:rPr>
              <a:t>Bibliographic</a:t>
            </a:r>
            <a:r>
              <a:rPr lang="de-DE" sz="3600" dirty="0">
                <a:solidFill>
                  <a:srgbClr val="4F271C">
                    <a:satMod val="130000"/>
                  </a:srgbClr>
                </a:solidFill>
              </a:rPr>
              <a:t> Framework Initiative)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sz="1600" b="1" dirty="0" smtClean="0"/>
              <a:t>Модель BIBFRAME 2.0 содержит три класса:</a:t>
            </a:r>
          </a:p>
          <a:p>
            <a:pPr marL="82296" indent="0">
              <a:buNone/>
            </a:pPr>
            <a:r>
              <a:rPr lang="ru-RU" sz="1600" b="1" dirty="0"/>
              <a:t>Произведение</a:t>
            </a:r>
            <a:r>
              <a:rPr lang="ru-RU" sz="1600" dirty="0"/>
              <a:t> (наивысший уровень абстракции, концептуальная суть каталогизируемого ресурса): авторы, языки и о чём этот материал (предмет). </a:t>
            </a:r>
          </a:p>
          <a:p>
            <a:pPr marL="82296" indent="0">
              <a:buNone/>
            </a:pPr>
            <a:endParaRPr lang="ru-RU" sz="1600" dirty="0"/>
          </a:p>
          <a:p>
            <a:pPr marL="82296" indent="0">
              <a:buNone/>
            </a:pPr>
            <a:r>
              <a:rPr lang="ru-RU" sz="1600" b="1" dirty="0"/>
              <a:t>Воплощение</a:t>
            </a:r>
            <a:r>
              <a:rPr lang="ru-RU" sz="1600" dirty="0"/>
              <a:t>. Произведение может иметь одно или несколько материальных воплощений, например конкретная публикация; в этом классе отражают такую информацию, как издатель, место и дата публикации, формат.</a:t>
            </a:r>
          </a:p>
          <a:p>
            <a:pPr marL="82296" indent="0">
              <a:buNone/>
            </a:pPr>
            <a:endParaRPr lang="ru-RU" sz="1600" dirty="0"/>
          </a:p>
          <a:p>
            <a:pPr marL="82296" indent="0">
              <a:buNone/>
            </a:pPr>
            <a:r>
              <a:rPr lang="ru-RU" sz="1600" b="1" dirty="0"/>
              <a:t>Физическая единица</a:t>
            </a:r>
            <a:r>
              <a:rPr lang="ru-RU" sz="1600" dirty="0"/>
              <a:t>. Это реальный экземпляр (физический или электронный) образца; отражается такая информация, как местонахождение (физическое или виртуальное), полочный номер, штрих-код. </a:t>
            </a:r>
          </a:p>
          <a:p>
            <a:pPr marL="82296" indent="0">
              <a:buNone/>
            </a:pPr>
            <a:endParaRPr lang="ru-RU" sz="1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43000"/>
            <a:ext cx="2438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90600" y="2667001"/>
            <a:ext cx="4343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Corbel" pitchFamily="34" charset="0"/>
                <a:ea typeface="Times New Roman"/>
              </a:rPr>
              <a:t>Начало проекта 2012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Corbel" pitchFamily="34" charset="0"/>
                <a:ea typeface="Times New Roman"/>
              </a:rPr>
              <a:t>К </a:t>
            </a:r>
            <a:r>
              <a:rPr lang="ru-RU" dirty="0">
                <a:solidFill>
                  <a:prstClr val="black"/>
                </a:solidFill>
                <a:latin typeface="Corbel" pitchFamily="34" charset="0"/>
                <a:ea typeface="Times New Roman"/>
              </a:rPr>
              <a:t>2016 году проект преобразовался в BIBFRAME 2.0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Corbel" pitchFamily="34" charset="0"/>
                <a:ea typeface="Times New Roman"/>
              </a:rPr>
              <a:t>Инициатор </a:t>
            </a:r>
            <a:r>
              <a:rPr lang="ru-RU" dirty="0">
                <a:solidFill>
                  <a:prstClr val="black"/>
                </a:solidFill>
                <a:latin typeface="Corbel" pitchFamily="34" charset="0"/>
                <a:ea typeface="Times New Roman"/>
              </a:rPr>
              <a:t>проекта – Библиотека Конгресса США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Corbel" pitchFamily="34" charset="0"/>
                <a:ea typeface="Times New Roman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Corbel" pitchFamily="34" charset="0"/>
                <a:ea typeface="Times New Roman"/>
              </a:rPr>
              <a:t>BIBFRAME (</a:t>
            </a:r>
            <a:r>
              <a:rPr lang="ru-RU" dirty="0" err="1" smtClean="0">
                <a:solidFill>
                  <a:prstClr val="black"/>
                </a:solidFill>
                <a:latin typeface="Corbel" pitchFamily="34" charset="0"/>
                <a:ea typeface="Times New Roman"/>
              </a:rPr>
              <a:t>Bibliographic</a:t>
            </a:r>
            <a:r>
              <a:rPr lang="ru-RU" dirty="0" smtClean="0">
                <a:solidFill>
                  <a:prstClr val="black"/>
                </a:solidFill>
                <a:latin typeface="Corbel" pitchFamily="34" charset="0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Corbel" pitchFamily="34" charset="0"/>
                <a:ea typeface="Times New Roman"/>
              </a:rPr>
              <a:t>Framework</a:t>
            </a:r>
            <a:r>
              <a:rPr lang="ru-RU" dirty="0">
                <a:solidFill>
                  <a:prstClr val="black"/>
                </a:solidFill>
                <a:latin typeface="Corbel" pitchFamily="34" charset="0"/>
                <a:ea typeface="Times New 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Corbel" pitchFamily="34" charset="0"/>
                <a:ea typeface="Times New Roman"/>
              </a:rPr>
              <a:t>Initiative</a:t>
            </a:r>
            <a:r>
              <a:rPr lang="ru-RU" dirty="0">
                <a:solidFill>
                  <a:prstClr val="black"/>
                </a:solidFill>
                <a:latin typeface="Corbel" pitchFamily="34" charset="0"/>
                <a:ea typeface="Times New Roman"/>
              </a:rPr>
              <a:t>) – основа для будущего библиографического описания,  предназначенного для более широкой интеграции в информационное сообщество. 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Corbel" pitchFamily="34" charset="0"/>
              </a:rPr>
              <a:t> Основные компоненты </a:t>
            </a:r>
            <a:r>
              <a:rPr lang="ru-RU" dirty="0">
                <a:solidFill>
                  <a:prstClr val="black"/>
                </a:solidFill>
                <a:latin typeface="Corbel" pitchFamily="34" charset="0"/>
                <a:ea typeface="Times New Roman"/>
              </a:rPr>
              <a:t>BIBFRAME: 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Corbel" pitchFamily="34" charset="0"/>
              </a:rPr>
              <a:t>Модель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Corbel" pitchFamily="34" charset="0"/>
              </a:rPr>
              <a:t>Словарь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Corbel" pitchFamily="34" charset="0"/>
              </a:rPr>
              <a:t>Инструменты</a:t>
            </a:r>
            <a:endParaRPr lang="ru-RU" dirty="0">
              <a:solidFill>
                <a:prstClr val="black"/>
              </a:solidFill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233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ПЕРСПЕКТИВЫ БИБЛИОГРАФИЧЕСКОГО ОПИСАНИЯ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dirty="0"/>
              <a:t>Semantic Web </a:t>
            </a:r>
          </a:p>
          <a:p>
            <a:pPr marL="82296" indent="0">
              <a:buNone/>
            </a:pPr>
            <a:r>
              <a:rPr lang="ru-RU" dirty="0"/>
              <a:t>Библиографические данные  изменяют свою природу и становятся метаданными, способными быть представленными  в различных сетях и  форматах для максимального  соответствия новым  вызовам времени.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43419" y="1534299"/>
            <a:ext cx="3737161" cy="4800600"/>
          </a:xfrm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82296" lvl="0" indent="0">
              <a:buClr>
                <a:srgbClr val="3891A7"/>
              </a:buClr>
              <a:buNone/>
            </a:pPr>
            <a:r>
              <a:rPr lang="de-DE" sz="2000" dirty="0">
                <a:solidFill>
                  <a:prstClr val="black"/>
                </a:solidFill>
              </a:rPr>
              <a:t>RDF (Resource Description Framework)</a:t>
            </a:r>
            <a:endParaRPr lang="ru-RU" sz="2000" dirty="0">
              <a:solidFill>
                <a:prstClr val="black"/>
              </a:solidFill>
            </a:endParaRP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82296" indent="0">
              <a:buNone/>
            </a:pPr>
            <a:r>
              <a:rPr lang="ru-RU" sz="1800" dirty="0">
                <a:solidFill>
                  <a:prstClr val="black"/>
                </a:solidFill>
              </a:rPr>
              <a:t> </a:t>
            </a:r>
            <a:r>
              <a:rPr lang="ru-RU" sz="1800" dirty="0" smtClean="0">
                <a:solidFill>
                  <a:prstClr val="black"/>
                </a:solidFill>
              </a:rPr>
              <a:t>   </a:t>
            </a:r>
          </a:p>
          <a:p>
            <a:pPr marL="82296" indent="0">
              <a:buNone/>
            </a:pPr>
            <a:r>
              <a:rPr lang="ru-RU" sz="1800" dirty="0" smtClean="0">
                <a:solidFill>
                  <a:prstClr val="black"/>
                </a:solidFill>
              </a:rPr>
              <a:t>     Книга 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347758" y="2367236"/>
            <a:ext cx="685800" cy="60960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553200" y="3200400"/>
            <a:ext cx="838200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38039" y="2003177"/>
            <a:ext cx="1666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Психология управления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038039" y="1852757"/>
            <a:ext cx="1496361" cy="966643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380381" y="3001261"/>
            <a:ext cx="1600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Оспанова Ж.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7421842" y="2933700"/>
            <a:ext cx="1447799" cy="587188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6374652" y="3388985"/>
            <a:ext cx="597648" cy="725815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99940" y="4114800"/>
            <a:ext cx="1119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Изд-во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6619873" y="4124654"/>
            <a:ext cx="1525869" cy="369332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6096000" y="4493986"/>
            <a:ext cx="1066800" cy="76381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562600" y="5257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Алматы</a:t>
            </a:r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5334000" y="5257800"/>
            <a:ext cx="1447800" cy="457200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0" name="Прямая со стрелкой 29"/>
          <p:cNvCxnSpPr>
            <a:stCxn id="22" idx="2"/>
          </p:cNvCxnSpPr>
          <p:nvPr/>
        </p:nvCxnSpPr>
        <p:spPr>
          <a:xfrm>
            <a:off x="7559861" y="4484132"/>
            <a:ext cx="585881" cy="77366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786220" y="5257800"/>
            <a:ext cx="105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Эверо</a:t>
            </a:r>
            <a:endParaRPr lang="ru-RU" dirty="0"/>
          </a:p>
        </p:txBody>
      </p:sp>
      <p:sp>
        <p:nvSpPr>
          <p:cNvPr id="2048" name="Овал 2047"/>
          <p:cNvSpPr/>
          <p:nvPr/>
        </p:nvSpPr>
        <p:spPr>
          <a:xfrm>
            <a:off x="7559861" y="5257800"/>
            <a:ext cx="1144867" cy="457200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52" name="TextBox 2051"/>
          <p:cNvSpPr txBox="1"/>
          <p:nvPr/>
        </p:nvSpPr>
        <p:spPr>
          <a:xfrm>
            <a:off x="6057900" y="22098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Имеет заглавие</a:t>
            </a:r>
            <a:endParaRPr lang="ru-RU" sz="1200" dirty="0"/>
          </a:p>
        </p:txBody>
      </p:sp>
      <p:sp>
        <p:nvSpPr>
          <p:cNvPr id="2055" name="TextBox 2054"/>
          <p:cNvSpPr txBox="1"/>
          <p:nvPr/>
        </p:nvSpPr>
        <p:spPr>
          <a:xfrm>
            <a:off x="5715000" y="3657600"/>
            <a:ext cx="1089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Издана в …</a:t>
            </a:r>
            <a:endParaRPr lang="ru-RU" sz="1200" dirty="0"/>
          </a:p>
        </p:txBody>
      </p:sp>
      <p:sp>
        <p:nvSpPr>
          <p:cNvPr id="2056" name="TextBox 2055"/>
          <p:cNvSpPr txBox="1"/>
          <p:nvPr/>
        </p:nvSpPr>
        <p:spPr>
          <a:xfrm>
            <a:off x="5562600" y="4648200"/>
            <a:ext cx="1242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Находится в …</a:t>
            </a:r>
            <a:endParaRPr lang="ru-RU" sz="1200" dirty="0"/>
          </a:p>
        </p:txBody>
      </p:sp>
      <p:sp>
        <p:nvSpPr>
          <p:cNvPr id="2057" name="TextBox 2056"/>
          <p:cNvSpPr txBox="1"/>
          <p:nvPr/>
        </p:nvSpPr>
        <p:spPr>
          <a:xfrm>
            <a:off x="7162801" y="4875893"/>
            <a:ext cx="808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Имеет название</a:t>
            </a:r>
            <a:endParaRPr lang="ru-RU" sz="1200" dirty="0"/>
          </a:p>
        </p:txBody>
      </p:sp>
      <p:sp>
        <p:nvSpPr>
          <p:cNvPr id="2061" name="Овал 2060"/>
          <p:cNvSpPr/>
          <p:nvPr/>
        </p:nvSpPr>
        <p:spPr>
          <a:xfrm>
            <a:off x="5334000" y="2933700"/>
            <a:ext cx="1219200" cy="504801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67" name="TextBox 2066"/>
          <p:cNvSpPr txBox="1"/>
          <p:nvPr/>
        </p:nvSpPr>
        <p:spPr>
          <a:xfrm>
            <a:off x="6530227" y="2969567"/>
            <a:ext cx="1006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Написана</a:t>
            </a:r>
          </a:p>
          <a:p>
            <a:r>
              <a:rPr lang="ru-RU" sz="1200" dirty="0" smtClean="0"/>
              <a:t>автором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349826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БИБЛИОГРАФИЧЕСКОЕ ОПИСАНИЕ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524000"/>
            <a:ext cx="4114800" cy="3733800"/>
          </a:xfrm>
        </p:spPr>
        <p:txBody>
          <a:bodyPr>
            <a:normAutofit fontScale="77500" lnSpcReduction="20000"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prstClr val="black"/>
                </a:solidFill>
              </a:rPr>
              <a:t>Библиографическое описание как результат многовекового познания документа на различных этапах развития является основой библиографической информации и одной из точек доступа к информационным ресурсам.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7800" y="1524000"/>
            <a:ext cx="3675888" cy="3886200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dirty="0"/>
              <a:t>БО – совокупность библиографических сведений о документе, приведенных по определенным правилам, устанавливающим порядок следования областей и элементов, и предназначенных для идентификации и общей характеристики документа.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410200"/>
            <a:ext cx="6934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375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1447800"/>
            <a:ext cx="75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C32D2E">
                    <a:lumMod val="50000"/>
                  </a:srgbClr>
                </a:solidFill>
                <a:latin typeface="Lucida Sans Unicode"/>
              </a:rPr>
              <a:t>Спасибо за внимание</a:t>
            </a:r>
            <a:r>
              <a:rPr lang="ru-RU" sz="4800" b="1" dirty="0" smtClean="0">
                <a:solidFill>
                  <a:srgbClr val="C32D2E">
                    <a:lumMod val="50000"/>
                  </a:srgbClr>
                </a:solidFill>
                <a:latin typeface="Lucida Sans Unicode"/>
              </a:rPr>
              <a:t>!</a:t>
            </a:r>
          </a:p>
          <a:p>
            <a:pPr lvl="0" algn="ctr"/>
            <a:endParaRPr lang="ru-RU" sz="4800" dirty="0">
              <a:solidFill>
                <a:srgbClr val="C32D2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77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БИБЛИОГРАФИЧЕСКОЕ ОПИСАНИЕ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5400" y="1524000"/>
            <a:ext cx="3124200" cy="3352800"/>
          </a:xfrm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dirty="0"/>
              <a:t>Функции </a:t>
            </a:r>
            <a:r>
              <a:rPr lang="ru-RU" dirty="0" smtClean="0"/>
              <a:t>БО</a:t>
            </a:r>
          </a:p>
          <a:p>
            <a:pPr marL="82296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1. </a:t>
            </a:r>
            <a:r>
              <a:rPr lang="ru-RU" dirty="0" smtClean="0"/>
              <a:t>Идентифицирующая </a:t>
            </a:r>
            <a:endParaRPr lang="ru-RU" dirty="0"/>
          </a:p>
          <a:p>
            <a:pPr marL="82296" indent="0">
              <a:buNone/>
            </a:pPr>
            <a:r>
              <a:rPr lang="ru-RU" dirty="0"/>
              <a:t>2. Информационная </a:t>
            </a:r>
          </a:p>
          <a:p>
            <a:pPr marL="82296" indent="0">
              <a:buNone/>
            </a:pPr>
            <a:r>
              <a:rPr lang="ru-RU" dirty="0"/>
              <a:t>3. Поисковая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285488" cy="3886200"/>
          </a:xfrm>
          <a:ln>
            <a:solidFill>
              <a:schemeClr val="accent5">
                <a:lumMod val="5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dirty="0" smtClean="0"/>
              <a:t>Требования к БО:</a:t>
            </a:r>
            <a:endParaRPr lang="ru-RU" dirty="0"/>
          </a:p>
          <a:p>
            <a:pPr marL="82296" indent="0">
              <a:buNone/>
            </a:pPr>
            <a:r>
              <a:rPr lang="ru-RU" dirty="0" smtClean="0"/>
              <a:t>1. БО </a:t>
            </a:r>
            <a:r>
              <a:rPr lang="ru-RU" dirty="0"/>
              <a:t>должно быть объективным и целенаправленным.</a:t>
            </a:r>
          </a:p>
          <a:p>
            <a:pPr marL="82296" indent="0">
              <a:buNone/>
            </a:pPr>
            <a:r>
              <a:rPr lang="ru-RU" dirty="0" smtClean="0"/>
              <a:t>2. БО </a:t>
            </a:r>
            <a:r>
              <a:rPr lang="ru-RU" dirty="0"/>
              <a:t>должно точно и полно отражать признаки документа с помощью наименьшего числа элементов для его идентификации.</a:t>
            </a:r>
          </a:p>
          <a:p>
            <a:pPr marL="82296" indent="0">
              <a:buNone/>
            </a:pPr>
            <a:r>
              <a:rPr lang="ru-RU" dirty="0" smtClean="0"/>
              <a:t>3. БО </a:t>
            </a:r>
            <a:r>
              <a:rPr lang="ru-RU" dirty="0"/>
              <a:t>должно быть кратким, наглядным и </a:t>
            </a:r>
            <a:r>
              <a:rPr lang="ru-RU" dirty="0" smtClean="0"/>
              <a:t>легкообозримым</a:t>
            </a:r>
            <a:r>
              <a:rPr lang="ru-RU" dirty="0"/>
              <a:t>.</a:t>
            </a:r>
          </a:p>
          <a:p>
            <a:pPr marL="82296" indent="0">
              <a:buNone/>
            </a:pPr>
            <a:r>
              <a:rPr lang="ru-RU" dirty="0" smtClean="0"/>
              <a:t>4. БО </a:t>
            </a:r>
            <a:r>
              <a:rPr lang="ru-RU" dirty="0"/>
              <a:t>должно быть единообразным, независимо от области применения.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5410200"/>
            <a:ext cx="7848600" cy="646331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БО составляется «</a:t>
            </a:r>
            <a:r>
              <a:rPr lang="ru-RU" dirty="0" err="1" smtClean="0">
                <a:solidFill>
                  <a:prstClr val="black"/>
                </a:solidFill>
              </a:rPr>
              <a:t>de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visu</a:t>
            </a:r>
            <a:r>
              <a:rPr lang="ru-RU" dirty="0">
                <a:solidFill>
                  <a:prstClr val="black"/>
                </a:solidFill>
              </a:rPr>
              <a:t>» (это латинское выражение означает «собственными глазами», непосредственно по документу). </a:t>
            </a:r>
          </a:p>
        </p:txBody>
      </p:sp>
    </p:spTree>
    <p:extLst>
      <p:ext uri="{BB962C8B-B14F-4D97-AF65-F5344CB8AC3E}">
        <p14:creationId xmlns:p14="http://schemas.microsoft.com/office/powerpoint/2010/main" val="2593148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320"/>
            <a:ext cx="794308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spc="35" dirty="0" smtClean="0">
                <a:solidFill>
                  <a:schemeClr val="accent5">
                    <a:lumMod val="50000"/>
                  </a:schemeClr>
                </a:solidFill>
                <a:effectLst/>
                <a:ea typeface="Symbol"/>
                <a:cs typeface="Times New Roman" pitchFamily="18" charset="0"/>
              </a:rPr>
              <a:t>ПОРЯДОК </a:t>
            </a:r>
            <a:r>
              <a:rPr lang="ru-RU" sz="2800" b="1" dirty="0" smtClean="0">
                <a:solidFill>
                  <a:srgbClr val="4F271C">
                    <a:satMod val="130000"/>
                  </a:srgbClr>
                </a:solidFill>
              </a:rPr>
              <a:t>БИБЛИОГРАФИЧЕСКОГО ОПИСАНИЯ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524000"/>
            <a:ext cx="3810000" cy="4648200"/>
          </a:xfrm>
          <a:solidFill>
            <a:schemeClr val="bg2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pPr marL="1062990" indent="-342900">
              <a:lnSpc>
                <a:spcPct val="115000"/>
              </a:lnSpc>
              <a:buClrTx/>
              <a:buSzTx/>
            </a:pPr>
            <a:r>
              <a:rPr lang="ru-RU" sz="8000" spc="35" dirty="0" smtClean="0">
                <a:ea typeface="Symbol"/>
                <a:cs typeface="Times New Roman"/>
              </a:rPr>
              <a:t>заглавие и сведения об ответственности</a:t>
            </a:r>
          </a:p>
          <a:p>
            <a:pPr marL="1062990" indent="-342900">
              <a:lnSpc>
                <a:spcPct val="115000"/>
              </a:lnSpc>
              <a:buClrTx/>
              <a:buSzTx/>
            </a:pPr>
            <a:r>
              <a:rPr lang="ru-RU" sz="8000" spc="35" dirty="0" smtClean="0">
                <a:ea typeface="Symbol"/>
                <a:cs typeface="Times New Roman"/>
              </a:rPr>
              <a:t>издание</a:t>
            </a:r>
          </a:p>
          <a:p>
            <a:pPr marL="1062990" indent="-342900">
              <a:lnSpc>
                <a:spcPct val="115000"/>
              </a:lnSpc>
              <a:buClrTx/>
              <a:buSzTx/>
            </a:pPr>
            <a:r>
              <a:rPr lang="ru-RU" sz="8000" spc="35" dirty="0" smtClean="0">
                <a:ea typeface="Symbol"/>
                <a:cs typeface="Times New Roman"/>
              </a:rPr>
              <a:t>специфические сведения</a:t>
            </a:r>
          </a:p>
          <a:p>
            <a:pPr marL="1062990" indent="-342900">
              <a:lnSpc>
                <a:spcPct val="115000"/>
              </a:lnSpc>
              <a:buClrTx/>
              <a:buSzTx/>
            </a:pPr>
            <a:r>
              <a:rPr lang="ru-RU" sz="8000" spc="35" dirty="0" smtClean="0">
                <a:ea typeface="Symbol"/>
                <a:cs typeface="Times New Roman"/>
              </a:rPr>
              <a:t>выходные данные</a:t>
            </a:r>
          </a:p>
          <a:p>
            <a:pPr marL="1062990" indent="-342900">
              <a:lnSpc>
                <a:spcPct val="115000"/>
              </a:lnSpc>
              <a:buClrTx/>
              <a:buSzTx/>
            </a:pPr>
            <a:r>
              <a:rPr lang="ru-RU" sz="8000" spc="35" dirty="0" smtClean="0">
                <a:ea typeface="Symbol"/>
                <a:cs typeface="Times New Roman"/>
              </a:rPr>
              <a:t>физическая характеристика</a:t>
            </a:r>
          </a:p>
          <a:p>
            <a:pPr marL="1062990" indent="-342900">
              <a:lnSpc>
                <a:spcPct val="115000"/>
              </a:lnSpc>
              <a:buClrTx/>
              <a:buSzTx/>
            </a:pPr>
            <a:r>
              <a:rPr lang="ru-RU" sz="8000" spc="35" dirty="0" smtClean="0">
                <a:ea typeface="Symbol"/>
                <a:cs typeface="Times New Roman"/>
              </a:rPr>
              <a:t>серия</a:t>
            </a:r>
          </a:p>
          <a:p>
            <a:pPr marL="1062990" indent="-342900">
              <a:lnSpc>
                <a:spcPct val="115000"/>
              </a:lnSpc>
              <a:buClrTx/>
              <a:buSzTx/>
            </a:pPr>
            <a:r>
              <a:rPr lang="ru-RU" sz="8000" spc="35" dirty="0" smtClean="0">
                <a:ea typeface="Symbol"/>
                <a:cs typeface="Times New Roman"/>
              </a:rPr>
              <a:t>примечания</a:t>
            </a:r>
          </a:p>
          <a:p>
            <a:pPr marL="1062990" indent="-342900">
              <a:lnSpc>
                <a:spcPct val="115000"/>
              </a:lnSpc>
              <a:buClrTx/>
              <a:buSzTx/>
            </a:pPr>
            <a:r>
              <a:rPr lang="ru-RU" sz="8000" spc="35" dirty="0" smtClean="0">
                <a:ea typeface="Symbol"/>
                <a:cs typeface="Times New Roman"/>
              </a:rPr>
              <a:t>стандартный номер (</a:t>
            </a:r>
            <a:r>
              <a:rPr lang="en-US" sz="8000" spc="35" dirty="0" smtClean="0">
                <a:ea typeface="Symbol"/>
                <a:cs typeface="Times New Roman"/>
              </a:rPr>
              <a:t>ISBN, ISSN</a:t>
            </a:r>
            <a:r>
              <a:rPr lang="ru-RU" sz="8000" spc="35" dirty="0" smtClean="0">
                <a:ea typeface="Symbol"/>
                <a:cs typeface="Times New Roman"/>
              </a:rPr>
              <a:t>)</a:t>
            </a:r>
          </a:p>
          <a:p>
            <a:pPr marL="1062990" indent="-342900">
              <a:lnSpc>
                <a:spcPct val="115000"/>
              </a:lnSpc>
              <a:buClrTx/>
              <a:buSzTx/>
            </a:pPr>
            <a:endParaRPr lang="ru-RU" sz="7200" spc="35" dirty="0" smtClean="0">
              <a:ea typeface="Symbol"/>
              <a:cs typeface="Times New Roman"/>
            </a:endParaRPr>
          </a:p>
          <a:p>
            <a:pPr marL="1062990" indent="-342900">
              <a:lnSpc>
                <a:spcPct val="115000"/>
              </a:lnSpc>
              <a:buClrTx/>
              <a:buSzTx/>
            </a:pPr>
            <a:endParaRPr lang="ru-RU" sz="9600" spc="35" dirty="0" smtClean="0">
              <a:ea typeface="Symbol"/>
              <a:cs typeface="Times New Roman"/>
            </a:endParaRPr>
          </a:p>
          <a:p>
            <a:pPr marL="1062990" indent="-342900">
              <a:lnSpc>
                <a:spcPct val="115000"/>
              </a:lnSpc>
              <a:buClrTx/>
              <a:buSzTx/>
            </a:pPr>
            <a:endParaRPr lang="ru-RU" sz="9600" spc="35" dirty="0" smtClean="0">
              <a:ea typeface="Symbol"/>
              <a:cs typeface="Times New Roman"/>
            </a:endParaRPr>
          </a:p>
          <a:p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13355"/>
            <a:ext cx="3715071" cy="511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4785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4F271C">
                    <a:satMod val="130000"/>
                  </a:srgbClr>
                </a:solidFill>
              </a:rPr>
              <a:t>БИБЛИОГРАФИЧЕСКОЕ </a:t>
            </a:r>
            <a:r>
              <a:rPr lang="ru-RU" sz="2800" b="1" dirty="0" smtClean="0">
                <a:solidFill>
                  <a:srgbClr val="4F271C">
                    <a:satMod val="130000"/>
                  </a:srgbClr>
                </a:solidFill>
              </a:rPr>
              <a:t>ОПИСАНИЕ В ЭПОХУ ДРЕВНЕГО МИРА</a:t>
            </a:r>
            <a:endParaRPr lang="ru-RU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7" t="27206" r="52344" b="27574"/>
          <a:stretch/>
        </p:blipFill>
        <p:spPr bwMode="auto">
          <a:xfrm>
            <a:off x="1143000" y="4059280"/>
            <a:ext cx="2209800" cy="2691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43001" y="3567499"/>
            <a:ext cx="2895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Каллимах (310 - 240 гг. до н.э.)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5" t="41544" r="56480" b="29228"/>
          <a:stretch/>
        </p:blipFill>
        <p:spPr bwMode="auto">
          <a:xfrm>
            <a:off x="1021974" y="1295400"/>
            <a:ext cx="1922929" cy="227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15" t="42463" r="29228" b="32905"/>
          <a:stretch/>
        </p:blipFill>
        <p:spPr bwMode="auto">
          <a:xfrm>
            <a:off x="6919455" y="3906052"/>
            <a:ext cx="1794240" cy="2189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10000" y="3736776"/>
            <a:ext cx="3109455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 smtClean="0"/>
              <a:t>Автор </a:t>
            </a:r>
            <a:r>
              <a:rPr lang="ru-RU" sz="1500" dirty="0"/>
              <a:t>последовательно выносится на первое место; раскрываются псевдонимы; выбирается наиболее правильное заглавие, если их несколько; приводится дата написания, если это возможно; дается количественная характеристика – по традиции той эпохи объем исчислялся количеством строк, так как в папирусных свитках трудно было определить количество склеенных листов.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4902" y="1447800"/>
            <a:ext cx="5988785" cy="16002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1600" dirty="0"/>
              <a:t>Первые перечни БО были выполнены на глиняных плитках в Ниппуре (Шумер, 2000 г. до н. э.) и Ниневии (Ассирия, 650 г. до н. э.), на каменных стенах храмов (древнеегипетский город Эдфу, 250 г. до н. э., по другим источникам – 1800 г. до н. э.). Эти примитивные БО часто представляли первые строки произведений, которые в те времена служили заглавием, иногда имя автора, его занятие. </a:t>
            </a:r>
          </a:p>
        </p:txBody>
      </p:sp>
    </p:spTree>
    <p:extLst>
      <p:ext uri="{BB962C8B-B14F-4D97-AF65-F5344CB8AC3E}">
        <p14:creationId xmlns:p14="http://schemas.microsoft.com/office/powerpoint/2010/main" val="4119951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4F271C">
                    <a:satMod val="130000"/>
                  </a:srgbClr>
                </a:solidFill>
              </a:rPr>
              <a:t>БИБЛИОГРАФИЧЕСКОЕ </a:t>
            </a:r>
            <a:r>
              <a:rPr lang="ru-RU" sz="2800" b="1" dirty="0" smtClean="0">
                <a:solidFill>
                  <a:srgbClr val="4F271C">
                    <a:satMod val="130000"/>
                  </a:srgbClr>
                </a:solidFill>
              </a:rPr>
              <a:t>ОПИСАНИЕ В ЭПОХУ СРЕДНЕВЕКОВЬЯ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6200" y="1447800"/>
            <a:ext cx="5047488" cy="35052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1800" dirty="0"/>
              <a:t>Характер описания книг был следующим: вначале название книги, далее указывался ее размер («в десять», «в пол-десять», «в четверть», «в осминку») и материал, на котором написана книга («на харатья», «на бумаге»). Кроме этого, указывалось, печатная это книга или рукописная, кем написана и чем «оболочена» (кожей, бархатом и т.д.). По некоторым книгам указывалось количество строк или глав, чем написаны буквицы и заставки – золотом или </a:t>
            </a:r>
            <a:r>
              <a:rPr lang="ru-RU" sz="1800" dirty="0" smtClean="0"/>
              <a:t>красками. </a:t>
            </a: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4" t="24816" r="47197" b="25000"/>
          <a:stretch/>
        </p:blipFill>
        <p:spPr bwMode="auto">
          <a:xfrm>
            <a:off x="1600200" y="1524000"/>
            <a:ext cx="2133600" cy="262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01" y="4536141"/>
            <a:ext cx="2806797" cy="2087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67200" y="4724400"/>
            <a:ext cx="4572000" cy="1752600"/>
          </a:xfrm>
          <a:prstGeom prst="rect">
            <a:avLst/>
          </a:prstGeom>
          <a:solidFill>
            <a:schemeClr val="bg2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Постепенно формировались определенные правила описания книг. Описывались не только книги в целом, но и отдельные их части (говоря современным языком, делалось аналитическое описание).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78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9068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4F271C">
                    <a:satMod val="130000"/>
                  </a:srgbClr>
                </a:solidFill>
              </a:rPr>
              <a:t>БИБЛИОГРАФИЧЕСКОЕ </a:t>
            </a:r>
            <a:r>
              <a:rPr lang="ru-RU" sz="2800" b="1" dirty="0" smtClean="0">
                <a:solidFill>
                  <a:srgbClr val="4F271C">
                    <a:satMod val="130000"/>
                  </a:srgbClr>
                </a:solidFill>
              </a:rPr>
              <a:t>ОПИСАНИЕ В ПЕРИОД КНИГОПЕЧАТАНИЯ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4109323"/>
            <a:ext cx="4343400" cy="2139077"/>
          </a:xfrm>
        </p:spPr>
        <p:txBody>
          <a:bodyPr>
            <a:normAutofit/>
          </a:bodyPr>
          <a:lstStyle/>
          <a:p>
            <a:r>
              <a:rPr lang="ru-RU" sz="1600" dirty="0"/>
              <a:t>Швейцарский ученый и библиограф Конрад Геснер (1516-1565) одним из первых начал указывать число листов в книге и положил начало применению в описании авторского заголовка. Последнее было обусловлено увеличением числа авторов и написанных ими книг, а также появлением фамилий.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3" t="19301" r="13419" b="24448"/>
          <a:stretch/>
        </p:blipFill>
        <p:spPr bwMode="auto">
          <a:xfrm>
            <a:off x="1143000" y="1905000"/>
            <a:ext cx="382120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64205" y="1524000"/>
            <a:ext cx="372259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Величайшим переворотом в культуре человечества, пережитым до XV века, было изобретение книгопечатания. Появление печатных книг потребовало конкретизации их описания, включения в него новых сведений: имени создателя, места и года издания.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69" t="43229" r="4182" b="16545"/>
          <a:stretch/>
        </p:blipFill>
        <p:spPr bwMode="auto">
          <a:xfrm>
            <a:off x="6312876" y="3886200"/>
            <a:ext cx="2221524" cy="24066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608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019288" cy="132556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Библиографическое </a:t>
            </a:r>
            <a:r>
              <a:rPr lang="ru-RU" sz="2800" b="1" dirty="0"/>
              <a:t>описание в России: очерк истории до середины 19 в</a:t>
            </a:r>
            <a:r>
              <a:rPr lang="ru-RU" sz="2800" b="1" dirty="0" smtClean="0"/>
              <a:t>. (</a:t>
            </a:r>
            <a:r>
              <a:rPr lang="ru-RU" sz="2800" b="1" dirty="0">
                <a:effectLst/>
              </a:rPr>
              <a:t>Н.А. </a:t>
            </a:r>
            <a:r>
              <a:rPr lang="ru-RU" sz="2800" b="1" dirty="0" smtClean="0">
                <a:effectLst/>
              </a:rPr>
              <a:t>Никифоровская, 1981</a:t>
            </a:r>
            <a:r>
              <a:rPr lang="ru-RU" sz="2800" b="1" dirty="0">
                <a:effectLst/>
              </a:rPr>
              <a:t>)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000" y="1600200"/>
            <a:ext cx="4742688" cy="4648200"/>
          </a:xfrm>
          <a:ln>
            <a:solidFill>
              <a:schemeClr val="accent5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sz="2800" dirty="0">
                <a:ea typeface="Times New Roman"/>
              </a:rPr>
              <a:t>В методике описания стал наблюдаться заметный прогресс: более точно воспроизводились данные титульного листа (в частности, заглавие), часто указывается год издания, отмечался формат, а иногда наличие иллюстраций, нередко в описаниях выносилась вперед фамилия автора, после которой в скобках приводилось полностью или сокращенно личное имя.</a:t>
            </a:r>
            <a:r>
              <a:rPr lang="ru-RU" sz="2800" dirty="0">
                <a:solidFill>
                  <a:srgbClr val="7030A0"/>
                </a:solidFill>
                <a:ea typeface="Times New Roman"/>
              </a:rPr>
              <a:t> </a:t>
            </a:r>
            <a:endParaRPr lang="ru-RU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4" t="42279" r="59191" b="25184"/>
          <a:stretch/>
        </p:blipFill>
        <p:spPr bwMode="auto">
          <a:xfrm>
            <a:off x="1295401" y="1600200"/>
            <a:ext cx="2666999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178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4F271C">
                    <a:satMod val="130000"/>
                  </a:srgbClr>
                </a:solidFill>
              </a:rPr>
              <a:t>БИБЛИОГРАФИЧЕСКОЕ </a:t>
            </a:r>
            <a:r>
              <a:rPr lang="ru-RU" sz="2800" b="1" dirty="0" smtClean="0">
                <a:solidFill>
                  <a:srgbClr val="4F271C">
                    <a:satMod val="130000"/>
                  </a:srgbClr>
                </a:solidFill>
              </a:rPr>
              <a:t>ОПИСАНИЕ В</a:t>
            </a:r>
            <a:r>
              <a:rPr lang="ru-RU" sz="2800" b="1" dirty="0" smtClean="0"/>
              <a:t> XIX В.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dirty="0"/>
              <a:t>Первое руководство по библиотечному делу «Об устройстве общественных библиотек и составлении их каталогов», опубликованное в 1859 г. библиотекарем В.И. Собольщиковым, явилось первой инструкцией по описанию, рассчитанной на широкий круг библиотек.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bg2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dirty="0" smtClean="0"/>
              <a:t>1.Имя </a:t>
            </a:r>
            <a:r>
              <a:rPr lang="ru-RU" dirty="0"/>
              <a:t>автора, если оно известно, или главное слово заглавия.</a:t>
            </a:r>
          </a:p>
          <a:p>
            <a:pPr marL="82296" indent="0">
              <a:buNone/>
            </a:pPr>
            <a:r>
              <a:rPr lang="ru-RU" dirty="0" smtClean="0"/>
              <a:t>2.Заглавие </a:t>
            </a:r>
            <a:r>
              <a:rPr lang="ru-RU" dirty="0"/>
              <a:t>книги.</a:t>
            </a:r>
          </a:p>
          <a:p>
            <a:pPr marL="82296" indent="0">
              <a:buNone/>
            </a:pPr>
            <a:r>
              <a:rPr lang="ru-RU" dirty="0" smtClean="0"/>
              <a:t>3.Место </a:t>
            </a:r>
            <a:r>
              <a:rPr lang="ru-RU" dirty="0"/>
              <a:t>издания, издатель, год издания.</a:t>
            </a:r>
          </a:p>
          <a:p>
            <a:pPr marL="82296" indent="0">
              <a:buNone/>
            </a:pPr>
            <a:r>
              <a:rPr lang="ru-RU" dirty="0" smtClean="0"/>
              <a:t>4.Формат</a:t>
            </a:r>
            <a:r>
              <a:rPr lang="ru-RU" dirty="0"/>
              <a:t>.</a:t>
            </a:r>
          </a:p>
          <a:p>
            <a:pPr marL="82296" indent="0">
              <a:buNone/>
            </a:pPr>
            <a:r>
              <a:rPr lang="ru-RU" dirty="0" smtClean="0"/>
              <a:t>5.Количество </a:t>
            </a:r>
            <a:r>
              <a:rPr lang="ru-RU" dirty="0"/>
              <a:t>страниц, иллюстраций.</a:t>
            </a:r>
          </a:p>
          <a:p>
            <a:pPr marL="82296" indent="0">
              <a:buNone/>
            </a:pPr>
            <a:r>
              <a:rPr lang="ru-RU" dirty="0" smtClean="0"/>
              <a:t>6.Вид </a:t>
            </a:r>
            <a:r>
              <a:rPr lang="ru-RU" dirty="0"/>
              <a:t>переплета </a:t>
            </a:r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496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6960</TotalTime>
  <Words>1461</Words>
  <Application>Microsoft Office PowerPoint</Application>
  <PresentationFormat>Экран (4:3)</PresentationFormat>
  <Paragraphs>154</Paragraphs>
  <Slides>20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Solstice</vt:lpstr>
      <vt:lpstr>Библиографическое описание документов в историческом контексте</vt:lpstr>
      <vt:lpstr>БИБЛИОГРАФИЧЕСКОЕ ОПИСАНИЕ </vt:lpstr>
      <vt:lpstr>БИБЛИОГРАФИЧЕСКОЕ ОПИСАНИЕ</vt:lpstr>
      <vt:lpstr>ПОРЯДОК БИБЛИОГРАФИЧЕСКОГО ОПИСАНИЯ</vt:lpstr>
      <vt:lpstr>БИБЛИОГРАФИЧЕСКОЕ ОПИСАНИЕ В ЭПОХУ ДРЕВНЕГО МИРА</vt:lpstr>
      <vt:lpstr>БИБЛИОГРАФИЧЕСКОЕ ОПИСАНИЕ В ЭПОХУ СРЕДНЕВЕКОВЬЯ</vt:lpstr>
      <vt:lpstr>БИБЛИОГРАФИЧЕСКОЕ ОПИСАНИЕ В ПЕРИОД КНИГОПЕЧАТАНИЯ</vt:lpstr>
      <vt:lpstr>Библиографическое описание в России: очерк истории до середины 19 в. (Н.А. Никифоровская, 1981) </vt:lpstr>
      <vt:lpstr>БИБЛИОГРАФИЧЕСКОЕ ОПИСАНИЕ В XIX В.</vt:lpstr>
      <vt:lpstr>БИБЛИОГРАФИЧЕСКОЕ ОПИСАНИЕ ЗА РУБЕЖОМ ВО ВТОРОЙ ПОЛОВИНЕ XIX – НАЧАЛЕ XX вв.</vt:lpstr>
      <vt:lpstr>РАЗВИТИЕ БИБЛИОГРАФИЧЕСКОГО ОПИСАНИЯ В СССР</vt:lpstr>
      <vt:lpstr> ГОСУДАРСТВЕННЫЕ СТАНДАРТЫ СИСТЕМЫ СИБИД </vt:lpstr>
      <vt:lpstr> ГОСТ7.1.-2003 Библиографическая запись. Библиографическое описание. Общие требования и правила составления </vt:lpstr>
      <vt:lpstr>РОССИЙСКИЕ ПРАВИЛА КАТАЛОГИЗАЦИИ</vt:lpstr>
      <vt:lpstr>Международный стандарт для библиографического описания (ISBD)</vt:lpstr>
      <vt:lpstr>  Данная публикация представляет собой перевод на русский язык рекомендаций ИФЛА «Международное стандартное библиографическое описание (ISBD)», консолидированное издание 2011 года. ISBD устанавливает требования для описания и идентификации ресурсов, находящихся в библиотечных фондах. ISBD является главным стандартом универсального библиографического учёта, который обеспечивает повсеместный, быстрый доступ к основным библиографическим данным всех опубликованных ресурсов во всех странах.    International Standart for Bibliographic    Desscription </vt:lpstr>
      <vt:lpstr>  RDA – ОПИСАНИЕ РЕСУРСОВ И ДОСТУП К НИМ  </vt:lpstr>
      <vt:lpstr>BIBFRAME  (Bibliographic Framework Initiative) </vt:lpstr>
      <vt:lpstr>ПЕРСПЕКТИВЫ БИБЛИОГРАФИЧЕСКОГО ОПИСАНИЯ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Cataloging standards</dc:title>
  <dc:creator>Kunduz Kolbaeva</dc:creator>
  <cp:lastModifiedBy>Tukubayeva</cp:lastModifiedBy>
  <cp:revision>463</cp:revision>
  <cp:lastPrinted>2014-10-19T15:06:47Z</cp:lastPrinted>
  <dcterms:created xsi:type="dcterms:W3CDTF">2006-08-16T00:00:00Z</dcterms:created>
  <dcterms:modified xsi:type="dcterms:W3CDTF">2018-05-22T09:01:58Z</dcterms:modified>
</cp:coreProperties>
</file>