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10"/>
  </p:notesMasterIdLst>
  <p:handoutMasterIdLst>
    <p:handoutMasterId r:id="rId11"/>
  </p:handoutMasterIdLst>
  <p:sldIdLst>
    <p:sldId id="256" r:id="rId2"/>
    <p:sldId id="257" r:id="rId3"/>
    <p:sldId id="267" r:id="rId4"/>
    <p:sldId id="258" r:id="rId5"/>
    <p:sldId id="260" r:id="rId6"/>
    <p:sldId id="264" r:id="rId7"/>
    <p:sldId id="265" r:id="rId8"/>
    <p:sldId id="266"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1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2AD9C35-219D-6B45-AF52-C5C547FD7ACA}" type="datetimeFigureOut">
              <a:rPr lang="ru-RU" smtClean="0"/>
              <a:t>24.11.2016</a:t>
            </a:fld>
            <a:endParaRPr lang="ru-RU"/>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15D7591-B109-274E-A8A8-A45E9BE9D715}" type="slidenum">
              <a:rPr lang="ru-RU" smtClean="0"/>
              <a:t>‹#›</a:t>
            </a:fld>
            <a:endParaRPr lang="ru-RU"/>
          </a:p>
        </p:txBody>
      </p:sp>
    </p:spTree>
    <p:extLst>
      <p:ext uri="{BB962C8B-B14F-4D97-AF65-F5344CB8AC3E}">
        <p14:creationId xmlns:p14="http://schemas.microsoft.com/office/powerpoint/2010/main" val="17714375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C117DF-38C0-0F4E-8062-F692901CDFED}" type="datetimeFigureOut">
              <a:rPr lang="ru-RU" smtClean="0"/>
              <a:t>24.11.2016</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A419EA-1EEB-AB48-AC00-E87AEF9E6779}" type="slidenum">
              <a:rPr lang="ru-RU" smtClean="0"/>
              <a:t>‹#›</a:t>
            </a:fld>
            <a:endParaRPr lang="ru-RU"/>
          </a:p>
        </p:txBody>
      </p:sp>
    </p:spTree>
    <p:extLst>
      <p:ext uri="{BB962C8B-B14F-4D97-AF65-F5344CB8AC3E}">
        <p14:creationId xmlns:p14="http://schemas.microsoft.com/office/powerpoint/2010/main" val="9788166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type of agreement is the tend to be of the common license,</a:t>
            </a:r>
            <a:r>
              <a:rPr lang="en-US" baseline="0" dirty="0" smtClean="0"/>
              <a:t> and they will specify how a database could be utilized by a licensee. </a:t>
            </a:r>
            <a:r>
              <a:rPr lang="en-US" sz="1200" kern="1200" dirty="0" smtClean="0">
                <a:solidFill>
                  <a:schemeClr val="tx1"/>
                </a:solidFill>
                <a:effectLst/>
                <a:latin typeface="+mn-lt"/>
                <a:ea typeface="+mn-ea"/>
                <a:cs typeface="+mn-cs"/>
              </a:rPr>
              <a:t>An end-user agreement may specify that a given piece of software may only be installed on a particular machine in a library, or it could alternatively specify that it could be installed on multiple workstations in the library as long as a maximum number of users (one, two, or more) have not been exceeded. </a:t>
            </a:r>
            <a:endParaRPr lang="en-US" dirty="0" smtClean="0"/>
          </a:p>
          <a:p>
            <a:endParaRPr lang="en-US" dirty="0" smtClean="0"/>
          </a:p>
          <a:p>
            <a:r>
              <a:rPr lang="en-US" dirty="0" smtClean="0"/>
              <a:t>Site license agreement tend to be a more complicated, but are the kind preferred by universities,</a:t>
            </a:r>
            <a:r>
              <a:rPr lang="en-US" baseline="0" dirty="0" smtClean="0"/>
              <a:t> colleges and other large organizations with libraries, as they allow the campus wide usually by IP range access. </a:t>
            </a:r>
            <a:r>
              <a:rPr lang="en-US" sz="1200" kern="1200" dirty="0" smtClean="0">
                <a:solidFill>
                  <a:schemeClr val="tx1"/>
                </a:solidFill>
                <a:effectLst/>
                <a:latin typeface="+mn-lt"/>
                <a:ea typeface="+mn-ea"/>
                <a:cs typeface="+mn-cs"/>
              </a:rPr>
              <a:t>Site li- censes may be fairly standard for all institutions, or they may be very particular and individualized, requiring much negotiation between the vendor and licensee. When complete, these licenses will generally set a negotiated price (frequently based on the size of an institution or con- </a:t>
            </a:r>
            <a:r>
              <a:rPr lang="en-US" sz="1200" kern="1200" dirty="0" err="1" smtClean="0">
                <a:solidFill>
                  <a:schemeClr val="tx1"/>
                </a:solidFill>
                <a:effectLst/>
                <a:latin typeface="+mn-lt"/>
                <a:ea typeface="+mn-ea"/>
                <a:cs typeface="+mn-cs"/>
              </a:rPr>
              <a:t>sortium</a:t>
            </a:r>
            <a:r>
              <a:rPr lang="en-US" sz="1200" kern="1200" dirty="0" smtClean="0">
                <a:solidFill>
                  <a:schemeClr val="tx1"/>
                </a:solidFill>
                <a:effectLst/>
                <a:latin typeface="+mn-lt"/>
                <a:ea typeface="+mn-ea"/>
                <a:cs typeface="+mn-cs"/>
              </a:rPr>
              <a:t>) in return for specific services from the vendor, chief among them, campus-wide access to their product, but which also may include such “extras” as usage statistics, hook-to-holdings features, table of contents notifications, use of the product for course packs, and so on. </a:t>
            </a:r>
            <a:endParaRPr lang="en-US" dirty="0" smtClean="0"/>
          </a:p>
          <a:p>
            <a:r>
              <a:rPr lang="en-US" sz="1200" kern="1200" dirty="0" smtClean="0">
                <a:solidFill>
                  <a:schemeClr val="tx1"/>
                </a:solidFill>
                <a:effectLst/>
                <a:latin typeface="+mn-lt"/>
                <a:ea typeface="+mn-ea"/>
                <a:cs typeface="+mn-cs"/>
              </a:rPr>
              <a:t>There may also be a number of restrictions specified that the user must abide by, including copyright, interlibrary loan, installation and usage restrictions, and others. All of these items are usually negotiable, at least to some degree, with most vendors. </a:t>
            </a:r>
            <a:endParaRPr lang="en-US" dirty="0" smtClean="0"/>
          </a:p>
          <a:p>
            <a:endParaRPr lang="en-US" dirty="0" smtClean="0"/>
          </a:p>
          <a:p>
            <a:endParaRPr lang="ru-RU" dirty="0"/>
          </a:p>
        </p:txBody>
      </p:sp>
      <p:sp>
        <p:nvSpPr>
          <p:cNvPr id="4" name="Номер слайда 3"/>
          <p:cNvSpPr>
            <a:spLocks noGrp="1"/>
          </p:cNvSpPr>
          <p:nvPr>
            <p:ph type="sldNum" sz="quarter" idx="10"/>
          </p:nvPr>
        </p:nvSpPr>
        <p:spPr/>
        <p:txBody>
          <a:bodyPr/>
          <a:lstStyle/>
          <a:p>
            <a:fld id="{B6A419EA-1EEB-AB48-AC00-E87AEF9E6779}" type="slidenum">
              <a:rPr lang="ru-RU" smtClean="0"/>
              <a:t>5</a:t>
            </a:fld>
            <a:endParaRPr lang="ru-RU"/>
          </a:p>
        </p:txBody>
      </p:sp>
    </p:spTree>
    <p:extLst>
      <p:ext uri="{BB962C8B-B14F-4D97-AF65-F5344CB8AC3E}">
        <p14:creationId xmlns:p14="http://schemas.microsoft.com/office/powerpoint/2010/main" val="1245893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6DC4383-AB37-4E3A-B845-29680148569A}" type="datetimeFigureOut">
              <a:rPr lang="ru-RU" smtClean="0"/>
              <a:t>24.11.2016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FC9A7EE-85B6-486D-BB1D-84A135ECF386}"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DC4383-AB37-4E3A-B845-29680148569A}" type="datetimeFigureOut">
              <a:rPr lang="ru-RU" smtClean="0"/>
              <a:t>24.11.2016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FC9A7EE-85B6-486D-BB1D-84A135ECF386}"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DC4383-AB37-4E3A-B845-29680148569A}" type="datetimeFigureOut">
              <a:rPr lang="ru-RU" smtClean="0"/>
              <a:t>24.11.2016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FC9A7EE-85B6-486D-BB1D-84A135ECF386}"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DC4383-AB37-4E3A-B845-29680148569A}" type="datetimeFigureOut">
              <a:rPr lang="ru-RU" smtClean="0"/>
              <a:t>24.11.2016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FC9A7EE-85B6-486D-BB1D-84A135ECF386}"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DC4383-AB37-4E3A-B845-29680148569A}" type="datetimeFigureOut">
              <a:rPr lang="ru-RU" smtClean="0"/>
              <a:t>24.11.2016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FC9A7EE-85B6-486D-BB1D-84A135ECF386}"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6DC4383-AB37-4E3A-B845-29680148569A}" type="datetimeFigureOut">
              <a:rPr lang="ru-RU" smtClean="0"/>
              <a:t>24.11.2016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FC9A7EE-85B6-486D-BB1D-84A135ECF386}"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6DC4383-AB37-4E3A-B845-29680148569A}" type="datetimeFigureOut">
              <a:rPr lang="ru-RU" smtClean="0"/>
              <a:t>24.11.2016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FC9A7EE-85B6-486D-BB1D-84A135ECF386}"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DC4383-AB37-4E3A-B845-29680148569A}" type="datetimeFigureOut">
              <a:rPr lang="ru-RU" smtClean="0"/>
              <a:t>24.11.2016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FC9A7EE-85B6-486D-BB1D-84A135ECF386}"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DC4383-AB37-4E3A-B845-29680148569A}" type="datetimeFigureOut">
              <a:rPr lang="ru-RU" smtClean="0"/>
              <a:t>24.11.2016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FC9A7EE-85B6-486D-BB1D-84A135ECF386}"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DC4383-AB37-4E3A-B845-29680148569A}" type="datetimeFigureOut">
              <a:rPr lang="ru-RU" smtClean="0"/>
              <a:t>24.11.2016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FC9A7EE-85B6-486D-BB1D-84A135ECF386}" type="slidenum">
              <a:rPr lang="ru-RU" smtClean="0"/>
              <a:t>‹#›</a:t>
            </a:fld>
            <a:endParaRPr lang="ru-RU"/>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06DC4383-AB37-4E3A-B845-29680148569A}" type="datetimeFigureOut">
              <a:rPr lang="ru-RU" smtClean="0"/>
              <a:t>24.11.2016</a:t>
            </a:fld>
            <a:endParaRPr lang="ru-RU"/>
          </a:p>
        </p:txBody>
      </p:sp>
      <p:sp>
        <p:nvSpPr>
          <p:cNvPr id="9" name="Slide Number Placeholder 8"/>
          <p:cNvSpPr>
            <a:spLocks noGrp="1"/>
          </p:cNvSpPr>
          <p:nvPr>
            <p:ph type="sldNum" sz="quarter" idx="11"/>
          </p:nvPr>
        </p:nvSpPr>
        <p:spPr/>
        <p:txBody>
          <a:bodyPr/>
          <a:lstStyle/>
          <a:p>
            <a:fld id="{8FC9A7EE-85B6-486D-BB1D-84A135ECF386}" type="slidenum">
              <a:rPr lang="ru-RU" smtClean="0"/>
              <a:t>‹#›</a:t>
            </a:fld>
            <a:endParaRPr lang="ru-RU"/>
          </a:p>
        </p:txBody>
      </p:sp>
      <p:sp>
        <p:nvSpPr>
          <p:cNvPr id="10" name="Footer Placeholder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8FC9A7EE-85B6-486D-BB1D-84A135ECF386}" type="slidenum">
              <a:rPr lang="ru-RU" smtClean="0"/>
              <a:t>‹#›</a:t>
            </a:fld>
            <a:endParaRPr lang="ru-RU"/>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ru-RU"/>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06DC4383-AB37-4E3A-B845-29680148569A}" type="datetimeFigureOut">
              <a:rPr lang="ru-RU" smtClean="0"/>
              <a:t>24.11.2016</a:t>
            </a:fld>
            <a:endParaRPr lang="ru-RU"/>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828800"/>
            <a:ext cx="7543800" cy="1603375"/>
          </a:xfrm>
        </p:spPr>
        <p:txBody>
          <a:bodyPr/>
          <a:lstStyle/>
          <a:p>
            <a:pPr algn="ctr"/>
            <a:r>
              <a:rPr lang="en-US" sz="4800" dirty="0" smtClean="0"/>
              <a:t>Fundamentals of Electronic Resources </a:t>
            </a:r>
            <a:r>
              <a:rPr lang="en-US" sz="4800" dirty="0"/>
              <a:t>Acquisitions</a:t>
            </a:r>
            <a:br>
              <a:rPr lang="en-US" sz="4800" dirty="0"/>
            </a:br>
            <a:r>
              <a:rPr lang="en-US" sz="2400" dirty="0">
                <a:solidFill>
                  <a:schemeClr val="tx1"/>
                </a:solidFill>
              </a:rPr>
              <a:t>July 27th – August 21st, </a:t>
            </a:r>
            <a:r>
              <a:rPr lang="en-US" sz="2400" dirty="0" smtClean="0">
                <a:solidFill>
                  <a:schemeClr val="tx1"/>
                </a:solidFill>
              </a:rPr>
              <a:t>2015</a:t>
            </a:r>
            <a:endParaRPr lang="ru-RU" sz="2400" dirty="0">
              <a:solidFill>
                <a:schemeClr val="tx1"/>
              </a:solidFill>
            </a:endParaRPr>
          </a:p>
        </p:txBody>
      </p:sp>
      <p:sp>
        <p:nvSpPr>
          <p:cNvPr id="3" name="Subtitle 2"/>
          <p:cNvSpPr>
            <a:spLocks noGrp="1"/>
          </p:cNvSpPr>
          <p:nvPr>
            <p:ph type="subTitle" idx="1"/>
          </p:nvPr>
        </p:nvSpPr>
        <p:spPr>
          <a:xfrm>
            <a:off x="1828800" y="6172200"/>
            <a:ext cx="6461760" cy="457200"/>
          </a:xfrm>
        </p:spPr>
        <p:txBody>
          <a:bodyPr/>
          <a:lstStyle/>
          <a:p>
            <a:pPr algn="r"/>
            <a:r>
              <a:rPr lang="en-US" b="1" dirty="0" err="1" smtClean="0">
                <a:solidFill>
                  <a:schemeClr val="tx1"/>
                </a:solidFill>
              </a:rPr>
              <a:t>Anar</a:t>
            </a:r>
            <a:r>
              <a:rPr lang="en-US" b="1" dirty="0" smtClean="0">
                <a:solidFill>
                  <a:schemeClr val="tx1"/>
                </a:solidFill>
              </a:rPr>
              <a:t> </a:t>
            </a:r>
            <a:r>
              <a:rPr lang="en-US" b="1" dirty="0" err="1" smtClean="0">
                <a:solidFill>
                  <a:schemeClr val="tx1"/>
                </a:solidFill>
              </a:rPr>
              <a:t>Dautova</a:t>
            </a:r>
            <a:endParaRPr lang="ru-RU" b="1" dirty="0">
              <a:solidFill>
                <a:schemeClr val="tx1"/>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52400"/>
            <a:ext cx="5029200" cy="533400"/>
          </a:xfrm>
          <a:prstGeom prst="rect">
            <a:avLst/>
          </a:prstGeom>
        </p:spPr>
      </p:pic>
    </p:spTree>
    <p:extLst>
      <p:ext uri="{BB962C8B-B14F-4D97-AF65-F5344CB8AC3E}">
        <p14:creationId xmlns:p14="http://schemas.microsoft.com/office/powerpoint/2010/main" val="8522696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Sections</a:t>
            </a:r>
            <a:endParaRPr lang="ru-RU" b="1" dirty="0"/>
          </a:p>
        </p:txBody>
      </p:sp>
      <p:sp>
        <p:nvSpPr>
          <p:cNvPr id="3" name="Content Placeholder 2"/>
          <p:cNvSpPr>
            <a:spLocks noGrp="1"/>
          </p:cNvSpPr>
          <p:nvPr>
            <p:ph idx="1"/>
          </p:nvPr>
        </p:nvSpPr>
        <p:spPr/>
        <p:txBody>
          <a:bodyPr/>
          <a:lstStyle/>
          <a:p>
            <a:r>
              <a:rPr lang="en-US" sz="4400" dirty="0" smtClean="0"/>
              <a:t>Overview</a:t>
            </a:r>
          </a:p>
          <a:p>
            <a:r>
              <a:rPr lang="en-US" sz="4400" dirty="0" smtClean="0"/>
              <a:t>Acquisition</a:t>
            </a:r>
          </a:p>
          <a:p>
            <a:r>
              <a:rPr lang="en-US" sz="4400" dirty="0" smtClean="0"/>
              <a:t>Access</a:t>
            </a:r>
          </a:p>
          <a:p>
            <a:r>
              <a:rPr lang="en-US" sz="4400" dirty="0" smtClean="0"/>
              <a:t>Support and Archiving</a:t>
            </a:r>
          </a:p>
          <a:p>
            <a:endParaRPr lang="ru-RU" dirty="0"/>
          </a:p>
        </p:txBody>
      </p:sp>
    </p:spTree>
    <p:extLst>
      <p:ext uri="{BB962C8B-B14F-4D97-AF65-F5344CB8AC3E}">
        <p14:creationId xmlns:p14="http://schemas.microsoft.com/office/powerpoint/2010/main" val="19499696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34455" cy="6858000"/>
          </a:xfrm>
        </p:spPr>
      </p:pic>
    </p:spTree>
    <p:extLst>
      <p:ext uri="{BB962C8B-B14F-4D97-AF65-F5344CB8AC3E}">
        <p14:creationId xmlns:p14="http://schemas.microsoft.com/office/powerpoint/2010/main" val="11694470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Acquisition</a:t>
            </a:r>
            <a:endParaRPr lang="ru-RU" b="1" dirty="0"/>
          </a:p>
        </p:txBody>
      </p:sp>
      <p:sp>
        <p:nvSpPr>
          <p:cNvPr id="3" name="Content Placeholder 2"/>
          <p:cNvSpPr>
            <a:spLocks noGrp="1"/>
          </p:cNvSpPr>
          <p:nvPr>
            <p:ph idx="1"/>
          </p:nvPr>
        </p:nvSpPr>
        <p:spPr/>
        <p:txBody>
          <a:bodyPr>
            <a:normAutofit/>
          </a:bodyPr>
          <a:lstStyle/>
          <a:p>
            <a:r>
              <a:rPr lang="en-US" sz="4400" dirty="0" smtClean="0"/>
              <a:t>Request a trial</a:t>
            </a:r>
          </a:p>
          <a:p>
            <a:r>
              <a:rPr lang="en-US" sz="4400" dirty="0" smtClean="0"/>
              <a:t>Announcement</a:t>
            </a:r>
          </a:p>
          <a:p>
            <a:r>
              <a:rPr lang="en-US" sz="4400" dirty="0" smtClean="0"/>
              <a:t>Usage statistics</a:t>
            </a:r>
          </a:p>
          <a:p>
            <a:r>
              <a:rPr lang="en-US" sz="4400" dirty="0" smtClean="0"/>
              <a:t>Subscription </a:t>
            </a:r>
            <a:endParaRPr lang="ru-RU" sz="4400" dirty="0"/>
          </a:p>
        </p:txBody>
      </p:sp>
    </p:spTree>
    <p:extLst>
      <p:ext uri="{BB962C8B-B14F-4D97-AF65-F5344CB8AC3E}">
        <p14:creationId xmlns:p14="http://schemas.microsoft.com/office/powerpoint/2010/main" val="9858797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Licensing</a:t>
            </a:r>
            <a:endParaRPr lang="ru-RU" dirty="0"/>
          </a:p>
        </p:txBody>
      </p:sp>
      <p:sp>
        <p:nvSpPr>
          <p:cNvPr id="3" name="Text Placeholder 2"/>
          <p:cNvSpPr>
            <a:spLocks noGrp="1"/>
          </p:cNvSpPr>
          <p:nvPr>
            <p:ph type="body" idx="1"/>
          </p:nvPr>
        </p:nvSpPr>
        <p:spPr>
          <a:xfrm>
            <a:off x="457200" y="1524000"/>
            <a:ext cx="3657600" cy="446087"/>
          </a:xfrm>
        </p:spPr>
        <p:txBody>
          <a:bodyPr/>
          <a:lstStyle/>
          <a:p>
            <a:r>
              <a:rPr lang="en-US" sz="2400" dirty="0" smtClean="0">
                <a:solidFill>
                  <a:schemeClr val="tx1"/>
                </a:solidFill>
              </a:rPr>
              <a:t>License example</a:t>
            </a:r>
            <a:endParaRPr lang="ru-RU" sz="2400" dirty="0">
              <a:solidFill>
                <a:schemeClr val="tx1"/>
              </a:solidFill>
            </a:endParaRPr>
          </a:p>
        </p:txBody>
      </p:sp>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85800" y="1981200"/>
            <a:ext cx="2895600" cy="4097792"/>
          </a:xfrm>
        </p:spPr>
      </p:pic>
      <p:sp>
        <p:nvSpPr>
          <p:cNvPr id="5" name="Text Placeholder 4"/>
          <p:cNvSpPr>
            <a:spLocks noGrp="1"/>
          </p:cNvSpPr>
          <p:nvPr>
            <p:ph type="body" sz="quarter" idx="3"/>
          </p:nvPr>
        </p:nvSpPr>
        <p:spPr>
          <a:xfrm>
            <a:off x="4419600" y="1535113"/>
            <a:ext cx="3657600" cy="446087"/>
          </a:xfrm>
        </p:spPr>
        <p:txBody>
          <a:bodyPr/>
          <a:lstStyle/>
          <a:p>
            <a:r>
              <a:rPr lang="en-US" sz="2400" dirty="0" smtClean="0">
                <a:solidFill>
                  <a:schemeClr val="tx1"/>
                </a:solidFill>
              </a:rPr>
              <a:t>Types of Licenses</a:t>
            </a:r>
            <a:endParaRPr lang="ru-RU" sz="2400" dirty="0">
              <a:solidFill>
                <a:schemeClr val="tx1"/>
              </a:solidFill>
            </a:endParaRPr>
          </a:p>
        </p:txBody>
      </p:sp>
      <p:sp>
        <p:nvSpPr>
          <p:cNvPr id="6" name="Content Placeholder 5"/>
          <p:cNvSpPr>
            <a:spLocks noGrp="1"/>
          </p:cNvSpPr>
          <p:nvPr>
            <p:ph sz="quarter" idx="4"/>
          </p:nvPr>
        </p:nvSpPr>
        <p:spPr>
          <a:xfrm>
            <a:off x="4419600" y="2174875"/>
            <a:ext cx="3276600" cy="3951288"/>
          </a:xfrm>
        </p:spPr>
        <p:txBody>
          <a:bodyPr/>
          <a:lstStyle/>
          <a:p>
            <a:endParaRPr lang="en-US" dirty="0" smtClean="0"/>
          </a:p>
          <a:p>
            <a:r>
              <a:rPr lang="en-US" sz="2000" dirty="0" smtClean="0"/>
              <a:t>End User Agreement</a:t>
            </a:r>
          </a:p>
          <a:p>
            <a:endParaRPr lang="en-US" sz="2000" dirty="0" smtClean="0"/>
          </a:p>
          <a:p>
            <a:r>
              <a:rPr lang="en-US" sz="2000" dirty="0" smtClean="0"/>
              <a:t>Site License Agreement</a:t>
            </a:r>
          </a:p>
          <a:p>
            <a:pPr marL="114300" indent="0">
              <a:buNone/>
            </a:pPr>
            <a:endParaRPr lang="ru-RU" dirty="0"/>
          </a:p>
        </p:txBody>
      </p:sp>
    </p:spTree>
    <p:extLst>
      <p:ext uri="{BB962C8B-B14F-4D97-AF65-F5344CB8AC3E}">
        <p14:creationId xmlns:p14="http://schemas.microsoft.com/office/powerpoint/2010/main" val="21694675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Access</a:t>
            </a:r>
            <a:endParaRPr lang="ru-RU" dirty="0"/>
          </a:p>
        </p:txBody>
      </p:sp>
      <p:sp>
        <p:nvSpPr>
          <p:cNvPr id="3" name="Content Placeholder 2"/>
          <p:cNvSpPr>
            <a:spLocks noGrp="1"/>
          </p:cNvSpPr>
          <p:nvPr>
            <p:ph sz="half" idx="1"/>
          </p:nvPr>
        </p:nvSpPr>
        <p:spPr>
          <a:xfrm>
            <a:off x="457200" y="1536192"/>
            <a:ext cx="7467600" cy="4590288"/>
          </a:xfrm>
        </p:spPr>
        <p:txBody>
          <a:bodyPr/>
          <a:lstStyle/>
          <a:p>
            <a:r>
              <a:rPr lang="en-US" dirty="0"/>
              <a:t>IP Addresses &amp; </a:t>
            </a:r>
            <a:r>
              <a:rPr lang="en-US" dirty="0" smtClean="0"/>
              <a:t>Remote</a:t>
            </a:r>
          </a:p>
          <a:p>
            <a:r>
              <a:rPr lang="en-US" dirty="0" smtClean="0"/>
              <a:t>Passwords</a:t>
            </a:r>
          </a:p>
          <a:p>
            <a:r>
              <a:rPr lang="en-US"/>
              <a:t>Administrative </a:t>
            </a:r>
            <a:r>
              <a:rPr lang="en-US" smtClean="0"/>
              <a:t>logins</a:t>
            </a:r>
            <a:endParaRPr lang="en-US" dirty="0" smtClean="0"/>
          </a:p>
          <a:p>
            <a:r>
              <a:rPr lang="en-US" dirty="0" smtClean="0"/>
              <a:t>Coordinating access</a:t>
            </a:r>
          </a:p>
          <a:p>
            <a:r>
              <a:rPr lang="en-US" dirty="0" smtClean="0"/>
              <a:t>A-Z </a:t>
            </a:r>
            <a:r>
              <a:rPr lang="en-US" dirty="0"/>
              <a:t>lists and </a:t>
            </a:r>
            <a:r>
              <a:rPr lang="en-US" dirty="0" smtClean="0"/>
              <a:t>services</a:t>
            </a:r>
          </a:p>
          <a:p>
            <a:r>
              <a:rPr lang="en-US" dirty="0" smtClean="0"/>
              <a:t>Linking</a:t>
            </a:r>
          </a:p>
          <a:p>
            <a:r>
              <a:rPr lang="en-US" dirty="0" smtClean="0"/>
              <a:t>ERM systems</a:t>
            </a:r>
            <a:endParaRPr lang="ru-RU" dirty="0"/>
          </a:p>
        </p:txBody>
      </p:sp>
    </p:spTree>
    <p:extLst>
      <p:ext uri="{BB962C8B-B14F-4D97-AF65-F5344CB8AC3E}">
        <p14:creationId xmlns:p14="http://schemas.microsoft.com/office/powerpoint/2010/main" val="17299163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Support and archiving</a:t>
            </a:r>
            <a:endParaRPr lang="ru-RU" dirty="0"/>
          </a:p>
        </p:txBody>
      </p:sp>
      <p:sp>
        <p:nvSpPr>
          <p:cNvPr id="3" name="Content Placeholder 2"/>
          <p:cNvSpPr>
            <a:spLocks noGrp="1"/>
          </p:cNvSpPr>
          <p:nvPr>
            <p:ph idx="1"/>
          </p:nvPr>
        </p:nvSpPr>
        <p:spPr/>
        <p:txBody>
          <a:bodyPr>
            <a:normAutofit/>
          </a:bodyPr>
          <a:lstStyle/>
          <a:p>
            <a:r>
              <a:rPr lang="en-US" sz="2800" dirty="0" smtClean="0"/>
              <a:t>Support</a:t>
            </a:r>
          </a:p>
          <a:p>
            <a:r>
              <a:rPr lang="en-US" sz="2800" dirty="0" smtClean="0"/>
              <a:t>Usage statistics</a:t>
            </a:r>
          </a:p>
          <a:p>
            <a:r>
              <a:rPr lang="en-US" sz="2800" dirty="0" smtClean="0"/>
              <a:t>Evaluation</a:t>
            </a:r>
          </a:p>
          <a:p>
            <a:r>
              <a:rPr lang="en-US" sz="2800" dirty="0" smtClean="0"/>
              <a:t>Archiving</a:t>
            </a:r>
          </a:p>
          <a:p>
            <a:r>
              <a:rPr lang="en-US" sz="2800" dirty="0" smtClean="0"/>
              <a:t>Shared </a:t>
            </a:r>
            <a:r>
              <a:rPr lang="en-US" sz="2800" dirty="0"/>
              <a:t>Archiving </a:t>
            </a:r>
            <a:endParaRPr lang="en-US" sz="2800" dirty="0" smtClean="0"/>
          </a:p>
          <a:p>
            <a:r>
              <a:rPr lang="en-US" sz="2800" dirty="0" smtClean="0"/>
              <a:t>Open </a:t>
            </a:r>
            <a:r>
              <a:rPr lang="en-US" sz="2800" dirty="0"/>
              <a:t>Access movement and Institutional Repositories</a:t>
            </a:r>
            <a:endParaRPr lang="ru-RU" sz="2800" dirty="0"/>
          </a:p>
        </p:txBody>
      </p:sp>
    </p:spTree>
    <p:extLst>
      <p:ext uri="{BB962C8B-B14F-4D97-AF65-F5344CB8AC3E}">
        <p14:creationId xmlns:p14="http://schemas.microsoft.com/office/powerpoint/2010/main" val="19571279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Thank you!</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09800" y="1828800"/>
            <a:ext cx="4062413" cy="3415743"/>
          </a:xfrm>
        </p:spPr>
      </p:pic>
    </p:spTree>
    <p:extLst>
      <p:ext uri="{BB962C8B-B14F-4D97-AF65-F5344CB8AC3E}">
        <p14:creationId xmlns:p14="http://schemas.microsoft.com/office/powerpoint/2010/main" val="210789748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Adjacency</Template>
  <TotalTime>305</TotalTime>
  <Words>350</Words>
  <Application>Microsoft Office PowerPoint</Application>
  <PresentationFormat>Экран (4:3)</PresentationFormat>
  <Paragraphs>40</Paragraphs>
  <Slides>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Adjacency</vt:lpstr>
      <vt:lpstr>Fundamentals of Electronic Resources Acquisitions July 27th – August 21st, 2015</vt:lpstr>
      <vt:lpstr>Sections</vt:lpstr>
      <vt:lpstr>Презентация PowerPoint</vt:lpstr>
      <vt:lpstr>Acquisition</vt:lpstr>
      <vt:lpstr>Licensing</vt:lpstr>
      <vt:lpstr>Access</vt:lpstr>
      <vt:lpstr>Support and archiving</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Electronic Resources Acquisitions</dc:title>
  <dc:creator>aleka</dc:creator>
  <cp:lastModifiedBy>Anar Dautova</cp:lastModifiedBy>
  <cp:revision>33</cp:revision>
  <dcterms:created xsi:type="dcterms:W3CDTF">2016-11-22T05:52:01Z</dcterms:created>
  <dcterms:modified xsi:type="dcterms:W3CDTF">2016-11-24T02:09:02Z</dcterms:modified>
</cp:coreProperties>
</file>