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3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ECE7D4"/>
    <a:srgbClr val="6867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92" d="100"/>
          <a:sy n="92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928802"/>
            <a:ext cx="7772400" cy="1470025"/>
          </a:xfrm>
          <a:prstGeom prst="roundRect">
            <a:avLst/>
          </a:prstGeom>
          <a:solidFill>
            <a:srgbClr val="FFFFFF">
              <a:alpha val="80000"/>
            </a:srgbClr>
          </a:solidFill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8710" y="3571876"/>
            <a:ext cx="6400800" cy="1752600"/>
          </a:xfrm>
          <a:solidFill>
            <a:srgbClr val="FFFFFF">
              <a:alpha val="78824"/>
            </a:srgb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378619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68676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348" y="228599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prstGeom prst="rect">
            <a:avLst/>
          </a:prstGeom>
          <a:solidFill>
            <a:srgbClr val="ECE7D4">
              <a:alpha val="69804"/>
            </a:srgb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oundRect">
            <a:avLst/>
          </a:prstGeom>
          <a:solidFill>
            <a:srgbClr val="FFFFFF">
              <a:alpha val="69804"/>
            </a:srgbClr>
          </a:soli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450B1-3107-4C54-8CE7-C9171495428D}" type="datetimeFigureOut">
              <a:rPr lang="en-US" smtClean="0"/>
              <a:pPr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E1F65-84BC-41E0-8679-CDE510EE03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686762"/>
          </a:solidFill>
          <a:latin typeface="Cambria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mbria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mbria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mbria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mbria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mbria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lck.ru/EancG" TargetMode="External"/><Relationship Id="rId2" Type="http://schemas.openxmlformats.org/officeDocument/2006/relationships/hyperlink" Target="https://clck.ru/Eana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factcheck.kg/ru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clck.ru/EaniV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clck.ru/Eanqc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medianavigator.org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acebook.com/ivan.pechischev/videos/1776852782384189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clck.ru/Eao6Y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facebook.com/groups/medianavigator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acebook.com/threedotsC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Медийная</a:t>
            </a:r>
            <a:r>
              <a:rPr lang="ru-RU" dirty="0" smtClean="0"/>
              <a:t> и информационная грамотность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в</a:t>
            </a:r>
            <a:r>
              <a:rPr lang="ru-RU" dirty="0" smtClean="0"/>
              <a:t> Кыргызстане</a:t>
            </a:r>
          </a:p>
          <a:p>
            <a:endParaRPr lang="ru-RU" sz="2000" dirty="0"/>
          </a:p>
          <a:p>
            <a:r>
              <a:rPr lang="ru-RU" sz="2000" smtClean="0"/>
              <a:t>дополнение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Институт Медиа </a:t>
            </a:r>
            <a:r>
              <a:rPr lang="ru-RU" dirty="0" err="1" smtClean="0"/>
              <a:t>Полиси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Исследование </a:t>
            </a:r>
            <a:r>
              <a:rPr lang="ru-RU" dirty="0"/>
              <a:t>по оценке уровня </a:t>
            </a:r>
            <a:r>
              <a:rPr lang="ru-RU" dirty="0" err="1"/>
              <a:t>медиаграмотности</a:t>
            </a:r>
            <a:r>
              <a:rPr lang="ru-RU" dirty="0"/>
              <a:t> населения </a:t>
            </a:r>
            <a:r>
              <a:rPr lang="ru-RU" dirty="0" smtClean="0"/>
              <a:t>Кыргызстана</a:t>
            </a:r>
            <a:r>
              <a:rPr lang="en-US" dirty="0"/>
              <a:t>  </a:t>
            </a:r>
            <a:endParaRPr lang="ru-RU" dirty="0" smtClean="0"/>
          </a:p>
          <a:p>
            <a:pPr marL="0" indent="0" algn="ctr">
              <a:buNone/>
            </a:pP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clck.ru/Eanak</a:t>
            </a:r>
            <a:endParaRPr lang="en-US" dirty="0" smtClean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2000" dirty="0" smtClean="0"/>
              <a:t>Презентация отчета </a:t>
            </a:r>
            <a:r>
              <a:rPr lang="en-US" sz="2000" dirty="0">
                <a:hlinkClick r:id="rId3"/>
              </a:rPr>
              <a:t>https://</a:t>
            </a:r>
            <a:r>
              <a:rPr lang="en-US" sz="2000" dirty="0" smtClean="0">
                <a:hlinkClick r:id="rId3"/>
              </a:rPr>
              <a:t>clck.ru/EancG</a:t>
            </a:r>
            <a:r>
              <a:rPr lang="ru-RU" sz="2000" dirty="0" smtClean="0"/>
              <a:t> </a:t>
            </a:r>
          </a:p>
          <a:p>
            <a:pPr marL="0" indent="0" algn="ctr">
              <a:buNone/>
            </a:pPr>
            <a:endParaRPr lang="ru-RU" sz="2000" dirty="0" smtClean="0"/>
          </a:p>
          <a:p>
            <a:pPr marL="0" indent="0" algn="ctr">
              <a:buNone/>
            </a:pPr>
            <a:r>
              <a:rPr lang="ru-RU" sz="1400" dirty="0"/>
              <a:t>при поддержке Фонда «Сорос-Кыргызстан»</a:t>
            </a:r>
            <a:endParaRPr lang="en-US" sz="1400" dirty="0" smtClean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Институт Медиа </a:t>
            </a:r>
            <a:r>
              <a:rPr lang="ru-RU" dirty="0" err="1" smtClean="0"/>
              <a:t>Полиси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Лекции для студентов </a:t>
            </a:r>
          </a:p>
          <a:p>
            <a:pPr marL="0" indent="0" algn="ctr">
              <a:buNone/>
            </a:pPr>
            <a:r>
              <a:rPr lang="ru-RU" dirty="0" smtClean="0"/>
              <a:t>«Введение в </a:t>
            </a:r>
            <a:r>
              <a:rPr lang="ru-RU" dirty="0" err="1" smtClean="0"/>
              <a:t>медиаграмотность</a:t>
            </a:r>
            <a:r>
              <a:rPr lang="ru-RU" dirty="0" smtClean="0"/>
              <a:t>»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2000" dirty="0" smtClean="0"/>
              <a:t>250 студентов в городах Ош, </a:t>
            </a:r>
            <a:r>
              <a:rPr lang="ru-RU" sz="2000" dirty="0" err="1" smtClean="0"/>
              <a:t>Джалалабад</a:t>
            </a:r>
            <a:r>
              <a:rPr lang="ru-RU" sz="2000" dirty="0" smtClean="0"/>
              <a:t>, Баткен, Токмак, Каракол, Нарын, Талас</a:t>
            </a:r>
          </a:p>
          <a:p>
            <a:pPr marL="0" indent="0" algn="ctr">
              <a:buNone/>
            </a:pPr>
            <a:endParaRPr lang="ru-RU" sz="2000" dirty="0"/>
          </a:p>
          <a:p>
            <a:pPr marL="0" indent="0" algn="ctr">
              <a:buNone/>
            </a:pPr>
            <a:r>
              <a:rPr lang="ru-RU" sz="1400" dirty="0"/>
              <a:t>при поддержке Фонда «Сорос-Кыргызстан»</a:t>
            </a:r>
            <a:endParaRPr lang="en-US" sz="1400" dirty="0"/>
          </a:p>
          <a:p>
            <a:pPr marL="0" indent="0" algn="ctr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82322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Центр Медиа Развития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err="1" smtClean="0"/>
              <a:t>Фактчекинг</a:t>
            </a:r>
            <a:r>
              <a:rPr lang="ru-RU" dirty="0" smtClean="0"/>
              <a:t> </a:t>
            </a:r>
          </a:p>
          <a:p>
            <a:pPr marL="0" indent="0" algn="ctr">
              <a:buNone/>
            </a:pPr>
            <a:r>
              <a:rPr lang="ru-RU" sz="2000" dirty="0" smtClean="0"/>
              <a:t>Платформа:</a:t>
            </a:r>
          </a:p>
          <a:p>
            <a:pPr marL="0" indent="0" algn="ctr">
              <a:buNone/>
            </a:pPr>
            <a:r>
              <a:rPr lang="en-US" sz="2000" dirty="0" smtClean="0">
                <a:hlinkClick r:id="rId2"/>
              </a:rPr>
              <a:t>http</a:t>
            </a:r>
            <a:r>
              <a:rPr lang="en-US" sz="2000" dirty="0">
                <a:hlinkClick r:id="rId2"/>
              </a:rPr>
              <a:t>://</a:t>
            </a:r>
            <a:r>
              <a:rPr lang="en-US" sz="2000" dirty="0" smtClean="0">
                <a:hlinkClick r:id="rId2"/>
              </a:rPr>
              <a:t>factcheck.kg/ru</a:t>
            </a:r>
            <a:r>
              <a:rPr lang="ru-RU" sz="2000" dirty="0" smtClean="0"/>
              <a:t> </a:t>
            </a:r>
          </a:p>
          <a:p>
            <a:pPr marL="0" indent="0" algn="ctr">
              <a:buNone/>
            </a:pPr>
            <a:r>
              <a:rPr lang="ru-RU" sz="1400" dirty="0"/>
              <a:t>при поддержке Фонда «Сорос-Кыргызстан»</a:t>
            </a:r>
            <a:endParaRPr lang="en-US" sz="1400" dirty="0"/>
          </a:p>
          <a:p>
            <a:pPr marL="0" indent="0" algn="ctr">
              <a:buNone/>
            </a:pPr>
            <a:endParaRPr lang="ru-RU" sz="2000" dirty="0"/>
          </a:p>
          <a:p>
            <a:pPr marL="0" indent="0" algn="ctr">
              <a:buNone/>
            </a:pPr>
            <a:r>
              <a:rPr lang="ru-RU" sz="2000" dirty="0" smtClean="0"/>
              <a:t>Цикл семинаров для журналистов</a:t>
            </a:r>
          </a:p>
          <a:p>
            <a:pPr marL="0" indent="0" algn="ctr">
              <a:buNone/>
            </a:pPr>
            <a:r>
              <a:rPr lang="ru-RU" sz="1400" dirty="0"/>
              <a:t> в сотрудничестве с </a:t>
            </a:r>
            <a:r>
              <a:rPr lang="ru-RU" sz="1400" dirty="0" err="1"/>
              <a:t>Albany</a:t>
            </a:r>
            <a:r>
              <a:rPr lang="ru-RU" sz="1400" dirty="0"/>
              <a:t> </a:t>
            </a:r>
            <a:r>
              <a:rPr lang="ru-RU" sz="1400" dirty="0" err="1"/>
              <a:t>Associates</a:t>
            </a:r>
            <a:r>
              <a:rPr lang="ru-RU" sz="1400" dirty="0"/>
              <a:t> </a:t>
            </a:r>
            <a:r>
              <a:rPr lang="ru-RU" sz="1400" dirty="0" err="1"/>
              <a:t>International</a:t>
            </a:r>
            <a:r>
              <a:rPr lang="ru-RU" sz="1400" dirty="0"/>
              <a:t>, IREX </a:t>
            </a:r>
            <a:r>
              <a:rPr lang="ru-RU" sz="1400" dirty="0" err="1"/>
              <a:t>Europe</a:t>
            </a:r>
            <a:r>
              <a:rPr lang="ru-RU" sz="1400" dirty="0"/>
              <a:t> и Международным центром журналистики </a:t>
            </a:r>
            <a:r>
              <a:rPr lang="ru-RU" sz="1400" dirty="0" err="1"/>
              <a:t>MediaNet</a:t>
            </a:r>
            <a:r>
              <a:rPr lang="ru-RU" sz="1400" dirty="0"/>
              <a:t> Казахстан</a:t>
            </a:r>
            <a:r>
              <a:rPr lang="ru-RU" sz="2000" dirty="0"/>
              <a:t> </a:t>
            </a:r>
            <a:endParaRPr lang="ru-RU" sz="2000" dirty="0" smtClean="0"/>
          </a:p>
          <a:p>
            <a:pPr marL="0" indent="0" algn="ctr">
              <a:buNone/>
            </a:pPr>
            <a:endParaRPr lang="ru-RU" sz="2000" dirty="0" smtClean="0"/>
          </a:p>
          <a:p>
            <a:pPr marL="0" indent="0" algn="ctr">
              <a:buNone/>
            </a:pPr>
            <a:r>
              <a:rPr lang="ru-RU" sz="2000" dirty="0" smtClean="0"/>
              <a:t>Конкурсы в </a:t>
            </a:r>
            <a:r>
              <a:rPr lang="ru-RU" sz="2000" dirty="0" err="1" smtClean="0"/>
              <a:t>соцсетях</a:t>
            </a:r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701058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Центр Медиа Развития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МЕДИАГРАМОТНОСТЬ</a:t>
            </a:r>
          </a:p>
          <a:p>
            <a:pPr marL="0" indent="0" algn="ctr">
              <a:buNone/>
            </a:pPr>
            <a:r>
              <a:rPr lang="ru-RU" sz="2000" dirty="0" smtClean="0"/>
              <a:t>ПРАКТИЧЕСКОЕ </a:t>
            </a:r>
            <a:r>
              <a:rPr lang="ru-RU" sz="2000" dirty="0"/>
              <a:t>УЧЕБНОЕ ПОСОБИЕ</a:t>
            </a:r>
          </a:p>
          <a:p>
            <a:pPr marL="0" indent="0" algn="ctr">
              <a:buNone/>
            </a:pPr>
            <a:r>
              <a:rPr lang="ru-RU" sz="2000" dirty="0"/>
              <a:t>ДЛЯ ВЫСШИХ УЧЕБНЫХ</a:t>
            </a:r>
          </a:p>
          <a:p>
            <a:pPr marL="0" indent="0" algn="ctr">
              <a:buNone/>
            </a:pPr>
            <a:r>
              <a:rPr lang="ru-RU" sz="2000" dirty="0"/>
              <a:t>ЗАВЕДЕНИЙ ПО МЕДИЙНОЙ И</a:t>
            </a:r>
          </a:p>
          <a:p>
            <a:pPr marL="0" indent="0" algn="ctr">
              <a:buNone/>
            </a:pPr>
            <a:r>
              <a:rPr lang="ru-RU" sz="2000" dirty="0"/>
              <a:t>ИНФОРМАЦИОННОЙ </a:t>
            </a:r>
            <a:r>
              <a:rPr lang="ru-RU" sz="2000" dirty="0" smtClean="0"/>
              <a:t>ГРАМОТНОСТИ</a:t>
            </a:r>
          </a:p>
          <a:p>
            <a:pPr marL="0" indent="0" algn="ctr">
              <a:buNone/>
            </a:pPr>
            <a:endParaRPr lang="ru-RU" sz="2000" dirty="0" smtClean="0"/>
          </a:p>
          <a:p>
            <a:pPr marL="0" indent="0" algn="ctr">
              <a:buNone/>
            </a:pPr>
            <a:r>
              <a:rPr lang="ru-RU" sz="2000" dirty="0" smtClean="0"/>
              <a:t> </a:t>
            </a:r>
            <a:r>
              <a:rPr lang="en-US" sz="2000" dirty="0">
                <a:hlinkClick r:id="rId2"/>
              </a:rPr>
              <a:t>https://</a:t>
            </a:r>
            <a:r>
              <a:rPr lang="en-US" sz="2000" dirty="0" smtClean="0">
                <a:hlinkClick r:id="rId2"/>
              </a:rPr>
              <a:t>clck.ru/EaniV</a:t>
            </a:r>
            <a:endParaRPr lang="ru-RU" sz="2000" dirty="0" smtClean="0"/>
          </a:p>
          <a:p>
            <a:pPr marL="0" indent="0" algn="ctr">
              <a:buNone/>
            </a:pPr>
            <a:endParaRPr lang="ru-RU" sz="1400" dirty="0"/>
          </a:p>
          <a:p>
            <a:pPr marL="0" indent="0" algn="ctr">
              <a:buNone/>
            </a:pPr>
            <a:r>
              <a:rPr lang="ru-RU" sz="1400" dirty="0" smtClean="0"/>
              <a:t>Разработано </a:t>
            </a:r>
            <a:r>
              <a:rPr lang="ru-RU" sz="1400" dirty="0"/>
              <a:t>в рамках проекта IREX </a:t>
            </a:r>
            <a:r>
              <a:rPr lang="ru-RU" sz="1400" dirty="0" err="1"/>
              <a:t>Europe</a:t>
            </a:r>
            <a:endParaRPr lang="ru-RU" sz="1400" dirty="0"/>
          </a:p>
          <a:p>
            <a:pPr marL="0" indent="0" algn="ctr">
              <a:buNone/>
            </a:pPr>
            <a:r>
              <a:rPr lang="ru-RU" sz="1400" dirty="0"/>
              <a:t>в Казахстане, Кыргызстане, Таджикистане,</a:t>
            </a:r>
          </a:p>
          <a:p>
            <a:pPr marL="0" indent="0" algn="ctr">
              <a:buNone/>
            </a:pPr>
            <a:r>
              <a:rPr lang="ru-RU" sz="1400" dirty="0"/>
              <a:t>Туркменистане и Узбекистане</a:t>
            </a:r>
            <a:endParaRPr lang="en-US" sz="1400" dirty="0" err="1" smtClean="0"/>
          </a:p>
        </p:txBody>
      </p:sp>
    </p:spTree>
    <p:extLst>
      <p:ext uri="{BB962C8B-B14F-4D97-AF65-F5344CB8AC3E}">
        <p14:creationId xmlns:p14="http://schemas.microsoft.com/office/powerpoint/2010/main" val="8420767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Центр Медиа Развития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МЕДИАГРАМОТНОСТЬ</a:t>
            </a:r>
          </a:p>
          <a:p>
            <a:pPr marL="0" indent="0" algn="ctr">
              <a:buNone/>
            </a:pPr>
            <a:r>
              <a:rPr lang="ru-RU" sz="2000" dirty="0" smtClean="0"/>
              <a:t>ПРАКТИЧЕСКОЕ ПОСОБИЕ ДЛЯ БИБЛИОТЕКАРЕЙ</a:t>
            </a:r>
          </a:p>
          <a:p>
            <a:pPr marL="0" indent="0" algn="ctr">
              <a:buNone/>
            </a:pPr>
            <a:endParaRPr lang="ru-RU" sz="2000" dirty="0" smtClean="0"/>
          </a:p>
          <a:p>
            <a:pPr marL="0" indent="0" algn="ctr">
              <a:buNone/>
            </a:pPr>
            <a:r>
              <a:rPr lang="ru-RU" sz="2000" dirty="0" smtClean="0"/>
              <a:t> </a:t>
            </a:r>
            <a:r>
              <a:rPr lang="en-US" sz="2000" dirty="0">
                <a:hlinkClick r:id="rId2"/>
              </a:rPr>
              <a:t>https://</a:t>
            </a:r>
            <a:r>
              <a:rPr lang="en-US" sz="2000" dirty="0" smtClean="0">
                <a:hlinkClick r:id="rId2"/>
              </a:rPr>
              <a:t>clck.ru/Eanqc</a:t>
            </a:r>
            <a:r>
              <a:rPr lang="ru-RU" sz="2000" dirty="0" smtClean="0"/>
              <a:t> </a:t>
            </a:r>
          </a:p>
          <a:p>
            <a:pPr marL="0" indent="0" algn="ctr">
              <a:buNone/>
            </a:pPr>
            <a:endParaRPr lang="ru-RU" sz="2000" dirty="0"/>
          </a:p>
          <a:p>
            <a:pPr marL="0" indent="0" algn="ctr">
              <a:buNone/>
            </a:pPr>
            <a:endParaRPr lang="ru-RU" sz="1400" dirty="0"/>
          </a:p>
          <a:p>
            <a:pPr marL="0" indent="0" algn="ctr">
              <a:buNone/>
            </a:pPr>
            <a:r>
              <a:rPr lang="ru-RU" sz="1400" dirty="0" smtClean="0"/>
              <a:t>Разработано </a:t>
            </a:r>
            <a:r>
              <a:rPr lang="ru-RU" sz="1400" dirty="0"/>
              <a:t>в рамках проекта IREX </a:t>
            </a:r>
            <a:r>
              <a:rPr lang="ru-RU" sz="1400" dirty="0" err="1"/>
              <a:t>Europe</a:t>
            </a:r>
            <a:endParaRPr lang="ru-RU" sz="1400" dirty="0"/>
          </a:p>
          <a:p>
            <a:pPr marL="0" indent="0" algn="ctr">
              <a:buNone/>
            </a:pPr>
            <a:r>
              <a:rPr lang="ru-RU" sz="1400" dirty="0"/>
              <a:t>в Казахстане, Кыргызстане, Таджикистане,</a:t>
            </a:r>
          </a:p>
          <a:p>
            <a:pPr marL="0" indent="0" algn="ctr">
              <a:buNone/>
            </a:pPr>
            <a:r>
              <a:rPr lang="ru-RU" sz="1400" dirty="0"/>
              <a:t>Туркменистане и Узбекистане</a:t>
            </a:r>
            <a:endParaRPr lang="en-US" sz="1400" dirty="0" err="1" smtClean="0"/>
          </a:p>
        </p:txBody>
      </p:sp>
    </p:spTree>
    <p:extLst>
      <p:ext uri="{BB962C8B-B14F-4D97-AF65-F5344CB8AC3E}">
        <p14:creationId xmlns:p14="http://schemas.microsoft.com/office/powerpoint/2010/main" val="2119940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РУЦМ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/>
              <a:t>МЕДИАНАВИГАТОР</a:t>
            </a:r>
          </a:p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r>
              <a:rPr lang="ru-RU" sz="2200" dirty="0"/>
              <a:t>образовательная платформа для всех, кто неравнодушен к </a:t>
            </a:r>
            <a:r>
              <a:rPr lang="ru-RU" sz="2200" dirty="0" err="1"/>
              <a:t>медиаграмотности</a:t>
            </a:r>
            <a:r>
              <a:rPr lang="ru-RU" sz="2200" dirty="0"/>
              <a:t> и занят </a:t>
            </a:r>
            <a:r>
              <a:rPr lang="ru-RU" sz="2200" dirty="0" err="1"/>
              <a:t>медиаобразованием</a:t>
            </a:r>
            <a:r>
              <a:rPr lang="ru-RU" sz="2200" dirty="0"/>
              <a:t>: сотрудников СМИ и руководителей кружков, школьных учителей и вузовских преподавателей, воспитателей </a:t>
            </a:r>
            <a:r>
              <a:rPr lang="ru-RU" sz="2200" dirty="0" smtClean="0"/>
              <a:t>и  </a:t>
            </a:r>
            <a:r>
              <a:rPr lang="ru-RU" sz="2200" dirty="0"/>
              <a:t>методистов, родителей и волонтеров.</a:t>
            </a:r>
            <a:r>
              <a:rPr lang="ru-RU" b="1" dirty="0"/>
              <a:t> </a:t>
            </a:r>
            <a:endParaRPr lang="ru-RU" b="1" dirty="0" smtClean="0"/>
          </a:p>
          <a:p>
            <a:pPr marL="0" indent="0" algn="ctr">
              <a:buNone/>
            </a:pPr>
            <a:r>
              <a:rPr lang="en-US" dirty="0">
                <a:hlinkClick r:id="rId2"/>
              </a:rPr>
              <a:t>https://medianavigator.org</a:t>
            </a:r>
            <a:r>
              <a:rPr lang="en-US" dirty="0" smtClean="0">
                <a:hlinkClick r:id="rId2"/>
              </a:rPr>
              <a:t>/</a:t>
            </a:r>
            <a:r>
              <a:rPr lang="ru-RU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4535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МЕДИАНАВИГАТОР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endParaRPr lang="ru-RU" sz="2200" dirty="0" smtClean="0"/>
          </a:p>
          <a:p>
            <a:pPr marL="0" indent="0" algn="ctr">
              <a:buNone/>
            </a:pPr>
            <a:endParaRPr lang="ru-RU" sz="2200" dirty="0"/>
          </a:p>
          <a:p>
            <a:pPr marL="0" indent="0" algn="ctr">
              <a:buNone/>
            </a:pPr>
            <a:r>
              <a:rPr lang="ru-RU" sz="2200" dirty="0" err="1" smtClean="0"/>
              <a:t>Видеопрезентация</a:t>
            </a:r>
            <a:endParaRPr lang="ru-RU" sz="2200" dirty="0" smtClean="0"/>
          </a:p>
          <a:p>
            <a:pPr marL="0" indent="0" algn="ctr">
              <a:buNone/>
            </a:pPr>
            <a:endParaRPr lang="ru-RU" sz="2200" dirty="0" smtClean="0"/>
          </a:p>
          <a:p>
            <a:pPr marL="0" indent="0" algn="ctr">
              <a:buNone/>
            </a:pPr>
            <a:r>
              <a:rPr lang="en-US" sz="1600" dirty="0">
                <a:hlinkClick r:id="rId2"/>
              </a:rPr>
              <a:t>https://www.facebook.com/ivan.pechischev/videos/1776852782384189</a:t>
            </a:r>
            <a:r>
              <a:rPr lang="en-US" sz="1600" dirty="0" smtClean="0">
                <a:hlinkClick r:id="rId2"/>
              </a:rPr>
              <a:t>/</a:t>
            </a:r>
            <a:r>
              <a:rPr lang="ru-RU" sz="1600" dirty="0" smtClean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84300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МЕДИАНАВИГАТОР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endParaRPr lang="ru-RU" b="1" dirty="0"/>
          </a:p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r>
              <a:rPr lang="ru-RU" sz="2200" dirty="0" smtClean="0"/>
              <a:t>Анализ упражнений</a:t>
            </a:r>
            <a:br>
              <a:rPr lang="ru-RU" sz="2200" dirty="0" smtClean="0"/>
            </a:br>
            <a:r>
              <a:rPr lang="en-US" sz="2200" dirty="0">
                <a:hlinkClick r:id="rId2"/>
              </a:rPr>
              <a:t>https://</a:t>
            </a:r>
            <a:r>
              <a:rPr lang="en-US" sz="2200" dirty="0" smtClean="0">
                <a:hlinkClick r:id="rId2"/>
              </a:rPr>
              <a:t>clck.ru/Eao6Y</a:t>
            </a:r>
            <a:r>
              <a:rPr lang="ru-RU" sz="22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67357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2740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363272" cy="5361459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err="1" smtClean="0"/>
              <a:t>Медиаграмотность</a:t>
            </a:r>
            <a:r>
              <a:rPr lang="ru-RU" dirty="0" smtClean="0"/>
              <a:t> для всех</a:t>
            </a:r>
          </a:p>
          <a:p>
            <a:pPr marL="0" indent="0" algn="ctr">
              <a:buNone/>
            </a:pPr>
            <a:r>
              <a:rPr lang="en-US" sz="2000" dirty="0" smtClean="0">
                <a:hlinkClick r:id="rId2"/>
              </a:rPr>
              <a:t>https</a:t>
            </a:r>
            <a:r>
              <a:rPr lang="en-US" sz="2000" dirty="0">
                <a:hlinkClick r:id="rId2"/>
              </a:rPr>
              <a:t>://</a:t>
            </a:r>
            <a:r>
              <a:rPr lang="en-US" sz="2000" dirty="0" smtClean="0">
                <a:hlinkClick r:id="rId2"/>
              </a:rPr>
              <a:t>www.facebook.com/groups/medianavigator/</a:t>
            </a:r>
            <a:r>
              <a:rPr lang="ru-RU" sz="2000" dirty="0" smtClean="0"/>
              <a:t> </a:t>
            </a:r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1026" name="Picture 2" descr="Image result for ÑÐµÐ¹ÑÐ±ÑÐ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022" y="764704"/>
            <a:ext cx="5547604" cy="32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9783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ТРИ ТОЧКИ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2000" dirty="0" smtClean="0"/>
          </a:p>
          <a:p>
            <a:pPr marL="0" indent="0" algn="ctr">
              <a:buNone/>
            </a:pPr>
            <a:endParaRPr lang="ru-RU" sz="2000"/>
          </a:p>
          <a:p>
            <a:pPr marL="0" indent="0" algn="ctr">
              <a:buNone/>
            </a:pPr>
            <a:r>
              <a:rPr lang="ru-RU" sz="2000" smtClean="0"/>
              <a:t>Информационная </a:t>
            </a:r>
            <a:r>
              <a:rPr lang="ru-RU" sz="2000" dirty="0" smtClean="0"/>
              <a:t>кампания по </a:t>
            </a:r>
            <a:r>
              <a:rPr lang="ru-RU" sz="2000" dirty="0" err="1" smtClean="0"/>
              <a:t>медиаграмотности</a:t>
            </a:r>
            <a:r>
              <a:rPr lang="ru-RU" sz="2000" dirty="0" smtClean="0"/>
              <a:t> </a:t>
            </a:r>
          </a:p>
          <a:p>
            <a:pPr marL="0" indent="0" algn="ctr">
              <a:buNone/>
            </a:pPr>
            <a:r>
              <a:rPr lang="ru-RU" sz="2000" dirty="0" smtClean="0"/>
              <a:t>«</a:t>
            </a:r>
            <a:r>
              <a:rPr lang="ru-RU" sz="2000" b="1" dirty="0" smtClean="0"/>
              <a:t>Для тех, кто хочет разобраться</a:t>
            </a:r>
            <a:r>
              <a:rPr lang="ru-RU" sz="2000" dirty="0" smtClean="0"/>
              <a:t>»</a:t>
            </a:r>
            <a:br>
              <a:rPr lang="ru-RU" sz="2000" dirty="0" smtClean="0"/>
            </a:br>
            <a:endParaRPr lang="ru-RU" sz="2000" dirty="0" smtClean="0"/>
          </a:p>
          <a:p>
            <a:pPr marL="0" indent="0" algn="ctr">
              <a:buNone/>
            </a:pPr>
            <a:r>
              <a:rPr lang="ru-RU" sz="2000" dirty="0"/>
              <a:t>«Содействие стабильности и миру в Центральной Азии», финансируемого Европейским Союзом и реализуемого </a:t>
            </a:r>
            <a:r>
              <a:rPr lang="ru-RU" sz="2000" dirty="0" err="1"/>
              <a:t>Internews</a:t>
            </a:r>
            <a:r>
              <a:rPr lang="ru-RU" sz="2000" dirty="0"/>
              <a:t>. </a:t>
            </a:r>
            <a:endParaRPr lang="ru-RU" sz="2000" dirty="0" smtClean="0"/>
          </a:p>
          <a:p>
            <a:pPr marL="0" indent="0" algn="ctr">
              <a:buNone/>
            </a:pPr>
            <a:endParaRPr lang="ru-RU" sz="2000" dirty="0"/>
          </a:p>
          <a:p>
            <a:pPr marL="0" indent="0" algn="ctr">
              <a:buNone/>
            </a:pPr>
            <a:r>
              <a:rPr lang="en-US" sz="2000" dirty="0">
                <a:hlinkClick r:id="rId2"/>
              </a:rPr>
              <a:t>https://www.facebook.com/threedotsCA</a:t>
            </a:r>
            <a:r>
              <a:rPr lang="en-US" sz="2000" dirty="0" smtClean="0">
                <a:hlinkClick r:id="rId2"/>
              </a:rPr>
              <a:t>/</a:t>
            </a:r>
            <a:r>
              <a:rPr lang="ru-RU" sz="2000" dirty="0" smtClean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632982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0_lit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CF86430-D2B7-4646-B588-53BED6C92F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оформления с пишущей машинкой</Template>
  <TotalTime>107</TotalTime>
  <Words>214</Words>
  <Application>Microsoft Office PowerPoint</Application>
  <PresentationFormat>On-screen Show (4:3)</PresentationFormat>
  <Paragraphs>84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10_litra</vt:lpstr>
      <vt:lpstr>Медийная и информационная грамотность</vt:lpstr>
      <vt:lpstr>Институт Медиа Полиси</vt:lpstr>
      <vt:lpstr>Институт Медиа Полиси</vt:lpstr>
      <vt:lpstr>Центр Медиа Развития</vt:lpstr>
      <vt:lpstr>Центр Медиа Развития</vt:lpstr>
      <vt:lpstr>Центр Медиа Развития</vt:lpstr>
      <vt:lpstr>РУЦМ</vt:lpstr>
      <vt:lpstr>МЕДИАНАВИГАТОР</vt:lpstr>
      <vt:lpstr>МЕДИАНАВИГАТОР</vt:lpstr>
      <vt:lpstr> </vt:lpstr>
      <vt:lpstr>ТРИ ТОЧКИ</vt:lpstr>
    </vt:vector>
  </TitlesOfParts>
  <Company>WPI StaforceTEAM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Медиа информационная грамотность</dc:title>
  <dc:subject>Шаблон оформления</dc:subject>
  <dc:creator>Adel</dc:creator>
  <dc:description>Шаблон оформления
Корпорация Майкрософт</dc:description>
  <cp:lastModifiedBy>Akdana Bakirova</cp:lastModifiedBy>
  <cp:revision>13</cp:revision>
  <dcterms:created xsi:type="dcterms:W3CDTF">2018-10-23T14:51:21Z</dcterms:created>
  <dcterms:modified xsi:type="dcterms:W3CDTF">2018-10-26T03:50:57Z</dcterms:modified>
  <cp:category>Шаблон оформления</cp:category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TC019086989991</vt:lpwstr>
  </property>
</Properties>
</file>