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63" r:id="rId5"/>
    <p:sldId id="261" r:id="rId6"/>
    <p:sldId id="262" r:id="rId7"/>
    <p:sldId id="270" r:id="rId8"/>
    <p:sldId id="260" r:id="rId9"/>
    <p:sldId id="264" r:id="rId10"/>
    <p:sldId id="269" r:id="rId11"/>
    <p:sldId id="267" r:id="rId12"/>
    <p:sldId id="268" r:id="rId13"/>
    <p:sldId id="266" r:id="rId14"/>
    <p:sldId id="25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4" autoAdjust="0"/>
    <p:restoredTop sz="94660"/>
  </p:normalViewPr>
  <p:slideViewPr>
    <p:cSldViewPr snapToGrid="0">
      <p:cViewPr varScale="1">
        <p:scale>
          <a:sx n="60" d="100"/>
          <a:sy n="60" d="100"/>
        </p:scale>
        <p:origin x="96" y="1170"/>
      </p:cViewPr>
      <p:guideLst>
        <p:guide orient="horz" pos="2160"/>
        <p:guide pos="3840"/>
      </p:guideLst>
    </p:cSldViewPr>
  </p:slideViewPr>
  <p:notesTextViewPr>
    <p:cViewPr>
      <p:scale>
        <a:sx n="150" d="100"/>
        <a:sy n="15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2F5525-7C2B-46F0-B5F8-C0CD932EC91E}" type="datetimeFigureOut">
              <a:rPr lang="en-US" smtClean="0"/>
              <a:t>10/2/2015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C2B4BA-FE05-438D-916C-8E0C6345A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771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k-KZ" sz="1100" dirty="0" smtClean="0"/>
              <a:t>Вопросы:</a:t>
            </a:r>
            <a:r>
              <a:rPr lang="kk-KZ" sz="1100" baseline="0" dirty="0" smtClean="0"/>
              <a:t> Есть ли у Вас силлабус</a:t>
            </a:r>
            <a:r>
              <a:rPr lang="en-US" sz="1100" dirty="0" smtClean="0"/>
              <a:t>? </a:t>
            </a:r>
            <a:r>
              <a:rPr lang="kk-KZ" sz="1100" dirty="0" smtClean="0"/>
              <a:t>Каковы основные компоненты силлабуса</a:t>
            </a:r>
            <a:r>
              <a:rPr lang="en-US" sz="1100" dirty="0" smtClean="0"/>
              <a:t>? </a:t>
            </a:r>
            <a:r>
              <a:rPr lang="kk-KZ" sz="1100" dirty="0" smtClean="0"/>
              <a:t>Результаты обучения/оценивания</a:t>
            </a:r>
            <a:r>
              <a:rPr lang="en-US" sz="1100" dirty="0" smtClean="0"/>
              <a:t>? 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2B4BA-FE05-438D-916C-8E0C6345A16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351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2B4BA-FE05-438D-916C-8E0C6345A16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4428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10/2/2015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10/2/2015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96DFF08F-DC6B-4601-B491-B0F83F6DD2DA}" type="datetimeFigureOut">
              <a:rPr lang="en-US" dirty="0"/>
              <a:t>10/2/2015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10/2/2015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10/2/2015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10/2/2015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10/2/2015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10/2/2015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10/2/2015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10/2/2015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10/2/2015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10/2/2015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qa.eu/index.php/home/esg/" TargetMode="External"/><Relationship Id="rId2" Type="http://schemas.openxmlformats.org/officeDocument/2006/relationships/hyperlink" Target="http://www.cmu.edu/teaching/designteach/design/syllabus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kk-KZ" dirty="0" smtClean="0"/>
              <a:t>Стратегии по улучшению разработки силлабуса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k-KZ" dirty="0" smtClean="0"/>
              <a:t>Г-н Филипп Монгомери</a:t>
            </a:r>
            <a:endParaRPr lang="en-US" dirty="0"/>
          </a:p>
        </p:txBody>
      </p:sp>
      <p:pic>
        <p:nvPicPr>
          <p:cNvPr id="4" name="Picture 3" descr="C:\Users\User\Desktop\GSE Logo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6369" y="4530551"/>
            <a:ext cx="3515098" cy="1359609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709803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509" y="284176"/>
            <a:ext cx="11806788" cy="1508760"/>
          </a:xfrm>
        </p:spPr>
        <p:txBody>
          <a:bodyPr>
            <a:noAutofit/>
          </a:bodyPr>
          <a:lstStyle/>
          <a:p>
            <a:r>
              <a:rPr lang="kk-KZ" sz="4800" dirty="0" smtClean="0"/>
              <a:t>Оценивание</a:t>
            </a:r>
            <a:r>
              <a:rPr lang="kk-KZ" sz="7200" dirty="0" smtClean="0"/>
              <a:t> </a:t>
            </a:r>
            <a:r>
              <a:rPr lang="kk-KZ" sz="4800" dirty="0" smtClean="0"/>
              <a:t>результатов </a:t>
            </a:r>
            <a:r>
              <a:rPr lang="kk-KZ" sz="4800" dirty="0" smtClean="0"/>
              <a:t>обучения</a:t>
            </a:r>
            <a:r>
              <a:rPr lang="kk-KZ" sz="4400" dirty="0" smtClean="0"/>
              <a:t/>
            </a:r>
            <a:br>
              <a:rPr lang="kk-KZ" sz="4400" dirty="0" smtClean="0"/>
            </a:br>
            <a:r>
              <a:rPr lang="ru-RU" sz="3200" dirty="0" smtClean="0"/>
              <a:t>По </a:t>
            </a:r>
            <a:r>
              <a:rPr lang="ru-RU" sz="3200" dirty="0"/>
              <a:t>окончании курса, Вы научитесь  навыкам</a:t>
            </a:r>
            <a:r>
              <a:rPr lang="ru-RU" sz="3200" dirty="0" smtClean="0"/>
              <a:t>: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307" y="2011679"/>
            <a:ext cx="5956789" cy="4676504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ru-RU" sz="2900" dirty="0" smtClean="0"/>
              <a:t>Академического </a:t>
            </a:r>
            <a:r>
              <a:rPr lang="ru-RU" sz="2900" dirty="0"/>
              <a:t>письма, с акцентом на написание тезиса, согласованность и аргументацию;</a:t>
            </a:r>
          </a:p>
          <a:p>
            <a:pPr lvl="0"/>
            <a:r>
              <a:rPr lang="ru-RU" sz="2900" dirty="0"/>
              <a:t>Говорения и эффективного слушания, с акцентом на проведения интервью и защиты своей позиции;</a:t>
            </a:r>
          </a:p>
          <a:p>
            <a:pPr lvl="0"/>
            <a:r>
              <a:rPr lang="ru-RU" sz="2900" dirty="0"/>
              <a:t>Чтения с целью и с большей эффективностью, с упором на обогащение словарного запаса с полезными словами;</a:t>
            </a:r>
          </a:p>
          <a:p>
            <a:pPr lvl="0"/>
            <a:r>
              <a:rPr lang="ru-RU" sz="2900" dirty="0"/>
              <a:t>Эффективной работы с коллегами  по предоставлению обратной связи и совместной учебной деятельности;</a:t>
            </a:r>
          </a:p>
          <a:p>
            <a:pPr lvl="0"/>
            <a:r>
              <a:rPr lang="ru-RU" sz="2900" dirty="0"/>
              <a:t>Использования  системы ссылки Американской психологической ассоциации (АПА) и системы письма в соответствующим формате;</a:t>
            </a:r>
          </a:p>
          <a:p>
            <a:pPr lvl="0"/>
            <a:r>
              <a:rPr lang="ru-RU" sz="2900" dirty="0"/>
              <a:t>Использования слов и идей других этическим и ответственным образом;</a:t>
            </a:r>
          </a:p>
          <a:p>
            <a:pPr lvl="0"/>
            <a:r>
              <a:rPr lang="ru-RU" sz="2900" dirty="0" smtClean="0"/>
              <a:t>Само-оценивания </a:t>
            </a:r>
            <a:r>
              <a:rPr lang="ru-RU" sz="2900" dirty="0"/>
              <a:t>и рефлексии по слабым и сильным сторонам в </a:t>
            </a:r>
            <a:r>
              <a:rPr lang="ru-RU" sz="2900" dirty="0" smtClean="0"/>
              <a:t> </a:t>
            </a:r>
            <a:r>
              <a:rPr lang="ru-RU" sz="2900" dirty="0"/>
              <a:t>использовании академического английского языка;</a:t>
            </a:r>
          </a:p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5538652" y="2058508"/>
            <a:ext cx="2568575" cy="461665"/>
            <a:chOff x="7241309" y="2135453"/>
            <a:chExt cx="2568575" cy="461665"/>
          </a:xfrm>
        </p:grpSpPr>
        <p:cxnSp>
          <p:nvCxnSpPr>
            <p:cNvPr id="5" name="Straight Arrow Connector 4"/>
            <p:cNvCxnSpPr/>
            <p:nvPr/>
          </p:nvCxnSpPr>
          <p:spPr>
            <a:xfrm flipV="1">
              <a:off x="7241309" y="2328282"/>
              <a:ext cx="837011" cy="947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Rectangle 5"/>
            <p:cNvSpPr/>
            <p:nvPr/>
          </p:nvSpPr>
          <p:spPr>
            <a:xfrm>
              <a:off x="8078320" y="2135453"/>
              <a:ext cx="173156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k-KZ" sz="2400" dirty="0" smtClean="0"/>
                <a:t>Применять </a:t>
              </a:r>
              <a:endParaRPr lang="en-US" sz="2000" dirty="0" smtClean="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709808" y="2600725"/>
            <a:ext cx="2204261" cy="461665"/>
            <a:chOff x="7241309" y="2133291"/>
            <a:chExt cx="2204261" cy="461665"/>
          </a:xfrm>
        </p:grpSpPr>
        <p:cxnSp>
          <p:nvCxnSpPr>
            <p:cNvPr id="8" name="Straight Arrow Connector 7"/>
            <p:cNvCxnSpPr/>
            <p:nvPr/>
          </p:nvCxnSpPr>
          <p:spPr>
            <a:xfrm flipV="1">
              <a:off x="7241309" y="2335171"/>
              <a:ext cx="604331" cy="258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/>
            <p:cNvSpPr/>
            <p:nvPr/>
          </p:nvSpPr>
          <p:spPr>
            <a:xfrm>
              <a:off x="7883732" y="2133291"/>
              <a:ext cx="156183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k-KZ" sz="2400" dirty="0"/>
                <a:t>З</a:t>
              </a:r>
              <a:r>
                <a:rPr lang="kk-KZ" sz="2400" dirty="0" smtClean="0"/>
                <a:t>ащищать</a:t>
              </a:r>
              <a:endParaRPr lang="en-US" sz="2000" dirty="0" smtClean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426860" y="3344257"/>
            <a:ext cx="2507995" cy="461665"/>
            <a:chOff x="7244973" y="2145893"/>
            <a:chExt cx="2507995" cy="461665"/>
          </a:xfrm>
        </p:grpSpPr>
        <p:cxnSp>
          <p:nvCxnSpPr>
            <p:cNvPr id="11" name="Straight Arrow Connector 10"/>
            <p:cNvCxnSpPr/>
            <p:nvPr/>
          </p:nvCxnSpPr>
          <p:spPr>
            <a:xfrm>
              <a:off x="7244973" y="2334277"/>
              <a:ext cx="840296" cy="7726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/>
            <p:cNvSpPr/>
            <p:nvPr/>
          </p:nvSpPr>
          <p:spPr>
            <a:xfrm>
              <a:off x="8193776" y="2145893"/>
              <a:ext cx="155919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kk-KZ" sz="2400" dirty="0" smtClean="0"/>
                <a:t>Понимать</a:t>
              </a:r>
              <a:endParaRPr lang="en-US" sz="2000" dirty="0" smtClean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865931" y="3905748"/>
            <a:ext cx="2426677" cy="461665"/>
            <a:chOff x="7777594" y="1635931"/>
            <a:chExt cx="2426677" cy="461665"/>
          </a:xfrm>
        </p:grpSpPr>
        <p:cxnSp>
          <p:nvCxnSpPr>
            <p:cNvPr id="14" name="Straight Arrow Connector 13"/>
            <p:cNvCxnSpPr/>
            <p:nvPr/>
          </p:nvCxnSpPr>
          <p:spPr>
            <a:xfrm flipV="1">
              <a:off x="7777594" y="1876023"/>
              <a:ext cx="802450" cy="1108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8580044" y="1635931"/>
              <a:ext cx="1624227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k-KZ" sz="2400" dirty="0" smtClean="0"/>
                <a:t>Создавать </a:t>
              </a:r>
              <a:endParaRPr lang="en-US" dirty="0" smtClean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724720" y="4395874"/>
            <a:ext cx="2320983" cy="461665"/>
            <a:chOff x="7636383" y="1645704"/>
            <a:chExt cx="2320983" cy="461665"/>
          </a:xfrm>
        </p:grpSpPr>
        <p:cxnSp>
          <p:nvCxnSpPr>
            <p:cNvPr id="17" name="Straight Arrow Connector 16"/>
            <p:cNvCxnSpPr/>
            <p:nvPr/>
          </p:nvCxnSpPr>
          <p:spPr>
            <a:xfrm>
              <a:off x="7636383" y="1845759"/>
              <a:ext cx="627511" cy="6967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/>
            <p:cNvSpPr/>
            <p:nvPr/>
          </p:nvSpPr>
          <p:spPr>
            <a:xfrm>
              <a:off x="8225802" y="1645704"/>
              <a:ext cx="173156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k-KZ" sz="2400" dirty="0" smtClean="0"/>
                <a:t>Применять </a:t>
              </a:r>
              <a:endParaRPr lang="en-US" sz="2000" dirty="0" smtClean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270509" y="5103535"/>
            <a:ext cx="2708185" cy="461665"/>
            <a:chOff x="7182172" y="1820004"/>
            <a:chExt cx="2708185" cy="461665"/>
          </a:xfrm>
        </p:grpSpPr>
        <p:cxnSp>
          <p:nvCxnSpPr>
            <p:cNvPr id="20" name="Straight Arrow Connector 19"/>
            <p:cNvCxnSpPr/>
            <p:nvPr/>
          </p:nvCxnSpPr>
          <p:spPr>
            <a:xfrm flipV="1">
              <a:off x="7182172" y="2054546"/>
              <a:ext cx="536285" cy="401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0"/>
            <p:cNvSpPr/>
            <p:nvPr/>
          </p:nvSpPr>
          <p:spPr>
            <a:xfrm>
              <a:off x="7659105" y="1820004"/>
              <a:ext cx="223125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k-KZ" sz="2400" dirty="0" smtClean="0"/>
                <a:t>Анализировать</a:t>
              </a:r>
              <a:endParaRPr lang="en-US" sz="2000" dirty="0" smtClean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5216384" y="5895859"/>
            <a:ext cx="2183000" cy="461665"/>
            <a:chOff x="7241309" y="2133687"/>
            <a:chExt cx="2183000" cy="461665"/>
          </a:xfrm>
        </p:grpSpPr>
        <p:cxnSp>
          <p:nvCxnSpPr>
            <p:cNvPr id="23" name="Straight Arrow Connector 22"/>
            <p:cNvCxnSpPr/>
            <p:nvPr/>
          </p:nvCxnSpPr>
          <p:spPr>
            <a:xfrm flipV="1">
              <a:off x="7241309" y="2333742"/>
              <a:ext cx="477148" cy="401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7718457" y="2133687"/>
              <a:ext cx="170585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k-KZ" sz="2400" dirty="0" smtClean="0"/>
                <a:t>Оценивать </a:t>
              </a:r>
              <a:endParaRPr lang="en-US" sz="2400" dirty="0" smtClean="0"/>
            </a:p>
          </p:txBody>
        </p:sp>
      </p:grp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4507" y="3000835"/>
            <a:ext cx="3995790" cy="2999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2303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1531" y="313312"/>
            <a:ext cx="9784080" cy="1508760"/>
          </a:xfrm>
        </p:spPr>
        <p:txBody>
          <a:bodyPr>
            <a:noAutofit/>
          </a:bodyPr>
          <a:lstStyle/>
          <a:p>
            <a:pPr algn="ctr"/>
            <a:r>
              <a:rPr lang="kk-KZ" sz="5400" dirty="0" smtClean="0"/>
              <a:t>Оценивание результатов обучения</a:t>
            </a:r>
            <a:r>
              <a:rPr lang="kk-KZ" sz="8000" dirty="0" smtClean="0"/>
              <a:t> </a:t>
            </a:r>
            <a:endParaRPr lang="en-US" sz="8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307" y="2011678"/>
            <a:ext cx="5502681" cy="472875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kk-KZ" sz="3400" dirty="0" smtClean="0"/>
              <a:t>По окончании курса, Вы научитесь  навыкам</a:t>
            </a:r>
            <a:r>
              <a:rPr lang="en-US" sz="3400" dirty="0" smtClean="0"/>
              <a:t>: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1900" dirty="0" smtClean="0"/>
              <a:t>Академического письма, </a:t>
            </a:r>
            <a:r>
              <a:rPr lang="ru-RU" sz="1900" dirty="0"/>
              <a:t>с акцентом на </a:t>
            </a:r>
            <a:r>
              <a:rPr lang="ru-RU" sz="1900" dirty="0" smtClean="0"/>
              <a:t>написание тезиса, согласованность </a:t>
            </a:r>
            <a:r>
              <a:rPr lang="ru-RU" sz="1900" dirty="0"/>
              <a:t>и </a:t>
            </a:r>
            <a:r>
              <a:rPr lang="ru-RU" sz="1900" dirty="0" smtClean="0"/>
              <a:t>аргументацию;</a:t>
            </a:r>
            <a:endParaRPr lang="ru-RU" sz="1900" dirty="0"/>
          </a:p>
          <a:p>
            <a:pPr marL="457200" lvl="0" indent="-457200">
              <a:buFont typeface="+mj-lt"/>
              <a:buAutoNum type="arabicPeriod"/>
            </a:pPr>
            <a:r>
              <a:rPr lang="ru-RU" sz="1900" dirty="0" smtClean="0"/>
              <a:t>Говорения </a:t>
            </a:r>
            <a:r>
              <a:rPr lang="ru-RU" sz="1900" dirty="0"/>
              <a:t>и </a:t>
            </a:r>
            <a:r>
              <a:rPr lang="ru-RU" sz="1900" dirty="0" smtClean="0"/>
              <a:t>эффективного слушания, </a:t>
            </a:r>
            <a:r>
              <a:rPr lang="ru-RU" sz="1900" dirty="0"/>
              <a:t>с акцентом на </a:t>
            </a:r>
            <a:r>
              <a:rPr lang="ru-RU" sz="1900" dirty="0" smtClean="0"/>
              <a:t>проведения интервью </a:t>
            </a:r>
            <a:r>
              <a:rPr lang="ru-RU" sz="1900" dirty="0"/>
              <a:t>и защиты своей позиции;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1900" dirty="0" smtClean="0"/>
              <a:t>Чтения </a:t>
            </a:r>
            <a:r>
              <a:rPr lang="ru-RU" sz="1900" dirty="0"/>
              <a:t>с целью и с большей эффективностью, с упором </a:t>
            </a:r>
            <a:r>
              <a:rPr lang="ru-RU" sz="1900" dirty="0" smtClean="0"/>
              <a:t>на обогащение словарного запаса с полезными словами;</a:t>
            </a:r>
            <a:endParaRPr lang="ru-RU" sz="1900" dirty="0"/>
          </a:p>
          <a:p>
            <a:pPr marL="457200" lvl="0" indent="-457200">
              <a:buFont typeface="+mj-lt"/>
              <a:buAutoNum type="arabicPeriod"/>
            </a:pPr>
            <a:r>
              <a:rPr lang="ru-RU" sz="1900" dirty="0" smtClean="0"/>
              <a:t>Эффективной работы </a:t>
            </a:r>
            <a:r>
              <a:rPr lang="ru-RU" sz="1900" dirty="0"/>
              <a:t>с коллегами  </a:t>
            </a:r>
            <a:r>
              <a:rPr lang="ru-RU" sz="1900" dirty="0" smtClean="0"/>
              <a:t>по предоставлению обратной </a:t>
            </a:r>
            <a:r>
              <a:rPr lang="ru-RU" sz="1900" dirty="0"/>
              <a:t>связи и совместной учебной деятельности;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1900" dirty="0" smtClean="0"/>
              <a:t>Использования  системы ссылки Американской психологической ассоциации </a:t>
            </a:r>
            <a:r>
              <a:rPr lang="ru-RU" sz="1900" dirty="0"/>
              <a:t>(</a:t>
            </a:r>
            <a:r>
              <a:rPr lang="ru-RU" sz="1900" dirty="0" smtClean="0"/>
              <a:t>АПА) и системы письма </a:t>
            </a:r>
            <a:r>
              <a:rPr lang="ru-RU" sz="1900" dirty="0"/>
              <a:t>в </a:t>
            </a:r>
            <a:r>
              <a:rPr lang="ru-RU" sz="1900" dirty="0" smtClean="0"/>
              <a:t>соответствующим формате;</a:t>
            </a:r>
            <a:endParaRPr lang="ru-RU" sz="1900" dirty="0"/>
          </a:p>
          <a:p>
            <a:pPr marL="457200" lvl="0" indent="-457200">
              <a:buFont typeface="+mj-lt"/>
              <a:buAutoNum type="arabicPeriod"/>
            </a:pPr>
            <a:r>
              <a:rPr lang="ru-RU" sz="1900" dirty="0" smtClean="0"/>
              <a:t>Использования слов </a:t>
            </a:r>
            <a:r>
              <a:rPr lang="ru-RU" sz="1900" dirty="0"/>
              <a:t>и </a:t>
            </a:r>
            <a:r>
              <a:rPr lang="ru-RU" sz="1900" dirty="0" smtClean="0"/>
              <a:t>идей </a:t>
            </a:r>
            <a:r>
              <a:rPr lang="ru-RU" sz="1900" dirty="0"/>
              <a:t>других </a:t>
            </a:r>
            <a:r>
              <a:rPr lang="ru-RU" sz="1900" dirty="0" smtClean="0"/>
              <a:t>этическим и ответственным образом;</a:t>
            </a:r>
            <a:endParaRPr lang="ru-RU" sz="1900" dirty="0"/>
          </a:p>
          <a:p>
            <a:pPr marL="457200" lvl="0" indent="-457200">
              <a:buFont typeface="+mj-lt"/>
              <a:buAutoNum type="arabicPeriod"/>
            </a:pPr>
            <a:r>
              <a:rPr lang="ru-RU" sz="1900" dirty="0" smtClean="0"/>
              <a:t>Само-оценивания и рефлексии по слабым и сильным сторонам в использовании академиче</a:t>
            </a:r>
            <a:r>
              <a:rPr lang="ru-RU" sz="1900" dirty="0"/>
              <a:t>с</a:t>
            </a:r>
            <a:r>
              <a:rPr lang="ru-RU" sz="1900" dirty="0" smtClean="0"/>
              <a:t>кого </a:t>
            </a:r>
            <a:r>
              <a:rPr lang="ru-RU" sz="1900" dirty="0"/>
              <a:t>английского </a:t>
            </a:r>
            <a:r>
              <a:rPr lang="ru-RU" sz="1900" dirty="0" smtClean="0"/>
              <a:t>языка;</a:t>
            </a:r>
            <a:endParaRPr lang="ru-RU" sz="1900" dirty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6389279"/>
              </p:ext>
            </p:extLst>
          </p:nvPr>
        </p:nvGraphicFramePr>
        <p:xfrm>
          <a:off x="5962688" y="2007676"/>
          <a:ext cx="4902923" cy="4541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8970"/>
                <a:gridCol w="2305541"/>
                <a:gridCol w="886592"/>
                <a:gridCol w="1231820"/>
              </a:tblGrid>
              <a:tr h="61373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400" dirty="0">
                          <a:effectLst/>
                        </a:rPr>
                        <a:t>No.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kk-KZ" sz="1600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Описание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kk-KZ" sz="1400" dirty="0" smtClean="0">
                          <a:effectLst/>
                        </a:rPr>
                        <a:t>Вес</a:t>
                      </a:r>
                      <a:r>
                        <a:rPr lang="en-US" sz="1400" dirty="0" smtClean="0">
                          <a:effectLst/>
                        </a:rPr>
                        <a:t> 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kk-KZ" sz="1400" dirty="0" smtClean="0">
                          <a:effectLst/>
                        </a:rPr>
                        <a:t>Оцениваемые результаты обучения</a:t>
                      </a:r>
                      <a:endParaRPr lang="en-US" sz="16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1373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100" dirty="0">
                          <a:effectLst/>
                        </a:rPr>
                        <a:t>1</a:t>
                      </a:r>
                      <a:endParaRPr lang="en-US" sz="12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kk-KZ" sz="1600" dirty="0" smtClean="0">
                          <a:effectLst/>
                        </a:rPr>
                        <a:t>Посещение </a:t>
                      </a:r>
                      <a:r>
                        <a:rPr lang="en-US" sz="1600" dirty="0" smtClean="0">
                          <a:effectLst/>
                        </a:rPr>
                        <a:t> (</a:t>
                      </a:r>
                      <a:r>
                        <a:rPr lang="kk-KZ" sz="1600" dirty="0" smtClean="0">
                          <a:effectLst/>
                        </a:rPr>
                        <a:t>Измеряется своевременными</a:t>
                      </a:r>
                      <a:r>
                        <a:rPr lang="kk-KZ" sz="1600" baseline="0" dirty="0" smtClean="0">
                          <a:effectLst/>
                        </a:rPr>
                        <a:t> ежеденедельными записями)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effectLst/>
                        </a:rPr>
                        <a:t>15%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1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0686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kk-KZ" sz="1600" dirty="0" smtClean="0">
                          <a:effectLst/>
                        </a:rPr>
                        <a:t>Еженедельные посты в блоге </a:t>
                      </a:r>
                      <a:r>
                        <a:rPr lang="en-US" sz="1600" dirty="0" smtClean="0">
                          <a:effectLst/>
                        </a:rPr>
                        <a:t>(</a:t>
                      </a:r>
                      <a:r>
                        <a:rPr lang="kk-KZ" sz="1600" dirty="0" smtClean="0">
                          <a:effectLst/>
                        </a:rPr>
                        <a:t> в целом </a:t>
                      </a:r>
                      <a:r>
                        <a:rPr lang="en-US" sz="1600" dirty="0" smtClean="0">
                          <a:effectLst/>
                        </a:rPr>
                        <a:t>7</a:t>
                      </a:r>
                      <a:r>
                        <a:rPr lang="kk-KZ" sz="1600" dirty="0" smtClean="0">
                          <a:effectLst/>
                        </a:rPr>
                        <a:t>)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600" dirty="0">
                          <a:effectLst/>
                        </a:rPr>
                        <a:t>20%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600" dirty="0">
                          <a:effectLst/>
                        </a:rPr>
                        <a:t>1, 3, 4, 5, </a:t>
                      </a:r>
                      <a:r>
                        <a:rPr lang="en-US" sz="1600" dirty="0" smtClean="0">
                          <a:effectLst/>
                        </a:rPr>
                        <a:t>6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1373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kk-KZ" sz="1600" dirty="0" smtClean="0">
                          <a:effectLst/>
                        </a:rPr>
                        <a:t>Еженедельные комментарии (</a:t>
                      </a:r>
                      <a:r>
                        <a:rPr lang="en-US" sz="1600" dirty="0" smtClean="0">
                          <a:effectLst/>
                        </a:rPr>
                        <a:t>7 </a:t>
                      </a:r>
                      <a:r>
                        <a:rPr lang="ru-RU" sz="1600" dirty="0" smtClean="0">
                          <a:effectLst/>
                        </a:rPr>
                        <a:t>записей</a:t>
                      </a:r>
                      <a:r>
                        <a:rPr lang="en-US" sz="1600" dirty="0" smtClean="0">
                          <a:effectLst/>
                        </a:rPr>
                        <a:t> </a:t>
                      </a:r>
                      <a:r>
                        <a:rPr lang="en-US" sz="1600" dirty="0">
                          <a:effectLst/>
                        </a:rPr>
                        <a:t>x 3 </a:t>
                      </a:r>
                      <a:r>
                        <a:rPr lang="ru-RU" sz="1600" dirty="0" smtClean="0">
                          <a:effectLst/>
                        </a:rPr>
                        <a:t>комментариев</a:t>
                      </a:r>
                      <a:r>
                        <a:rPr lang="en-US" sz="1600" dirty="0" smtClean="0">
                          <a:effectLst/>
                        </a:rPr>
                        <a:t>= </a:t>
                      </a:r>
                      <a:r>
                        <a:rPr lang="kk-KZ" sz="1600" dirty="0" smtClean="0">
                          <a:effectLst/>
                        </a:rPr>
                        <a:t>всего </a:t>
                      </a:r>
                      <a:r>
                        <a:rPr lang="en-US" sz="1600" dirty="0" smtClean="0">
                          <a:effectLst/>
                        </a:rPr>
                        <a:t>1</a:t>
                      </a:r>
                      <a:r>
                        <a:rPr lang="ru-RU" sz="1600" dirty="0" smtClean="0">
                          <a:effectLst/>
                        </a:rPr>
                        <a:t>)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600" dirty="0">
                          <a:effectLst/>
                        </a:rPr>
                        <a:t>10%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600" dirty="0">
                          <a:effectLst/>
                        </a:rPr>
                        <a:t>1, 3, 4, 6, 7, 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1373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ru-RU" sz="1600" dirty="0" smtClean="0">
                          <a:effectLst/>
                        </a:rPr>
                        <a:t>Задания</a:t>
                      </a:r>
                      <a:r>
                        <a:rPr lang="ru-RU" sz="1600" baseline="0" dirty="0" smtClean="0">
                          <a:effectLst/>
                        </a:rPr>
                        <a:t> по м</a:t>
                      </a:r>
                      <a:r>
                        <a:rPr lang="ru-RU" sz="1600" dirty="0" smtClean="0">
                          <a:effectLst/>
                        </a:rPr>
                        <a:t>ини-тезису</a:t>
                      </a:r>
                      <a:r>
                        <a:rPr lang="ru-RU" sz="1600" baseline="0" dirty="0" smtClean="0">
                          <a:effectLst/>
                        </a:rPr>
                        <a:t> </a:t>
                      </a:r>
                      <a:r>
                        <a:rPr lang="en-US" sz="1600" dirty="0" smtClean="0">
                          <a:effectLst/>
                        </a:rPr>
                        <a:t>(</a:t>
                      </a:r>
                      <a:r>
                        <a:rPr lang="en-US" sz="1600" dirty="0">
                          <a:effectLst/>
                        </a:rPr>
                        <a:t>5 </a:t>
                      </a:r>
                      <a:r>
                        <a:rPr lang="ru-RU" sz="1600" dirty="0" smtClean="0">
                          <a:effectLst/>
                        </a:rPr>
                        <a:t>сегментов</a:t>
                      </a:r>
                      <a:r>
                        <a:rPr lang="ru-RU" sz="1600" baseline="0" dirty="0" smtClean="0">
                          <a:effectLst/>
                        </a:rPr>
                        <a:t> </a:t>
                      </a:r>
                      <a:r>
                        <a:rPr lang="en-US" sz="1600" dirty="0" smtClean="0">
                          <a:effectLst/>
                        </a:rPr>
                        <a:t>+ </a:t>
                      </a:r>
                      <a:r>
                        <a:rPr lang="en-US" sz="1600" dirty="0">
                          <a:effectLst/>
                        </a:rPr>
                        <a:t>1 </a:t>
                      </a:r>
                      <a:r>
                        <a:rPr lang="ru-RU" sz="1600" dirty="0" smtClean="0">
                          <a:effectLst/>
                        </a:rPr>
                        <a:t>общий</a:t>
                      </a:r>
                      <a:r>
                        <a:rPr lang="en-US" sz="1600" dirty="0" smtClean="0">
                          <a:effectLst/>
                        </a:rPr>
                        <a:t>= </a:t>
                      </a:r>
                      <a:r>
                        <a:rPr lang="kk-KZ" sz="1600" dirty="0" smtClean="0">
                          <a:effectLst/>
                        </a:rPr>
                        <a:t>всего</a:t>
                      </a:r>
                      <a:r>
                        <a:rPr lang="kk-KZ" sz="1600" baseline="0" dirty="0" smtClean="0">
                          <a:effectLst/>
                        </a:rPr>
                        <a:t> </a:t>
                      </a:r>
                      <a:r>
                        <a:rPr lang="en-US" sz="1600" dirty="0" smtClean="0">
                          <a:effectLst/>
                        </a:rPr>
                        <a:t>6</a:t>
                      </a:r>
                      <a:r>
                        <a:rPr lang="kk-KZ" sz="1600" baseline="0" dirty="0" smtClean="0">
                          <a:effectLst/>
                        </a:rPr>
                        <a:t>)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600" dirty="0">
                          <a:effectLst/>
                        </a:rPr>
                        <a:t>40%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600" dirty="0">
                          <a:effectLst/>
                        </a:rPr>
                        <a:t>1, </a:t>
                      </a:r>
                      <a:r>
                        <a:rPr lang="en-US" sz="1600" dirty="0" smtClean="0">
                          <a:effectLst/>
                        </a:rPr>
                        <a:t>2, 3, </a:t>
                      </a:r>
                      <a:r>
                        <a:rPr lang="en-US" sz="1600" dirty="0">
                          <a:effectLst/>
                        </a:rPr>
                        <a:t>5, 6, </a:t>
                      </a:r>
                      <a:r>
                        <a:rPr lang="en-US" sz="1600" dirty="0" smtClean="0">
                          <a:effectLst/>
                        </a:rPr>
                        <a:t>7 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0686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100"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kk-KZ" sz="1600" dirty="0" smtClean="0">
                          <a:effectLst/>
                        </a:rPr>
                        <a:t>Устные</a:t>
                      </a:r>
                      <a:r>
                        <a:rPr lang="kk-KZ" sz="1600" baseline="0" dirty="0" smtClean="0">
                          <a:effectLst/>
                        </a:rPr>
                        <a:t> задания </a:t>
                      </a:r>
                      <a:r>
                        <a:rPr lang="en-US" sz="1600" dirty="0" smtClean="0">
                          <a:effectLst/>
                        </a:rPr>
                        <a:t>(</a:t>
                      </a:r>
                      <a:r>
                        <a:rPr lang="kk-KZ" sz="1600" dirty="0" smtClean="0">
                          <a:effectLst/>
                        </a:rPr>
                        <a:t>всего </a:t>
                      </a:r>
                      <a:r>
                        <a:rPr lang="en-US" sz="1600" dirty="0" smtClean="0">
                          <a:effectLst/>
                        </a:rPr>
                        <a:t>1</a:t>
                      </a:r>
                      <a:r>
                        <a:rPr lang="kk-KZ" sz="1600" dirty="0" smtClean="0">
                          <a:effectLst/>
                        </a:rPr>
                        <a:t>)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600" dirty="0">
                          <a:effectLst/>
                        </a:rPr>
                        <a:t>15%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600" dirty="0">
                          <a:effectLst/>
                        </a:rPr>
                        <a:t>2</a:t>
                      </a:r>
                      <a:r>
                        <a:rPr lang="en-US" sz="1600" dirty="0" smtClean="0">
                          <a:effectLst/>
                        </a:rPr>
                        <a:t>, </a:t>
                      </a:r>
                      <a:r>
                        <a:rPr lang="en-US" sz="1600" dirty="0">
                          <a:effectLst/>
                        </a:rPr>
                        <a:t>4, 6, </a:t>
                      </a:r>
                      <a:r>
                        <a:rPr lang="en-US" sz="1600" dirty="0" smtClean="0">
                          <a:effectLst/>
                        </a:rPr>
                        <a:t>7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Right Brace 4"/>
          <p:cNvSpPr/>
          <p:nvPr/>
        </p:nvSpPr>
        <p:spPr>
          <a:xfrm>
            <a:off x="10842170" y="3866606"/>
            <a:ext cx="351561" cy="2692035"/>
          </a:xfrm>
          <a:prstGeom prst="rightBrace">
            <a:avLst>
              <a:gd name="adj1" fmla="val 147052"/>
              <a:gd name="adj2" fmla="val 50000"/>
            </a:avLst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/>
          <p:cNvGrpSpPr/>
          <p:nvPr/>
        </p:nvGrpSpPr>
        <p:grpSpPr>
          <a:xfrm>
            <a:off x="9651594" y="4044359"/>
            <a:ext cx="321714" cy="1778814"/>
            <a:chOff x="9632412" y="4078981"/>
            <a:chExt cx="321714" cy="1778814"/>
          </a:xfrm>
        </p:grpSpPr>
        <p:sp>
          <p:nvSpPr>
            <p:cNvPr id="6" name="Oval 5"/>
            <p:cNvSpPr/>
            <p:nvPr/>
          </p:nvSpPr>
          <p:spPr>
            <a:xfrm>
              <a:off x="9718995" y="4078981"/>
              <a:ext cx="235131" cy="226423"/>
            </a:xfrm>
            <a:prstGeom prst="ellipse">
              <a:avLst/>
            </a:prstGeom>
            <a:noFill/>
            <a:ln w="19050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9701887" y="4766431"/>
              <a:ext cx="235131" cy="226423"/>
            </a:xfrm>
            <a:prstGeom prst="ellipse">
              <a:avLst/>
            </a:prstGeom>
            <a:noFill/>
            <a:ln w="19050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9632412" y="5631372"/>
              <a:ext cx="235131" cy="226423"/>
            </a:xfrm>
            <a:prstGeom prst="ellipse">
              <a:avLst/>
            </a:prstGeom>
            <a:noFill/>
            <a:ln w="19050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Oval 8"/>
          <p:cNvSpPr/>
          <p:nvPr/>
        </p:nvSpPr>
        <p:spPr>
          <a:xfrm>
            <a:off x="221878" y="2756860"/>
            <a:ext cx="235131" cy="226423"/>
          </a:xfrm>
          <a:prstGeom prst="ellipse">
            <a:avLst/>
          </a:prstGeom>
          <a:noFill/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207870" y="3252294"/>
            <a:ext cx="235131" cy="226423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/>
          <p:cNvGrpSpPr/>
          <p:nvPr/>
        </p:nvGrpSpPr>
        <p:grpSpPr>
          <a:xfrm>
            <a:off x="9846525" y="5605031"/>
            <a:ext cx="261494" cy="838007"/>
            <a:chOff x="9827622" y="5503239"/>
            <a:chExt cx="261494" cy="838007"/>
          </a:xfrm>
        </p:grpSpPr>
        <p:sp>
          <p:nvSpPr>
            <p:cNvPr id="11" name="Oval 10"/>
            <p:cNvSpPr/>
            <p:nvPr/>
          </p:nvSpPr>
          <p:spPr>
            <a:xfrm>
              <a:off x="9827622" y="5503239"/>
              <a:ext cx="235131" cy="226423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9853985" y="6114823"/>
              <a:ext cx="235131" cy="226423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Oval 12"/>
          <p:cNvSpPr/>
          <p:nvPr/>
        </p:nvSpPr>
        <p:spPr>
          <a:xfrm>
            <a:off x="198026" y="3772617"/>
            <a:ext cx="235131" cy="226423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9887918" y="4032068"/>
            <a:ext cx="235131" cy="226423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9906057" y="4748370"/>
            <a:ext cx="235131" cy="226423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10001102" y="5605031"/>
            <a:ext cx="235131" cy="226423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221877" y="4271475"/>
            <a:ext cx="235131" cy="226423"/>
          </a:xfrm>
          <a:prstGeom prst="ellipse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10114340" y="4038586"/>
            <a:ext cx="235131" cy="226423"/>
          </a:xfrm>
          <a:prstGeom prst="ellipse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10121828" y="4731810"/>
            <a:ext cx="235131" cy="226423"/>
          </a:xfrm>
          <a:prstGeom prst="ellipse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10025409" y="6256456"/>
            <a:ext cx="235131" cy="226423"/>
          </a:xfrm>
          <a:prstGeom prst="ellipse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205598" y="4766909"/>
            <a:ext cx="235131" cy="226423"/>
          </a:xfrm>
          <a:prstGeom prst="ellipse">
            <a:avLst/>
          </a:prstGeom>
          <a:noFill/>
          <a:ln w="19050"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221877" y="5357403"/>
            <a:ext cx="235131" cy="226423"/>
          </a:xfrm>
          <a:prstGeom prst="ellipse">
            <a:avLst/>
          </a:prstGeom>
          <a:noFill/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221877" y="5898539"/>
            <a:ext cx="235131" cy="226423"/>
          </a:xfrm>
          <a:prstGeom prst="ellipse">
            <a:avLst/>
          </a:prstGeom>
          <a:noFill/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10316224" y="4046866"/>
            <a:ext cx="235131" cy="226423"/>
          </a:xfrm>
          <a:prstGeom prst="ellipse">
            <a:avLst/>
          </a:prstGeom>
          <a:noFill/>
          <a:ln w="19050"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10510914" y="4044675"/>
            <a:ext cx="235131" cy="226423"/>
          </a:xfrm>
          <a:prstGeom prst="ellipse">
            <a:avLst/>
          </a:prstGeom>
          <a:noFill/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10323829" y="4693931"/>
            <a:ext cx="235131" cy="226423"/>
          </a:xfrm>
          <a:prstGeom prst="ellipse">
            <a:avLst/>
          </a:prstGeom>
          <a:noFill/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10492109" y="4731809"/>
            <a:ext cx="235131" cy="226423"/>
          </a:xfrm>
          <a:prstGeom prst="ellipse">
            <a:avLst/>
          </a:prstGeom>
          <a:noFill/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10246286" y="5605031"/>
            <a:ext cx="235131" cy="226423"/>
          </a:xfrm>
          <a:prstGeom prst="ellipse">
            <a:avLst/>
          </a:prstGeom>
          <a:noFill/>
          <a:ln w="19050"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10436113" y="5596750"/>
            <a:ext cx="235131" cy="226423"/>
          </a:xfrm>
          <a:prstGeom prst="ellipse">
            <a:avLst/>
          </a:prstGeom>
          <a:noFill/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10598100" y="5605030"/>
            <a:ext cx="235131" cy="226423"/>
          </a:xfrm>
          <a:prstGeom prst="ellipse">
            <a:avLst/>
          </a:prstGeom>
          <a:noFill/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10217330" y="6202662"/>
            <a:ext cx="235131" cy="226423"/>
          </a:xfrm>
          <a:prstGeom prst="ellipse">
            <a:avLst/>
          </a:prstGeom>
          <a:noFill/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10404233" y="6235565"/>
            <a:ext cx="235131" cy="226423"/>
          </a:xfrm>
          <a:prstGeom prst="ellipse">
            <a:avLst/>
          </a:prstGeom>
          <a:noFill/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 rot="5400000">
            <a:off x="9037112" y="3876854"/>
            <a:ext cx="543204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u="sng" dirty="0" smtClean="0"/>
              <a:t>Измеряемые, разнообразные </a:t>
            </a:r>
            <a:r>
              <a:rPr lang="ru-RU" sz="3000" u="sng" dirty="0" smtClean="0"/>
              <a:t>  и </a:t>
            </a:r>
            <a:r>
              <a:rPr lang="ru-RU" sz="3000" u="sng" dirty="0" smtClean="0"/>
              <a:t>согласованные </a:t>
            </a:r>
            <a:endParaRPr lang="en-US" sz="3000" u="sng" dirty="0"/>
          </a:p>
        </p:txBody>
      </p:sp>
    </p:spTree>
    <p:extLst>
      <p:ext uri="{BB962C8B-B14F-4D97-AF65-F5344CB8AC3E}">
        <p14:creationId xmlns:p14="http://schemas.microsoft.com/office/powerpoint/2010/main" val="855511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5" grpId="0" animBg="1"/>
      <p:bldP spid="9" grpId="0" animBg="1"/>
      <p:bldP spid="10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" y="284176"/>
            <a:ext cx="11782697" cy="1508760"/>
          </a:xfrm>
        </p:spPr>
        <p:txBody>
          <a:bodyPr>
            <a:noAutofit/>
          </a:bodyPr>
          <a:lstStyle/>
          <a:p>
            <a:r>
              <a:rPr lang="kk-KZ" sz="6000" dirty="0" smtClean="0"/>
              <a:t>Дополнительные вопросы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kk-KZ" sz="4800" dirty="0" smtClean="0"/>
              <a:t>Студенто-центрированное преподавание</a:t>
            </a:r>
          </a:p>
          <a:p>
            <a:r>
              <a:rPr lang="kk-KZ" sz="4800" dirty="0" smtClean="0"/>
              <a:t>Интегрированные проекты</a:t>
            </a:r>
          </a:p>
          <a:p>
            <a:r>
              <a:rPr lang="kk-KZ" sz="4800" dirty="0" smtClean="0"/>
              <a:t> Всесторонняя поддержка</a:t>
            </a:r>
            <a:endParaRPr lang="en-US" sz="4800" dirty="0" smtClean="0"/>
          </a:p>
          <a:p>
            <a:r>
              <a:rPr lang="kk-KZ" sz="4800" dirty="0" smtClean="0"/>
              <a:t>Рефлексивное обучение</a:t>
            </a:r>
          </a:p>
          <a:p>
            <a:r>
              <a:rPr lang="kk-KZ" sz="4800" dirty="0" smtClean="0"/>
              <a:t>Ваши идеи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932729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kk-KZ" sz="6600" dirty="0" smtClean="0"/>
              <a:t>Домашнее задание</a:t>
            </a:r>
            <a:r>
              <a:rPr lang="en-US" sz="11500" dirty="0" smtClean="0"/>
              <a:t>	</a:t>
            </a:r>
            <a:endParaRPr lang="en-US" sz="11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67" y="1792936"/>
            <a:ext cx="11260183" cy="42062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 smtClean="0"/>
              <a:t>1</a:t>
            </a:r>
            <a:r>
              <a:rPr lang="en-US" sz="2800" dirty="0" smtClean="0"/>
              <a:t>) </a:t>
            </a:r>
            <a:r>
              <a:rPr lang="kk-KZ" sz="2800" u="sng" dirty="0" smtClean="0"/>
              <a:t>Оцените</a:t>
            </a:r>
            <a:r>
              <a:rPr lang="kk-KZ" sz="2800" dirty="0" smtClean="0"/>
              <a:t> свой </a:t>
            </a:r>
            <a:r>
              <a:rPr lang="kk-KZ" sz="5400" b="1" dirty="0" smtClean="0"/>
              <a:t>силлабус </a:t>
            </a:r>
            <a:r>
              <a:rPr lang="kk-KZ" sz="2800" dirty="0" smtClean="0"/>
              <a:t>согласно </a:t>
            </a:r>
            <a:r>
              <a:rPr lang="kk-KZ" sz="2800" dirty="0" smtClean="0">
                <a:hlinkClick r:id="rId2" action="ppaction://hlinksldjump"/>
              </a:rPr>
              <a:t>элементам </a:t>
            </a:r>
            <a:r>
              <a:rPr lang="kk-KZ" sz="2800" i="1" u="sng" dirty="0" smtClean="0">
                <a:hlinkClick r:id="rId2" action="ppaction://hlinksldjump"/>
              </a:rPr>
              <a:t>6-го слайда</a:t>
            </a:r>
            <a:r>
              <a:rPr lang="en-US" sz="2800" dirty="0" smtClean="0">
                <a:hlinkClick r:id="rId2" action="ppaction://hlinksldjump"/>
              </a:rPr>
              <a:t>.</a:t>
            </a:r>
            <a:endParaRPr lang="en-US" sz="2800" dirty="0" smtClean="0"/>
          </a:p>
          <a:p>
            <a:pPr marL="0" lvl="0" indent="0">
              <a:buClr>
                <a:srgbClr val="FFFFFF"/>
              </a:buClr>
              <a:buNone/>
            </a:pPr>
            <a:r>
              <a:rPr lang="ru-RU" sz="2800" dirty="0" smtClean="0"/>
              <a:t>2</a:t>
            </a:r>
            <a:r>
              <a:rPr lang="en-US" sz="2800" dirty="0" smtClean="0"/>
              <a:t>) </a:t>
            </a:r>
            <a:r>
              <a:rPr lang="kk-KZ" sz="2800" u="sng" dirty="0">
                <a:solidFill>
                  <a:srgbClr val="FFFFFF"/>
                </a:solidFill>
              </a:rPr>
              <a:t>Оцените</a:t>
            </a:r>
            <a:r>
              <a:rPr lang="kk-KZ" sz="2800" dirty="0">
                <a:solidFill>
                  <a:srgbClr val="FFFFFF"/>
                </a:solidFill>
              </a:rPr>
              <a:t> </a:t>
            </a:r>
            <a:r>
              <a:rPr lang="kk-KZ" sz="2800" dirty="0" smtClean="0">
                <a:solidFill>
                  <a:srgbClr val="FFFFFF"/>
                </a:solidFill>
              </a:rPr>
              <a:t>свои </a:t>
            </a:r>
            <a:r>
              <a:rPr lang="kk-KZ" sz="4000" b="1" dirty="0">
                <a:solidFill>
                  <a:srgbClr val="FFFFFF"/>
                </a:solidFill>
              </a:rPr>
              <a:t>р</a:t>
            </a:r>
            <a:r>
              <a:rPr lang="kk-KZ" sz="4000" b="1" dirty="0" smtClean="0">
                <a:solidFill>
                  <a:srgbClr val="FFFFFF"/>
                </a:solidFill>
              </a:rPr>
              <a:t>езультаты </a:t>
            </a:r>
            <a:r>
              <a:rPr lang="kk-KZ" sz="4000" b="1" dirty="0" smtClean="0">
                <a:solidFill>
                  <a:srgbClr val="FFFFFF"/>
                </a:solidFill>
              </a:rPr>
              <a:t>обучения </a:t>
            </a:r>
            <a:r>
              <a:rPr lang="kk-KZ" sz="2800" dirty="0" smtClean="0">
                <a:solidFill>
                  <a:srgbClr val="FFFFFF"/>
                </a:solidFill>
              </a:rPr>
              <a:t>согласно </a:t>
            </a:r>
            <a:r>
              <a:rPr lang="kk-KZ" sz="2800" dirty="0">
                <a:solidFill>
                  <a:srgbClr val="FFFFFF"/>
                </a:solidFill>
              </a:rPr>
              <a:t>следующим элементам:</a:t>
            </a:r>
            <a:endParaRPr lang="en-US" sz="2800" dirty="0">
              <a:solidFill>
                <a:srgbClr val="FFFFFF"/>
              </a:solidFill>
            </a:endParaRPr>
          </a:p>
          <a:p>
            <a:pPr lvl="0">
              <a:buClr>
                <a:srgbClr val="FFFFFF"/>
              </a:buClr>
            </a:pPr>
            <a:r>
              <a:rPr lang="kk-KZ" sz="2800" dirty="0" smtClean="0">
                <a:solidFill>
                  <a:srgbClr val="FFFFFF"/>
                </a:solidFill>
              </a:rPr>
              <a:t>Ясность, измеряемость обучения, </a:t>
            </a:r>
            <a:r>
              <a:rPr lang="kk-KZ" sz="2800" dirty="0" smtClean="0">
                <a:solidFill>
                  <a:srgbClr val="FFFFFF"/>
                </a:solidFill>
              </a:rPr>
              <a:t>продвинутые </a:t>
            </a:r>
            <a:r>
              <a:rPr lang="ru-RU" sz="2800" dirty="0" smtClean="0">
                <a:solidFill>
                  <a:srgbClr val="FFFFFF"/>
                </a:solidFill>
              </a:rPr>
              <a:t>н</a:t>
            </a:r>
            <a:r>
              <a:rPr lang="kk-KZ" sz="2800" dirty="0" smtClean="0">
                <a:solidFill>
                  <a:srgbClr val="FFFFFF"/>
                </a:solidFill>
              </a:rPr>
              <a:t>авыки </a:t>
            </a:r>
            <a:r>
              <a:rPr lang="kk-KZ" sz="2800" dirty="0" smtClean="0">
                <a:solidFill>
                  <a:srgbClr val="FFFFFF"/>
                </a:solidFill>
              </a:rPr>
              <a:t>мышления </a:t>
            </a:r>
            <a:r>
              <a:rPr lang="kk-KZ" sz="2800" dirty="0" smtClean="0">
                <a:solidFill>
                  <a:srgbClr val="FFFFFF"/>
                </a:solidFill>
              </a:rPr>
              <a:t> </a:t>
            </a:r>
            <a:endParaRPr lang="kk-KZ" sz="2800" dirty="0" smtClean="0">
              <a:solidFill>
                <a:srgbClr val="FFFFFF"/>
              </a:solidFill>
            </a:endParaRPr>
          </a:p>
          <a:p>
            <a:pPr marL="0" lvl="0" indent="0">
              <a:buClr>
                <a:srgbClr val="FFFFFF"/>
              </a:buClr>
              <a:buNone/>
            </a:pPr>
            <a:r>
              <a:rPr lang="kk-KZ" sz="2800" dirty="0" smtClean="0">
                <a:solidFill>
                  <a:srgbClr val="FFFFFF"/>
                </a:solidFill>
              </a:rPr>
              <a:t>3) </a:t>
            </a:r>
            <a:r>
              <a:rPr lang="kk-KZ" sz="2800" u="sng" dirty="0" smtClean="0">
                <a:solidFill>
                  <a:srgbClr val="FFFFFF"/>
                </a:solidFill>
              </a:rPr>
              <a:t>Оцените</a:t>
            </a:r>
            <a:r>
              <a:rPr lang="kk-KZ" sz="2800" dirty="0" smtClean="0">
                <a:solidFill>
                  <a:srgbClr val="FFFFFF"/>
                </a:solidFill>
              </a:rPr>
              <a:t> </a:t>
            </a:r>
            <a:r>
              <a:rPr lang="kk-KZ" sz="2800" dirty="0" smtClean="0">
                <a:solidFill>
                  <a:srgbClr val="FFFFFF"/>
                </a:solidFill>
              </a:rPr>
              <a:t>свое </a:t>
            </a:r>
            <a:r>
              <a:rPr lang="kk-KZ" sz="4800" dirty="0" smtClean="0">
                <a:solidFill>
                  <a:srgbClr val="FFFFFF"/>
                </a:solidFill>
              </a:rPr>
              <a:t>оценивание </a:t>
            </a:r>
            <a:r>
              <a:rPr lang="kk-KZ" sz="2800" dirty="0" smtClean="0">
                <a:solidFill>
                  <a:srgbClr val="FFFFFF"/>
                </a:solidFill>
              </a:rPr>
              <a:t>согласно </a:t>
            </a:r>
            <a:r>
              <a:rPr lang="kk-KZ" sz="2800" dirty="0">
                <a:solidFill>
                  <a:srgbClr val="FFFFFF"/>
                </a:solidFill>
              </a:rPr>
              <a:t>следующим элементам:</a:t>
            </a:r>
            <a:endParaRPr lang="en-US" sz="2800" dirty="0">
              <a:solidFill>
                <a:srgbClr val="FFFFFF"/>
              </a:solidFill>
            </a:endParaRPr>
          </a:p>
          <a:p>
            <a:pPr>
              <a:buClr>
                <a:srgbClr val="FFFFFF"/>
              </a:buClr>
            </a:pPr>
            <a:r>
              <a:rPr lang="kk-KZ" sz="2800" dirty="0" smtClean="0">
                <a:solidFill>
                  <a:srgbClr val="FFFFFF"/>
                </a:solidFill>
              </a:rPr>
              <a:t>Различные, множественные возможности, согласованность с </a:t>
            </a:r>
            <a:r>
              <a:rPr lang="kk-KZ" sz="2800" dirty="0" smtClean="0">
                <a:solidFill>
                  <a:srgbClr val="FFFFFF"/>
                </a:solidFill>
              </a:rPr>
              <a:t>результатами</a:t>
            </a:r>
            <a:endParaRPr lang="en-US" sz="2800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en-US" sz="3600" dirty="0" smtClean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57346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k-KZ" sz="5400" dirty="0" smtClean="0"/>
              <a:t>Список использованных источников 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011680"/>
            <a:ext cx="10903131" cy="4476206"/>
          </a:xfrm>
        </p:spPr>
        <p:txBody>
          <a:bodyPr>
            <a:normAutofit lnSpcReduction="10000"/>
          </a:bodyPr>
          <a:lstStyle/>
          <a:p>
            <a:r>
              <a:rPr lang="en-US" dirty="0" err="1"/>
              <a:t>Eberly</a:t>
            </a:r>
            <a:r>
              <a:rPr lang="en-US" dirty="0"/>
              <a:t> Center of  Teaching Excellence &amp; Educational Innovation. (2015). </a:t>
            </a:r>
            <a:r>
              <a:rPr lang="en-US" i="1" dirty="0"/>
              <a:t>Design and teach a course. </a:t>
            </a:r>
            <a:r>
              <a:rPr lang="en-US" dirty="0"/>
              <a:t>Carnegie Mellon. Retrieved from </a:t>
            </a:r>
            <a:r>
              <a:rPr lang="en-US" dirty="0">
                <a:hlinkClick r:id="rId2"/>
              </a:rPr>
              <a:t>http://www.cmu.edu/teaching/designteach/design/syllabus/</a:t>
            </a:r>
            <a:endParaRPr lang="en-US" dirty="0"/>
          </a:p>
          <a:p>
            <a:r>
              <a:rPr lang="en-US" dirty="0" smtClean="0"/>
              <a:t>ENQA. European </a:t>
            </a:r>
            <a:r>
              <a:rPr lang="en-US" dirty="0"/>
              <a:t>Association for Quality Assurance in Higher </a:t>
            </a:r>
            <a:r>
              <a:rPr lang="en-US" dirty="0" smtClean="0"/>
              <a:t>Education. (2015). </a:t>
            </a:r>
            <a:r>
              <a:rPr lang="en-US" i="1" dirty="0"/>
              <a:t>Standards and Guidelines </a:t>
            </a:r>
            <a:r>
              <a:rPr lang="en-US" i="1" dirty="0" smtClean="0"/>
              <a:t>for Quality </a:t>
            </a:r>
            <a:r>
              <a:rPr lang="en-US" i="1" dirty="0"/>
              <a:t>Assurance in the </a:t>
            </a:r>
            <a:r>
              <a:rPr lang="en-US" i="1" dirty="0" smtClean="0"/>
              <a:t>European Higher </a:t>
            </a:r>
            <a:r>
              <a:rPr lang="en-US" i="1" dirty="0"/>
              <a:t>Education </a:t>
            </a:r>
            <a:r>
              <a:rPr lang="en-US" i="1" dirty="0" smtClean="0"/>
              <a:t>Area. </a:t>
            </a:r>
            <a:r>
              <a:rPr lang="en-US" dirty="0" smtClean="0"/>
              <a:t>Helsinki. </a:t>
            </a:r>
            <a:r>
              <a:rPr lang="en-US" dirty="0"/>
              <a:t>Retrieved from: </a:t>
            </a:r>
            <a:r>
              <a:rPr lang="en-US" dirty="0">
                <a:hlinkClick r:id="rId3"/>
              </a:rPr>
              <a:t>http://www.enqa.eu/index.php/home/esg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r>
              <a:rPr lang="en-US" dirty="0" err="1" smtClean="0"/>
              <a:t>McKillip</a:t>
            </a:r>
            <a:r>
              <a:rPr lang="en-US" dirty="0"/>
              <a:t>, J. (1998). Need Analysis. In </a:t>
            </a:r>
            <a:r>
              <a:rPr lang="en-US" dirty="0" err="1"/>
              <a:t>Bickman</a:t>
            </a:r>
            <a:r>
              <a:rPr lang="en-US" dirty="0"/>
              <a:t>, L and Rog, D.J. (</a:t>
            </a:r>
            <a:r>
              <a:rPr lang="en-US" dirty="0" err="1"/>
              <a:t>Eds</a:t>
            </a:r>
            <a:r>
              <a:rPr lang="en-US" dirty="0"/>
              <a:t>). </a:t>
            </a:r>
            <a:r>
              <a:rPr lang="en-US" i="1" dirty="0"/>
              <a:t>Handbook of </a:t>
            </a:r>
            <a:r>
              <a:rPr lang="en-US" i="1" dirty="0" smtClean="0"/>
              <a:t>Applied Social </a:t>
            </a:r>
            <a:r>
              <a:rPr lang="en-US" i="1" dirty="0"/>
              <a:t>Research Methods. </a:t>
            </a:r>
            <a:r>
              <a:rPr lang="en-US" dirty="0"/>
              <a:t>Sage Publications: Thousand Oaks, CA.</a:t>
            </a:r>
            <a:endParaRPr lang="en-US" dirty="0" smtClean="0"/>
          </a:p>
          <a:p>
            <a:r>
              <a:rPr lang="en-US" dirty="0" err="1" smtClean="0"/>
              <a:t>Witkin</a:t>
            </a:r>
            <a:r>
              <a:rPr lang="en-US" dirty="0"/>
              <a:t>, B. R. and </a:t>
            </a:r>
            <a:r>
              <a:rPr lang="en-US" dirty="0" err="1"/>
              <a:t>Altschuld</a:t>
            </a:r>
            <a:r>
              <a:rPr lang="en-US" dirty="0"/>
              <a:t>, J. W. (1995). </a:t>
            </a:r>
            <a:r>
              <a:rPr lang="en-US" i="1" dirty="0"/>
              <a:t>Planning and </a:t>
            </a:r>
            <a:r>
              <a:rPr lang="en-US" i="1" dirty="0" smtClean="0"/>
              <a:t>conducting </a:t>
            </a:r>
            <a:r>
              <a:rPr lang="en-US" i="1" dirty="0"/>
              <a:t>n</a:t>
            </a:r>
            <a:r>
              <a:rPr lang="en-US" i="1" dirty="0" smtClean="0"/>
              <a:t>eeds </a:t>
            </a:r>
            <a:r>
              <a:rPr lang="en-US" i="1" dirty="0"/>
              <a:t>a</a:t>
            </a:r>
            <a:r>
              <a:rPr lang="en-US" i="1" dirty="0" smtClean="0"/>
              <a:t>ssessments</a:t>
            </a:r>
            <a:r>
              <a:rPr lang="en-US" i="1" dirty="0"/>
              <a:t>: </a:t>
            </a:r>
            <a:r>
              <a:rPr lang="en-US" i="1" dirty="0" smtClean="0"/>
              <a:t>A practical </a:t>
            </a:r>
            <a:r>
              <a:rPr lang="en-US" i="1" dirty="0"/>
              <a:t>g</a:t>
            </a:r>
            <a:r>
              <a:rPr lang="en-US" i="1" dirty="0" smtClean="0"/>
              <a:t>uide</a:t>
            </a:r>
            <a:r>
              <a:rPr lang="en-US" i="1" dirty="0"/>
              <a:t>. </a:t>
            </a:r>
            <a:r>
              <a:rPr lang="en-US" dirty="0"/>
              <a:t>Sage Publications: Thousand Oaks, CA.</a:t>
            </a:r>
          </a:p>
          <a:p>
            <a:r>
              <a:rPr lang="en-US" dirty="0" err="1" smtClean="0"/>
              <a:t>Eberly</a:t>
            </a:r>
            <a:r>
              <a:rPr lang="en-US" dirty="0" smtClean="0"/>
              <a:t> Center of  </a:t>
            </a:r>
            <a:r>
              <a:rPr lang="en-US" dirty="0"/>
              <a:t>Teaching Excellence &amp; Educational </a:t>
            </a:r>
            <a:r>
              <a:rPr lang="en-US" dirty="0" smtClean="0"/>
              <a:t>Innovation. (2015). </a:t>
            </a:r>
            <a:r>
              <a:rPr lang="en-US" i="1" dirty="0" smtClean="0"/>
              <a:t>Design and teach a course. </a:t>
            </a:r>
            <a:r>
              <a:rPr lang="en-US" dirty="0" smtClean="0"/>
              <a:t>Carnegie Mellon. Retrieved </a:t>
            </a:r>
            <a:r>
              <a:rPr lang="en-US" dirty="0"/>
              <a:t>from </a:t>
            </a:r>
            <a:r>
              <a:rPr lang="en-US" dirty="0">
                <a:hlinkClick r:id="rId2"/>
              </a:rPr>
              <a:t>http://www.cmu.edu/teaching/designteach/design/syllabus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310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kk-KZ" sz="6600" dirty="0" smtClean="0"/>
              <a:t>План семинара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3440" y="1935045"/>
            <a:ext cx="10133559" cy="4523232"/>
          </a:xfrm>
        </p:spPr>
        <p:txBody>
          <a:bodyPr>
            <a:noAutofit/>
          </a:bodyPr>
          <a:lstStyle/>
          <a:p>
            <a:r>
              <a:rPr lang="kk-KZ" sz="4800" dirty="0" smtClean="0"/>
              <a:t>Анализ потребностей </a:t>
            </a:r>
          </a:p>
          <a:p>
            <a:r>
              <a:rPr lang="kk-KZ" sz="4800" dirty="0" smtClean="0"/>
              <a:t>Введение в программу курса</a:t>
            </a:r>
          </a:p>
          <a:p>
            <a:r>
              <a:rPr lang="kk-KZ" sz="4800" dirty="0" smtClean="0"/>
              <a:t>Введение в разработку силлабуса </a:t>
            </a:r>
          </a:p>
          <a:p>
            <a:r>
              <a:rPr lang="kk-KZ" sz="4800" dirty="0" smtClean="0"/>
              <a:t>Результаты обучения </a:t>
            </a:r>
          </a:p>
          <a:p>
            <a:r>
              <a:rPr lang="kk-KZ" sz="4800" dirty="0" smtClean="0"/>
              <a:t>Четкое руководство оценивания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338788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5360" y="284176"/>
            <a:ext cx="10314431" cy="1508760"/>
          </a:xfrm>
        </p:spPr>
        <p:txBody>
          <a:bodyPr>
            <a:normAutofit/>
          </a:bodyPr>
          <a:lstStyle/>
          <a:p>
            <a:r>
              <a:rPr lang="kk-KZ" sz="6000" dirty="0" smtClean="0"/>
              <a:t>Анализ потребностей</a:t>
            </a:r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kk-KZ" sz="2400" dirty="0" smtClean="0"/>
              <a:t>разрыв между  «как на самом деле» и «как должно быть»</a:t>
            </a:r>
            <a:r>
              <a:rPr lang="en-US" sz="2400" dirty="0" smtClean="0"/>
              <a:t> </a:t>
            </a:r>
            <a:r>
              <a:rPr lang="kk-KZ" sz="2400" dirty="0" smtClean="0"/>
              <a:t> (</a:t>
            </a:r>
            <a:r>
              <a:rPr lang="en-US" sz="2400" dirty="0" err="1" smtClean="0"/>
              <a:t>Witkin</a:t>
            </a:r>
            <a:r>
              <a:rPr lang="en-US" sz="2400" dirty="0" smtClean="0"/>
              <a:t> </a:t>
            </a:r>
            <a:r>
              <a:rPr lang="en-US" sz="2400" dirty="0"/>
              <a:t>et al., 1995</a:t>
            </a:r>
            <a:r>
              <a:rPr lang="en-US" sz="2400" dirty="0" smtClean="0"/>
              <a:t>).</a:t>
            </a:r>
            <a:endParaRPr lang="en-US" sz="6600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2421" y="2011679"/>
            <a:ext cx="11586401" cy="4537401"/>
          </a:xfrm>
        </p:spPr>
        <p:txBody>
          <a:bodyPr>
            <a:noAutofit/>
          </a:bodyPr>
          <a:lstStyle/>
          <a:p>
            <a:r>
              <a:rPr lang="kk-KZ" sz="3600" b="1" u="sng" dirty="0" smtClean="0"/>
              <a:t>Шаг </a:t>
            </a:r>
            <a:r>
              <a:rPr lang="en-US" sz="3600" b="1" u="sng" dirty="0" smtClean="0"/>
              <a:t>1 </a:t>
            </a:r>
            <a:r>
              <a:rPr lang="en-US" sz="3600" dirty="0" smtClean="0"/>
              <a:t>– </a:t>
            </a:r>
            <a:r>
              <a:rPr lang="kk-KZ" sz="3600" dirty="0" smtClean="0"/>
              <a:t>Определить аудиторию и </a:t>
            </a:r>
            <a:r>
              <a:rPr lang="ru-RU" sz="3600" dirty="0" smtClean="0"/>
              <a:t>ц</a:t>
            </a:r>
            <a:r>
              <a:rPr lang="kk-KZ" sz="3600" dirty="0" smtClean="0"/>
              <a:t>ели </a:t>
            </a:r>
            <a:r>
              <a:rPr lang="kk-KZ" sz="3600" dirty="0" smtClean="0"/>
              <a:t>анализа. Каковы проблемы</a:t>
            </a:r>
            <a:r>
              <a:rPr lang="en-US" sz="3600" dirty="0" smtClean="0"/>
              <a:t>?</a:t>
            </a:r>
          </a:p>
          <a:p>
            <a:r>
              <a:rPr lang="kk-KZ" sz="3600" b="1" u="sng" dirty="0" smtClean="0"/>
              <a:t>Шаг </a:t>
            </a:r>
            <a:r>
              <a:rPr lang="en-US" sz="3600" b="1" u="sng" dirty="0" smtClean="0"/>
              <a:t>2 </a:t>
            </a:r>
            <a:r>
              <a:rPr lang="en-US" sz="3600" dirty="0" smtClean="0"/>
              <a:t>– </a:t>
            </a:r>
            <a:r>
              <a:rPr lang="kk-KZ" sz="3600" dirty="0" smtClean="0"/>
              <a:t>Описать целевую аудиторию и среду. Кто оказывается под воздействием этой проблемы</a:t>
            </a:r>
            <a:r>
              <a:rPr lang="en-US" sz="3600" dirty="0" smtClean="0"/>
              <a:t>? </a:t>
            </a:r>
          </a:p>
          <a:p>
            <a:r>
              <a:rPr lang="kk-KZ" sz="3600" b="1" u="sng" dirty="0" smtClean="0"/>
              <a:t>Шаг </a:t>
            </a:r>
            <a:r>
              <a:rPr lang="en-US" sz="3600" b="1" u="sng" dirty="0" smtClean="0"/>
              <a:t>3 </a:t>
            </a:r>
            <a:r>
              <a:rPr lang="en-US" sz="3600" dirty="0" smtClean="0"/>
              <a:t>– </a:t>
            </a:r>
            <a:r>
              <a:rPr lang="kk-KZ" sz="3600" dirty="0" smtClean="0"/>
              <a:t>Определить </a:t>
            </a:r>
            <a:r>
              <a:rPr lang="kk-KZ" sz="3600" dirty="0" smtClean="0"/>
              <a:t>потребность </a:t>
            </a:r>
            <a:r>
              <a:rPr lang="kk-KZ" sz="3600" dirty="0" smtClean="0"/>
              <a:t>и начать генерировать возможные решения</a:t>
            </a:r>
            <a:r>
              <a:rPr lang="en-US" sz="3600" dirty="0" smtClean="0"/>
              <a:t>. </a:t>
            </a:r>
            <a:r>
              <a:rPr lang="kk-KZ" sz="3600" dirty="0" smtClean="0"/>
              <a:t>Что мы можем сделать </a:t>
            </a:r>
            <a:r>
              <a:rPr lang="en-US" sz="3600" dirty="0" smtClean="0"/>
              <a:t>? </a:t>
            </a:r>
          </a:p>
          <a:p>
            <a:r>
              <a:rPr lang="kk-KZ" sz="3600" b="1" u="sng" dirty="0" smtClean="0"/>
              <a:t>Шаг</a:t>
            </a:r>
            <a:r>
              <a:rPr lang="en-US" sz="3600" b="1" u="sng" dirty="0" smtClean="0"/>
              <a:t> 4 </a:t>
            </a:r>
            <a:r>
              <a:rPr lang="en-US" sz="3600" dirty="0" smtClean="0"/>
              <a:t>– </a:t>
            </a:r>
            <a:r>
              <a:rPr lang="kk-KZ" sz="3600" dirty="0" smtClean="0"/>
              <a:t>Оцените эти потребности</a:t>
            </a:r>
            <a:r>
              <a:rPr lang="en-US" sz="3600" dirty="0" smtClean="0"/>
              <a:t>. </a:t>
            </a:r>
            <a:r>
              <a:rPr lang="kk-KZ" sz="3600" dirty="0" smtClean="0"/>
              <a:t> </a:t>
            </a:r>
            <a:r>
              <a:rPr lang="kk-KZ" sz="3600" dirty="0"/>
              <a:t>Есть </a:t>
            </a:r>
            <a:r>
              <a:rPr lang="kk-KZ" sz="3600" dirty="0" smtClean="0"/>
              <a:t>ли наиболее важные? Есть ли какие нибудь противоречия? </a:t>
            </a:r>
            <a:r>
              <a:rPr lang="en-US" sz="2400" dirty="0" smtClean="0"/>
              <a:t>(</a:t>
            </a:r>
            <a:r>
              <a:rPr lang="en-US" sz="2400" dirty="0" err="1" smtClean="0"/>
              <a:t>McKillip</a:t>
            </a:r>
            <a:r>
              <a:rPr lang="en-US" sz="2400" dirty="0" smtClean="0"/>
              <a:t>, 1998)</a:t>
            </a:r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221224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674" y="284176"/>
            <a:ext cx="11591109" cy="1508760"/>
          </a:xfrm>
        </p:spPr>
        <p:txBody>
          <a:bodyPr>
            <a:noAutofit/>
          </a:bodyPr>
          <a:lstStyle/>
          <a:p>
            <a:pPr algn="ctr"/>
            <a:r>
              <a:rPr lang="kk-KZ" sz="4800" dirty="0" smtClean="0"/>
              <a:t>Обеспечение качества</a:t>
            </a: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kk-KZ" sz="4800" dirty="0" smtClean="0"/>
              <a:t>Требования Болонского процесса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92936"/>
            <a:ext cx="12192000" cy="4802659"/>
          </a:xfrm>
        </p:spPr>
        <p:txBody>
          <a:bodyPr numCol="2">
            <a:noAutofit/>
          </a:bodyPr>
          <a:lstStyle/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kk-KZ" sz="2800" b="1" u="sng" dirty="0" smtClean="0"/>
              <a:t>Программы</a:t>
            </a:r>
            <a:r>
              <a:rPr lang="en-US" sz="2800" dirty="0" smtClean="0"/>
              <a:t>:</a:t>
            </a:r>
            <a:endParaRPr lang="en-US" sz="2800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kk-KZ" sz="2800" dirty="0" smtClean="0"/>
              <a:t>Разрабатываются с общими целями программы, которые соответствуют институцинальной стратегиии и содержат ясные </a:t>
            </a:r>
            <a:r>
              <a:rPr lang="kk-KZ" sz="2800" b="1" dirty="0" smtClean="0"/>
              <a:t>ожидаемые цели </a:t>
            </a:r>
            <a:r>
              <a:rPr lang="kk-KZ" sz="2800" b="1" dirty="0" smtClean="0"/>
              <a:t>обучения</a:t>
            </a:r>
            <a:r>
              <a:rPr lang="en-US" sz="2800" b="1" dirty="0" smtClean="0"/>
              <a:t>;</a:t>
            </a:r>
            <a:r>
              <a:rPr lang="kk-KZ" sz="2800" b="1" dirty="0" smtClean="0"/>
              <a:t> </a:t>
            </a:r>
            <a:endParaRPr lang="kk-KZ" sz="2800" b="1" dirty="0" smtClean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kk-KZ" sz="2800" dirty="0" smtClean="0"/>
              <a:t>Разрабатываются с привлечением студентов и других заинтересованных сторон</a:t>
            </a:r>
            <a:r>
              <a:rPr lang="en-US" sz="2800" dirty="0" smtClean="0"/>
              <a:t>;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en-US" sz="2800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kk-KZ" sz="2800" dirty="0" smtClean="0"/>
              <a:t>Имеют преимущества от внешних экспе</a:t>
            </a:r>
            <a:r>
              <a:rPr lang="kk-KZ" sz="2800" dirty="0"/>
              <a:t>р</a:t>
            </a:r>
            <a:r>
              <a:rPr lang="kk-KZ" sz="2800" dirty="0" smtClean="0"/>
              <a:t>тных знаний и контрольных ориентиров</a:t>
            </a:r>
            <a:r>
              <a:rPr lang="en-US" sz="2800" dirty="0" smtClean="0"/>
              <a:t>; </a:t>
            </a:r>
            <a:endParaRPr lang="en-US" sz="2800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kk-KZ" sz="2800" dirty="0" smtClean="0"/>
              <a:t>Разрабатываются для того, чтобы обеспечить последовательный прогресс </a:t>
            </a:r>
            <a:r>
              <a:rPr lang="kk-KZ" sz="2800" dirty="0" smtClean="0"/>
              <a:t>студентов</a:t>
            </a:r>
            <a:r>
              <a:rPr lang="en-US" sz="2800" dirty="0" smtClean="0"/>
              <a:t>;</a:t>
            </a:r>
            <a:r>
              <a:rPr lang="kk-KZ" sz="2800" dirty="0" smtClean="0"/>
              <a:t> </a:t>
            </a:r>
            <a:endParaRPr lang="kk-KZ" sz="2800" dirty="0" smtClean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kk-KZ" sz="2800" dirty="0" smtClean="0"/>
              <a:t>Определяют ожидаемую нагрузку студентов, например,  в </a:t>
            </a:r>
            <a:r>
              <a:rPr lang="en-US" sz="2800" dirty="0" smtClean="0"/>
              <a:t>ECTS 	</a:t>
            </a:r>
            <a:r>
              <a:rPr lang="ru-RU" sz="2800" dirty="0" smtClean="0"/>
              <a:t>				</a:t>
            </a:r>
            <a:r>
              <a:rPr lang="en-US" sz="2800" dirty="0" smtClean="0"/>
              <a:t>(</a:t>
            </a:r>
            <a:r>
              <a:rPr lang="en-US" sz="2800" dirty="0" smtClean="0"/>
              <a:t>ENQA, 2015)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99768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kk-KZ" sz="6000" dirty="0" smtClean="0"/>
              <a:t>Разработка силлабуса</a:t>
            </a:r>
            <a:endParaRPr lang="en-US" sz="60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52670" y="1792937"/>
            <a:ext cx="3153639" cy="81963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kk-KZ" sz="2000" dirty="0" smtClean="0"/>
              <a:t>Является ли силабус студенто-центрированным</a:t>
            </a:r>
            <a:r>
              <a:rPr lang="en-US" sz="2000" dirty="0" smtClean="0"/>
              <a:t>? </a:t>
            </a:r>
            <a:endParaRPr lang="en-US" sz="2000" dirty="0"/>
          </a:p>
        </p:txBody>
      </p:sp>
      <p:pic>
        <p:nvPicPr>
          <p:cNvPr id="1026" name="Picture 2" descr="http://www.21stcentech.com/wp-content/uploads/2012/12/learner-centered-teach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434" y="2394856"/>
            <a:ext cx="3810000" cy="286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3"/>
          <p:cNvSpPr txBox="1">
            <a:spLocks/>
          </p:cNvSpPr>
          <p:nvPr/>
        </p:nvSpPr>
        <p:spPr>
          <a:xfrm>
            <a:off x="4079493" y="1788581"/>
            <a:ext cx="3730487" cy="61063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tx1"/>
              </a:buClr>
              <a:buFont typeface="Wingdings" pitchFamily="2" charset="2"/>
              <a:buChar char="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14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00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686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972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846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718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29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062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kk-KZ" dirty="0" smtClean="0"/>
              <a:t>Оказывается ли всесторонняя поддержка?</a:t>
            </a:r>
            <a:endParaRPr lang="en-US" dirty="0"/>
          </a:p>
        </p:txBody>
      </p:sp>
      <p:pic>
        <p:nvPicPr>
          <p:cNvPr id="1030" name="Picture 6" descr="http://blogs.glnd.k12.va.us/kbachmann/files/2012/08/scaffolding-higher-level-Learnin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4405" y="2394856"/>
            <a:ext cx="3635575" cy="286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math.technion.ac.il/S/rl/M.C.Escher/1/drawing_hands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669" y="2394856"/>
            <a:ext cx="3824917" cy="286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ontent Placeholder 3"/>
          <p:cNvSpPr txBox="1">
            <a:spLocks/>
          </p:cNvSpPr>
          <p:nvPr/>
        </p:nvSpPr>
        <p:spPr>
          <a:xfrm>
            <a:off x="8231210" y="1765779"/>
            <a:ext cx="3454084" cy="6019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tx1"/>
              </a:buClr>
              <a:buFont typeface="Wingdings" pitchFamily="2" charset="2"/>
              <a:buChar char="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14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00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686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972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846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718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29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062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kk-KZ" sz="2000" dirty="0" smtClean="0"/>
              <a:t>Является ли силлабус рефлексивным</a:t>
            </a:r>
            <a:r>
              <a:rPr lang="kk-KZ" sz="2400" dirty="0" smtClean="0"/>
              <a:t>?</a:t>
            </a:r>
            <a:endParaRPr lang="en-US" sz="2400" dirty="0"/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899018" y="5366382"/>
            <a:ext cx="2660942" cy="12641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tx1"/>
              </a:buClr>
              <a:buFont typeface="Wingdings" pitchFamily="2" charset="2"/>
              <a:buChar char="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14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00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686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972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846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718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29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062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kk-KZ" sz="3600" dirty="0" smtClean="0"/>
              <a:t>Внимание студентов</a:t>
            </a:r>
            <a:endParaRPr lang="en-US" sz="3600" dirty="0"/>
          </a:p>
        </p:txBody>
      </p:sp>
      <p:sp>
        <p:nvSpPr>
          <p:cNvPr id="13" name="Content Placeholder 3"/>
          <p:cNvSpPr txBox="1">
            <a:spLocks/>
          </p:cNvSpPr>
          <p:nvPr/>
        </p:nvSpPr>
        <p:spPr>
          <a:xfrm>
            <a:off x="4139692" y="5366381"/>
            <a:ext cx="3610087" cy="12641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tx1"/>
              </a:buClr>
              <a:buFont typeface="Wingdings" pitchFamily="2" charset="2"/>
              <a:buChar char="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14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00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686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972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846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718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29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062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kk-KZ" sz="3600" dirty="0" smtClean="0"/>
              <a:t>Прогресс студентов</a:t>
            </a:r>
            <a:endParaRPr lang="en-US" sz="3600" dirty="0"/>
          </a:p>
        </p:txBody>
      </p:sp>
      <p:sp>
        <p:nvSpPr>
          <p:cNvPr id="14" name="Content Placeholder 3"/>
          <p:cNvSpPr txBox="1">
            <a:spLocks/>
          </p:cNvSpPr>
          <p:nvPr/>
        </p:nvSpPr>
        <p:spPr>
          <a:xfrm>
            <a:off x="8028755" y="5366381"/>
            <a:ext cx="3680744" cy="10899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tx1"/>
              </a:buClr>
              <a:buFont typeface="Wingdings" pitchFamily="2" charset="2"/>
              <a:buChar char="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14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00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686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972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846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718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29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062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kk-KZ" sz="3600" dirty="0" smtClean="0"/>
              <a:t>Самосознание студентов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620532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7" grpId="0"/>
      <p:bldP spid="10" grpId="0"/>
      <p:bldP spid="11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kk-KZ" sz="6000" dirty="0" smtClean="0"/>
              <a:t>Разработка </a:t>
            </a:r>
            <a:r>
              <a:rPr lang="kk-KZ" sz="6000" dirty="0" smtClean="0"/>
              <a:t>силлабуса</a:t>
            </a:r>
            <a:r>
              <a:rPr lang="kk-KZ" sz="1800" dirty="0" smtClean="0"/>
              <a:t/>
            </a:r>
            <a:br>
              <a:rPr lang="kk-KZ" sz="1800" dirty="0" smtClean="0"/>
            </a:br>
            <a:r>
              <a:rPr lang="kk-KZ" sz="3200" u="sng" dirty="0"/>
              <a:t>Каковы основные компоненты силлабуса</a:t>
            </a:r>
            <a:r>
              <a:rPr lang="kk-KZ" sz="3200" u="sng" dirty="0" smtClean="0"/>
              <a:t>?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914" y="1966078"/>
            <a:ext cx="11522089" cy="4019809"/>
          </a:xfrm>
        </p:spPr>
        <p:txBody>
          <a:bodyPr numCol="2">
            <a:noAutofit/>
          </a:bodyPr>
          <a:lstStyle/>
          <a:p>
            <a:r>
              <a:rPr lang="kk-KZ" sz="3200" dirty="0" smtClean="0"/>
              <a:t>Титульный лист с названием курса, номера, года, количеством кредитов, место проведения, время, контактные данные</a:t>
            </a:r>
            <a:r>
              <a:rPr lang="en-US" sz="3200" dirty="0" smtClean="0"/>
              <a:t>.</a:t>
            </a:r>
          </a:p>
          <a:p>
            <a:r>
              <a:rPr lang="kk-KZ" sz="3200" dirty="0" smtClean="0"/>
              <a:t>Описание курса (</a:t>
            </a:r>
            <a:r>
              <a:rPr lang="ru-RU" sz="3200" dirty="0" smtClean="0"/>
              <a:t>содержание, цель и актуальность</a:t>
            </a:r>
            <a:r>
              <a:rPr lang="kk-KZ" sz="3200" dirty="0" smtClean="0"/>
              <a:t>) </a:t>
            </a:r>
          </a:p>
          <a:p>
            <a:r>
              <a:rPr lang="kk-KZ" sz="3200" dirty="0" smtClean="0"/>
              <a:t>Цели курса/результаты обучения</a:t>
            </a:r>
            <a:br>
              <a:rPr lang="kk-KZ" sz="3200" dirty="0" smtClean="0"/>
            </a:br>
            <a:r>
              <a:rPr lang="kk-KZ" sz="3200" dirty="0" smtClean="0"/>
              <a:t/>
            </a:r>
            <a:br>
              <a:rPr lang="kk-KZ" sz="3200" dirty="0" smtClean="0"/>
            </a:br>
            <a:endParaRPr lang="en-US" sz="3200" dirty="0" smtClean="0"/>
          </a:p>
          <a:p>
            <a:r>
              <a:rPr lang="ru-RU" sz="3200" dirty="0" smtClean="0"/>
              <a:t>Организация курса </a:t>
            </a:r>
            <a:r>
              <a:rPr lang="en-US" sz="3200" dirty="0" smtClean="0"/>
              <a:t>(</a:t>
            </a:r>
            <a:r>
              <a:rPr lang="ru-RU" sz="3200" dirty="0" smtClean="0"/>
              <a:t>темы)</a:t>
            </a:r>
          </a:p>
          <a:p>
            <a:r>
              <a:rPr lang="ru-RU" sz="3200" dirty="0" smtClean="0"/>
              <a:t>Требования курса</a:t>
            </a:r>
            <a:r>
              <a:rPr lang="en-US" sz="3200" dirty="0" smtClean="0"/>
              <a:t> </a:t>
            </a:r>
          </a:p>
          <a:p>
            <a:r>
              <a:rPr lang="ru-RU" sz="3200" dirty="0" smtClean="0"/>
              <a:t>Политика оценивания </a:t>
            </a:r>
          </a:p>
          <a:p>
            <a:r>
              <a:rPr lang="ru-RU" sz="3200" dirty="0" smtClean="0"/>
              <a:t>Программа курса и ожидания </a:t>
            </a:r>
          </a:p>
          <a:p>
            <a:r>
              <a:rPr lang="ru-RU" sz="3200" dirty="0" smtClean="0"/>
              <a:t>Рекомендации для изучения</a:t>
            </a:r>
            <a:r>
              <a:rPr lang="en-US" sz="3200" dirty="0" smtClean="0"/>
              <a:t>  </a:t>
            </a:r>
            <a:br>
              <a:rPr lang="en-US" sz="3200" dirty="0" smtClean="0"/>
            </a:br>
            <a:r>
              <a:rPr lang="en-US" sz="3200" dirty="0" smtClean="0"/>
              <a:t>			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			</a:t>
            </a:r>
            <a:r>
              <a:rPr lang="en-US" sz="3000" dirty="0" smtClean="0"/>
              <a:t>(</a:t>
            </a:r>
            <a:r>
              <a:rPr lang="en-US" sz="3000" dirty="0" err="1" smtClean="0"/>
              <a:t>Eberly</a:t>
            </a:r>
            <a:r>
              <a:rPr lang="en-US" sz="3000" dirty="0" smtClean="0"/>
              <a:t>, 2015)</a:t>
            </a:r>
          </a:p>
          <a:p>
            <a:pPr lvl="8"/>
            <a:endParaRPr lang="en-US" sz="1400" dirty="0" smtClean="0"/>
          </a:p>
          <a:p>
            <a:endParaRPr lang="en-US" sz="2000" dirty="0" smtClean="0"/>
          </a:p>
          <a:p>
            <a:pPr mar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69153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1650" y="272301"/>
            <a:ext cx="10678241" cy="1508760"/>
          </a:xfrm>
        </p:spPr>
        <p:txBody>
          <a:bodyPr>
            <a:noAutofit/>
          </a:bodyPr>
          <a:lstStyle/>
          <a:p>
            <a:r>
              <a:rPr lang="ru-RU" sz="7200" dirty="0" smtClean="0"/>
              <a:t>Результаты обучения</a:t>
            </a:r>
            <a:r>
              <a:rPr lang="en-US" sz="7200" dirty="0" smtClean="0"/>
              <a:t>: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ru-RU" sz="3200" dirty="0" smtClean="0"/>
              <a:t>По окончанию курса студенты </a:t>
            </a:r>
            <a:r>
              <a:rPr lang="ru-RU" sz="3200" b="1" dirty="0" smtClean="0"/>
              <a:t>должны  уметь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2811" y="1942010"/>
            <a:ext cx="5259977" cy="4846320"/>
          </a:xfrm>
          <a:ln w="76200">
            <a:solidFill>
              <a:schemeClr val="tx1"/>
            </a:solidFill>
          </a:ln>
        </p:spPr>
        <p:txBody>
          <a:bodyPr>
            <a:normAutofit fontScale="92500"/>
          </a:bodyPr>
          <a:lstStyle/>
          <a:p>
            <a:pPr>
              <a:spcBef>
                <a:spcPts val="1800"/>
              </a:spcBef>
            </a:pPr>
            <a:r>
              <a:rPr lang="ru-RU" dirty="0" smtClean="0"/>
              <a:t>Объяснять научные </a:t>
            </a:r>
            <a:r>
              <a:rPr lang="ru-RU" dirty="0"/>
              <a:t>принципы, лежащие </a:t>
            </a:r>
            <a:r>
              <a:rPr lang="ru-RU" dirty="0" smtClean="0"/>
              <a:t>в</a:t>
            </a:r>
            <a:r>
              <a:rPr lang="en-US" dirty="0" smtClean="0"/>
              <a:t> </a:t>
            </a:r>
            <a:r>
              <a:rPr lang="kk-KZ" dirty="0" smtClean="0"/>
              <a:t>основе</a:t>
            </a:r>
            <a:r>
              <a:rPr lang="ru-RU" dirty="0" smtClean="0"/>
              <a:t> </a:t>
            </a:r>
            <a:r>
              <a:rPr lang="ru-RU" dirty="0"/>
              <a:t>"стихийных" бедствий, в том числе циклонической погоды, </a:t>
            </a:r>
            <a:r>
              <a:rPr lang="ru-RU" dirty="0" err="1" smtClean="0"/>
              <a:t>глобальн</a:t>
            </a:r>
            <a:r>
              <a:rPr lang="kk-KZ" dirty="0" smtClean="0"/>
              <a:t>ого</a:t>
            </a:r>
            <a:r>
              <a:rPr lang="ru-RU" dirty="0" smtClean="0"/>
              <a:t> изменения </a:t>
            </a:r>
            <a:r>
              <a:rPr lang="ru-RU" dirty="0"/>
              <a:t>климата, вулканов, землетрясения, цунами, наводнения </a:t>
            </a:r>
            <a:r>
              <a:rPr lang="ru-RU" dirty="0" smtClean="0"/>
              <a:t>рек, </a:t>
            </a:r>
            <a:r>
              <a:rPr lang="ru-RU" dirty="0"/>
              <a:t>голода, и болезней</a:t>
            </a:r>
            <a:r>
              <a:rPr lang="ru-RU" dirty="0" smtClean="0"/>
              <a:t>.</a:t>
            </a:r>
          </a:p>
          <a:p>
            <a:pPr>
              <a:spcBef>
                <a:spcPts val="1800"/>
              </a:spcBef>
            </a:pPr>
            <a:r>
              <a:rPr lang="ru-RU" dirty="0" smtClean="0"/>
              <a:t>Анализировать  </a:t>
            </a:r>
            <a:r>
              <a:rPr lang="ru-RU" dirty="0"/>
              <a:t>в какой степени данная катастрофа </a:t>
            </a:r>
            <a:r>
              <a:rPr lang="ru-RU" dirty="0" smtClean="0"/>
              <a:t> на самом деле является «стихийным» или </a:t>
            </a:r>
            <a:r>
              <a:rPr lang="ru-RU" dirty="0" err="1" smtClean="0"/>
              <a:t>выз</a:t>
            </a:r>
            <a:r>
              <a:rPr lang="kk-KZ" dirty="0" smtClean="0"/>
              <a:t>ываны </a:t>
            </a:r>
            <a:r>
              <a:rPr lang="ru-RU" dirty="0" smtClean="0"/>
              <a:t>или усугубляются в результате действий </a:t>
            </a:r>
            <a:r>
              <a:rPr lang="ru-RU" dirty="0"/>
              <a:t>человека</a:t>
            </a:r>
            <a:r>
              <a:rPr lang="ru-RU" dirty="0" smtClean="0"/>
              <a:t>.</a:t>
            </a:r>
          </a:p>
          <a:p>
            <a:pPr>
              <a:spcBef>
                <a:spcPts val="1800"/>
              </a:spcBef>
            </a:pPr>
            <a:r>
              <a:rPr lang="kk-KZ" dirty="0" smtClean="0"/>
              <a:t>Находить </a:t>
            </a:r>
            <a:r>
              <a:rPr lang="ru-RU" dirty="0" smtClean="0"/>
              <a:t>связи </a:t>
            </a:r>
            <a:r>
              <a:rPr lang="ru-RU" dirty="0"/>
              <a:t>между различными типами стихийных бедствий, признавая, что крупные бедствия часто производят предсказуемые побочные </a:t>
            </a:r>
            <a:r>
              <a:rPr lang="ru-RU" dirty="0" smtClean="0"/>
              <a:t>эффекты.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644586" y="1942011"/>
            <a:ext cx="5338408" cy="4846320"/>
          </a:xfrm>
          <a:prstGeom prst="rect">
            <a:avLst/>
          </a:prstGeom>
          <a:ln w="76200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92500"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tx1"/>
              </a:buClr>
              <a:buFont typeface="Wingdings" pitchFamily="2" charset="2"/>
              <a:buChar char="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14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00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686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972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846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718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29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062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Анализировать </a:t>
            </a:r>
            <a:r>
              <a:rPr lang="ru-RU" dirty="0" smtClean="0"/>
              <a:t>эти дебаты, используя теоритические рамки, предоставленные на занятиях. </a:t>
            </a:r>
          </a:p>
          <a:p>
            <a:r>
              <a:rPr lang="ru-RU" dirty="0" smtClean="0"/>
              <a:t>Описывать </a:t>
            </a:r>
            <a:r>
              <a:rPr lang="ru-RU" dirty="0"/>
              <a:t>некоторые аспекты </a:t>
            </a:r>
            <a:r>
              <a:rPr lang="ru-RU" dirty="0" smtClean="0"/>
              <a:t>распространения и противоречий </a:t>
            </a:r>
            <a:r>
              <a:rPr lang="ru-RU" dirty="0"/>
              <a:t>ф</a:t>
            </a:r>
            <a:r>
              <a:rPr lang="ru-RU" dirty="0" smtClean="0"/>
              <a:t>едерального вмешательства в социально-экономическую жизнь </a:t>
            </a:r>
            <a:r>
              <a:rPr lang="ru-RU" dirty="0"/>
              <a:t>в течение последних 200 с лишним лет, и оценить аргументы за и против этих действий</a:t>
            </a:r>
            <a:r>
              <a:rPr lang="ru-RU" dirty="0" smtClean="0"/>
              <a:t>.</a:t>
            </a:r>
          </a:p>
          <a:p>
            <a:r>
              <a:rPr lang="ru-RU" dirty="0" smtClean="0"/>
              <a:t>Критически применять  полученные знания на других занятиях истории и других курсов.</a:t>
            </a:r>
          </a:p>
          <a:p>
            <a:r>
              <a:rPr lang="kk-KZ" dirty="0" smtClean="0"/>
              <a:t>Выступать в поддержку определенных </a:t>
            </a:r>
            <a:r>
              <a:rPr lang="ru-RU" dirty="0" smtClean="0"/>
              <a:t>политических </a:t>
            </a:r>
            <a:r>
              <a:rPr lang="ru-RU" dirty="0"/>
              <a:t>решений с использованием знаний и навыков, полученных на </a:t>
            </a:r>
            <a:r>
              <a:rPr lang="ru-RU" dirty="0" smtClean="0"/>
              <a:t> данном курсе</a:t>
            </a:r>
            <a:r>
              <a:rPr lang="ru-RU" dirty="0"/>
              <a:t>.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 rot="16200000">
            <a:off x="-1895978" y="3694691"/>
            <a:ext cx="4915256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800" dirty="0" smtClean="0"/>
              <a:t>Экологические исследования</a:t>
            </a:r>
            <a:r>
              <a:rPr lang="en-US" sz="4000" dirty="0" smtClean="0"/>
              <a:t>:</a:t>
            </a:r>
            <a:endParaRPr lang="kk-KZ" sz="4000" dirty="0" smtClean="0"/>
          </a:p>
          <a:p>
            <a:r>
              <a:rPr lang="en-US" sz="4000" dirty="0" smtClean="0"/>
              <a:t> </a:t>
            </a:r>
            <a:endParaRPr lang="en-US" sz="4000" dirty="0"/>
          </a:p>
        </p:txBody>
      </p:sp>
      <p:sp>
        <p:nvSpPr>
          <p:cNvPr id="6" name="Rectangle 5"/>
          <p:cNvSpPr/>
          <p:nvPr/>
        </p:nvSpPr>
        <p:spPr>
          <a:xfrm rot="16200000">
            <a:off x="3664290" y="3903505"/>
            <a:ext cx="503727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3200" dirty="0" smtClean="0"/>
              <a:t>Государственая политика</a:t>
            </a:r>
            <a:r>
              <a:rPr lang="en-US" sz="5400" dirty="0" smtClean="0"/>
              <a:t>: 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589377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1650" y="272301"/>
            <a:ext cx="10678241" cy="1508760"/>
          </a:xfrm>
        </p:spPr>
        <p:txBody>
          <a:bodyPr>
            <a:noAutofit/>
          </a:bodyPr>
          <a:lstStyle/>
          <a:p>
            <a:r>
              <a:rPr lang="ru-RU" sz="7200" dirty="0" smtClean="0"/>
              <a:t>Результаты обучения</a:t>
            </a:r>
            <a:r>
              <a:rPr lang="en-US" sz="7200" dirty="0" smtClean="0"/>
              <a:t>: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ru-RU" sz="3200" dirty="0" smtClean="0"/>
              <a:t>По окончанию курса студенты </a:t>
            </a:r>
            <a:r>
              <a:rPr lang="ru-RU" sz="3200" b="1" dirty="0" smtClean="0"/>
              <a:t>должны  уметь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2811" y="1942010"/>
            <a:ext cx="5259977" cy="4846320"/>
          </a:xfrm>
          <a:ln w="76200">
            <a:solidFill>
              <a:schemeClr val="tx1"/>
            </a:solidFill>
          </a:ln>
        </p:spPr>
        <p:txBody>
          <a:bodyPr>
            <a:normAutofit fontScale="92500"/>
          </a:bodyPr>
          <a:lstStyle/>
          <a:p>
            <a:pPr>
              <a:spcBef>
                <a:spcPts val="1800"/>
              </a:spcBef>
            </a:pPr>
            <a:r>
              <a:rPr lang="ru-RU" dirty="0" smtClean="0">
                <a:solidFill>
                  <a:schemeClr val="accent1"/>
                </a:solidFill>
              </a:rPr>
              <a:t>Объяснять </a:t>
            </a:r>
            <a:r>
              <a:rPr lang="ru-RU" dirty="0" smtClean="0"/>
              <a:t>научные </a:t>
            </a:r>
            <a:r>
              <a:rPr lang="ru-RU" dirty="0"/>
              <a:t>принципы, лежащие </a:t>
            </a:r>
            <a:r>
              <a:rPr lang="ru-RU" dirty="0" smtClean="0"/>
              <a:t>в</a:t>
            </a:r>
            <a:r>
              <a:rPr lang="en-US" dirty="0" smtClean="0"/>
              <a:t> </a:t>
            </a:r>
            <a:r>
              <a:rPr lang="kk-KZ" dirty="0" smtClean="0"/>
              <a:t>основе</a:t>
            </a:r>
            <a:r>
              <a:rPr lang="ru-RU" dirty="0" smtClean="0"/>
              <a:t> </a:t>
            </a:r>
            <a:r>
              <a:rPr lang="ru-RU" dirty="0"/>
              <a:t>"стихийных" бедствий, в том числе циклонической погоды, </a:t>
            </a:r>
            <a:r>
              <a:rPr lang="ru-RU" dirty="0" err="1" smtClean="0"/>
              <a:t>глобальн</a:t>
            </a:r>
            <a:r>
              <a:rPr lang="kk-KZ" dirty="0" smtClean="0"/>
              <a:t>ого</a:t>
            </a:r>
            <a:r>
              <a:rPr lang="ru-RU" dirty="0" smtClean="0"/>
              <a:t> изменения </a:t>
            </a:r>
            <a:r>
              <a:rPr lang="ru-RU" dirty="0"/>
              <a:t>климата, вулканов, землетрясения, цунами, наводнения </a:t>
            </a:r>
            <a:r>
              <a:rPr lang="ru-RU" dirty="0" smtClean="0"/>
              <a:t>рек, </a:t>
            </a:r>
            <a:r>
              <a:rPr lang="ru-RU" dirty="0"/>
              <a:t>голода, и болезней</a:t>
            </a:r>
            <a:r>
              <a:rPr lang="ru-RU" dirty="0" smtClean="0"/>
              <a:t>.</a:t>
            </a:r>
          </a:p>
          <a:p>
            <a:pPr>
              <a:spcBef>
                <a:spcPts val="1800"/>
              </a:spcBef>
            </a:pPr>
            <a:r>
              <a:rPr lang="ru-RU" dirty="0" smtClean="0">
                <a:solidFill>
                  <a:schemeClr val="accent1"/>
                </a:solidFill>
              </a:rPr>
              <a:t>Анализировать  </a:t>
            </a:r>
            <a:r>
              <a:rPr lang="ru-RU" dirty="0"/>
              <a:t>в какой степени данная катастрофа </a:t>
            </a:r>
            <a:r>
              <a:rPr lang="ru-RU" dirty="0" smtClean="0"/>
              <a:t> на самом деле является «стихийным» или </a:t>
            </a:r>
            <a:r>
              <a:rPr lang="ru-RU" dirty="0" err="1" smtClean="0"/>
              <a:t>выз</a:t>
            </a:r>
            <a:r>
              <a:rPr lang="kk-KZ" dirty="0" smtClean="0"/>
              <a:t>ываны </a:t>
            </a:r>
            <a:r>
              <a:rPr lang="ru-RU" dirty="0" smtClean="0"/>
              <a:t>или усугубляются в результате действий </a:t>
            </a:r>
            <a:r>
              <a:rPr lang="ru-RU" dirty="0"/>
              <a:t>человека</a:t>
            </a:r>
            <a:r>
              <a:rPr lang="ru-RU" dirty="0" smtClean="0"/>
              <a:t>.</a:t>
            </a:r>
          </a:p>
          <a:p>
            <a:pPr>
              <a:spcBef>
                <a:spcPts val="1800"/>
              </a:spcBef>
            </a:pPr>
            <a:r>
              <a:rPr lang="kk-KZ" dirty="0" smtClean="0">
                <a:solidFill>
                  <a:schemeClr val="accent1"/>
                </a:solidFill>
              </a:rPr>
              <a:t>Находить </a:t>
            </a:r>
            <a:r>
              <a:rPr lang="ru-RU" dirty="0" smtClean="0">
                <a:solidFill>
                  <a:schemeClr val="accent1"/>
                </a:solidFill>
              </a:rPr>
              <a:t>связи </a:t>
            </a:r>
            <a:r>
              <a:rPr lang="ru-RU" dirty="0"/>
              <a:t>между различными типами стихийных бедствий, признавая, что крупные бедствия часто производят предсказуемые побочные </a:t>
            </a:r>
            <a:r>
              <a:rPr lang="ru-RU" dirty="0" smtClean="0"/>
              <a:t>эффекты.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644586" y="1942011"/>
            <a:ext cx="5338408" cy="4846320"/>
          </a:xfrm>
          <a:prstGeom prst="rect">
            <a:avLst/>
          </a:prstGeom>
          <a:ln w="76200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92500"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tx1"/>
              </a:buClr>
              <a:buFont typeface="Wingdings" pitchFamily="2" charset="2"/>
              <a:buChar char="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14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00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686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972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846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718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29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062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schemeClr val="accent1"/>
                </a:solidFill>
              </a:rPr>
              <a:t>Анализировать </a:t>
            </a:r>
            <a:r>
              <a:rPr lang="ru-RU" dirty="0" smtClean="0"/>
              <a:t>эти дебаты, используя теоритические рамки, предоставленные на занятиях. </a:t>
            </a:r>
          </a:p>
          <a:p>
            <a:r>
              <a:rPr lang="ru-RU" dirty="0" smtClean="0">
                <a:solidFill>
                  <a:schemeClr val="accent1"/>
                </a:solidFill>
              </a:rPr>
              <a:t>Описывать </a:t>
            </a:r>
            <a:r>
              <a:rPr lang="ru-RU" dirty="0"/>
              <a:t>некоторые аспекты </a:t>
            </a:r>
            <a:r>
              <a:rPr lang="ru-RU" dirty="0" smtClean="0"/>
              <a:t>распространения и противоречий </a:t>
            </a:r>
            <a:r>
              <a:rPr lang="ru-RU" dirty="0"/>
              <a:t>ф</a:t>
            </a:r>
            <a:r>
              <a:rPr lang="ru-RU" dirty="0" smtClean="0"/>
              <a:t>едерального вмешательства в социально-экономическую жизнь </a:t>
            </a:r>
            <a:r>
              <a:rPr lang="ru-RU" dirty="0"/>
              <a:t>в течение последних 200 с лишним лет, и </a:t>
            </a:r>
            <a:r>
              <a:rPr lang="ru-RU" dirty="0">
                <a:solidFill>
                  <a:schemeClr val="accent1"/>
                </a:solidFill>
              </a:rPr>
              <a:t>оценить </a:t>
            </a:r>
            <a:r>
              <a:rPr lang="ru-RU" dirty="0"/>
              <a:t>аргументы за и против этих действий</a:t>
            </a:r>
            <a:r>
              <a:rPr lang="ru-RU" dirty="0" smtClean="0"/>
              <a:t>.</a:t>
            </a:r>
          </a:p>
          <a:p>
            <a:r>
              <a:rPr lang="ru-RU" dirty="0" smtClean="0"/>
              <a:t>Критически </a:t>
            </a:r>
            <a:r>
              <a:rPr lang="ru-RU" dirty="0" smtClean="0">
                <a:solidFill>
                  <a:schemeClr val="accent1"/>
                </a:solidFill>
              </a:rPr>
              <a:t>применять</a:t>
            </a:r>
            <a:r>
              <a:rPr lang="ru-RU" dirty="0" smtClean="0"/>
              <a:t>  полученные знания на других занятиях истории и других курсов.</a:t>
            </a:r>
          </a:p>
          <a:p>
            <a:r>
              <a:rPr lang="kk-KZ" dirty="0" smtClean="0">
                <a:solidFill>
                  <a:schemeClr val="accent1"/>
                </a:solidFill>
              </a:rPr>
              <a:t>Выступать в поддержку </a:t>
            </a:r>
            <a:r>
              <a:rPr lang="kk-KZ" dirty="0" smtClean="0"/>
              <a:t>определенных </a:t>
            </a:r>
            <a:r>
              <a:rPr lang="ru-RU" dirty="0" smtClean="0"/>
              <a:t>политических </a:t>
            </a:r>
            <a:r>
              <a:rPr lang="ru-RU" dirty="0"/>
              <a:t>решений с использованием знаний и навыков, полученных на </a:t>
            </a:r>
            <a:r>
              <a:rPr lang="ru-RU" dirty="0" smtClean="0"/>
              <a:t> данном курсе</a:t>
            </a:r>
            <a:r>
              <a:rPr lang="ru-RU" dirty="0"/>
              <a:t>.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 rot="16200000">
            <a:off x="-1895978" y="3694691"/>
            <a:ext cx="4915256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800" dirty="0" smtClean="0"/>
              <a:t>Экологические исследования</a:t>
            </a:r>
            <a:r>
              <a:rPr lang="en-US" sz="4000" dirty="0" smtClean="0"/>
              <a:t>:</a:t>
            </a:r>
            <a:endParaRPr lang="kk-KZ" sz="4000" dirty="0" smtClean="0"/>
          </a:p>
          <a:p>
            <a:r>
              <a:rPr lang="en-US" sz="4000" dirty="0" smtClean="0"/>
              <a:t> </a:t>
            </a:r>
            <a:endParaRPr lang="en-US" sz="4000" dirty="0"/>
          </a:p>
        </p:txBody>
      </p:sp>
      <p:sp>
        <p:nvSpPr>
          <p:cNvPr id="6" name="Rectangle 5"/>
          <p:cNvSpPr/>
          <p:nvPr/>
        </p:nvSpPr>
        <p:spPr>
          <a:xfrm rot="16200000">
            <a:off x="3664290" y="3903505"/>
            <a:ext cx="503727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3200" dirty="0" smtClean="0"/>
              <a:t>Государственая политика</a:t>
            </a:r>
            <a:r>
              <a:rPr lang="en-US" sz="5400" dirty="0" smtClean="0"/>
              <a:t>: 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519719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2176" y="1793848"/>
            <a:ext cx="6373612" cy="4856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609" y="10431"/>
            <a:ext cx="11066745" cy="1508760"/>
          </a:xfrm>
        </p:spPr>
        <p:txBody>
          <a:bodyPr>
            <a:noAutofit/>
          </a:bodyPr>
          <a:lstStyle/>
          <a:p>
            <a:pPr algn="ctr"/>
            <a:r>
              <a:rPr lang="kk-KZ" sz="6000" dirty="0" smtClean="0"/>
              <a:t>Результаты </a:t>
            </a:r>
            <a:r>
              <a:rPr lang="kk-KZ" sz="6000" dirty="0" smtClean="0"/>
              <a:t>обучения</a:t>
            </a:r>
            <a:r>
              <a:rPr lang="en-US" sz="6000" dirty="0" smtClean="0"/>
              <a:t>:</a:t>
            </a:r>
            <a:r>
              <a:rPr lang="kk-KZ" sz="6000" dirty="0" smtClean="0"/>
              <a:t> </a:t>
            </a:r>
            <a:r>
              <a:rPr lang="en-US" sz="11500" dirty="0" smtClean="0"/>
              <a:t> </a:t>
            </a:r>
            <a:r>
              <a:rPr lang="kk-KZ" sz="3600" dirty="0"/>
              <a:t>продвинутые навыки мышления </a:t>
            </a:r>
            <a:endParaRPr lang="en-US" sz="3600" dirty="0"/>
          </a:p>
        </p:txBody>
      </p:sp>
      <p:grpSp>
        <p:nvGrpSpPr>
          <p:cNvPr id="28" name="Group 27"/>
          <p:cNvGrpSpPr/>
          <p:nvPr/>
        </p:nvGrpSpPr>
        <p:grpSpPr>
          <a:xfrm>
            <a:off x="1712595" y="5098445"/>
            <a:ext cx="4226387" cy="523220"/>
            <a:chOff x="1712595" y="5098445"/>
            <a:chExt cx="4226387" cy="523220"/>
          </a:xfrm>
        </p:grpSpPr>
        <p:sp>
          <p:nvSpPr>
            <p:cNvPr id="7" name="Rectangle 6"/>
            <p:cNvSpPr/>
            <p:nvPr/>
          </p:nvSpPr>
          <p:spPr>
            <a:xfrm>
              <a:off x="1712595" y="5098445"/>
              <a:ext cx="185800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k-KZ" sz="2800" dirty="0" smtClean="0">
                  <a:solidFill>
                    <a:schemeClr val="bg1"/>
                  </a:solidFill>
                </a:rPr>
                <a:t>Объяснять</a:t>
              </a:r>
              <a:endParaRPr lang="en-US" sz="2800" dirty="0">
                <a:solidFill>
                  <a:schemeClr val="bg1"/>
                </a:solidFill>
              </a:endParaRPr>
            </a:p>
          </p:txBody>
        </p:sp>
        <p:cxnSp>
          <p:nvCxnSpPr>
            <p:cNvPr id="9" name="Straight Arrow Connector 8"/>
            <p:cNvCxnSpPr/>
            <p:nvPr/>
          </p:nvCxnSpPr>
          <p:spPr>
            <a:xfrm flipH="1">
              <a:off x="3472873" y="5366327"/>
              <a:ext cx="2466109" cy="27709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>
            <a:off x="5233536" y="6213927"/>
            <a:ext cx="3980117" cy="523220"/>
            <a:chOff x="5162931" y="6186868"/>
            <a:chExt cx="3980117" cy="523220"/>
          </a:xfrm>
        </p:grpSpPr>
        <p:cxnSp>
          <p:nvCxnSpPr>
            <p:cNvPr id="11" name="Straight Arrow Connector 10"/>
            <p:cNvCxnSpPr/>
            <p:nvPr/>
          </p:nvCxnSpPr>
          <p:spPr>
            <a:xfrm flipV="1">
              <a:off x="5162931" y="6491668"/>
              <a:ext cx="2092035" cy="1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/>
            <p:cNvSpPr/>
            <p:nvPr/>
          </p:nvSpPr>
          <p:spPr>
            <a:xfrm>
              <a:off x="7241309" y="6186868"/>
              <a:ext cx="190173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k-KZ" sz="2800" dirty="0" smtClean="0">
                  <a:solidFill>
                    <a:schemeClr val="bg1"/>
                  </a:solidFill>
                </a:rPr>
                <a:t>Описывать</a:t>
              </a:r>
              <a:endParaRPr lang="en-US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241309" y="2054546"/>
            <a:ext cx="4670241" cy="523220"/>
            <a:chOff x="7241309" y="2054546"/>
            <a:chExt cx="4670241" cy="523220"/>
          </a:xfrm>
        </p:grpSpPr>
        <p:cxnSp>
          <p:nvCxnSpPr>
            <p:cNvPr id="14" name="Straight Arrow Connector 13"/>
            <p:cNvCxnSpPr/>
            <p:nvPr/>
          </p:nvCxnSpPr>
          <p:spPr>
            <a:xfrm flipV="1">
              <a:off x="7241309" y="2316156"/>
              <a:ext cx="2092035" cy="21595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9333344" y="2054546"/>
              <a:ext cx="2578206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k-KZ" sz="2800" dirty="0" smtClean="0">
                  <a:solidFill>
                    <a:schemeClr val="bg1"/>
                  </a:solidFill>
                </a:rPr>
                <a:t>Анализировать</a:t>
              </a:r>
              <a:endParaRPr lang="en-US" sz="2800" dirty="0" smtClean="0">
                <a:solidFill>
                  <a:schemeClr val="bg1"/>
                </a:solidFill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095816" y="4125830"/>
            <a:ext cx="4674615" cy="830997"/>
            <a:chOff x="5965188" y="4093072"/>
            <a:chExt cx="4674615" cy="830997"/>
          </a:xfrm>
        </p:grpSpPr>
        <p:sp>
          <p:nvSpPr>
            <p:cNvPr id="16" name="Rectangle 15"/>
            <p:cNvSpPr/>
            <p:nvPr/>
          </p:nvSpPr>
          <p:spPr>
            <a:xfrm>
              <a:off x="8395855" y="4093072"/>
              <a:ext cx="2243948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k-KZ" sz="2400" dirty="0" smtClean="0">
                  <a:solidFill>
                    <a:schemeClr val="bg1"/>
                  </a:solidFill>
                </a:rPr>
                <a:t>Находить связь</a:t>
              </a:r>
            </a:p>
            <a:p>
              <a:endParaRPr lang="en-US" sz="2400" dirty="0">
                <a:solidFill>
                  <a:schemeClr val="bg1"/>
                </a:solidFill>
              </a:endParaRP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flipV="1">
              <a:off x="5965188" y="4382317"/>
              <a:ext cx="2430667" cy="1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/>
          <p:cNvGrpSpPr/>
          <p:nvPr/>
        </p:nvGrpSpPr>
        <p:grpSpPr>
          <a:xfrm>
            <a:off x="699454" y="2011563"/>
            <a:ext cx="5607877" cy="523220"/>
            <a:chOff x="699454" y="2011563"/>
            <a:chExt cx="5607877" cy="523220"/>
          </a:xfrm>
        </p:grpSpPr>
        <p:sp>
          <p:nvSpPr>
            <p:cNvPr id="19" name="Rectangle 18"/>
            <p:cNvSpPr/>
            <p:nvPr/>
          </p:nvSpPr>
          <p:spPr>
            <a:xfrm>
              <a:off x="699454" y="2011563"/>
              <a:ext cx="2509321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kk-KZ" sz="2800" dirty="0" smtClean="0">
                  <a:solidFill>
                    <a:schemeClr val="bg1"/>
                  </a:solidFill>
                </a:rPr>
                <a:t>Оценивать</a:t>
              </a:r>
              <a:endParaRPr lang="en-US" sz="2800" dirty="0">
                <a:solidFill>
                  <a:schemeClr val="bg1"/>
                </a:solidFill>
              </a:endParaRPr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 flipH="1">
              <a:off x="2641600" y="2302796"/>
              <a:ext cx="3665731" cy="13360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5355444" y="3524915"/>
            <a:ext cx="5162290" cy="523220"/>
            <a:chOff x="5355444" y="3524915"/>
            <a:chExt cx="5162290" cy="523220"/>
          </a:xfrm>
        </p:grpSpPr>
        <p:sp>
          <p:nvSpPr>
            <p:cNvPr id="22" name="Rectangle 21"/>
            <p:cNvSpPr/>
            <p:nvPr/>
          </p:nvSpPr>
          <p:spPr>
            <a:xfrm>
              <a:off x="8526483" y="3524915"/>
              <a:ext cx="199125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k-KZ" sz="2800" dirty="0" smtClean="0">
                  <a:solidFill>
                    <a:schemeClr val="bg1"/>
                  </a:solidFill>
                </a:rPr>
                <a:t>Применять </a:t>
              </a:r>
              <a:endParaRPr lang="en-US" sz="2800" dirty="0">
                <a:solidFill>
                  <a:schemeClr val="bg1"/>
                </a:solidFill>
              </a:endParaRP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 flipV="1">
              <a:off x="5355444" y="3848051"/>
              <a:ext cx="3171039" cy="37764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/>
          <p:cNvGrpSpPr/>
          <p:nvPr/>
        </p:nvGrpSpPr>
        <p:grpSpPr>
          <a:xfrm>
            <a:off x="0" y="3108988"/>
            <a:ext cx="5757768" cy="954107"/>
            <a:chOff x="0" y="3108988"/>
            <a:chExt cx="5757768" cy="954107"/>
          </a:xfrm>
        </p:grpSpPr>
        <p:sp>
          <p:nvSpPr>
            <p:cNvPr id="25" name="Rectangle 24"/>
            <p:cNvSpPr/>
            <p:nvPr/>
          </p:nvSpPr>
          <p:spPr>
            <a:xfrm>
              <a:off x="0" y="3108988"/>
              <a:ext cx="2276763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kk-KZ" sz="2800" dirty="0" smtClean="0">
                  <a:solidFill>
                    <a:schemeClr val="bg1"/>
                  </a:solidFill>
                </a:rPr>
                <a:t>Выступать в поддержку </a:t>
              </a:r>
              <a:endParaRPr lang="en-US" sz="2800" dirty="0">
                <a:solidFill>
                  <a:schemeClr val="bg1"/>
                </a:solidFill>
              </a:endParaRPr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 flipH="1">
              <a:off x="2092037" y="3370598"/>
              <a:ext cx="3665731" cy="13360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5" name="Straight Connector 34"/>
          <p:cNvCxnSpPr/>
          <p:nvPr/>
        </p:nvCxnSpPr>
        <p:spPr>
          <a:xfrm flipV="1">
            <a:off x="317005" y="4490031"/>
            <a:ext cx="11756571" cy="102597"/>
          </a:xfrm>
          <a:prstGeom prst="line">
            <a:avLst/>
          </a:prstGeom>
          <a:ln w="38100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4730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3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Banded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TM03090430[[fn=Banded]]</Template>
  <TotalTime>643</TotalTime>
  <Words>1089</Words>
  <Application>Microsoft Office PowerPoint</Application>
  <PresentationFormat>Widescreen</PresentationFormat>
  <Paragraphs>137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Calibri</vt:lpstr>
      <vt:lpstr>Cambria</vt:lpstr>
      <vt:lpstr>Corbel</vt:lpstr>
      <vt:lpstr>Times New Roman</vt:lpstr>
      <vt:lpstr>Wingdings</vt:lpstr>
      <vt:lpstr>Banded</vt:lpstr>
      <vt:lpstr>Стратегии по улучшению разработки силлабуса </vt:lpstr>
      <vt:lpstr>План семинара</vt:lpstr>
      <vt:lpstr>Анализ потребностей разрыв между  «как на самом деле» и «как должно быть»  (Witkin et al., 1995).</vt:lpstr>
      <vt:lpstr>Обеспечение качества Требования Болонского процесса</vt:lpstr>
      <vt:lpstr>Разработка силлабуса</vt:lpstr>
      <vt:lpstr>Разработка силлабуса Каковы основные компоненты силлабуса?</vt:lpstr>
      <vt:lpstr>Результаты обучения: По окончанию курса студенты должны  уметь…</vt:lpstr>
      <vt:lpstr>Результаты обучения: По окончанию курса студенты должны  уметь…</vt:lpstr>
      <vt:lpstr>Результаты обучения:  продвинутые навыки мышления </vt:lpstr>
      <vt:lpstr>Оценивание результатов обучения По окончании курса, Вы научитесь  навыкам:</vt:lpstr>
      <vt:lpstr>Оценивание результатов обучения </vt:lpstr>
      <vt:lpstr>Дополнительные вопросы</vt:lpstr>
      <vt:lpstr>Домашнее задание </vt:lpstr>
      <vt:lpstr>Список использованных источников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Strategies to Improve Syllabus Design</dc:title>
  <dc:creator>Philip Montgomery</dc:creator>
  <cp:lastModifiedBy>Philip Montgomery</cp:lastModifiedBy>
  <cp:revision>66</cp:revision>
  <dcterms:created xsi:type="dcterms:W3CDTF">2015-09-30T10:23:03Z</dcterms:created>
  <dcterms:modified xsi:type="dcterms:W3CDTF">2015-10-02T05:10:00Z</dcterms:modified>
</cp:coreProperties>
</file>