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92" r:id="rId3"/>
    <p:sldMasterId id="2147483693" r:id="rId4"/>
    <p:sldMasterId id="2147483694" r:id="rId5"/>
    <p:sldMasterId id="2147483695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12" r:id="rId64"/>
    <p:sldId id="313" r:id="rId65"/>
  </p:sldIdLst>
  <p:sldSz cy="5143500" cx="9144000"/>
  <p:notesSz cx="6858000" cy="9144000"/>
  <p:embeddedFontLst>
    <p:embeddedFont>
      <p:font typeface="Roboto"/>
      <p:regular r:id="rId66"/>
      <p:bold r:id="rId67"/>
      <p:italic r:id="rId68"/>
      <p:boldItalic r:id="rId6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3.xml"/><Relationship Id="rId42" Type="http://schemas.openxmlformats.org/officeDocument/2006/relationships/slide" Target="slides/slide35.xml"/><Relationship Id="rId41" Type="http://schemas.openxmlformats.org/officeDocument/2006/relationships/slide" Target="slides/slide34.xml"/><Relationship Id="rId44" Type="http://schemas.openxmlformats.org/officeDocument/2006/relationships/slide" Target="slides/slide37.xml"/><Relationship Id="rId43" Type="http://schemas.openxmlformats.org/officeDocument/2006/relationships/slide" Target="slides/slide36.xml"/><Relationship Id="rId46" Type="http://schemas.openxmlformats.org/officeDocument/2006/relationships/slide" Target="slides/slide39.xml"/><Relationship Id="rId45" Type="http://schemas.openxmlformats.org/officeDocument/2006/relationships/slide" Target="slides/slide38.xml"/><Relationship Id="rId1" Type="http://schemas.openxmlformats.org/officeDocument/2006/relationships/theme" Target="theme/theme5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2.xml"/><Relationship Id="rId48" Type="http://schemas.openxmlformats.org/officeDocument/2006/relationships/slide" Target="slides/slide41.xml"/><Relationship Id="rId47" Type="http://schemas.openxmlformats.org/officeDocument/2006/relationships/slide" Target="slides/slide40.xml"/><Relationship Id="rId49" Type="http://schemas.openxmlformats.org/officeDocument/2006/relationships/slide" Target="slides/slide42.xml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9" Type="http://schemas.openxmlformats.org/officeDocument/2006/relationships/slide" Target="slides/slide32.xml"/><Relationship Id="rId38" Type="http://schemas.openxmlformats.org/officeDocument/2006/relationships/slide" Target="slides/slide31.xml"/><Relationship Id="rId62" Type="http://schemas.openxmlformats.org/officeDocument/2006/relationships/slide" Target="slides/slide55.xml"/><Relationship Id="rId61" Type="http://schemas.openxmlformats.org/officeDocument/2006/relationships/slide" Target="slides/slide54.xml"/><Relationship Id="rId20" Type="http://schemas.openxmlformats.org/officeDocument/2006/relationships/slide" Target="slides/slide13.xml"/><Relationship Id="rId64" Type="http://schemas.openxmlformats.org/officeDocument/2006/relationships/slide" Target="slides/slide57.xml"/><Relationship Id="rId63" Type="http://schemas.openxmlformats.org/officeDocument/2006/relationships/slide" Target="slides/slide56.xml"/><Relationship Id="rId22" Type="http://schemas.openxmlformats.org/officeDocument/2006/relationships/slide" Target="slides/slide15.xml"/><Relationship Id="rId66" Type="http://schemas.openxmlformats.org/officeDocument/2006/relationships/font" Target="fonts/Roboto-regular.fntdata"/><Relationship Id="rId21" Type="http://schemas.openxmlformats.org/officeDocument/2006/relationships/slide" Target="slides/slide14.xml"/><Relationship Id="rId65" Type="http://schemas.openxmlformats.org/officeDocument/2006/relationships/slide" Target="slides/slide58.xml"/><Relationship Id="rId24" Type="http://schemas.openxmlformats.org/officeDocument/2006/relationships/slide" Target="slides/slide17.xml"/><Relationship Id="rId68" Type="http://schemas.openxmlformats.org/officeDocument/2006/relationships/font" Target="fonts/Roboto-italic.fntdata"/><Relationship Id="rId23" Type="http://schemas.openxmlformats.org/officeDocument/2006/relationships/slide" Target="slides/slide16.xml"/><Relationship Id="rId67" Type="http://schemas.openxmlformats.org/officeDocument/2006/relationships/font" Target="fonts/Roboto-bold.fntdata"/><Relationship Id="rId60" Type="http://schemas.openxmlformats.org/officeDocument/2006/relationships/slide" Target="slides/slide53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69" Type="http://schemas.openxmlformats.org/officeDocument/2006/relationships/font" Target="fonts/Roboto-boldItalic.fntdata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9" Type="http://schemas.openxmlformats.org/officeDocument/2006/relationships/slide" Target="slides/slide22.xml"/><Relationship Id="rId51" Type="http://schemas.openxmlformats.org/officeDocument/2006/relationships/slide" Target="slides/slide44.xml"/><Relationship Id="rId50" Type="http://schemas.openxmlformats.org/officeDocument/2006/relationships/slide" Target="slides/slide43.xml"/><Relationship Id="rId53" Type="http://schemas.openxmlformats.org/officeDocument/2006/relationships/slide" Target="slides/slide46.xml"/><Relationship Id="rId52" Type="http://schemas.openxmlformats.org/officeDocument/2006/relationships/slide" Target="slides/slide45.xml"/><Relationship Id="rId11" Type="http://schemas.openxmlformats.org/officeDocument/2006/relationships/slide" Target="slides/slide4.xml"/><Relationship Id="rId55" Type="http://schemas.openxmlformats.org/officeDocument/2006/relationships/slide" Target="slides/slide48.xml"/><Relationship Id="rId10" Type="http://schemas.openxmlformats.org/officeDocument/2006/relationships/slide" Target="slides/slide3.xml"/><Relationship Id="rId54" Type="http://schemas.openxmlformats.org/officeDocument/2006/relationships/slide" Target="slides/slide47.xml"/><Relationship Id="rId13" Type="http://schemas.openxmlformats.org/officeDocument/2006/relationships/slide" Target="slides/slide6.xml"/><Relationship Id="rId57" Type="http://schemas.openxmlformats.org/officeDocument/2006/relationships/slide" Target="slides/slide50.xml"/><Relationship Id="rId12" Type="http://schemas.openxmlformats.org/officeDocument/2006/relationships/slide" Target="slides/slide5.xml"/><Relationship Id="rId56" Type="http://schemas.openxmlformats.org/officeDocument/2006/relationships/slide" Target="slides/slide49.xml"/><Relationship Id="rId15" Type="http://schemas.openxmlformats.org/officeDocument/2006/relationships/slide" Target="slides/slide8.xml"/><Relationship Id="rId59" Type="http://schemas.openxmlformats.org/officeDocument/2006/relationships/slide" Target="slides/slide52.xml"/><Relationship Id="rId14" Type="http://schemas.openxmlformats.org/officeDocument/2006/relationships/slide" Target="slides/slide7.xml"/><Relationship Id="rId58" Type="http://schemas.openxmlformats.org/officeDocument/2006/relationships/slide" Target="slides/slide5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Shape 2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Shape 2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Shape 2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Shape 2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Shape 3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Shape 3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Shape 3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Shape 3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Shape 3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Shape 3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Shape 3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Shape 35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Shape 3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hape 3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Shape 3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Shape 3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3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Shape 3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Shape 3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Shape 4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Shape 4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Shape 4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Shape 4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Shape 2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Shape 4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Shape 4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Shape 42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Shape 42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Shape 4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Shape 4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Shape 4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44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Shape 4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Shape 4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Shape 4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Shape 4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Shape 4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Shape 4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Shape 4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Shape 4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Shape 5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2" name="Shape 5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Shape 51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5" name="Shape 5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Shape 5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Shape 5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Shape 52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0" name="Shape 5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ЕИОС - вместо ЭИОС</a:t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Shape 5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0" name="Shape 5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Shape 5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7" name="Shape 5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Shape 55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4" name="Shape 5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Shape 5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1" name="Shape 5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Shape 5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8" name="Shape 5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Shape 57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5" name="Shape 5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Shape 5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2" name="Shape 5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Shape 2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Shape 5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Shape 5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Shape 5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Shape 5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Shape 6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1" name="Shape 6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Shape 61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5" name="Shape 6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Shape 6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4" name="Shape 6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кернинг - интервал в буквах </a:t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Shape 63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3" name="Shape 6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100">
                <a:solidFill>
                  <a:schemeClr val="dk1"/>
                </a:solidFill>
              </a:rPr>
              <a:t> </a:t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9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Shape 64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1" name="Shape 6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Shape 64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9" name="Shape 6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5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Shape 65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6" name="Shape 6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Сюда перенести контакты  с последнего слайда 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Shape 2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Shape 2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Shape 2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6" name="Shape 56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8" name="Shape 6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3" name="Shape 83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4" name="Shape 84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Shape 8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88" name="Shape 8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2pPr>
            <a:lvl3pPr indent="0"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3pPr>
            <a:lvl4pPr indent="0"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4pPr>
            <a:lvl5pPr indent="0"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5pPr>
            <a:lvl6pPr indent="0"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6pPr>
            <a:lvl7pPr indent="0"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7pPr>
            <a:lvl8pPr indent="0"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8pPr>
            <a:lvl9pPr indent="0"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3" name="Shape 10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4" name="Shape 10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2pPr>
            <a:lvl3pPr indent="0"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3pPr>
            <a:lvl4pPr indent="0"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4pPr>
            <a:lvl5pPr indent="0"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5pPr>
            <a:lvl6pPr indent="0"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6pPr>
            <a:lvl7pPr indent="0"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7pPr>
            <a:lvl8pPr indent="0"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8pPr>
            <a:lvl9pPr indent="0"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7" name="Shape 10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5" name="Shape 11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6" name="Shape 1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9" name="Shape 1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 column tex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048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3" name="Shape 1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 poin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 title and 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Shape 12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2pPr>
            <a:lvl3pPr indent="0"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3pPr>
            <a:lvl4pPr indent="0"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4pPr>
            <a:lvl5pPr indent="0"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5pPr>
            <a:lvl6pPr indent="0"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6pPr>
            <a:lvl7pPr indent="0"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7pPr>
            <a:lvl8pPr indent="0"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8pPr>
            <a:lvl9pPr indent="0"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1" name="Shape 13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2" name="Shape 1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5" name="Shape 1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 number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2pPr>
            <a:lvl3pPr indent="0"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3pPr>
            <a:lvl4pPr indent="0"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4pPr>
            <a:lvl5pPr indent="0"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5pPr>
            <a:lvl6pPr indent="0"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6pPr>
            <a:lvl7pPr indent="0"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7pPr>
            <a:lvl8pPr indent="0"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8pPr>
            <a:lvl9pPr indent="0"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9" name="Shape 1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46" name="Shape 146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47" name="Shape 1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0" name="Shape 1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4" name="Shape 15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58" name="Shape 15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59" name="Shape 15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62" name="Shape 16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66" name="Shape 16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69" name="Shape 16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Shape 17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3" name="Shape 173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74" name="Shape 174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5" name="Shape 17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178" name="Shape 17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81" name="Shape 18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2" name="Shape 18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5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1.xml"/><Relationship Id="rId13" Type="http://schemas.openxmlformats.org/officeDocument/2006/relationships/theme" Target="../theme/theme4.xml"/><Relationship Id="rId12" Type="http://schemas.openxmlformats.org/officeDocument/2006/relationships/slideLayout" Target="../slideLayouts/slideLayout33.xml"/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/Relationships>
</file>

<file path=ppt/slideMasters/_rels/slideMaster4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>
    <mc:Choice Requires="p14">
      <p:transition spd="slow" p14:dur="25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43" name="Shape 1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jpg"/><Relationship Id="rId4" Type="http://schemas.openxmlformats.org/officeDocument/2006/relationships/image" Target="../media/image25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jpg"/><Relationship Id="rId4" Type="http://schemas.openxmlformats.org/officeDocument/2006/relationships/image" Target="../media/image9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jpg"/><Relationship Id="rId4" Type="http://schemas.openxmlformats.org/officeDocument/2006/relationships/image" Target="../media/image1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4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8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1.jpg"/><Relationship Id="rId4" Type="http://schemas.openxmlformats.org/officeDocument/2006/relationships/image" Target="../media/image3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9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s://drive.google.com/file/d/1nGWk7cgSxNnDUdCmpjqcLbxP3VER0RWw/view" TargetMode="External"/><Relationship Id="rId4" Type="http://schemas.openxmlformats.org/officeDocument/2006/relationships/image" Target="../media/image31.jpg"/><Relationship Id="rId5" Type="http://schemas.openxmlformats.org/officeDocument/2006/relationships/image" Target="../media/image27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2.png"/><Relationship Id="rId4" Type="http://schemas.openxmlformats.org/officeDocument/2006/relationships/image" Target="../media/image19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30.jpg"/><Relationship Id="rId8" Type="http://schemas.openxmlformats.org/officeDocument/2006/relationships/image" Target="../media/image47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5.jpg"/><Relationship Id="rId4" Type="http://schemas.openxmlformats.org/officeDocument/2006/relationships/image" Target="../media/image28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2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7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52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5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65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5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7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62.jp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50.jp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4.jp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72.jp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60.jp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59.jpg"/><Relationship Id="rId4" Type="http://schemas.openxmlformats.org/officeDocument/2006/relationships/image" Target="../media/image4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61.jpg"/></Relationships>
</file>

<file path=ppt/slides/_rels/slide38.xml.rels><?xml version="1.0" encoding="UTF-8" standalone="yes"?><Relationships xmlns="http://schemas.openxmlformats.org/package/2006/relationships"><Relationship Id="rId11" Type="http://schemas.openxmlformats.org/officeDocument/2006/relationships/image" Target="../media/image63.jpg"/><Relationship Id="rId10" Type="http://schemas.openxmlformats.org/officeDocument/2006/relationships/image" Target="../media/image84.jpg"/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6.png"/><Relationship Id="rId4" Type="http://schemas.openxmlformats.org/officeDocument/2006/relationships/image" Target="../media/image40.png"/><Relationship Id="rId9" Type="http://schemas.openxmlformats.org/officeDocument/2006/relationships/image" Target="../media/image48.png"/><Relationship Id="rId5" Type="http://schemas.openxmlformats.org/officeDocument/2006/relationships/image" Target="../media/image39.png"/><Relationship Id="rId6" Type="http://schemas.openxmlformats.org/officeDocument/2006/relationships/image" Target="../media/image43.png"/><Relationship Id="rId7" Type="http://schemas.openxmlformats.org/officeDocument/2006/relationships/image" Target="../media/image58.png"/><Relationship Id="rId8" Type="http://schemas.openxmlformats.org/officeDocument/2006/relationships/image" Target="../media/image45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46.png"/><Relationship Id="rId4" Type="http://schemas.openxmlformats.org/officeDocument/2006/relationships/image" Target="../media/image56.png"/><Relationship Id="rId5" Type="http://schemas.openxmlformats.org/officeDocument/2006/relationships/image" Target="../media/image49.png"/><Relationship Id="rId6" Type="http://schemas.openxmlformats.org/officeDocument/2006/relationships/image" Target="../media/image68.jpg"/><Relationship Id="rId7" Type="http://schemas.openxmlformats.org/officeDocument/2006/relationships/image" Target="../media/image8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jp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73.jpg"/><Relationship Id="rId4" Type="http://schemas.openxmlformats.org/officeDocument/2006/relationships/image" Target="../media/image75.jp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94.jp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70.jpg"/><Relationship Id="rId4" Type="http://schemas.openxmlformats.org/officeDocument/2006/relationships/image" Target="../media/image53.png"/><Relationship Id="rId5" Type="http://schemas.openxmlformats.org/officeDocument/2006/relationships/image" Target="../media/image81.jpg"/><Relationship Id="rId6" Type="http://schemas.openxmlformats.org/officeDocument/2006/relationships/image" Target="../media/image64.jp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77.jp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90.jp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79.jp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83.jp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102.jp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85.jp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9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6.jp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88.jp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99.jpg"/></Relationships>
</file>

<file path=ppt/slides/_rels/slide52.xml.rels><?xml version="1.0" encoding="UTF-8" standalone="yes"?><Relationships xmlns="http://schemas.openxmlformats.org/package/2006/relationships"><Relationship Id="rId10" Type="http://schemas.openxmlformats.org/officeDocument/2006/relationships/image" Target="../media/image95.jpg"/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66.png"/><Relationship Id="rId4" Type="http://schemas.openxmlformats.org/officeDocument/2006/relationships/image" Target="../media/image78.png"/><Relationship Id="rId9" Type="http://schemas.openxmlformats.org/officeDocument/2006/relationships/image" Target="../media/image71.png"/><Relationship Id="rId5" Type="http://schemas.openxmlformats.org/officeDocument/2006/relationships/image" Target="../media/image67.png"/><Relationship Id="rId6" Type="http://schemas.openxmlformats.org/officeDocument/2006/relationships/image" Target="../media/image92.jpg"/><Relationship Id="rId7" Type="http://schemas.openxmlformats.org/officeDocument/2006/relationships/image" Target="../media/image69.png"/><Relationship Id="rId8" Type="http://schemas.openxmlformats.org/officeDocument/2006/relationships/image" Target="../media/image76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74.png"/><Relationship Id="rId4" Type="http://schemas.openxmlformats.org/officeDocument/2006/relationships/image" Target="../media/image107.jpg"/><Relationship Id="rId5" Type="http://schemas.openxmlformats.org/officeDocument/2006/relationships/image" Target="../media/image91.jp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80.png"/><Relationship Id="rId4" Type="http://schemas.openxmlformats.org/officeDocument/2006/relationships/image" Target="../media/image93.jpg"/><Relationship Id="rId5" Type="http://schemas.openxmlformats.org/officeDocument/2006/relationships/image" Target="../media/image98.jp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82.jpg"/><Relationship Id="rId4" Type="http://schemas.openxmlformats.org/officeDocument/2006/relationships/image" Target="../media/image96.jpg"/><Relationship Id="rId5" Type="http://schemas.openxmlformats.org/officeDocument/2006/relationships/image" Target="../media/image100.jpg"/><Relationship Id="rId6" Type="http://schemas.openxmlformats.org/officeDocument/2006/relationships/image" Target="../media/image101.jp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89.jpg"/><Relationship Id="rId4" Type="http://schemas.openxmlformats.org/officeDocument/2006/relationships/image" Target="../media/image105.jpg"/><Relationship Id="rId5" Type="http://schemas.openxmlformats.org/officeDocument/2006/relationships/image" Target="../media/image106.jp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87.jpg"/><Relationship Id="rId4" Type="http://schemas.openxmlformats.org/officeDocument/2006/relationships/image" Target="../media/image109.jpg"/><Relationship Id="rId5" Type="http://schemas.openxmlformats.org/officeDocument/2006/relationships/image" Target="../media/image103.jp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104.jpg"/><Relationship Id="rId4" Type="http://schemas.openxmlformats.org/officeDocument/2006/relationships/image" Target="../media/image110.jpg"/><Relationship Id="rId5" Type="http://schemas.openxmlformats.org/officeDocument/2006/relationships/image" Target="../media/image10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Shape 19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1" name="Shape 1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Shape 192"/>
          <p:cNvSpPr txBox="1"/>
          <p:nvPr/>
        </p:nvSpPr>
        <p:spPr>
          <a:xfrm>
            <a:off x="806200" y="2487775"/>
            <a:ext cx="1983300" cy="249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/>
              <a:t>23-24 мая 2018 года, г.Астана</a:t>
            </a:r>
            <a:endParaRPr sz="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Shape 25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55" name="Shape 2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0" y="0"/>
            <a:ext cx="9138503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Shape 26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62" name="Shape 2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0" y="0"/>
            <a:ext cx="9138503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Shape 26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69" name="Shape 2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Shape 2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Shape 271"/>
          <p:cNvSpPr txBox="1"/>
          <p:nvPr/>
        </p:nvSpPr>
        <p:spPr>
          <a:xfrm>
            <a:off x="4064275" y="3146250"/>
            <a:ext cx="5600400" cy="6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Shape 27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78" name="Shape 2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Shape 27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/>
          <p:nvPr>
            <p:ph type="title"/>
          </p:nvPr>
        </p:nvSpPr>
        <p:spPr>
          <a:xfrm>
            <a:off x="207275" y="41025"/>
            <a:ext cx="8520600" cy="79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400"/>
              <a:t>Архитектура единой образовательной среды учебного заведения (УЗ)  с ЭБС IPRbooks, ВКР-ВУЗ</a:t>
            </a:r>
            <a:endParaRPr b="1" sz="1400"/>
          </a:p>
        </p:txBody>
      </p:sp>
      <p:sp>
        <p:nvSpPr>
          <p:cNvPr id="285" name="Shape 285"/>
          <p:cNvSpPr/>
          <p:nvPr/>
        </p:nvSpPr>
        <p:spPr>
          <a:xfrm>
            <a:off x="3277400" y="629175"/>
            <a:ext cx="2220300" cy="545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/>
              <a:t>ЕИОС УЗ  + </a:t>
            </a:r>
            <a:r>
              <a:rPr b="1" lang="ru" sz="800">
                <a:solidFill>
                  <a:srgbClr val="FF0000"/>
                </a:solidFill>
              </a:rPr>
              <a:t> </a:t>
            </a:r>
            <a:r>
              <a:rPr b="1" lang="ru" sz="1200">
                <a:solidFill>
                  <a:srgbClr val="FF0000"/>
                </a:solidFill>
              </a:rPr>
              <a:t>IPRbooks, ВКР-ВУЗ</a:t>
            </a:r>
            <a:endParaRPr sz="1000"/>
          </a:p>
        </p:txBody>
      </p:sp>
      <p:sp>
        <p:nvSpPr>
          <p:cNvPr id="286" name="Shape 286"/>
          <p:cNvSpPr/>
          <p:nvPr/>
        </p:nvSpPr>
        <p:spPr>
          <a:xfrm>
            <a:off x="238025" y="689075"/>
            <a:ext cx="2723700" cy="2198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>
              <a:solidFill>
                <a:srgbClr val="FF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800">
                <a:solidFill>
                  <a:srgbClr val="FF0000"/>
                </a:solidFill>
              </a:rPr>
              <a:t>Интернет-портал УЗ + IPRbooks , ВКР-ВУЗ.</a:t>
            </a:r>
            <a:r>
              <a:rPr b="1" lang="ru" sz="800"/>
              <a:t> </a:t>
            </a:r>
            <a:endParaRPr sz="800"/>
          </a:p>
          <a:p>
            <a:pPr indent="-279400" lvl="0" marL="457200" rtl="0" algn="l">
              <a:spcBef>
                <a:spcPts val="0"/>
              </a:spcBef>
              <a:spcAft>
                <a:spcPts val="0"/>
              </a:spcAft>
              <a:buSzPts val="800"/>
              <a:buChar char="-"/>
            </a:pPr>
            <a:r>
              <a:rPr lang="ru" sz="800"/>
              <a:t>осуществляется интеграция через </a:t>
            </a:r>
            <a:r>
              <a:rPr b="1" lang="ru" sz="800"/>
              <a:t>разработанные API  </a:t>
            </a:r>
            <a:r>
              <a:rPr lang="ru" sz="800"/>
              <a:t>(каталоги ЭБС и работ  ВКР, электронного портфолио  в среду вуза, сквозная </a:t>
            </a:r>
            <a:r>
              <a:rPr lang="ru" sz="800">
                <a:solidFill>
                  <a:srgbClr val="FF0000"/>
                </a:solidFill>
              </a:rPr>
              <a:t>индивидуальная </a:t>
            </a:r>
            <a:r>
              <a:rPr lang="ru" sz="800"/>
              <a:t>авторизация пользователей).  </a:t>
            </a:r>
            <a:endParaRPr sz="800"/>
          </a:p>
          <a:p>
            <a:pPr indent="-279400" lvl="0" marL="457200" rtl="0" algn="l">
              <a:spcBef>
                <a:spcPts val="0"/>
              </a:spcBef>
              <a:spcAft>
                <a:spcPts val="0"/>
              </a:spcAft>
              <a:buSzPts val="800"/>
              <a:buChar char="-"/>
            </a:pPr>
            <a:r>
              <a:rPr lang="ru" sz="800"/>
              <a:t>Поддерживается интеграция </a:t>
            </a:r>
            <a:r>
              <a:rPr b="1" lang="ru" sz="800"/>
              <a:t>со всеми АБИС</a:t>
            </a:r>
            <a:r>
              <a:rPr lang="ru" sz="800"/>
              <a:t>, в т.ч возможны выгрузки каталогов в формате MARC. </a:t>
            </a:r>
            <a:endParaRPr sz="800"/>
          </a:p>
          <a:p>
            <a:pPr indent="-279400" lvl="0" marL="457200" rtl="0" algn="l">
              <a:spcBef>
                <a:spcPts val="0"/>
              </a:spcBef>
              <a:spcAft>
                <a:spcPts val="0"/>
              </a:spcAft>
              <a:buSzPts val="800"/>
              <a:buChar char="-"/>
            </a:pPr>
            <a:r>
              <a:rPr b="1" lang="ru" sz="800"/>
              <a:t>индивидуальная интеграция под любой портал УЗ. </a:t>
            </a:r>
            <a:endParaRPr sz="800"/>
          </a:p>
          <a:p>
            <a:pPr indent="-279400" lvl="0" marL="457200" rtl="0" algn="l">
              <a:spcBef>
                <a:spcPts val="0"/>
              </a:spcBef>
              <a:spcAft>
                <a:spcPts val="0"/>
              </a:spcAft>
              <a:buSzPts val="800"/>
              <a:buChar char="-"/>
            </a:pPr>
            <a:r>
              <a:rPr b="1" lang="ru" sz="800"/>
              <a:t>брендирование наших платформ под  фирменный стиль   УЗ  (лого) (</a:t>
            </a:r>
            <a:r>
              <a:rPr lang="ru" sz="800"/>
              <a:t>позволяет пользователям максимально лояльно воспринимать сторонние ресурсы)</a:t>
            </a:r>
            <a:endParaRPr sz="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</p:txBody>
      </p:sp>
      <p:sp>
        <p:nvSpPr>
          <p:cNvPr id="287" name="Shape 287"/>
          <p:cNvSpPr/>
          <p:nvPr/>
        </p:nvSpPr>
        <p:spPr>
          <a:xfrm>
            <a:off x="238025" y="3050900"/>
            <a:ext cx="2633400" cy="1132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800">
                <a:solidFill>
                  <a:srgbClr val="FF0000"/>
                </a:solidFill>
              </a:rPr>
              <a:t>Техническая поддержка пользователей </a:t>
            </a:r>
            <a:r>
              <a:rPr lang="ru" sz="800"/>
              <a:t> - для пользователей УЗ мы проводим выездные мастер-классы, вебинары, предоставляем подробные инструкции в различных форматах. </a:t>
            </a:r>
            <a:endParaRPr sz="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/>
              <a:t>Отдельная работа ведется по развитию </a:t>
            </a:r>
            <a:r>
              <a:rPr b="1" lang="ru" sz="800"/>
              <a:t>ИТК-компетентности библиотечных сотрудников  -  обучение в т.ч. с привлечением сторонних специалистов  </a:t>
            </a:r>
            <a:endParaRPr b="1" sz="800"/>
          </a:p>
        </p:txBody>
      </p:sp>
      <p:sp>
        <p:nvSpPr>
          <p:cNvPr id="288" name="Shape 288"/>
          <p:cNvSpPr/>
          <p:nvPr/>
        </p:nvSpPr>
        <p:spPr>
          <a:xfrm>
            <a:off x="3169200" y="3965325"/>
            <a:ext cx="2805600" cy="1022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000"/>
              <a:t>Социальная сеть вуза (официальные группы)   </a:t>
            </a:r>
            <a:endParaRPr b="1" sz="1000"/>
          </a:p>
          <a:p>
            <a: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+"/>
            </a:pPr>
            <a:r>
              <a:rPr lang="ru" sz="1000"/>
              <a:t>взаимодействие в официальными группами нашей компании, вовлечение пользователей ЭБС  </a:t>
            </a:r>
            <a:endParaRPr sz="1000"/>
          </a:p>
        </p:txBody>
      </p:sp>
      <p:sp>
        <p:nvSpPr>
          <p:cNvPr id="289" name="Shape 289"/>
          <p:cNvSpPr/>
          <p:nvPr/>
        </p:nvSpPr>
        <p:spPr>
          <a:xfrm>
            <a:off x="5912275" y="2957925"/>
            <a:ext cx="2805600" cy="946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>
                <a:solidFill>
                  <a:srgbClr val="FF0000"/>
                </a:solidFill>
              </a:rPr>
              <a:t>Платформы для получения образования дистанционно  </a:t>
            </a:r>
            <a:endParaRPr sz="800">
              <a:solidFill>
                <a:srgbClr val="FF0000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/>
              <a:t>Интеграция с </a:t>
            </a:r>
            <a:r>
              <a:rPr b="1" lang="ru" sz="800">
                <a:solidFill>
                  <a:srgbClr val="FF0000"/>
                </a:solidFill>
              </a:rPr>
              <a:t>IPRbooks , ВКР-ВУЗ  с системами дистанционного обучения</a:t>
            </a:r>
            <a:endParaRPr b="1" sz="800">
              <a:solidFill>
                <a:srgbClr val="FF0000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>
                <a:solidFill>
                  <a:schemeClr val="dk1"/>
                </a:solidFill>
              </a:rPr>
              <a:t>К примеру, реализована интеграция с системой MOODLE, Гисофт и др.</a:t>
            </a:r>
            <a:endParaRPr sz="800">
              <a:solidFill>
                <a:srgbClr val="FF0000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FF0000"/>
              </a:solidFill>
            </a:endParaRPr>
          </a:p>
        </p:txBody>
      </p:sp>
      <p:sp>
        <p:nvSpPr>
          <p:cNvPr id="290" name="Shape 290"/>
          <p:cNvSpPr/>
          <p:nvPr/>
        </p:nvSpPr>
        <p:spPr>
          <a:xfrm>
            <a:off x="5902225" y="1208925"/>
            <a:ext cx="2825700" cy="1555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800">
                <a:solidFill>
                  <a:srgbClr val="FF0000"/>
                </a:solidFill>
              </a:rPr>
              <a:t>Создание собственного вузовского контента, предоставление возможности преподавателям обеспечивать размещения своих работ </a:t>
            </a:r>
            <a:r>
              <a:rPr lang="ru" sz="800">
                <a:solidFill>
                  <a:srgbClr val="FF0000"/>
                </a:solidFill>
              </a:rPr>
              <a:t> </a:t>
            </a:r>
            <a:r>
              <a:rPr lang="ru" sz="800"/>
              <a:t>+ на базе ЭБС  не только возможна загрузка работ преподавателей с индексацией в РИНЦ и присвоением DOI, но и создаются межвузовские ресурсы по различным специализациям, что позволяет существенно увеличить цитируемость автора и книгообеспеченность УЗ.  </a:t>
            </a:r>
            <a:endParaRPr sz="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/>
              <a:t>Кроме того,  платформа ВКР-ВУЗ - обеспечивает хранение любых работы учебного заведения, включая электронное портфолио. </a:t>
            </a:r>
            <a:endParaRPr sz="800"/>
          </a:p>
        </p:txBody>
      </p:sp>
      <p:sp>
        <p:nvSpPr>
          <p:cNvPr id="291" name="Shape 291"/>
          <p:cNvSpPr/>
          <p:nvPr/>
        </p:nvSpPr>
        <p:spPr>
          <a:xfrm>
            <a:off x="3306650" y="1364326"/>
            <a:ext cx="2270700" cy="1982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000"/>
              <a:t> ЭБС </a:t>
            </a:r>
            <a:r>
              <a:rPr b="1" lang="ru" sz="800">
                <a:solidFill>
                  <a:srgbClr val="FF0000"/>
                </a:solidFill>
              </a:rPr>
              <a:t> </a:t>
            </a:r>
            <a:r>
              <a:rPr b="1" lang="ru" sz="1200">
                <a:solidFill>
                  <a:srgbClr val="FF0000"/>
                </a:solidFill>
              </a:rPr>
              <a:t>IPRbooks, ВКР-ВУЗ</a:t>
            </a:r>
            <a:endParaRPr b="1" sz="1200"/>
          </a:p>
          <a:p>
            <a: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-"/>
            </a:pPr>
            <a:r>
              <a:rPr b="1" lang="ru" sz="1000"/>
              <a:t>ЭЛЕКТРОННО-ОБРАЗОВАТЕЛЬНЫЕ РЕСУРСЫ  </a:t>
            </a:r>
            <a:endParaRPr b="1" sz="1000"/>
          </a:p>
        </p:txBody>
      </p:sp>
      <p:cxnSp>
        <p:nvCxnSpPr>
          <p:cNvPr id="292" name="Shape 292"/>
          <p:cNvCxnSpPr/>
          <p:nvPr/>
        </p:nvCxnSpPr>
        <p:spPr>
          <a:xfrm flipH="1">
            <a:off x="2953100" y="935513"/>
            <a:ext cx="324300" cy="130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3" name="Shape 293"/>
          <p:cNvCxnSpPr>
            <a:stCxn id="286" idx="2"/>
          </p:cNvCxnSpPr>
          <p:nvPr/>
        </p:nvCxnSpPr>
        <p:spPr>
          <a:xfrm flipH="1">
            <a:off x="1480175" y="2887475"/>
            <a:ext cx="119700" cy="188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4" name="Shape 294"/>
          <p:cNvCxnSpPr>
            <a:stCxn id="287" idx="2"/>
          </p:cNvCxnSpPr>
          <p:nvPr/>
        </p:nvCxnSpPr>
        <p:spPr>
          <a:xfrm>
            <a:off x="1554725" y="4183700"/>
            <a:ext cx="1633200" cy="547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5" name="Shape 295"/>
          <p:cNvCxnSpPr>
            <a:stCxn id="291" idx="2"/>
            <a:endCxn id="288" idx="0"/>
          </p:cNvCxnSpPr>
          <p:nvPr/>
        </p:nvCxnSpPr>
        <p:spPr>
          <a:xfrm>
            <a:off x="4442000" y="3347026"/>
            <a:ext cx="129900" cy="618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6" name="Shape 296"/>
          <p:cNvCxnSpPr/>
          <p:nvPr/>
        </p:nvCxnSpPr>
        <p:spPr>
          <a:xfrm>
            <a:off x="5534800" y="791225"/>
            <a:ext cx="1462800" cy="419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7" name="Shape 297"/>
          <p:cNvCxnSpPr>
            <a:stCxn id="290" idx="2"/>
            <a:endCxn id="289" idx="0"/>
          </p:cNvCxnSpPr>
          <p:nvPr/>
        </p:nvCxnSpPr>
        <p:spPr>
          <a:xfrm>
            <a:off x="7315075" y="2764425"/>
            <a:ext cx="0" cy="19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8" name="Shape 298"/>
          <p:cNvCxnSpPr>
            <a:stCxn id="289" idx="2"/>
            <a:endCxn id="288" idx="3"/>
          </p:cNvCxnSpPr>
          <p:nvPr/>
        </p:nvCxnSpPr>
        <p:spPr>
          <a:xfrm flipH="1">
            <a:off x="5974675" y="3904725"/>
            <a:ext cx="1340400" cy="571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9" name="Shape 299"/>
          <p:cNvCxnSpPr>
            <a:stCxn id="285" idx="2"/>
            <a:endCxn id="291" idx="0"/>
          </p:cNvCxnSpPr>
          <p:nvPr/>
        </p:nvCxnSpPr>
        <p:spPr>
          <a:xfrm>
            <a:off x="4387550" y="1174575"/>
            <a:ext cx="54600" cy="18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300" name="Shape 3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Shape 30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/>
          <p:nvPr/>
        </p:nvSpPr>
        <p:spPr>
          <a:xfrm>
            <a:off x="914000" y="258500"/>
            <a:ext cx="71172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Возможности ЭБС IPR BOOKS для преподавателей и обучающихся </a:t>
            </a:r>
            <a:endParaRPr i="1"/>
          </a:p>
        </p:txBody>
      </p:sp>
      <p:sp>
        <p:nvSpPr>
          <p:cNvPr id="307" name="Shape 307"/>
          <p:cNvSpPr txBox="1"/>
          <p:nvPr/>
        </p:nvSpPr>
        <p:spPr>
          <a:xfrm>
            <a:off x="914000" y="1115875"/>
            <a:ext cx="7525800" cy="36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ЭБС IPRbooks — важнейший ресурс для получения качественного образования, предоставляющий доступ к учебным и научным изданиям, необходимым для обучения и организации учебного процесса в современном учебном заведении. 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Ресурс ЭБС IPRbooks  объединяет новейшие информационные технологии и учебную лицензионную литературу, предназначенную для разных направлений обучения, с помощью которого вы сможете совершенствовать себя и свои навыки.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/>
              <a:t>Преподавателям ЭБС IPRbooks будет полезен при составлении учебных планов и РПД, подготовке и проведении  занятий, получении информации о новых публикациях коллег. 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08" name="Shape 3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Shape 3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315" name="Shape 3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0" y="0"/>
            <a:ext cx="9138503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/>
          <p:nvPr/>
        </p:nvSpPr>
        <p:spPr>
          <a:xfrm>
            <a:off x="379225" y="83475"/>
            <a:ext cx="8764800" cy="506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Круглосуточно и из любой точки  мира в ЭБС IPRbooks  Вам будет доступно: 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"/>
              <a:t>более 130 000 изданий </a:t>
            </a:r>
            <a:endParaRPr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"/>
              <a:t>более 40 000  учебных и научных  изданий по различным дисциплинам</a:t>
            </a:r>
            <a:endParaRPr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"/>
              <a:t>700 наименований российских и зарубежных журналов</a:t>
            </a:r>
            <a:endParaRPr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"/>
              <a:t>более 2000 аудиоизданий</a:t>
            </a:r>
            <a:endParaRPr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"/>
              <a:t>до 1000 новинок ежемесячно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Книги представлены  более 700 издательствами </a:t>
            </a:r>
            <a:endParaRPr b="1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i="1" lang="ru"/>
              <a:t>Содержание изданий строго соответствует требованиям федеральных образовательных стандартов высшего, среднего профессионального, дополнительного профессионального образования. </a:t>
            </a:r>
            <a:endParaRPr i="1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21" name="Shape 3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Shape 3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328" name="Shape 3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Shape 3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335" name="Shape 3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50" y="0"/>
            <a:ext cx="9138503" cy="5143502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Shape 336"/>
          <p:cNvSpPr/>
          <p:nvPr/>
        </p:nvSpPr>
        <p:spPr>
          <a:xfrm>
            <a:off x="3508275" y="0"/>
            <a:ext cx="1585800" cy="444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/>
              <a:t>Логотип вуза (ассоциации вузов) </a:t>
            </a:r>
            <a:endParaRPr sz="1200"/>
          </a:p>
        </p:txBody>
      </p:sp>
      <p:pic>
        <p:nvPicPr>
          <p:cNvPr id="337" name="Shape 3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99" name="Shape 1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Shape 34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344" name="Shape 3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>
                <a:latin typeface="Times New Roman"/>
                <a:ea typeface="Times New Roman"/>
                <a:cs typeface="Times New Roman"/>
                <a:sym typeface="Times New Roman"/>
              </a:rPr>
              <a:t>  Важность мобильных приложений для пользователей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0" name="Shape 350"/>
          <p:cNvSpPr txBox="1"/>
          <p:nvPr>
            <p:ph idx="1" type="body"/>
          </p:nvPr>
        </p:nvSpPr>
        <p:spPr>
          <a:xfrm>
            <a:off x="311700" y="9741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●"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Мобильные приложения предназначены для обеспечения максимальной эффективности работы пользователей с ЭБС на планшетах и смартфонах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Удобство 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●"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Более быстрая навигация и доступность 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●"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Более быстрые запросы — ( используются отдельные интерфейсы вместо прохождения через серверы веб-сайта)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●"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Быстрый доступ к библиотеке с помощью приложения в любое время и в любом месте 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●"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Получение push-уведомлений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Современно и востребовано всеми пользователями  всех возрастов!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Компания App Annie </a:t>
            </a:r>
            <a:r>
              <a:rPr lang="ru" sz="1200" u="sng">
                <a:solidFill>
                  <a:srgbClr val="4B70A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  <a:hlinkClick r:id="rId3"/>
              </a:rPr>
              <a:t>подвела </a:t>
            </a: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итоги развития рынка мобильных приложений в 2017 году и озвучила прогнозы на 2018-й. На конец октября 2017 года в iOS App Store и Google Play предлагалось более 2 млн приложений и более 3,5 млн приложений соответственно. Кроме того, число новых приложений продолжает расти в геометрической прогрессии. За месяц, закончившийся 31 октября 2017 года,в iOS App Store вышло около 50 000 новых приложений, а в Google Play добавилось свыше 150 000.</a:t>
            </a:r>
            <a:endParaRPr/>
          </a:p>
        </p:txBody>
      </p:sp>
      <p:pic>
        <p:nvPicPr>
          <p:cNvPr id="351" name="Shape 3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Shape 3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26" y="0"/>
            <a:ext cx="9135745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 txBox="1"/>
          <p:nvPr>
            <p:ph type="title"/>
          </p:nvPr>
        </p:nvSpPr>
        <p:spPr>
          <a:xfrm>
            <a:off x="311700" y="445025"/>
            <a:ext cx="8520600" cy="43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400"/>
              <a:t>Мобильность ЭБС  IPRbooks и адаптируемость для лиц с ОВЗ </a:t>
            </a:r>
            <a:endParaRPr b="1" sz="1400"/>
          </a:p>
        </p:txBody>
      </p:sp>
      <p:sp>
        <p:nvSpPr>
          <p:cNvPr id="358" name="Shape 358"/>
          <p:cNvSpPr txBox="1"/>
          <p:nvPr>
            <p:ph idx="1" type="body"/>
          </p:nvPr>
        </p:nvSpPr>
        <p:spPr>
          <a:xfrm>
            <a:off x="311700" y="1030475"/>
            <a:ext cx="4267200" cy="80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1400"/>
              </a:spcBef>
              <a:spcAft>
                <a:spcPts val="7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rgbClr val="38761D"/>
                </a:solidFill>
                <a:latin typeface="Roboto"/>
                <a:ea typeface="Roboto"/>
                <a:cs typeface="Roboto"/>
                <a:sym typeface="Roboto"/>
              </a:rPr>
              <a:t>Приложения для ОС Android</a:t>
            </a:r>
            <a:endParaRPr>
              <a:solidFill>
                <a:srgbClr val="38761D"/>
              </a:solidFill>
            </a:endParaRPr>
          </a:p>
        </p:txBody>
      </p:sp>
      <p:sp>
        <p:nvSpPr>
          <p:cNvPr id="359" name="Shape 359"/>
          <p:cNvSpPr txBox="1"/>
          <p:nvPr>
            <p:ph idx="1" type="body"/>
          </p:nvPr>
        </p:nvSpPr>
        <p:spPr>
          <a:xfrm>
            <a:off x="4584800" y="1023675"/>
            <a:ext cx="4267200" cy="80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1400"/>
              </a:spcBef>
              <a:spcAft>
                <a:spcPts val="7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rgbClr val="38761D"/>
                </a:solidFill>
                <a:latin typeface="Roboto"/>
                <a:ea typeface="Roboto"/>
                <a:cs typeface="Roboto"/>
                <a:sym typeface="Roboto"/>
              </a:rPr>
              <a:t>Приложения для iOS</a:t>
            </a:r>
            <a:endParaRPr>
              <a:solidFill>
                <a:srgbClr val="38761D"/>
              </a:solidFill>
            </a:endParaRPr>
          </a:p>
        </p:txBody>
      </p:sp>
      <p:pic>
        <p:nvPicPr>
          <p:cNvPr id="360" name="Shape 3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9936" y="1827375"/>
            <a:ext cx="2890725" cy="108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Shape 3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99923" y="2916525"/>
            <a:ext cx="2890751" cy="108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Shape 36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73027" y="1827375"/>
            <a:ext cx="2890751" cy="108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Shape 36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73027" y="2916525"/>
            <a:ext cx="2890751" cy="108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Shape 36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Shape 36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126" y="0"/>
            <a:ext cx="9135745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Преимущества наших мобильных приложений</a:t>
            </a:r>
            <a:endParaRPr/>
          </a:p>
        </p:txBody>
      </p:sp>
      <p:sp>
        <p:nvSpPr>
          <p:cNvPr id="371" name="Shape 371"/>
          <p:cNvSpPr txBox="1"/>
          <p:nvPr>
            <p:ph idx="1" type="body"/>
          </p:nvPr>
        </p:nvSpPr>
        <p:spPr>
          <a:xfrm>
            <a:off x="555775" y="493575"/>
            <a:ext cx="8520600" cy="429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AutoNum type="arabicPeriod"/>
            </a:pPr>
            <a:r>
              <a:rPr lang="ru" sz="1400"/>
              <a:t>Высокая производительность - высокая скорость работы приложения и загрузки книг</a:t>
            </a:r>
            <a:endParaRPr sz="1400"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" sz="1400"/>
              <a:t>Синхронизация с каталогом сайта ЭБС</a:t>
            </a:r>
            <a:endParaRPr sz="1400"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" sz="1400"/>
              <a:t>Обновление контента </a:t>
            </a:r>
            <a:endParaRPr sz="1400"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" sz="1400"/>
              <a:t>Постоянно совершенствование сервисов </a:t>
            </a:r>
            <a:endParaRPr sz="1400"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" sz="1400"/>
              <a:t>Поддержка пользователей </a:t>
            </a:r>
            <a:endParaRPr sz="1400"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" sz="1400"/>
              <a:t>Возможность брендирования приложений с использованием символики учебного заведения (логотип)</a:t>
            </a:r>
            <a:endParaRPr sz="1400"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" sz="1400"/>
              <a:t>Единые данные для авторизации пользователя  на сайте  и в приложениях</a:t>
            </a:r>
            <a:endParaRPr sz="1400"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" sz="1400"/>
              <a:t>Наличие личного кабинета у каждого пользователя  возможность сохранения индивидуализированной информации по использованию приложения (книжная полка)</a:t>
            </a:r>
            <a:endParaRPr sz="1400"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" sz="1400"/>
              <a:t>Возможность скачивать издания и работать без доступа к сети Интернет</a:t>
            </a:r>
            <a:endParaRPr sz="1400"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" sz="1400"/>
              <a:t>Безопасное хранение контента, надежная защита и шифрование контента.</a:t>
            </a:r>
            <a:endParaRPr sz="1400"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" sz="1400"/>
              <a:t>Бесплатно для пользователей подключенных к ЭБС до 1 июня 2018 г. </a:t>
            </a:r>
            <a:endParaRPr sz="1400"/>
          </a:p>
        </p:txBody>
      </p:sp>
      <p:pic>
        <p:nvPicPr>
          <p:cNvPr id="372" name="Shape 3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Shape 3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26" y="0"/>
            <a:ext cx="9135745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Shape 37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380" name="Shape 3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Shape 38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387" name="Shape 3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Shape 39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Shape 39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394" name="Shape 3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0" y="0"/>
            <a:ext cx="9138503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Shape 39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Shape 40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401" name="Shape 4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40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Shape 40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408" name="Shape 4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Shape 4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Shape 4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415" name="Shape 4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9" y="0"/>
            <a:ext cx="9140420" cy="5143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Shape 20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06" name="Shape 2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0" y="0"/>
            <a:ext cx="9138503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Shape 4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Shape 4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422" name="Shape 4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9" y="0"/>
            <a:ext cx="9140420" cy="5143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hape 4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8" name="Shape 4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429" name="Shape 4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0" y="0"/>
            <a:ext cx="9142896" cy="5143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Shape 4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Shape 4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436" name="Shape 4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9" y="0"/>
            <a:ext cx="9140420" cy="5143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hape 4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2" name="Shape 44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443" name="Shape 4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9" y="0"/>
            <a:ext cx="9140420" cy="5143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hape 4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Shape 44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450" name="Shape 4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9" y="0"/>
            <a:ext cx="9140420" cy="5143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Shape 4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6" name="Shape 45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457" name="Shape 4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9" y="0"/>
            <a:ext cx="9140420" cy="5143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Shape 46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3" name="Shape 46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464" name="Shape 464"/>
          <p:cNvSpPr txBox="1"/>
          <p:nvPr/>
        </p:nvSpPr>
        <p:spPr>
          <a:xfrm>
            <a:off x="4385125" y="2660075"/>
            <a:ext cx="5600400" cy="6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65" name="Shape 4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Shape 466"/>
          <p:cNvSpPr txBox="1"/>
          <p:nvPr/>
        </p:nvSpPr>
        <p:spPr>
          <a:xfrm>
            <a:off x="2051575" y="110700"/>
            <a:ext cx="5950500" cy="35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DC8A1B"/>
                </a:solidFill>
              </a:rPr>
              <a:t>Функционал мобильных приложений ЭБС IPRbooks</a:t>
            </a:r>
            <a:endParaRPr>
              <a:solidFill>
                <a:srgbClr val="DC8A1B"/>
              </a:solidFill>
            </a:endParaRPr>
          </a:p>
        </p:txBody>
      </p:sp>
      <p:sp>
        <p:nvSpPr>
          <p:cNvPr id="467" name="Shape 467"/>
          <p:cNvSpPr txBox="1"/>
          <p:nvPr/>
        </p:nvSpPr>
        <p:spPr>
          <a:xfrm>
            <a:off x="457000" y="540475"/>
            <a:ext cx="8112900" cy="35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DC8A1B"/>
                </a:solidFill>
              </a:rPr>
              <a:t>Каталог периодики: работа с журналами</a:t>
            </a:r>
            <a:endParaRPr>
              <a:solidFill>
                <a:srgbClr val="DC8A1B"/>
              </a:solidFill>
            </a:endParaRPr>
          </a:p>
        </p:txBody>
      </p:sp>
      <p:sp>
        <p:nvSpPr>
          <p:cNvPr id="468" name="Shape 468"/>
          <p:cNvSpPr txBox="1"/>
          <p:nvPr/>
        </p:nvSpPr>
        <p:spPr>
          <a:xfrm>
            <a:off x="8303525" y="0"/>
            <a:ext cx="768000" cy="2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FFFF"/>
                </a:solidFill>
              </a:rPr>
              <a:t>NEW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69" name="Shape 469"/>
          <p:cNvSpPr txBox="1"/>
          <p:nvPr/>
        </p:nvSpPr>
        <p:spPr>
          <a:xfrm>
            <a:off x="6426950" y="4703625"/>
            <a:ext cx="2315100" cy="2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DC8A1B"/>
              </a:solidFill>
            </a:endParaRPr>
          </a:p>
        </p:txBody>
      </p:sp>
      <p:sp>
        <p:nvSpPr>
          <p:cNvPr id="470" name="Shape 470"/>
          <p:cNvSpPr txBox="1"/>
          <p:nvPr/>
        </p:nvSpPr>
        <p:spPr>
          <a:xfrm>
            <a:off x="5260225" y="1512200"/>
            <a:ext cx="5600400" cy="6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71" name="Shape 4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90522" y="952513"/>
            <a:ext cx="2080574" cy="3698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72" name="Shape 47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32450" y="900162"/>
            <a:ext cx="2080574" cy="3698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473" name="Shape 47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17200" y="900174"/>
            <a:ext cx="2080574" cy="36988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Shape 4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9" name="Shape 47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480" name="Shape 4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Shape 485"/>
          <p:cNvSpPr txBox="1"/>
          <p:nvPr/>
        </p:nvSpPr>
        <p:spPr>
          <a:xfrm>
            <a:off x="3635650" y="2353775"/>
            <a:ext cx="5295900" cy="8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EF550C"/>
                </a:solidFill>
              </a:rPr>
              <a:t>13 лет мы посвящаем себя </a:t>
            </a:r>
            <a:r>
              <a:rPr b="1" i="1" lang="ru" sz="1800">
                <a:solidFill>
                  <a:srgbClr val="EF550C"/>
                </a:solidFill>
              </a:rPr>
              <a:t>издательскому делу, работе, связанной с созданием, подготовкой и публикацией деловой и учебной литературы</a:t>
            </a:r>
            <a:r>
              <a:rPr lang="ru" sz="1800">
                <a:solidFill>
                  <a:srgbClr val="EF550C"/>
                </a:solidFill>
              </a:rPr>
              <a:t>.</a:t>
            </a:r>
            <a:endParaRPr sz="1800">
              <a:solidFill>
                <a:srgbClr val="EF550C"/>
              </a:solidFill>
            </a:endParaRPr>
          </a:p>
        </p:txBody>
      </p:sp>
      <p:pic>
        <p:nvPicPr>
          <p:cNvPr id="486" name="Shape 4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50025" y="71800"/>
            <a:ext cx="1562100" cy="1343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7" name="Shape 48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425" y="71812"/>
            <a:ext cx="4144250" cy="1781300"/>
          </a:xfrm>
          <a:prstGeom prst="rect">
            <a:avLst/>
          </a:prstGeom>
          <a:noFill/>
          <a:ln>
            <a:noFill/>
          </a:ln>
        </p:spPr>
      </p:pic>
      <p:sp>
        <p:nvSpPr>
          <p:cNvPr id="488" name="Shape 488"/>
          <p:cNvSpPr txBox="1"/>
          <p:nvPr/>
        </p:nvSpPr>
        <p:spPr>
          <a:xfrm>
            <a:off x="763025" y="206450"/>
            <a:ext cx="2764800" cy="3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1800">
                <a:solidFill>
                  <a:srgbClr val="666666"/>
                </a:solidFill>
                <a:latin typeface="Verdana"/>
                <a:ea typeface="Verdana"/>
                <a:cs typeface="Verdana"/>
                <a:sym typeface="Verdana"/>
              </a:rPr>
              <a:t>Группа компаний</a:t>
            </a:r>
            <a:endParaRPr b="1" i="1" sz="1800">
              <a:solidFill>
                <a:srgbClr val="66666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89" name="Shape 489"/>
          <p:cNvSpPr txBox="1"/>
          <p:nvPr/>
        </p:nvSpPr>
        <p:spPr>
          <a:xfrm>
            <a:off x="3581650" y="1705425"/>
            <a:ext cx="2764800" cy="3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solidFill>
                  <a:srgbClr val="666666"/>
                </a:solidFill>
                <a:latin typeface="Verdana"/>
                <a:ea typeface="Verdana"/>
                <a:cs typeface="Verdana"/>
                <a:sym typeface="Verdana"/>
              </a:rPr>
              <a:t>коротко о нас</a:t>
            </a:r>
            <a:endParaRPr b="1" sz="2400">
              <a:solidFill>
                <a:srgbClr val="66666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490" name="Shape 490"/>
          <p:cNvCxnSpPr/>
          <p:nvPr/>
        </p:nvCxnSpPr>
        <p:spPr>
          <a:xfrm>
            <a:off x="1498925" y="2199225"/>
            <a:ext cx="4748400" cy="0"/>
          </a:xfrm>
          <a:prstGeom prst="straightConnector1">
            <a:avLst/>
          </a:prstGeom>
          <a:noFill/>
          <a:ln cap="flat" cmpd="sng" w="28575">
            <a:solidFill>
              <a:srgbClr val="EF550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91" name="Shape 491"/>
          <p:cNvSpPr txBox="1"/>
          <p:nvPr/>
        </p:nvSpPr>
        <p:spPr>
          <a:xfrm>
            <a:off x="143550" y="2031950"/>
            <a:ext cx="2824500" cy="190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274E13"/>
                </a:solidFill>
              </a:rPr>
              <a:t>Крупнейший </a:t>
            </a:r>
            <a:r>
              <a:rPr b="1" i="1" lang="ru" sz="1800">
                <a:solidFill>
                  <a:srgbClr val="274E13"/>
                </a:solidFill>
              </a:rPr>
              <a:t>IT-разработчик ресурсов для образования и науки</a:t>
            </a:r>
            <a:endParaRPr b="1" i="1" sz="1800">
              <a:solidFill>
                <a:srgbClr val="274E13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492" name="Shape 492"/>
          <p:cNvSpPr txBox="1"/>
          <p:nvPr/>
        </p:nvSpPr>
        <p:spPr>
          <a:xfrm>
            <a:off x="3635650" y="3805900"/>
            <a:ext cx="5376600" cy="117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>
                <a:solidFill>
                  <a:srgbClr val="38761D"/>
                </a:solidFill>
              </a:rPr>
              <a:t>Клиенты компании: </a:t>
            </a:r>
            <a:endParaRPr b="1" i="1">
              <a:solidFill>
                <a:srgbClr val="38761D"/>
              </a:solidFill>
            </a:endParaRP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</a:pPr>
            <a:r>
              <a:rPr b="1" i="1" lang="ru" sz="1200">
                <a:solidFill>
                  <a:srgbClr val="434343"/>
                </a:solidFill>
              </a:rPr>
              <a:t>российские и зарубежные учебные заведения </a:t>
            </a:r>
            <a:r>
              <a:rPr i="1" lang="ru" sz="1200">
                <a:solidFill>
                  <a:srgbClr val="434343"/>
                </a:solidFill>
              </a:rPr>
              <a:t>(университеты, институты и средне-специальные учебные заведения).</a:t>
            </a:r>
            <a:endParaRPr i="1" sz="1200">
              <a:solidFill>
                <a:srgbClr val="434343"/>
              </a:solidFill>
            </a:endParaRP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</a:pPr>
            <a:r>
              <a:rPr b="1" i="1" lang="ru" sz="1200">
                <a:solidFill>
                  <a:srgbClr val="434343"/>
                </a:solidFill>
              </a:rPr>
              <a:t>публичные библиотеки,</a:t>
            </a:r>
            <a:endParaRPr b="1" i="1" sz="1200">
              <a:solidFill>
                <a:srgbClr val="434343"/>
              </a:solidFill>
            </a:endParaRP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</a:pPr>
            <a:r>
              <a:rPr b="1" i="1" lang="ru" sz="1200">
                <a:solidFill>
                  <a:srgbClr val="434343"/>
                </a:solidFill>
              </a:rPr>
              <a:t>научные организации, </a:t>
            </a:r>
            <a:endParaRPr b="1" i="1" sz="1200">
              <a:solidFill>
                <a:srgbClr val="434343"/>
              </a:solidFill>
            </a:endParaRP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</a:pPr>
            <a:r>
              <a:rPr b="1" i="1" lang="ru" sz="1200">
                <a:solidFill>
                  <a:srgbClr val="434343"/>
                </a:solidFill>
              </a:rPr>
              <a:t>компании. </a:t>
            </a:r>
            <a:endParaRPr b="1" i="1" sz="1200">
              <a:solidFill>
                <a:srgbClr val="434343"/>
              </a:solidFill>
            </a:endParaRPr>
          </a:p>
        </p:txBody>
      </p:sp>
      <p:pic>
        <p:nvPicPr>
          <p:cNvPr id="493" name="Shape 49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0725" y="3551600"/>
            <a:ext cx="3382038" cy="8871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PRbooks Mobile Reader" id="494" name="Shape 49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0725" y="4785950"/>
            <a:ext cx="914725" cy="2461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PRbooks WV-Reader" id="495" name="Shape 49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43548" y="4438700"/>
            <a:ext cx="914727" cy="2461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PRbooks Mobile Reader" id="496" name="Shape 49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304325" y="4418275"/>
            <a:ext cx="1009225" cy="2869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PRbooks WV-Reader" id="497" name="Shape 49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344401" y="4765500"/>
            <a:ext cx="969150" cy="28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8" name="Shape 498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Shape 499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750" y="0"/>
            <a:ext cx="9138503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Shape 504"/>
          <p:cNvSpPr txBox="1"/>
          <p:nvPr/>
        </p:nvSpPr>
        <p:spPr>
          <a:xfrm>
            <a:off x="716550" y="170550"/>
            <a:ext cx="7710900" cy="67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solidFill>
                  <a:srgbClr val="38761D"/>
                </a:solidFill>
              </a:rPr>
              <a:t>Издательства Группы компаний IPRmedia</a:t>
            </a:r>
            <a:endParaRPr b="1" sz="2400">
              <a:solidFill>
                <a:srgbClr val="38761D"/>
              </a:solidFill>
            </a:endParaRPr>
          </a:p>
        </p:txBody>
      </p:sp>
      <p:sp>
        <p:nvSpPr>
          <p:cNvPr id="505" name="Shape 505"/>
          <p:cNvSpPr txBox="1"/>
          <p:nvPr/>
        </p:nvSpPr>
        <p:spPr>
          <a:xfrm>
            <a:off x="4368650" y="1130525"/>
            <a:ext cx="1726800" cy="21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FF0000"/>
                </a:solidFill>
              </a:rPr>
              <a:t>IPRmedia</a:t>
            </a:r>
            <a:endParaRPr b="1" sz="1800">
              <a:solidFill>
                <a:srgbClr val="FF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chemeClr val="dk1"/>
                </a:solidFill>
              </a:rPr>
              <a:t>существует уже на рынке 13 лет и непрерывно </a:t>
            </a:r>
            <a:r>
              <a:rPr b="1" i="1" lang="ru">
                <a:solidFill>
                  <a:schemeClr val="dk1"/>
                </a:solidFill>
              </a:rPr>
              <a:t>выпускает учебную, научную и деловую литературу</a:t>
            </a:r>
            <a:endParaRPr b="1" i="1">
              <a:solidFill>
                <a:schemeClr val="dk1"/>
              </a:solidFill>
            </a:endParaRPr>
          </a:p>
        </p:txBody>
      </p:sp>
      <p:sp>
        <p:nvSpPr>
          <p:cNvPr id="506" name="Shape 506"/>
          <p:cNvSpPr txBox="1"/>
          <p:nvPr/>
        </p:nvSpPr>
        <p:spPr>
          <a:xfrm>
            <a:off x="1458925" y="1965825"/>
            <a:ext cx="1726800" cy="24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FF0000"/>
                </a:solidFill>
              </a:rPr>
              <a:t>Вузовское образование</a:t>
            </a:r>
            <a:endParaRPr b="1" sz="1800">
              <a:solidFill>
                <a:srgbClr val="FF0000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</a:rPr>
              <a:t>специализируется преимущественно на </a:t>
            </a:r>
            <a:r>
              <a:rPr b="1" i="1" lang="ru">
                <a:solidFill>
                  <a:schemeClr val="dk1"/>
                </a:solidFill>
              </a:rPr>
              <a:t>учебных и научных изданиях  для вузов</a:t>
            </a:r>
            <a:endParaRPr b="1" i="1">
              <a:solidFill>
                <a:schemeClr val="dk1"/>
              </a:solidFill>
            </a:endParaRPr>
          </a:p>
        </p:txBody>
      </p:sp>
      <p:sp>
        <p:nvSpPr>
          <p:cNvPr id="507" name="Shape 507"/>
          <p:cNvSpPr txBox="1"/>
          <p:nvPr/>
        </p:nvSpPr>
        <p:spPr>
          <a:xfrm>
            <a:off x="7367800" y="1965825"/>
            <a:ext cx="1599600" cy="13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FF0000"/>
                </a:solidFill>
              </a:rPr>
              <a:t>Профобразование</a:t>
            </a:r>
            <a:endParaRPr b="1" sz="1800">
              <a:solidFill>
                <a:srgbClr val="FF0000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самое молодое, созданное в 2017 г., и осуществляющее </a:t>
            </a:r>
            <a:r>
              <a:rPr b="1" i="1" lang="ru"/>
              <a:t>издание учебных пособий для ссузов</a:t>
            </a:r>
            <a:endParaRPr b="1" i="1"/>
          </a:p>
        </p:txBody>
      </p:sp>
      <p:pic>
        <p:nvPicPr>
          <p:cNvPr id="508" name="Shape 5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6300" y="1130526"/>
            <a:ext cx="1272350" cy="1806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9" name="Shape 50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6575" y="1965827"/>
            <a:ext cx="1272350" cy="180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0" name="Shape 5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95450" y="1965823"/>
            <a:ext cx="1272350" cy="1806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1" name="Shape 51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50" y="58275"/>
            <a:ext cx="9138503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" name="Shape 51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000" y="0"/>
            <a:ext cx="9136028" cy="5257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Shape 21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13" name="Shape 2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Shape 517"/>
          <p:cNvSpPr txBox="1"/>
          <p:nvPr/>
        </p:nvSpPr>
        <p:spPr>
          <a:xfrm>
            <a:off x="272250" y="946450"/>
            <a:ext cx="8318100" cy="39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12700" lvl="0" marL="4445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</a:rPr>
              <a:t>В 2017 году </a:t>
            </a:r>
            <a:r>
              <a:rPr b="1" lang="ru">
                <a:solidFill>
                  <a:srgbClr val="CC0000"/>
                </a:solidFill>
              </a:rPr>
              <a:t>издательствами  Группы компаний IPRmedia</a:t>
            </a:r>
            <a:r>
              <a:rPr lang="ru">
                <a:solidFill>
                  <a:schemeClr val="dk1"/>
                </a:solidFill>
              </a:rPr>
              <a:t> было издано </a:t>
            </a:r>
            <a:r>
              <a:rPr b="1" i="1" lang="ru">
                <a:solidFill>
                  <a:schemeClr val="dk1"/>
                </a:solidFill>
              </a:rPr>
              <a:t>свыше 700 учебников, учебных пособий и монографий</a:t>
            </a:r>
            <a:r>
              <a:rPr lang="ru">
                <a:solidFill>
                  <a:schemeClr val="dk1"/>
                </a:solidFill>
              </a:rPr>
              <a:t> по следующим востребованным сегодня направлениям:</a:t>
            </a:r>
            <a:endParaRPr>
              <a:solidFill>
                <a:schemeClr val="dk1"/>
              </a:solidFill>
            </a:endParaRPr>
          </a:p>
          <a:p>
            <a:pPr indent="12700" lvl="0" marL="4445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12700" lvl="0" marL="4445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</a:rPr>
              <a:t>- Математические и естественные науки – около 60 книг</a:t>
            </a:r>
            <a:br>
              <a:rPr lang="ru">
                <a:solidFill>
                  <a:schemeClr val="dk1"/>
                </a:solidFill>
              </a:rPr>
            </a:br>
            <a:r>
              <a:rPr lang="ru">
                <a:solidFill>
                  <a:schemeClr val="dk1"/>
                </a:solidFill>
              </a:rPr>
              <a:t>- Компьютерные и информационные науки – около 30</a:t>
            </a:r>
            <a:br>
              <a:rPr lang="ru">
                <a:solidFill>
                  <a:schemeClr val="dk1"/>
                </a:solidFill>
              </a:rPr>
            </a:br>
            <a:r>
              <a:rPr lang="ru">
                <a:solidFill>
                  <a:schemeClr val="dk1"/>
                </a:solidFill>
              </a:rPr>
              <a:t>- Строительство и технические науки – более 120</a:t>
            </a:r>
            <a:br>
              <a:rPr lang="ru">
                <a:solidFill>
                  <a:schemeClr val="dk1"/>
                </a:solidFill>
              </a:rPr>
            </a:br>
            <a:r>
              <a:rPr lang="ru">
                <a:solidFill>
                  <a:schemeClr val="dk1"/>
                </a:solidFill>
              </a:rPr>
              <a:t>- Социально-гуманитарные науки и искусство – около 100</a:t>
            </a:r>
            <a:br>
              <a:rPr lang="ru">
                <a:solidFill>
                  <a:schemeClr val="dk1"/>
                </a:solidFill>
              </a:rPr>
            </a:br>
            <a:r>
              <a:rPr lang="ru">
                <a:solidFill>
                  <a:schemeClr val="dk1"/>
                </a:solidFill>
              </a:rPr>
              <a:t>- Экономические науки, менеджмент - около 120</a:t>
            </a:r>
            <a:br>
              <a:rPr lang="ru">
                <a:solidFill>
                  <a:schemeClr val="dk1"/>
                </a:solidFill>
              </a:rPr>
            </a:br>
            <a:r>
              <a:rPr lang="ru">
                <a:solidFill>
                  <a:schemeClr val="dk1"/>
                </a:solidFill>
              </a:rPr>
              <a:t>- Юридические науки - более 150</a:t>
            </a:r>
            <a:br>
              <a:rPr lang="ru">
                <a:solidFill>
                  <a:schemeClr val="dk1"/>
                </a:solidFill>
              </a:rPr>
            </a:br>
            <a:r>
              <a:rPr lang="ru">
                <a:solidFill>
                  <a:schemeClr val="dk1"/>
                </a:solidFill>
              </a:rPr>
              <a:t>- Педагогика - более 40</a:t>
            </a:r>
            <a:br>
              <a:rPr lang="ru">
                <a:solidFill>
                  <a:schemeClr val="dk1"/>
                </a:solidFill>
              </a:rPr>
            </a:br>
            <a:r>
              <a:rPr lang="ru">
                <a:solidFill>
                  <a:schemeClr val="dk1"/>
                </a:solidFill>
              </a:rPr>
              <a:t>- Психологические науки – более 30</a:t>
            </a:r>
            <a:br>
              <a:rPr lang="ru">
                <a:solidFill>
                  <a:schemeClr val="dk1"/>
                </a:solidFill>
              </a:rPr>
            </a:br>
            <a:r>
              <a:rPr lang="ru">
                <a:solidFill>
                  <a:schemeClr val="dk1"/>
                </a:solidFill>
              </a:rPr>
              <a:t>- Сервис и туризм - более 20 </a:t>
            </a:r>
            <a:br>
              <a:rPr lang="ru">
                <a:solidFill>
                  <a:schemeClr val="dk1"/>
                </a:solidFill>
              </a:rPr>
            </a:br>
            <a:r>
              <a:rPr lang="ru">
                <a:solidFill>
                  <a:schemeClr val="dk1"/>
                </a:solidFill>
              </a:rPr>
              <a:t>- Сельское хозяйство, ветеринария - более 40</a:t>
            </a:r>
            <a:br>
              <a:rPr lang="ru">
                <a:solidFill>
                  <a:schemeClr val="dk1"/>
                </a:solidFill>
              </a:rPr>
            </a:br>
            <a:r>
              <a:rPr lang="ru">
                <a:solidFill>
                  <a:schemeClr val="dk1"/>
                </a:solidFill>
              </a:rPr>
              <a:t>- Медицинские науки – более 10</a:t>
            </a:r>
            <a:endParaRPr>
              <a:solidFill>
                <a:schemeClr val="dk1"/>
              </a:solidFill>
            </a:endParaRPr>
          </a:p>
          <a:p>
            <a:pPr indent="12700" lvl="0" marL="4445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12700" lvl="0" marL="4445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518" name="Shape 518"/>
          <p:cNvSpPr txBox="1"/>
          <p:nvPr/>
        </p:nvSpPr>
        <p:spPr>
          <a:xfrm>
            <a:off x="819900" y="66900"/>
            <a:ext cx="7504200" cy="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/>
              <a:t>Издательская деятельность компании за 2017 г.</a:t>
            </a:r>
            <a:endParaRPr b="1" sz="2400"/>
          </a:p>
        </p:txBody>
      </p:sp>
      <p:pic>
        <p:nvPicPr>
          <p:cNvPr id="519" name="Shape 5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20" name="Shape 5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Shape 5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6" name="Shape 5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527" name="Shape 5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Shape 5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3" name="Shape 5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15.jpg" id="534" name="Shape 5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0" y="0"/>
            <a:ext cx="9138503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35" name="Shape 5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458046"/>
            <a:ext cx="9144000" cy="685457"/>
          </a:xfrm>
          <a:prstGeom prst="rect">
            <a:avLst/>
          </a:prstGeom>
          <a:noFill/>
          <a:ln>
            <a:noFill/>
          </a:ln>
        </p:spPr>
      </p:pic>
      <p:pic>
        <p:nvPicPr>
          <p:cNvPr id="536" name="Shape 5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37" name="Shape 5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126" y="0"/>
            <a:ext cx="9135745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Shape 5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3" name="Shape 54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544" name="Shape 5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0" y="0"/>
            <a:ext cx="9138503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Shape 5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0" name="Shape 55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551" name="Shape 5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Shape 55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7" name="Shape 55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558" name="Shape 5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Shape 56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4" name="Shape 56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565" name="Shape 5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Shape 57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1" name="Shape 57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572" name="Shape 5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Shape 57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8" name="Shape 57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579" name="Shape 5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Shape 5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5" name="Shape 58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586" name="Shape 5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Shape 2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20" name="Shape 2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Shape 59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2" name="Shape 59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593" name="Shape 5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8" name="Shape 5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300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Shape 603"/>
          <p:cNvSpPr txBox="1"/>
          <p:nvPr>
            <p:ph type="title"/>
          </p:nvPr>
        </p:nvSpPr>
        <p:spPr>
          <a:xfrm>
            <a:off x="311700" y="234450"/>
            <a:ext cx="8520600" cy="39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ЭБС и ВКР ВУЗ - полностью совместимы</a:t>
            </a:r>
            <a:endParaRPr sz="2400"/>
          </a:p>
        </p:txBody>
      </p:sp>
      <p:pic>
        <p:nvPicPr>
          <p:cNvPr id="604" name="Shape 6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4975" y="803250"/>
            <a:ext cx="3875208" cy="3128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05" name="Shape 60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15500" y="955813"/>
            <a:ext cx="3943526" cy="312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6" name="Shape 606"/>
          <p:cNvPicPr preferRelativeResize="0"/>
          <p:nvPr/>
        </p:nvPicPr>
        <p:blipFill rotWithShape="1">
          <a:blip r:embed="rId5">
            <a:alphaModFix/>
          </a:blip>
          <a:srcRect b="0" l="418" r="0" t="70562"/>
          <a:stretch/>
        </p:blipFill>
        <p:spPr>
          <a:xfrm>
            <a:off x="618200" y="4408950"/>
            <a:ext cx="7940825" cy="52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7" name="Shape 60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75" y="-51437"/>
            <a:ext cx="9136028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08" name="Shape 60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36375" y="1117901"/>
            <a:ext cx="3875199" cy="3128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09" name="Shape 60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615500" y="1117888"/>
            <a:ext cx="3943526" cy="3128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0" name="Shape 610"/>
          <p:cNvPicPr preferRelativeResize="0"/>
          <p:nvPr/>
        </p:nvPicPr>
        <p:blipFill rotWithShape="1">
          <a:blip r:embed="rId9">
            <a:alphaModFix/>
          </a:blip>
          <a:srcRect b="0" l="418" r="0" t="70562"/>
          <a:stretch/>
        </p:blipFill>
        <p:spPr>
          <a:xfrm>
            <a:off x="502738" y="589400"/>
            <a:ext cx="8138499" cy="528500"/>
          </a:xfrm>
          <a:prstGeom prst="rect">
            <a:avLst/>
          </a:prstGeom>
          <a:noFill/>
          <a:ln>
            <a:noFill/>
          </a:ln>
        </p:spPr>
      </p:pic>
      <p:sp>
        <p:nvSpPr>
          <p:cNvPr id="611" name="Shape 611"/>
          <p:cNvSpPr txBox="1"/>
          <p:nvPr/>
        </p:nvSpPr>
        <p:spPr>
          <a:xfrm>
            <a:off x="1127500" y="22375"/>
            <a:ext cx="7137600" cy="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200">
                <a:solidFill>
                  <a:srgbClr val="FF7A25"/>
                </a:solidFill>
              </a:rPr>
              <a:t>ЭБС и ВКР ВУЗ -  совместимы и имеют интеграцию</a:t>
            </a:r>
            <a:endParaRPr sz="2200">
              <a:solidFill>
                <a:srgbClr val="FF7A25"/>
              </a:solidFill>
            </a:endParaRPr>
          </a:p>
        </p:txBody>
      </p:sp>
      <p:pic>
        <p:nvPicPr>
          <p:cNvPr id="612" name="Shape 61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0739" y="-51437"/>
            <a:ext cx="9135745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Shape 617"/>
          <p:cNvSpPr txBox="1"/>
          <p:nvPr>
            <p:ph type="title"/>
          </p:nvPr>
        </p:nvSpPr>
        <p:spPr>
          <a:xfrm>
            <a:off x="452500" y="191550"/>
            <a:ext cx="8520600" cy="29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Доступная среда ЭБС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8" name="Shape 618"/>
          <p:cNvSpPr txBox="1"/>
          <p:nvPr>
            <p:ph idx="1" type="body"/>
          </p:nvPr>
        </p:nvSpPr>
        <p:spPr>
          <a:xfrm>
            <a:off x="311700" y="718875"/>
            <a:ext cx="8520600" cy="384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</a:rPr>
              <a:t>Компания IPRmedia  разрабатывает  адаптивные технологии для своей ЭБС IPRbooks  </a:t>
            </a:r>
            <a:r>
              <a:rPr b="1" lang="ru" sz="1400">
                <a:solidFill>
                  <a:schemeClr val="dk1"/>
                </a:solidFill>
              </a:rPr>
              <a:t>с 2010 года.</a:t>
            </a:r>
            <a:endParaRPr b="1" sz="1400">
              <a:solidFill>
                <a:schemeClr val="dk1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</a:rPr>
              <a:t>Сегодня все пользователи нашей ЭБС с ОВЗ по зрению  имеют возможность использовать   в учебном процессе и </a:t>
            </a:r>
            <a:r>
              <a:rPr b="1" lang="ru" sz="1400">
                <a:solidFill>
                  <a:schemeClr val="dk1"/>
                </a:solidFill>
              </a:rPr>
              <a:t>версию сайта для слабовидящих и все книги из ЭБС</a:t>
            </a:r>
            <a:r>
              <a:rPr lang="ru" sz="1400">
                <a:solidFill>
                  <a:schemeClr val="dk1"/>
                </a:solidFill>
              </a:rPr>
              <a:t>, </a:t>
            </a:r>
            <a:r>
              <a:rPr lang="ru" sz="1400">
                <a:solidFill>
                  <a:srgbClr val="0000FF"/>
                </a:solidFill>
              </a:rPr>
              <a:t>адаптивный ридер</a:t>
            </a:r>
            <a:r>
              <a:rPr lang="ru" sz="1400">
                <a:solidFill>
                  <a:schemeClr val="dk1"/>
                </a:solidFill>
              </a:rPr>
              <a:t> позволяет людям с ослабленным зрением  увеличивать текст </a:t>
            </a:r>
            <a:r>
              <a:rPr lang="ru" sz="1400">
                <a:solidFill>
                  <a:srgbClr val="0000FF"/>
                </a:solidFill>
              </a:rPr>
              <a:t>до 300 процентов без потери качества. </a:t>
            </a:r>
            <a:endParaRPr sz="1400">
              <a:solidFill>
                <a:srgbClr val="0000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</a:rPr>
              <a:t>Нами созданы </a:t>
            </a:r>
            <a:r>
              <a:rPr b="1" lang="ru" sz="1400">
                <a:solidFill>
                  <a:schemeClr val="dk1"/>
                </a:solidFill>
              </a:rPr>
              <a:t>мобильные приложения для  ЭБС специально для инвалидов по зрению, включая тотально незрячих. </a:t>
            </a:r>
            <a:endParaRPr b="1" sz="1400">
              <a:solidFill>
                <a:schemeClr val="dk1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400">
                <a:solidFill>
                  <a:schemeClr val="dk1"/>
                </a:solidFill>
              </a:rPr>
              <a:t>Издательский центр нашей компании  специально подготавливает   издания </a:t>
            </a:r>
            <a:r>
              <a:rPr lang="ru" sz="1400">
                <a:solidFill>
                  <a:schemeClr val="dk1"/>
                </a:solidFill>
              </a:rPr>
              <a:t>для этих программ, а наши </a:t>
            </a:r>
            <a:r>
              <a:rPr b="1" lang="ru" sz="1400">
                <a:solidFill>
                  <a:schemeClr val="dk1"/>
                </a:solidFill>
              </a:rPr>
              <a:t>комплектаторы подбирают издания по дисциплинам и профилям, на которых могут обучаться люди с ОВЗ по зрению.</a:t>
            </a:r>
            <a:r>
              <a:rPr lang="ru" sz="1400">
                <a:solidFill>
                  <a:schemeClr val="dk1"/>
                </a:solidFill>
              </a:rPr>
              <a:t>  </a:t>
            </a:r>
            <a:endParaRPr sz="1400">
              <a:solidFill>
                <a:schemeClr val="dk1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>
                <a:solidFill>
                  <a:schemeClr val="dk1"/>
                </a:solidFill>
              </a:rPr>
              <a:t>Это серьезная работа, которая не терпит дилетантства и поэтому мы не только  постоянно совершенствуем свои продукты, но и привлекаем экспертов ВОС для экспертизы и оценки наших технологий. Это позволяет взглянуть  на разработки глазами пользователей и учитывать все замечания. 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>
                <a:solidFill>
                  <a:srgbClr val="0000FF"/>
                </a:solidFill>
              </a:rPr>
              <a:t>Это некоммерческий проект, который для нас дело чести и социального долга!   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619" name="Shape 619"/>
          <p:cNvPicPr preferRelativeResize="0"/>
          <p:nvPr/>
        </p:nvPicPr>
        <p:blipFill rotWithShape="1">
          <a:blip r:embed="rId3">
            <a:alphaModFix/>
          </a:blip>
          <a:srcRect b="6346" l="-1579" r="1579" t="48419"/>
          <a:stretch/>
        </p:blipFill>
        <p:spPr>
          <a:xfrm>
            <a:off x="6214100" y="90400"/>
            <a:ext cx="2697895" cy="62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0" name="Shape 6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50" y="0"/>
            <a:ext cx="9138503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21" name="Shape 6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26" y="0"/>
            <a:ext cx="9135745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6" name="Shape 6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7850" y="1032632"/>
            <a:ext cx="6294374" cy="3543743"/>
          </a:xfrm>
          <a:prstGeom prst="rect">
            <a:avLst/>
          </a:prstGeom>
          <a:noFill/>
          <a:ln cap="flat" cmpd="sng" w="19050">
            <a:solidFill>
              <a:srgbClr val="15AAE4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27" name="Shape 627"/>
          <p:cNvSpPr txBox="1"/>
          <p:nvPr/>
        </p:nvSpPr>
        <p:spPr>
          <a:xfrm>
            <a:off x="125675" y="608525"/>
            <a:ext cx="2208300" cy="3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666666"/>
                </a:solidFill>
                <a:latin typeface="Verdana"/>
                <a:ea typeface="Verdana"/>
                <a:cs typeface="Verdana"/>
                <a:sym typeface="Verdana"/>
              </a:rPr>
              <a:t>Сайт имеет различные элементы настройки вида от цветовой гаммы до кернинга и отключения изображений </a:t>
            </a:r>
            <a:endParaRPr b="1">
              <a:solidFill>
                <a:srgbClr val="66666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628" name="Shape 628"/>
          <p:cNvSpPr txBox="1"/>
          <p:nvPr/>
        </p:nvSpPr>
        <p:spPr>
          <a:xfrm>
            <a:off x="2722600" y="287025"/>
            <a:ext cx="6158700" cy="62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ВНИМАНИЕ! На сайте УЗ обязательно должно указываться наличие ЭБС, адаптированной для лиц с ОВЗ </a:t>
            </a:r>
            <a:endParaRPr/>
          </a:p>
        </p:txBody>
      </p:sp>
      <p:pic>
        <p:nvPicPr>
          <p:cNvPr id="629" name="Shape 6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30" name="Shape 6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26" y="0"/>
            <a:ext cx="9135745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27.jpg" id="635" name="Shape 6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77" y="0"/>
            <a:ext cx="9136044" cy="5126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36" name="Shape 6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37" name="Shape 6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26" y="0"/>
            <a:ext cx="9135745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38" name="Shape 6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50" y="-252800"/>
            <a:ext cx="9138503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2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Shape 643"/>
          <p:cNvSpPr txBox="1"/>
          <p:nvPr/>
        </p:nvSpPr>
        <p:spPr>
          <a:xfrm>
            <a:off x="0" y="-34150"/>
            <a:ext cx="9144000" cy="51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инклюзив2.jpg" id="644" name="Shape 6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88" y="0"/>
            <a:ext cx="9136031" cy="5126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5" name="Shape 6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50" y="0"/>
            <a:ext cx="9138503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46" name="Shape 6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26" y="0"/>
            <a:ext cx="9135745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29.jpg" id="651" name="Shape 6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2250"/>
            <a:ext cx="9144000" cy="51306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2" name="Shape 6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53" name="Shape 6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7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Shape 65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9" name="Shape 65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660" name="Shape 6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61" name="Shape 6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62" name="Shape 66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Shape 2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27" name="Shape 2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0" y="0"/>
            <a:ext cx="9138503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Shape 2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34" name="Shape 2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Shape 24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41" name="Shape 2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48" name="Shape 2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" y="0"/>
            <a:ext cx="9136028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