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73" r:id="rId5"/>
    <p:sldId id="259" r:id="rId6"/>
    <p:sldId id="274" r:id="rId7"/>
    <p:sldId id="275" r:id="rId8"/>
    <p:sldId id="278" r:id="rId9"/>
    <p:sldId id="276" r:id="rId10"/>
    <p:sldId id="261" r:id="rId11"/>
    <p:sldId id="277" r:id="rId12"/>
    <p:sldId id="263" r:id="rId13"/>
    <p:sldId id="265" r:id="rId14"/>
    <p:sldId id="279" r:id="rId15"/>
    <p:sldId id="262" r:id="rId16"/>
    <p:sldId id="280" r:id="rId17"/>
    <p:sldId id="266" r:id="rId18"/>
    <p:sldId id="282" r:id="rId19"/>
    <p:sldId id="267" r:id="rId20"/>
    <p:sldId id="281" r:id="rId21"/>
    <p:sldId id="268" r:id="rId22"/>
    <p:sldId id="269" r:id="rId23"/>
    <p:sldId id="264" r:id="rId24"/>
  </p:sldIdLst>
  <p:sldSz cx="9144000" cy="5143500" type="screen16x9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8894" autoAdjust="0"/>
  </p:normalViewPr>
  <p:slideViewPr>
    <p:cSldViewPr snapToGrid="0" snapToObjects="1" showGuides="1">
      <p:cViewPr>
        <p:scale>
          <a:sx n="100" d="100"/>
          <a:sy n="100" d="100"/>
        </p:scale>
        <p:origin x="-978" y="-462"/>
      </p:cViewPr>
      <p:guideLst>
        <p:guide orient="horz" pos="1286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936F08-21CD-D84F-B115-4DA17708DD64}" type="datetimeFigureOut">
              <a:rPr lang="nl-NL" smtClean="0"/>
              <a:t>13-10-2015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7D7DD-86EC-4942-BD57-604B2A43AB6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205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37D7DD-86EC-4942-BD57-604B2A43AB63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0071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Klik om de 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70F6-B928-3446-886A-7BDDD6B870D9}" type="datetimeFigureOut">
              <a:rPr lang="nl-NL" smtClean="0"/>
              <a:t>13-10-2015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C0B6A-F398-F54F-B3A1-620E5FC481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0430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70F6-B928-3446-886A-7BDDD6B870D9}" type="datetimeFigureOut">
              <a:rPr lang="nl-NL" smtClean="0"/>
              <a:t>13-10-2015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C0B6A-F398-F54F-B3A1-620E5FC481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9053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70F6-B928-3446-886A-7BDDD6B870D9}" type="datetimeFigureOut">
              <a:rPr lang="nl-NL" smtClean="0"/>
              <a:t>13-10-2015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C0B6A-F398-F54F-B3A1-620E5FC481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2921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70F6-B928-3446-886A-7BDDD6B870D9}" type="datetimeFigureOut">
              <a:rPr lang="nl-NL" smtClean="0"/>
              <a:t>13-10-2015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C0B6A-F398-F54F-B3A1-620E5FC481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3195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70F6-B928-3446-886A-7BDDD6B870D9}" type="datetimeFigureOut">
              <a:rPr lang="nl-NL" smtClean="0"/>
              <a:t>13-10-2015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C0B6A-F398-F54F-B3A1-620E5FC481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5894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70F6-B928-3446-886A-7BDDD6B870D9}" type="datetimeFigureOut">
              <a:rPr lang="nl-NL" smtClean="0"/>
              <a:t>13-10-2015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C0B6A-F398-F54F-B3A1-620E5FC481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0773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70F6-B928-3446-886A-7BDDD6B870D9}" type="datetimeFigureOut">
              <a:rPr lang="nl-NL" smtClean="0"/>
              <a:t>13-10-2015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C0B6A-F398-F54F-B3A1-620E5FC481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8125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70F6-B928-3446-886A-7BDDD6B870D9}" type="datetimeFigureOut">
              <a:rPr lang="nl-NL" smtClean="0"/>
              <a:t>13-10-2015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C0B6A-F398-F54F-B3A1-620E5FC481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0733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70F6-B928-3446-886A-7BDDD6B870D9}" type="datetimeFigureOut">
              <a:rPr lang="nl-NL" smtClean="0"/>
              <a:t>13-10-2015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C0B6A-F398-F54F-B3A1-620E5FC481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7978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70F6-B928-3446-886A-7BDDD6B870D9}" type="datetimeFigureOut">
              <a:rPr lang="nl-NL" smtClean="0"/>
              <a:t>13-10-2015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C0B6A-F398-F54F-B3A1-620E5FC481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6028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C70F6-B928-3446-886A-7BDDD6B870D9}" type="datetimeFigureOut">
              <a:rPr lang="nl-NL" smtClean="0"/>
              <a:t>13-10-2015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C0B6A-F398-F54F-B3A1-620E5FC481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807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C70F6-B928-3446-886A-7BDDD6B870D9}" type="datetimeFigureOut">
              <a:rPr lang="nl-NL" smtClean="0"/>
              <a:t>13-10-2015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C0B6A-F398-F54F-B3A1-620E5FC4817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0535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5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1013" y="437214"/>
            <a:ext cx="8229600" cy="4525963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596050"/>
            <a:ext cx="7772400" cy="1470025"/>
          </a:xfrm>
        </p:spPr>
        <p:txBody>
          <a:bodyPr/>
          <a:lstStyle/>
          <a:p>
            <a:r>
              <a:rPr lang="en-US" dirty="0" smtClean="0">
                <a:latin typeface="Avenir Book"/>
                <a:cs typeface="Avenir Book"/>
              </a:rPr>
              <a:t>LIVING IN BETWEEN</a:t>
            </a:r>
            <a:endParaRPr lang="en-US" dirty="0">
              <a:latin typeface="Avenir Book"/>
              <a:cs typeface="Avenir Book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371599" y="527134"/>
            <a:ext cx="6423905" cy="716886"/>
          </a:xfrm>
        </p:spPr>
        <p:txBody>
          <a:bodyPr>
            <a:normAutofit/>
          </a:bodyPr>
          <a:lstStyle/>
          <a:p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BELGIUM 2</a:t>
            </a:r>
            <a:r>
              <a:rPr lang="en-US" sz="16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ND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 PRIZE</a:t>
            </a:r>
          </a:p>
          <a:p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MARIE FRIONI_LIEN RASKIN_MICHELLE VROLIX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  <a:latin typeface="Avenir Book"/>
              <a:cs typeface="Avenir Book"/>
            </a:endParaRPr>
          </a:p>
        </p:txBody>
      </p:sp>
      <p:pic>
        <p:nvPicPr>
          <p:cNvPr id="1026" name="Picture 2" descr="C:\Users\ainash.shagmanova\Desktop\index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727" y="4737713"/>
            <a:ext cx="1100986" cy="38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73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8"/>
          <p:cNvSpPr txBox="1"/>
          <p:nvPr/>
        </p:nvSpPr>
        <p:spPr>
          <a:xfrm>
            <a:off x="461202" y="3292569"/>
            <a:ext cx="1938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venir Book"/>
                <a:cs typeface="Avenir Book"/>
              </a:rPr>
              <a:t>Grid</a:t>
            </a:r>
            <a:endParaRPr lang="en-US" sz="1400" dirty="0">
              <a:latin typeface="Avenir Book"/>
              <a:cs typeface="Avenir Book"/>
            </a:endParaRPr>
          </a:p>
        </p:txBody>
      </p:sp>
      <p:pic>
        <p:nvPicPr>
          <p:cNvPr id="5" name="Picture 5" descr="1 DIAGRAMMA RASTER (INDESIGN)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21" y="1842179"/>
            <a:ext cx="1800000" cy="1451179"/>
          </a:xfrm>
          <a:prstGeom prst="rect">
            <a:avLst/>
          </a:prstGeom>
        </p:spPr>
      </p:pic>
      <p:pic>
        <p:nvPicPr>
          <p:cNvPr id="6" name="Picture 6" descr="2 DIAGRAM KOLOM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5335" y="1842179"/>
            <a:ext cx="1800000" cy="1451179"/>
          </a:xfrm>
          <a:prstGeom prst="rect">
            <a:avLst/>
          </a:prstGeom>
        </p:spPr>
      </p:pic>
      <p:pic>
        <p:nvPicPr>
          <p:cNvPr id="7" name="Picture 7" descr="3 DIAGRAMMA MUREN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9196" y="1854183"/>
            <a:ext cx="1800000" cy="1439175"/>
          </a:xfrm>
          <a:prstGeom prst="rect">
            <a:avLst/>
          </a:prstGeom>
        </p:spPr>
      </p:pic>
      <p:pic>
        <p:nvPicPr>
          <p:cNvPr id="8" name="Picture 8" descr="Types 2.1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8521" y="1842179"/>
            <a:ext cx="1800000" cy="1450390"/>
          </a:xfrm>
          <a:prstGeom prst="rect">
            <a:avLst/>
          </a:prstGeom>
        </p:spPr>
      </p:pic>
      <p:cxnSp>
        <p:nvCxnSpPr>
          <p:cNvPr id="13" name="Straight Connector 14"/>
          <p:cNvCxnSpPr/>
          <p:nvPr/>
        </p:nvCxnSpPr>
        <p:spPr>
          <a:xfrm>
            <a:off x="1827143" y="1854183"/>
            <a:ext cx="0" cy="1438386"/>
          </a:xfrm>
          <a:prstGeom prst="line">
            <a:avLst/>
          </a:prstGeom>
          <a:ln w="12700" cmpd="sng">
            <a:prstDash val="dash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5"/>
          <p:cNvCxnSpPr/>
          <p:nvPr/>
        </p:nvCxnSpPr>
        <p:spPr>
          <a:xfrm>
            <a:off x="1336781" y="1854183"/>
            <a:ext cx="0" cy="1438386"/>
          </a:xfrm>
          <a:prstGeom prst="line">
            <a:avLst/>
          </a:prstGeom>
          <a:ln w="12700" cmpd="sng">
            <a:prstDash val="dash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6"/>
          <p:cNvCxnSpPr/>
          <p:nvPr/>
        </p:nvCxnSpPr>
        <p:spPr>
          <a:xfrm>
            <a:off x="972153" y="1854183"/>
            <a:ext cx="0" cy="1438386"/>
          </a:xfrm>
          <a:prstGeom prst="line">
            <a:avLst/>
          </a:prstGeom>
          <a:ln w="12700" cmpd="sng">
            <a:prstDash val="dash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8"/>
          <p:cNvCxnSpPr/>
          <p:nvPr/>
        </p:nvCxnSpPr>
        <p:spPr>
          <a:xfrm flipH="1">
            <a:off x="498922" y="2344097"/>
            <a:ext cx="1799999" cy="0"/>
          </a:xfrm>
          <a:prstGeom prst="line">
            <a:avLst/>
          </a:prstGeom>
          <a:ln w="12700" cmpd="sng">
            <a:prstDash val="dash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20"/>
          <p:cNvCxnSpPr/>
          <p:nvPr/>
        </p:nvCxnSpPr>
        <p:spPr>
          <a:xfrm flipH="1">
            <a:off x="498923" y="2771642"/>
            <a:ext cx="1799998" cy="0"/>
          </a:xfrm>
          <a:prstGeom prst="line">
            <a:avLst/>
          </a:prstGeom>
          <a:ln w="12700" cmpd="sng">
            <a:prstDash val="dash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" name="TextBox 24"/>
          <p:cNvSpPr txBox="1"/>
          <p:nvPr/>
        </p:nvSpPr>
        <p:spPr>
          <a:xfrm>
            <a:off x="97916" y="2859667"/>
            <a:ext cx="5326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800000"/>
                </a:solidFill>
              </a:rPr>
              <a:t>3,5 m</a:t>
            </a:r>
            <a:endParaRPr lang="en-US" sz="1050" dirty="0">
              <a:solidFill>
                <a:srgbClr val="800000"/>
              </a:solidFill>
            </a:endParaRPr>
          </a:p>
        </p:txBody>
      </p:sp>
      <p:sp>
        <p:nvSpPr>
          <p:cNvPr id="21" name="TextBox 25"/>
          <p:cNvSpPr txBox="1"/>
          <p:nvPr/>
        </p:nvSpPr>
        <p:spPr>
          <a:xfrm>
            <a:off x="521401" y="1620045"/>
            <a:ext cx="5326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800000"/>
                </a:solidFill>
              </a:rPr>
              <a:t>3,5 m</a:t>
            </a:r>
            <a:endParaRPr lang="en-US" sz="1050" dirty="0">
              <a:solidFill>
                <a:srgbClr val="800000"/>
              </a:solidFill>
            </a:endParaRPr>
          </a:p>
        </p:txBody>
      </p:sp>
      <p:sp>
        <p:nvSpPr>
          <p:cNvPr id="22" name="TextBox 26"/>
          <p:cNvSpPr txBox="1"/>
          <p:nvPr/>
        </p:nvSpPr>
        <p:spPr>
          <a:xfrm>
            <a:off x="970041" y="1620045"/>
            <a:ext cx="5326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800000"/>
                </a:solidFill>
              </a:rPr>
              <a:t>2</a:t>
            </a:r>
            <a:r>
              <a:rPr lang="en-US" sz="1050" dirty="0" smtClean="0">
                <a:solidFill>
                  <a:srgbClr val="800000"/>
                </a:solidFill>
              </a:rPr>
              <a:t>,5 m</a:t>
            </a:r>
            <a:endParaRPr lang="en-US" sz="1050" dirty="0">
              <a:solidFill>
                <a:srgbClr val="800000"/>
              </a:solidFill>
            </a:endParaRPr>
          </a:p>
        </p:txBody>
      </p:sp>
      <p:sp>
        <p:nvSpPr>
          <p:cNvPr id="23" name="TextBox 27"/>
          <p:cNvSpPr txBox="1"/>
          <p:nvPr/>
        </p:nvSpPr>
        <p:spPr>
          <a:xfrm>
            <a:off x="1392976" y="1620045"/>
            <a:ext cx="5326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800000"/>
                </a:solidFill>
              </a:rPr>
              <a:t>4,0 m</a:t>
            </a:r>
            <a:endParaRPr lang="en-US" sz="1050" dirty="0">
              <a:solidFill>
                <a:srgbClr val="800000"/>
              </a:solidFill>
            </a:endParaRPr>
          </a:p>
        </p:txBody>
      </p:sp>
      <p:sp>
        <p:nvSpPr>
          <p:cNvPr id="24" name="TextBox 28"/>
          <p:cNvSpPr txBox="1"/>
          <p:nvPr/>
        </p:nvSpPr>
        <p:spPr>
          <a:xfrm>
            <a:off x="1841501" y="1620045"/>
            <a:ext cx="5326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800000"/>
                </a:solidFill>
              </a:rPr>
              <a:t>3,5 m</a:t>
            </a:r>
            <a:endParaRPr lang="en-US" sz="1050" dirty="0">
              <a:solidFill>
                <a:srgbClr val="800000"/>
              </a:solidFill>
            </a:endParaRPr>
          </a:p>
        </p:txBody>
      </p:sp>
      <p:sp>
        <p:nvSpPr>
          <p:cNvPr id="26" name="TextBox 8"/>
          <p:cNvSpPr txBox="1"/>
          <p:nvPr/>
        </p:nvSpPr>
        <p:spPr>
          <a:xfrm>
            <a:off x="2547901" y="3295774"/>
            <a:ext cx="1938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venir Book"/>
                <a:cs typeface="Avenir Book"/>
              </a:rPr>
              <a:t>Fixed structure</a:t>
            </a:r>
            <a:endParaRPr lang="en-US" sz="1400" dirty="0">
              <a:latin typeface="Avenir Book"/>
              <a:cs typeface="Avenir Book"/>
            </a:endParaRPr>
          </a:p>
        </p:txBody>
      </p:sp>
      <p:sp>
        <p:nvSpPr>
          <p:cNvPr id="27" name="TextBox 8"/>
          <p:cNvSpPr txBox="1"/>
          <p:nvPr/>
        </p:nvSpPr>
        <p:spPr>
          <a:xfrm>
            <a:off x="4713001" y="3292569"/>
            <a:ext cx="1938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venir Book"/>
                <a:cs typeface="Avenir Book"/>
              </a:rPr>
              <a:t>Flexible structure</a:t>
            </a:r>
            <a:endParaRPr lang="en-US" sz="1400" dirty="0">
              <a:latin typeface="Avenir Book"/>
              <a:cs typeface="Avenir Book"/>
            </a:endParaRPr>
          </a:p>
        </p:txBody>
      </p:sp>
      <p:sp>
        <p:nvSpPr>
          <p:cNvPr id="28" name="TextBox 8"/>
          <p:cNvSpPr txBox="1"/>
          <p:nvPr/>
        </p:nvSpPr>
        <p:spPr>
          <a:xfrm>
            <a:off x="6870429" y="3292569"/>
            <a:ext cx="1938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venir Book"/>
                <a:cs typeface="Avenir Book"/>
              </a:rPr>
              <a:t>Flexible throughout the seasons</a:t>
            </a:r>
            <a:endParaRPr lang="en-US" sz="1400" dirty="0">
              <a:latin typeface="Avenir Book"/>
              <a:cs typeface="Avenir Book"/>
            </a:endParaRPr>
          </a:p>
        </p:txBody>
      </p:sp>
      <p:sp>
        <p:nvSpPr>
          <p:cNvPr id="30" name="TextBox 24"/>
          <p:cNvSpPr txBox="1"/>
          <p:nvPr/>
        </p:nvSpPr>
        <p:spPr>
          <a:xfrm>
            <a:off x="97916" y="2420112"/>
            <a:ext cx="5326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800000"/>
                </a:solidFill>
              </a:rPr>
              <a:t>3,5 m</a:t>
            </a:r>
            <a:endParaRPr lang="en-US" sz="1050" dirty="0">
              <a:solidFill>
                <a:srgbClr val="800000"/>
              </a:solidFill>
            </a:endParaRPr>
          </a:p>
        </p:txBody>
      </p:sp>
      <p:sp>
        <p:nvSpPr>
          <p:cNvPr id="31" name="TextBox 24"/>
          <p:cNvSpPr txBox="1"/>
          <p:nvPr/>
        </p:nvSpPr>
        <p:spPr>
          <a:xfrm>
            <a:off x="104209" y="2011707"/>
            <a:ext cx="5326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rgbClr val="800000"/>
                </a:solidFill>
              </a:rPr>
              <a:t>3,5 m</a:t>
            </a:r>
            <a:endParaRPr lang="en-US" sz="105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76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57200" y="2000250"/>
            <a:ext cx="8229600" cy="1143000"/>
          </a:xfrm>
        </p:spPr>
        <p:txBody>
          <a:bodyPr/>
          <a:lstStyle/>
          <a:p>
            <a:r>
              <a:rPr lang="nl-NL" dirty="0" smtClean="0">
                <a:latin typeface="Avenir Book"/>
                <a:cs typeface="Avenir Book"/>
              </a:rPr>
              <a:t>APARTMENTS</a:t>
            </a:r>
            <a:endParaRPr lang="nl-NL" dirty="0">
              <a:latin typeface="Avenir Book"/>
              <a:cs typeface="Avenir Book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59373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THE DESIGN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127522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ypes 2.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3123" y="1748333"/>
            <a:ext cx="2520000" cy="2030546"/>
          </a:xfrm>
          <a:prstGeom prst="rect">
            <a:avLst/>
          </a:prstGeom>
        </p:spPr>
      </p:pic>
      <p:pic>
        <p:nvPicPr>
          <p:cNvPr id="5" name="Picture 5" descr="Types 2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9634" y="1749282"/>
            <a:ext cx="2520000" cy="2027902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425759" y="854759"/>
            <a:ext cx="453695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venir Book"/>
                <a:cs typeface="Avenir Book"/>
              </a:rPr>
              <a:t>LARGE 2 BEDROOM APARTMENT</a:t>
            </a:r>
          </a:p>
          <a:p>
            <a:pPr algn="ctr"/>
            <a:r>
              <a:rPr lang="en-US" sz="1400" dirty="0" smtClean="0">
                <a:latin typeface="Avenir Book"/>
                <a:cs typeface="Avenir Book"/>
              </a:rPr>
              <a:t>120 M</a:t>
            </a:r>
            <a:r>
              <a:rPr lang="en-US" sz="1400" baseline="30000" dirty="0" smtClean="0">
                <a:latin typeface="Avenir Book"/>
                <a:cs typeface="Avenir Book"/>
              </a:rPr>
              <a:t>2</a:t>
            </a:r>
            <a:endParaRPr lang="en-US" sz="1400" baseline="30000" dirty="0">
              <a:latin typeface="Avenir Book"/>
              <a:cs typeface="Avenir Book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39848" y="1511026"/>
            <a:ext cx="157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Avenir Light"/>
                <a:cs typeface="Avenir Light"/>
              </a:rPr>
              <a:t>VARIANT 1</a:t>
            </a:r>
            <a:endParaRPr lang="en-US" sz="1200" dirty="0">
              <a:latin typeface="Avenir Light"/>
              <a:cs typeface="Avenir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45382" y="1511026"/>
            <a:ext cx="157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Avenir Light"/>
                <a:cs typeface="Avenir Light"/>
              </a:rPr>
              <a:t>VARIANT 2</a:t>
            </a:r>
            <a:endParaRPr lang="en-US" sz="1200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70944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 descr="Types 1.5 copy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95999" y="1763947"/>
            <a:ext cx="2592000" cy="20642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5111" y="876985"/>
            <a:ext cx="787825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venir Book"/>
                <a:cs typeface="Avenir Book"/>
              </a:rPr>
              <a:t>3 BEDROOM DUPLEX - SMALL 2 BEDROOM APARTMENT</a:t>
            </a:r>
          </a:p>
          <a:p>
            <a:pPr algn="ctr"/>
            <a:r>
              <a:rPr lang="en-US" sz="1400" dirty="0" smtClean="0">
                <a:latin typeface="Avenir Book"/>
                <a:cs typeface="Avenir Book"/>
              </a:rPr>
              <a:t> 156 M</a:t>
            </a:r>
            <a:r>
              <a:rPr lang="en-US" sz="1400" baseline="30000" dirty="0" smtClean="0">
                <a:latin typeface="Avenir Book"/>
                <a:cs typeface="Avenir Book"/>
              </a:rPr>
              <a:t>2</a:t>
            </a:r>
            <a:r>
              <a:rPr lang="en-US" sz="1400" dirty="0" smtClean="0">
                <a:latin typeface="Avenir Book"/>
                <a:cs typeface="Avenir Book"/>
              </a:rPr>
              <a:t> - 96 M</a:t>
            </a:r>
            <a:r>
              <a:rPr lang="en-US" sz="1400" baseline="30000" dirty="0" smtClean="0">
                <a:latin typeface="Avenir Book"/>
                <a:cs typeface="Avenir Book"/>
              </a:rPr>
              <a:t>2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15565" y="3811469"/>
            <a:ext cx="4526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venir Book"/>
                <a:cs typeface="Avenir Book"/>
              </a:rPr>
              <a:t>+1</a:t>
            </a:r>
            <a:endParaRPr lang="en-US" sz="1200" dirty="0">
              <a:latin typeface="Avenir Book"/>
              <a:cs typeface="Avenir Book"/>
            </a:endParaRPr>
          </a:p>
        </p:txBody>
      </p:sp>
      <p:pic>
        <p:nvPicPr>
          <p:cNvPr id="9" name="Picture 8" descr="Types 1.5 copy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9980" y="1717550"/>
            <a:ext cx="2628000" cy="2127639"/>
          </a:xfrm>
          <a:prstGeom prst="rect">
            <a:avLst/>
          </a:prstGeom>
        </p:spPr>
      </p:pic>
      <p:sp>
        <p:nvSpPr>
          <p:cNvPr id="11" name="TextBox 6"/>
          <p:cNvSpPr txBox="1"/>
          <p:nvPr/>
        </p:nvSpPr>
        <p:spPr>
          <a:xfrm>
            <a:off x="1857167" y="3809144"/>
            <a:ext cx="8063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venir Book"/>
                <a:cs typeface="Avenir Book"/>
              </a:rPr>
              <a:t>+0</a:t>
            </a:r>
            <a:endParaRPr lang="en-US" sz="1200" dirty="0">
              <a:latin typeface="Avenir Book"/>
              <a:cs typeface="Avenir Book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27336" y="1511026"/>
            <a:ext cx="157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Avenir Light"/>
                <a:cs typeface="Avenir Light"/>
              </a:rPr>
              <a:t>VARIANT 1</a:t>
            </a:r>
            <a:endParaRPr lang="en-US" sz="1200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32760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ypes 3.2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0215" y="1748208"/>
            <a:ext cx="2520000" cy="2037602"/>
          </a:xfrm>
          <a:prstGeom prst="rect">
            <a:avLst/>
          </a:prstGeom>
        </p:spPr>
      </p:pic>
      <p:pic>
        <p:nvPicPr>
          <p:cNvPr id="5" name="Picture 4" descr="Types 3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6760" y="1754949"/>
            <a:ext cx="2520000" cy="2024120"/>
          </a:xfrm>
          <a:prstGeom prst="rect">
            <a:avLst/>
          </a:prstGeom>
        </p:spPr>
      </p:pic>
      <p:sp>
        <p:nvSpPr>
          <p:cNvPr id="11" name="TextBox 5"/>
          <p:cNvSpPr txBox="1"/>
          <p:nvPr/>
        </p:nvSpPr>
        <p:spPr>
          <a:xfrm>
            <a:off x="755111" y="876985"/>
            <a:ext cx="787825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venir Book"/>
                <a:cs typeface="Avenir Book"/>
              </a:rPr>
              <a:t>3 BEDROOM DUPLEX - SMALL 2 BEDROOM APARTMENT</a:t>
            </a:r>
          </a:p>
          <a:p>
            <a:pPr algn="ctr"/>
            <a:r>
              <a:rPr lang="en-US" sz="1400" dirty="0" smtClean="0">
                <a:latin typeface="Avenir Book"/>
                <a:cs typeface="Avenir Book"/>
              </a:rPr>
              <a:t> 156 M</a:t>
            </a:r>
            <a:r>
              <a:rPr lang="en-US" sz="1400" baseline="30000" dirty="0" smtClean="0">
                <a:latin typeface="Avenir Book"/>
                <a:cs typeface="Avenir Book"/>
              </a:rPr>
              <a:t>2</a:t>
            </a:r>
            <a:r>
              <a:rPr lang="en-US" sz="1400" dirty="0" smtClean="0">
                <a:latin typeface="Avenir Book"/>
                <a:cs typeface="Avenir Book"/>
              </a:rPr>
              <a:t> - 96 M</a:t>
            </a:r>
            <a:r>
              <a:rPr lang="en-US" sz="1400" baseline="30000" dirty="0" smtClean="0">
                <a:latin typeface="Avenir Book"/>
                <a:cs typeface="Avenir Book"/>
              </a:rPr>
              <a:t>2   </a:t>
            </a:r>
          </a:p>
        </p:txBody>
      </p:sp>
      <p:sp>
        <p:nvSpPr>
          <p:cNvPr id="12" name="TextBox 6"/>
          <p:cNvSpPr txBox="1"/>
          <p:nvPr/>
        </p:nvSpPr>
        <p:spPr>
          <a:xfrm>
            <a:off x="4615565" y="3811469"/>
            <a:ext cx="4526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venir Book"/>
                <a:cs typeface="Avenir Book"/>
              </a:rPr>
              <a:t>+1</a:t>
            </a:r>
            <a:endParaRPr lang="en-US" sz="1200" dirty="0">
              <a:latin typeface="Avenir Book"/>
              <a:cs typeface="Avenir Book"/>
            </a:endParaRPr>
          </a:p>
        </p:txBody>
      </p:sp>
      <p:sp>
        <p:nvSpPr>
          <p:cNvPr id="13" name="TextBox 6"/>
          <p:cNvSpPr txBox="1"/>
          <p:nvPr/>
        </p:nvSpPr>
        <p:spPr>
          <a:xfrm>
            <a:off x="1857167" y="3809144"/>
            <a:ext cx="8063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venir Book"/>
                <a:cs typeface="Avenir Book"/>
              </a:rPr>
              <a:t>+0</a:t>
            </a:r>
            <a:endParaRPr lang="en-US" sz="1200" dirty="0">
              <a:latin typeface="Avenir Book"/>
              <a:cs typeface="Avenir Book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27336" y="1511026"/>
            <a:ext cx="157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Avenir Light"/>
                <a:cs typeface="Avenir Light"/>
              </a:rPr>
              <a:t>VARIANT 2</a:t>
            </a:r>
            <a:endParaRPr lang="en-US" sz="1200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268779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ypes 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0823" y="1748529"/>
            <a:ext cx="2160000" cy="1877337"/>
          </a:xfrm>
          <a:prstGeom prst="rect">
            <a:avLst/>
          </a:prstGeom>
        </p:spPr>
      </p:pic>
      <p:sp>
        <p:nvSpPr>
          <p:cNvPr id="5" name="TextBox 9"/>
          <p:cNvSpPr txBox="1"/>
          <p:nvPr/>
        </p:nvSpPr>
        <p:spPr>
          <a:xfrm>
            <a:off x="3041891" y="876985"/>
            <a:ext cx="330469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venir Book"/>
                <a:cs typeface="Avenir Book"/>
              </a:rPr>
              <a:t>1 BEDROOM APARTMENT</a:t>
            </a:r>
          </a:p>
          <a:p>
            <a:pPr algn="ctr"/>
            <a:r>
              <a:rPr lang="en-US" sz="1400" dirty="0" smtClean="0">
                <a:latin typeface="Avenir Book"/>
                <a:cs typeface="Avenir Book"/>
              </a:rPr>
              <a:t>65M</a:t>
            </a:r>
            <a:r>
              <a:rPr lang="en-US" sz="1400" baseline="30000" dirty="0" smtClean="0">
                <a:latin typeface="Avenir Book"/>
                <a:cs typeface="Avenir Book"/>
              </a:rPr>
              <a:t>2</a:t>
            </a:r>
            <a:endParaRPr lang="en-US" sz="1400" baseline="30000" dirty="0">
              <a:latin typeface="Avenir Book"/>
              <a:cs typeface="Avenir Book"/>
            </a:endParaRPr>
          </a:p>
        </p:txBody>
      </p:sp>
      <p:pic>
        <p:nvPicPr>
          <p:cNvPr id="6" name="Picture 10" descr="Types 1.5 copy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401" y="1748529"/>
            <a:ext cx="2160000" cy="18817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94588" y="1511026"/>
            <a:ext cx="157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Avenir Light"/>
                <a:cs typeface="Avenir Light"/>
              </a:rPr>
              <a:t>VARIANT 1</a:t>
            </a:r>
            <a:endParaRPr lang="en-US" sz="1200" dirty="0">
              <a:latin typeface="Avenir Light"/>
              <a:cs typeface="Avenir Ligh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81168" y="1511029"/>
            <a:ext cx="157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Avenir Light"/>
                <a:cs typeface="Avenir Light"/>
              </a:rPr>
              <a:t>VARIANT 2</a:t>
            </a:r>
            <a:endParaRPr lang="en-US" sz="1200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190326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57200" y="2000250"/>
            <a:ext cx="8229600" cy="1143000"/>
          </a:xfrm>
        </p:spPr>
        <p:txBody>
          <a:bodyPr/>
          <a:lstStyle/>
          <a:p>
            <a:r>
              <a:rPr lang="nl-NL" dirty="0" smtClean="0">
                <a:latin typeface="Avenir Book"/>
                <a:cs typeface="Avenir Book"/>
              </a:rPr>
              <a:t>CONSTRUCTION</a:t>
            </a:r>
            <a:endParaRPr lang="nl-NL" dirty="0">
              <a:latin typeface="Avenir Book"/>
              <a:cs typeface="Avenir Book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59373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MATERIALIZATION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341723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Winterbeeld_tweede ronde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749" r="-14749"/>
          <a:stretch>
            <a:fillRect/>
          </a:stretch>
        </p:blipFill>
        <p:spPr>
          <a:xfrm>
            <a:off x="579438" y="352612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56996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Zomerbeeld_tweede ronde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749" r="-14749"/>
          <a:stretch>
            <a:fillRect/>
          </a:stretch>
        </p:blipFill>
        <p:spPr>
          <a:xfrm>
            <a:off x="579438" y="352612"/>
            <a:ext cx="82296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91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IMG_9194.jp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1818" y="2191720"/>
            <a:ext cx="2310984" cy="1979861"/>
          </a:xfrm>
        </p:spPr>
      </p:pic>
      <p:pic>
        <p:nvPicPr>
          <p:cNvPr id="5" name="Picture 3" descr="Copper facade panels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17629" y="2191720"/>
            <a:ext cx="2310984" cy="1979861"/>
          </a:xfrm>
          <a:prstGeom prst="rect">
            <a:avLst/>
          </a:prstGeom>
        </p:spPr>
      </p:pic>
      <p:pic>
        <p:nvPicPr>
          <p:cNvPr id="6" name="Picture 5" descr="Texture based on anstana copper tiles.jp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1818" y="808462"/>
            <a:ext cx="3600000" cy="918765"/>
          </a:xfrm>
          <a:prstGeom prst="rect">
            <a:avLst/>
          </a:prstGeom>
        </p:spPr>
      </p:pic>
      <p:pic>
        <p:nvPicPr>
          <p:cNvPr id="7" name="Picture 6" descr="textured Formwork Concrete.jpg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8804" y="2203753"/>
            <a:ext cx="2310984" cy="19678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91818" y="1742273"/>
            <a:ext cx="3428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Avenir Book"/>
                <a:cs typeface="Avenir Book"/>
              </a:rPr>
              <a:t>INSPIRATION: ASTANA COPPER TILES </a:t>
            </a:r>
            <a:endParaRPr lang="en-US" sz="1100" dirty="0">
              <a:latin typeface="Avenir Book"/>
              <a:cs typeface="Avenir Book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58804" y="4171581"/>
            <a:ext cx="3428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Avenir Book"/>
                <a:cs typeface="Avenir Book"/>
              </a:rPr>
              <a:t>TEXTURED CONCRETE</a:t>
            </a:r>
            <a:endParaRPr lang="en-US" sz="1100" dirty="0">
              <a:latin typeface="Avenir Book"/>
              <a:cs typeface="Avenir Book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30212" y="4171581"/>
            <a:ext cx="3428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Avenir Book"/>
                <a:cs typeface="Avenir Book"/>
              </a:rPr>
              <a:t>COPPER FAÇADE PLATES</a:t>
            </a:r>
            <a:endParaRPr lang="en-US" sz="1100" dirty="0">
              <a:latin typeface="Avenir Book"/>
              <a:cs typeface="Avenir Book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1818" y="4171581"/>
            <a:ext cx="3428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Avenir Book"/>
                <a:cs typeface="Avenir Book"/>
              </a:rPr>
              <a:t>CONCRETE</a:t>
            </a:r>
            <a:endParaRPr lang="en-US" sz="1100" dirty="0">
              <a:latin typeface="Avenir Book"/>
              <a:cs typeface="Avenir Book"/>
            </a:endParaRPr>
          </a:p>
        </p:txBody>
      </p:sp>
      <p:pic>
        <p:nvPicPr>
          <p:cNvPr id="12" name="Picture 5" descr="Texture based on anstana copper tiles.jp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80579" y="808462"/>
            <a:ext cx="3600000" cy="918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44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57200" y="2000250"/>
            <a:ext cx="8229600" cy="1143000"/>
          </a:xfrm>
        </p:spPr>
        <p:txBody>
          <a:bodyPr/>
          <a:lstStyle/>
          <a:p>
            <a:r>
              <a:rPr lang="nl-NL" dirty="0" smtClean="0">
                <a:latin typeface="Avenir Book"/>
                <a:cs typeface="Avenir Book"/>
              </a:rPr>
              <a:t>MASTERPLAN</a:t>
            </a:r>
            <a:endParaRPr lang="nl-NL" dirty="0">
              <a:latin typeface="Avenir Book"/>
              <a:cs typeface="Avenir Book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59373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THE CONCEPT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149246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57200" y="2000250"/>
            <a:ext cx="8229600" cy="1143000"/>
          </a:xfrm>
        </p:spPr>
        <p:txBody>
          <a:bodyPr/>
          <a:lstStyle/>
          <a:p>
            <a:r>
              <a:rPr lang="nl-NL" dirty="0" smtClean="0">
                <a:latin typeface="Avenir Book"/>
                <a:cs typeface="Avenir Book"/>
              </a:rPr>
              <a:t>CONSTRUCTION</a:t>
            </a:r>
            <a:endParaRPr lang="nl-NL" dirty="0">
              <a:latin typeface="Avenir Book"/>
              <a:cs typeface="Avenir Book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59373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DETAILS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141211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etails beter.jp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552" b="-12552"/>
          <a:stretch/>
        </p:blipFill>
        <p:spPr>
          <a:xfrm>
            <a:off x="2379717" y="-11367"/>
            <a:ext cx="6624683" cy="5143500"/>
          </a:xfrm>
        </p:spPr>
      </p:pic>
      <p:pic>
        <p:nvPicPr>
          <p:cNvPr id="5" name="Picture 4" descr="Snede_2_wit_2verdiepen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4859" y="492700"/>
            <a:ext cx="2194682" cy="158091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927973" y="4355593"/>
            <a:ext cx="3396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venir Book"/>
                <a:cs typeface="Avenir Book"/>
              </a:rPr>
              <a:t>1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331185" y="4355593"/>
            <a:ext cx="517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venir Book"/>
                <a:cs typeface="Avenir Book"/>
              </a:rPr>
              <a:t>2</a:t>
            </a:r>
            <a:endParaRPr lang="en-US" sz="1200" dirty="0">
              <a:latin typeface="Avenir Book"/>
              <a:cs typeface="Avenir Book"/>
            </a:endParaRPr>
          </a:p>
        </p:txBody>
      </p:sp>
      <p:sp>
        <p:nvSpPr>
          <p:cNvPr id="10" name="Rectangle 13"/>
          <p:cNvSpPr/>
          <p:nvPr/>
        </p:nvSpPr>
        <p:spPr>
          <a:xfrm>
            <a:off x="2021366" y="1428247"/>
            <a:ext cx="181421" cy="815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4"/>
          <p:cNvSpPr/>
          <p:nvPr/>
        </p:nvSpPr>
        <p:spPr>
          <a:xfrm>
            <a:off x="2021366" y="1410852"/>
            <a:ext cx="181421" cy="815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6"/>
          <p:cNvSpPr>
            <a:spLocks noChangeAspect="1"/>
          </p:cNvSpPr>
          <p:nvPr/>
        </p:nvSpPr>
        <p:spPr>
          <a:xfrm>
            <a:off x="1997720" y="1478483"/>
            <a:ext cx="140622" cy="140622"/>
          </a:xfrm>
          <a:prstGeom prst="ellipse">
            <a:avLst/>
          </a:prstGeom>
          <a:noFill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7"/>
          <p:cNvSpPr>
            <a:spLocks noChangeAspect="1"/>
          </p:cNvSpPr>
          <p:nvPr/>
        </p:nvSpPr>
        <p:spPr>
          <a:xfrm>
            <a:off x="2386723" y="541814"/>
            <a:ext cx="140622" cy="140622"/>
          </a:xfrm>
          <a:prstGeom prst="ellipse">
            <a:avLst/>
          </a:prstGeom>
          <a:noFill/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8"/>
          <p:cNvSpPr txBox="1"/>
          <p:nvPr/>
        </p:nvSpPr>
        <p:spPr>
          <a:xfrm>
            <a:off x="2389706" y="308034"/>
            <a:ext cx="3396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venir Book"/>
                <a:cs typeface="Avenir Book"/>
              </a:rPr>
              <a:t>2</a:t>
            </a:r>
            <a:endParaRPr lang="en-US" sz="1200" dirty="0">
              <a:latin typeface="Avenir Book"/>
              <a:cs typeface="Avenir Book"/>
            </a:endParaRPr>
          </a:p>
        </p:txBody>
      </p:sp>
      <p:sp>
        <p:nvSpPr>
          <p:cNvPr id="17" name="TextBox 19"/>
          <p:cNvSpPr txBox="1"/>
          <p:nvPr/>
        </p:nvSpPr>
        <p:spPr>
          <a:xfrm>
            <a:off x="1827059" y="1469022"/>
            <a:ext cx="3396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venir Book"/>
                <a:cs typeface="Avenir Book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9985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86203" y="543668"/>
            <a:ext cx="3784210" cy="452596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4200" baseline="30000" dirty="0" smtClean="0">
                <a:latin typeface="Avenir Book"/>
                <a:cs typeface="Avenir Book"/>
              </a:rPr>
              <a:t>HEAT DEMAND CALCULATIONS</a:t>
            </a:r>
          </a:p>
          <a:p>
            <a:pPr marL="0" indent="0">
              <a:buNone/>
            </a:pPr>
            <a:endParaRPr lang="en-US" baseline="30000" dirty="0"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baseline="30000" dirty="0" smtClean="0">
                <a:latin typeface="Avenir Book"/>
                <a:cs typeface="Avenir Book"/>
              </a:rPr>
              <a:t>Transmission </a:t>
            </a:r>
            <a:r>
              <a:rPr lang="en-US" baseline="30000" dirty="0">
                <a:latin typeface="Avenir Book"/>
                <a:cs typeface="Avenir Book"/>
              </a:rPr>
              <a:t>Heat Losses			</a:t>
            </a:r>
            <a:r>
              <a:rPr lang="en-US" baseline="30000" dirty="0" smtClean="0">
                <a:latin typeface="Avenir Book"/>
                <a:cs typeface="Avenir Book"/>
              </a:rPr>
              <a:t>619035.61</a:t>
            </a:r>
            <a:endParaRPr lang="en-US" baseline="30000" dirty="0"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baseline="30000" dirty="0">
                <a:latin typeface="Avenir Book"/>
                <a:cs typeface="Avenir Book"/>
              </a:rPr>
              <a:t>Ventilation Heat Losses			</a:t>
            </a:r>
            <a:r>
              <a:rPr lang="en-US" baseline="30000" dirty="0" smtClean="0">
                <a:latin typeface="Avenir Book"/>
                <a:cs typeface="Avenir Book"/>
              </a:rPr>
              <a:t>	116009.60</a:t>
            </a:r>
            <a:endParaRPr lang="en-US" baseline="30000" dirty="0"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baseline="30000" dirty="0">
                <a:latin typeface="Avenir Book"/>
                <a:cs typeface="Avenir Book"/>
              </a:rPr>
              <a:t>Total Heat </a:t>
            </a:r>
            <a:r>
              <a:rPr lang="en-US" baseline="30000" dirty="0" smtClean="0">
                <a:latin typeface="Avenir Book"/>
                <a:cs typeface="Avenir Book"/>
              </a:rPr>
              <a:t>Losses	</a:t>
            </a:r>
            <a:r>
              <a:rPr lang="en-US" baseline="30000" dirty="0">
                <a:latin typeface="Avenir Book"/>
                <a:cs typeface="Avenir Book"/>
              </a:rPr>
              <a:t>		</a:t>
            </a:r>
            <a:r>
              <a:rPr lang="en-US" baseline="30000" dirty="0" smtClean="0">
                <a:latin typeface="Avenir Book"/>
                <a:cs typeface="Avenir Book"/>
              </a:rPr>
              <a:t>	735045.20</a:t>
            </a:r>
            <a:endParaRPr lang="en-US" baseline="30000" dirty="0"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baseline="30000" dirty="0">
                <a:latin typeface="Avenir Book"/>
                <a:cs typeface="Avenir Book"/>
              </a:rPr>
              <a:t>Internal Heat Gains			</a:t>
            </a:r>
            <a:r>
              <a:rPr lang="en-US" baseline="30000" dirty="0" smtClean="0">
                <a:latin typeface="Avenir Book"/>
                <a:cs typeface="Avenir Book"/>
              </a:rPr>
              <a:t>	117393.44</a:t>
            </a:r>
            <a:endParaRPr lang="en-US" baseline="30000" dirty="0"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baseline="30000" dirty="0">
                <a:latin typeface="Avenir Book"/>
                <a:cs typeface="Avenir Book"/>
              </a:rPr>
              <a:t>Available Solar Heat Gains			</a:t>
            </a:r>
            <a:r>
              <a:rPr lang="en-US" baseline="30000" dirty="0" smtClean="0">
                <a:latin typeface="Avenir Book"/>
                <a:cs typeface="Avenir Book"/>
              </a:rPr>
              <a:t>579980.39</a:t>
            </a:r>
            <a:endParaRPr lang="en-US" baseline="30000" dirty="0"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baseline="30000" dirty="0">
                <a:latin typeface="Avenir Book"/>
                <a:cs typeface="Avenir Book"/>
              </a:rPr>
              <a:t>Total </a:t>
            </a:r>
            <a:r>
              <a:rPr lang="en-US" baseline="30000" dirty="0" smtClean="0">
                <a:latin typeface="Avenir Book"/>
                <a:cs typeface="Avenir Book"/>
              </a:rPr>
              <a:t>Heat </a:t>
            </a:r>
            <a:r>
              <a:rPr lang="en-US" baseline="30000" dirty="0">
                <a:latin typeface="Avenir Book"/>
                <a:cs typeface="Avenir Book"/>
              </a:rPr>
              <a:t>Gains				</a:t>
            </a:r>
            <a:r>
              <a:rPr lang="en-US" baseline="30000" dirty="0" smtClean="0">
                <a:latin typeface="Avenir Book"/>
                <a:cs typeface="Avenir Book"/>
              </a:rPr>
              <a:t>595879.48</a:t>
            </a:r>
            <a:endParaRPr lang="en-US" baseline="30000" dirty="0"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baseline="30000" dirty="0">
                <a:latin typeface="Avenir Book"/>
                <a:cs typeface="Avenir Book"/>
              </a:rPr>
              <a:t>Annual Heat Demand			</a:t>
            </a:r>
            <a:r>
              <a:rPr lang="en-US" baseline="30000" dirty="0" smtClean="0">
                <a:latin typeface="Avenir Book"/>
                <a:cs typeface="Avenir Book"/>
              </a:rPr>
              <a:t>	139165.72</a:t>
            </a:r>
            <a:endParaRPr lang="en-US" baseline="30000" dirty="0">
              <a:latin typeface="Avenir Book"/>
              <a:cs typeface="Avenir Book"/>
            </a:endParaRPr>
          </a:p>
          <a:p>
            <a:pPr marL="0" indent="0">
              <a:buNone/>
            </a:pPr>
            <a:endParaRPr lang="en-US" baseline="30000" dirty="0" smtClean="0"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baseline="30000" dirty="0" smtClean="0">
                <a:latin typeface="Avenir Book"/>
                <a:cs typeface="Avenir Book"/>
              </a:rPr>
              <a:t>SPECIFIC ANNUAL HEAT DEMAND        	13.32 KWH</a:t>
            </a:r>
          </a:p>
          <a:p>
            <a:pPr marL="0" indent="0">
              <a:buNone/>
            </a:pPr>
            <a:endParaRPr lang="en-US" baseline="30000" dirty="0" smtClean="0">
              <a:latin typeface="Avenir Book"/>
              <a:cs typeface="Avenir Book"/>
            </a:endParaRPr>
          </a:p>
          <a:p>
            <a:pPr marL="0" indent="0">
              <a:buNone/>
            </a:pPr>
            <a:endParaRPr lang="en-US" baseline="30000" dirty="0" smtClean="0">
              <a:latin typeface="Avenir Book"/>
              <a:cs typeface="Avenir Book"/>
            </a:endParaRPr>
          </a:p>
          <a:p>
            <a:pPr marL="0" indent="0">
              <a:buNone/>
            </a:pPr>
            <a:endParaRPr lang="en-US" baseline="30000" dirty="0"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sz="4200" baseline="30000" dirty="0" smtClean="0">
                <a:latin typeface="Avenir Book"/>
                <a:cs typeface="Avenir Book"/>
              </a:rPr>
              <a:t>OVERHEATING CALCULATIONS</a:t>
            </a:r>
          </a:p>
          <a:p>
            <a:pPr marL="0" indent="0">
              <a:buNone/>
            </a:pPr>
            <a:endParaRPr lang="en-US" baseline="30000" dirty="0"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baseline="30000" dirty="0">
                <a:latin typeface="Avenir Book"/>
                <a:cs typeface="Avenir Book"/>
              </a:rPr>
              <a:t>Exterior Thermal Transmittance		</a:t>
            </a:r>
            <a:r>
              <a:rPr lang="en-US" baseline="30000" dirty="0" smtClean="0">
                <a:latin typeface="Avenir Book"/>
                <a:cs typeface="Avenir Book"/>
              </a:rPr>
              <a:t>	4246.64</a:t>
            </a:r>
            <a:endParaRPr lang="en-US" baseline="30000" dirty="0"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baseline="30000" dirty="0">
                <a:latin typeface="Avenir Book"/>
                <a:cs typeface="Avenir Book"/>
              </a:rPr>
              <a:t>Ground Thermal Transmittance		</a:t>
            </a:r>
            <a:r>
              <a:rPr lang="en-US" baseline="30000" dirty="0" smtClean="0">
                <a:latin typeface="Avenir Book"/>
                <a:cs typeface="Avenir Book"/>
              </a:rPr>
              <a:t>	186.43</a:t>
            </a:r>
            <a:endParaRPr lang="en-US" baseline="30000" dirty="0"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de-DE" baseline="30000" dirty="0" err="1">
                <a:latin typeface="Avenir Book"/>
                <a:cs typeface="Avenir Book"/>
              </a:rPr>
              <a:t>Exterior</a:t>
            </a:r>
            <a:r>
              <a:rPr lang="de-DE" baseline="30000" dirty="0">
                <a:latin typeface="Avenir Book"/>
                <a:cs typeface="Avenir Book"/>
              </a:rPr>
              <a:t> Ventilation </a:t>
            </a:r>
            <a:r>
              <a:rPr lang="de-DE" baseline="30000" dirty="0" err="1">
                <a:latin typeface="Avenir Book"/>
                <a:cs typeface="Avenir Book"/>
              </a:rPr>
              <a:t>Transmittance</a:t>
            </a:r>
            <a:r>
              <a:rPr lang="de-DE" baseline="30000" dirty="0">
                <a:latin typeface="Avenir Book"/>
                <a:cs typeface="Avenir Book"/>
              </a:rPr>
              <a:t>		3306.18</a:t>
            </a:r>
          </a:p>
          <a:p>
            <a:pPr marL="0" indent="0">
              <a:buNone/>
            </a:pPr>
            <a:r>
              <a:rPr lang="en-US" baseline="30000" dirty="0">
                <a:latin typeface="Avenir Book"/>
                <a:cs typeface="Avenir Book"/>
              </a:rPr>
              <a:t>Ground Ventilation Transmittance		0.00</a:t>
            </a:r>
          </a:p>
          <a:p>
            <a:pPr marL="0" indent="0">
              <a:buNone/>
            </a:pPr>
            <a:r>
              <a:rPr lang="tr-TR" baseline="30000" dirty="0">
                <a:latin typeface="Avenir Book"/>
                <a:cs typeface="Avenir Book"/>
              </a:rPr>
              <a:t>Solar </a:t>
            </a:r>
            <a:r>
              <a:rPr lang="tr-TR" baseline="30000" dirty="0" err="1">
                <a:latin typeface="Avenir Book"/>
                <a:cs typeface="Avenir Book"/>
              </a:rPr>
              <a:t>Aperture</a:t>
            </a:r>
            <a:r>
              <a:rPr lang="tr-TR" baseline="30000" dirty="0">
                <a:latin typeface="Avenir Book"/>
                <a:cs typeface="Avenir Book"/>
              </a:rPr>
              <a:t>					</a:t>
            </a:r>
            <a:r>
              <a:rPr lang="tr-TR" baseline="30000" dirty="0" smtClean="0">
                <a:latin typeface="Avenir Book"/>
                <a:cs typeface="Avenir Book"/>
              </a:rPr>
              <a:t>428.18</a:t>
            </a:r>
            <a:endParaRPr lang="tr-TR" baseline="30000" dirty="0">
              <a:latin typeface="Avenir Book"/>
              <a:cs typeface="Avenir Book"/>
            </a:endParaRPr>
          </a:p>
          <a:p>
            <a:pPr marL="0" indent="0">
              <a:buNone/>
            </a:pPr>
            <a:endParaRPr lang="en-US" baseline="30000" dirty="0">
              <a:latin typeface="Avenir Book"/>
              <a:cs typeface="Avenir Book"/>
            </a:endParaRPr>
          </a:p>
          <a:p>
            <a:pPr marL="0" indent="0">
              <a:buNone/>
            </a:pPr>
            <a:r>
              <a:rPr lang="en-US" baseline="30000" dirty="0" smtClean="0">
                <a:latin typeface="Avenir Book"/>
                <a:cs typeface="Avenir Book"/>
              </a:rPr>
              <a:t>FREQUENCY OF OVERHEATING		0.00</a:t>
            </a:r>
            <a:endParaRPr lang="en-US" dirty="0">
              <a:latin typeface="Avenir Book"/>
              <a:cs typeface="Avenir Book"/>
            </a:endParaRP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0698" y="373388"/>
            <a:ext cx="3708400" cy="443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82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evel_astana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7457" b="-17457"/>
          <a:stretch>
            <a:fillRect/>
          </a:stretch>
        </p:blipFill>
        <p:spPr>
          <a:xfrm>
            <a:off x="457200" y="352612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79573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5" descr="diagram 2.jpg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5799" y="1416827"/>
            <a:ext cx="1800000" cy="2124090"/>
          </a:xfrm>
        </p:spPr>
      </p:pic>
      <p:pic>
        <p:nvPicPr>
          <p:cNvPr id="6" name="Picture 3" descr="diagram 1 copy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799" y="1423464"/>
            <a:ext cx="1800000" cy="2117453"/>
          </a:xfrm>
          <a:prstGeom prst="rect">
            <a:avLst/>
          </a:prstGeom>
        </p:spPr>
      </p:pic>
      <p:pic>
        <p:nvPicPr>
          <p:cNvPr id="7" name="Picture 6" descr="explodedview_4 copy copy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9535" y="1423464"/>
            <a:ext cx="2160000" cy="2016854"/>
          </a:xfrm>
          <a:prstGeom prst="rect">
            <a:avLst/>
          </a:prstGeom>
        </p:spPr>
      </p:pic>
      <p:pic>
        <p:nvPicPr>
          <p:cNvPr id="8" name="Picture 7" descr="explodedview_3 copy copy.png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6547" y="1423464"/>
            <a:ext cx="2160000" cy="20168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95507" y="3415477"/>
            <a:ext cx="1938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venir Book"/>
                <a:cs typeface="Avenir Book"/>
              </a:rPr>
              <a:t>Urban vs. Natural</a:t>
            </a:r>
            <a:endParaRPr lang="en-US" sz="1400" dirty="0">
              <a:latin typeface="Avenir Book"/>
              <a:cs typeface="Avenir Book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57788" y="3415477"/>
            <a:ext cx="1938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venir Book"/>
                <a:cs typeface="Avenir Book"/>
              </a:rPr>
              <a:t>North vs. South</a:t>
            </a:r>
            <a:endParaRPr lang="en-US" sz="1400" dirty="0">
              <a:latin typeface="Avenir Book"/>
              <a:cs typeface="Avenir Book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20411" y="3415477"/>
            <a:ext cx="1938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venir Book"/>
                <a:cs typeface="Avenir Book"/>
              </a:rPr>
              <a:t>Passages &amp; Public covered street</a:t>
            </a:r>
            <a:endParaRPr lang="en-US" sz="1400" dirty="0">
              <a:latin typeface="Avenir Book"/>
              <a:cs typeface="Avenir Book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83094" y="3415477"/>
            <a:ext cx="1938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venir Book"/>
                <a:cs typeface="Avenir Book"/>
              </a:rPr>
              <a:t>Apartment Blocks</a:t>
            </a:r>
            <a:endParaRPr lang="en-US" sz="1400" dirty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429106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57200" y="2000250"/>
            <a:ext cx="8229600" cy="1143000"/>
          </a:xfrm>
        </p:spPr>
        <p:txBody>
          <a:bodyPr/>
          <a:lstStyle/>
          <a:p>
            <a:r>
              <a:rPr lang="nl-NL" dirty="0" smtClean="0">
                <a:latin typeface="Avenir Book"/>
                <a:cs typeface="Avenir Book"/>
              </a:rPr>
              <a:t>MASTERPLAN</a:t>
            </a:r>
            <a:endParaRPr lang="nl-NL" dirty="0">
              <a:latin typeface="Avenir Book"/>
              <a:cs typeface="Avenir Book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59373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THE DESIGN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201851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NPLANTING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349" r="-14349"/>
          <a:stretch>
            <a:fillRect/>
          </a:stretch>
        </p:blipFill>
        <p:spPr>
          <a:xfrm>
            <a:off x="457200" y="173888"/>
            <a:ext cx="8229600" cy="4525963"/>
          </a:xfrm>
        </p:spPr>
      </p:pic>
      <p:sp>
        <p:nvSpPr>
          <p:cNvPr id="5" name="TextBox 10"/>
          <p:cNvSpPr txBox="1"/>
          <p:nvPr/>
        </p:nvSpPr>
        <p:spPr>
          <a:xfrm>
            <a:off x="142508" y="346075"/>
            <a:ext cx="1938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Avenir Book"/>
                <a:cs typeface="Avenir Book"/>
              </a:rPr>
              <a:t>SITE PLAN</a:t>
            </a:r>
            <a:endParaRPr lang="en-US" sz="1400" dirty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392183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/>
          <p:nvPr/>
        </p:nvSpPr>
        <p:spPr>
          <a:xfrm>
            <a:off x="509195" y="351509"/>
            <a:ext cx="1938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Avenir Book"/>
                <a:cs typeface="Avenir Book"/>
              </a:rPr>
              <a:t>MASTERPLAN</a:t>
            </a:r>
            <a:endParaRPr lang="en-US" sz="1400" dirty="0">
              <a:latin typeface="Avenir Book"/>
              <a:cs typeface="Avenir Book"/>
            </a:endParaRPr>
          </a:p>
        </p:txBody>
      </p:sp>
      <p:pic>
        <p:nvPicPr>
          <p:cNvPr id="6" name="Picture 3" descr="Indeling bouwblok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9892" y="244919"/>
            <a:ext cx="4024216" cy="4629242"/>
          </a:xfrm>
          <a:prstGeom prst="rect">
            <a:avLst/>
          </a:prstGeom>
        </p:spPr>
      </p:pic>
      <p:cxnSp>
        <p:nvCxnSpPr>
          <p:cNvPr id="7" name="Gebogen verbindingslijn 6"/>
          <p:cNvCxnSpPr/>
          <p:nvPr/>
        </p:nvCxnSpPr>
        <p:spPr>
          <a:xfrm flipV="1">
            <a:off x="5956454" y="1887538"/>
            <a:ext cx="2011708" cy="854917"/>
          </a:xfrm>
          <a:prstGeom prst="bentConnector3">
            <a:avLst>
              <a:gd name="adj1" fmla="val 50000"/>
            </a:avLst>
          </a:prstGeom>
          <a:ln w="31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kstvak 11"/>
          <p:cNvSpPr txBox="1"/>
          <p:nvPr/>
        </p:nvSpPr>
        <p:spPr>
          <a:xfrm>
            <a:off x="6974947" y="1894790"/>
            <a:ext cx="1786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>
                <a:latin typeface="Avenir Book"/>
                <a:cs typeface="Avenir Book"/>
              </a:rPr>
              <a:t>PARK AREA</a:t>
            </a:r>
          </a:p>
          <a:p>
            <a:r>
              <a:rPr lang="nl-NL" sz="900" dirty="0" smtClean="0">
                <a:latin typeface="Avenir Book"/>
                <a:cs typeface="Avenir Book"/>
              </a:rPr>
              <a:t>PUBLIC GARDEN</a:t>
            </a:r>
          </a:p>
          <a:p>
            <a:r>
              <a:rPr lang="nl-NL" sz="900" dirty="0" smtClean="0">
                <a:latin typeface="Avenir Book"/>
                <a:cs typeface="Avenir Book"/>
              </a:rPr>
              <a:t>RELIËFS</a:t>
            </a:r>
          </a:p>
          <a:p>
            <a:r>
              <a:rPr lang="nl-NL" sz="900" dirty="0" smtClean="0">
                <a:latin typeface="Avenir Book"/>
                <a:cs typeface="Avenir Book"/>
              </a:rPr>
              <a:t>TREES</a:t>
            </a:r>
          </a:p>
          <a:p>
            <a:r>
              <a:rPr lang="nl-NL" sz="900" dirty="0" smtClean="0">
                <a:latin typeface="Avenir Book"/>
                <a:cs typeface="Avenir Book"/>
              </a:rPr>
              <a:t>WATER COLLECTION </a:t>
            </a:r>
            <a:endParaRPr lang="nl-NL" sz="900" dirty="0">
              <a:latin typeface="Avenir Book"/>
              <a:cs typeface="Avenir Book"/>
            </a:endParaRPr>
          </a:p>
        </p:txBody>
      </p:sp>
      <p:cxnSp>
        <p:nvCxnSpPr>
          <p:cNvPr id="15" name="Gebogen verbindingslijn 14"/>
          <p:cNvCxnSpPr/>
          <p:nvPr/>
        </p:nvCxnSpPr>
        <p:spPr>
          <a:xfrm rot="10800000">
            <a:off x="1376687" y="1317242"/>
            <a:ext cx="2141630" cy="553998"/>
          </a:xfrm>
          <a:prstGeom prst="bentConnector3">
            <a:avLst>
              <a:gd name="adj1" fmla="val 54431"/>
            </a:avLst>
          </a:prstGeom>
          <a:ln w="31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kstvak 15"/>
          <p:cNvSpPr txBox="1"/>
          <p:nvPr/>
        </p:nvSpPr>
        <p:spPr>
          <a:xfrm>
            <a:off x="578918" y="1317242"/>
            <a:ext cx="17869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200" dirty="0" smtClean="0">
                <a:latin typeface="Avenir Book"/>
                <a:cs typeface="Avenir Book"/>
              </a:rPr>
              <a:t>PLAZZA</a:t>
            </a:r>
          </a:p>
          <a:p>
            <a:pPr algn="r"/>
            <a:r>
              <a:rPr lang="nl-NL" sz="900" dirty="0" smtClean="0">
                <a:latin typeface="Avenir Book"/>
                <a:cs typeface="Avenir Book"/>
              </a:rPr>
              <a:t>WATER FEATURE</a:t>
            </a:r>
          </a:p>
          <a:p>
            <a:pPr algn="r"/>
            <a:r>
              <a:rPr lang="nl-NL" sz="900" dirty="0" smtClean="0">
                <a:latin typeface="Avenir Book"/>
                <a:cs typeface="Avenir Book"/>
              </a:rPr>
              <a:t>SITTING  ACCOMODATIONS</a:t>
            </a:r>
          </a:p>
        </p:txBody>
      </p:sp>
      <p:cxnSp>
        <p:nvCxnSpPr>
          <p:cNvPr id="33" name="Gebogen verbindingslijn 32"/>
          <p:cNvCxnSpPr/>
          <p:nvPr/>
        </p:nvCxnSpPr>
        <p:spPr>
          <a:xfrm rot="10800000">
            <a:off x="1376687" y="2772338"/>
            <a:ext cx="2141630" cy="553998"/>
          </a:xfrm>
          <a:prstGeom prst="bentConnector3">
            <a:avLst>
              <a:gd name="adj1" fmla="val 54431"/>
            </a:avLst>
          </a:prstGeom>
          <a:ln w="31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kstvak 33"/>
          <p:cNvSpPr txBox="1"/>
          <p:nvPr/>
        </p:nvSpPr>
        <p:spPr>
          <a:xfrm>
            <a:off x="578918" y="2772338"/>
            <a:ext cx="178693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200" dirty="0" smtClean="0">
                <a:latin typeface="Avenir Book"/>
                <a:cs typeface="Avenir Book"/>
              </a:rPr>
              <a:t>LIFTED PLAZZA</a:t>
            </a:r>
          </a:p>
          <a:p>
            <a:pPr lvl="0" algn="r"/>
            <a:r>
              <a:rPr lang="nl-NL" sz="900" dirty="0" smtClean="0">
                <a:solidFill>
                  <a:prstClr val="black"/>
                </a:solidFill>
                <a:latin typeface="Avenir Book"/>
                <a:cs typeface="Avenir Book"/>
              </a:rPr>
              <a:t>VOIDS TO PARKING </a:t>
            </a:r>
            <a:endParaRPr lang="nl-NL" sz="900" dirty="0">
              <a:solidFill>
                <a:prstClr val="black"/>
              </a:solidFill>
              <a:latin typeface="Avenir Book"/>
              <a:cs typeface="Avenir Book"/>
            </a:endParaRPr>
          </a:p>
          <a:p>
            <a:pPr algn="r"/>
            <a:endParaRPr lang="nl-NL" sz="1200" dirty="0" smtClean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95807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/>
          <p:nvPr/>
        </p:nvSpPr>
        <p:spPr>
          <a:xfrm>
            <a:off x="422231" y="346004"/>
            <a:ext cx="249549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Avenir Book"/>
                <a:cs typeface="Avenir Book"/>
              </a:rPr>
              <a:t>PUBLIC COVERED STREET</a:t>
            </a:r>
          </a:p>
          <a:p>
            <a:pPr algn="r"/>
            <a:r>
              <a:rPr lang="en-US" sz="1200" dirty="0" smtClean="0">
                <a:latin typeface="Avenir Book"/>
                <a:cs typeface="Avenir Book"/>
              </a:rPr>
              <a:t>level 0 </a:t>
            </a:r>
            <a:endParaRPr lang="en-US" sz="1200" dirty="0">
              <a:latin typeface="Avenir Book"/>
              <a:cs typeface="Avenir Book"/>
            </a:endParaRPr>
          </a:p>
        </p:txBody>
      </p:sp>
      <p:pic>
        <p:nvPicPr>
          <p:cNvPr id="8" name="Picture 5" descr="Indeling bouwblok bijsnijding copy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8876" y="346004"/>
            <a:ext cx="1434822" cy="4451491"/>
          </a:xfrm>
          <a:prstGeom prst="rect">
            <a:avLst/>
          </a:prstGeom>
        </p:spPr>
      </p:pic>
      <p:pic>
        <p:nvPicPr>
          <p:cNvPr id="9" name="Picture 6" descr="Indeling bouwblok bijsnijding kolommen-bete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0719" y="346004"/>
            <a:ext cx="1430591" cy="4451491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6244939" y="344515"/>
            <a:ext cx="193830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venir Book"/>
                <a:cs typeface="Avenir Book"/>
              </a:rPr>
              <a:t>APARTMENTS</a:t>
            </a:r>
          </a:p>
          <a:p>
            <a:r>
              <a:rPr lang="en-US" sz="1200" dirty="0" smtClean="0">
                <a:latin typeface="Avenir Book"/>
                <a:cs typeface="Avenir Book"/>
              </a:rPr>
              <a:t>level +1 </a:t>
            </a:r>
            <a:endParaRPr lang="en-US" sz="1200" dirty="0">
              <a:latin typeface="Avenir Book"/>
              <a:cs typeface="Avenir Book"/>
            </a:endParaRPr>
          </a:p>
        </p:txBody>
      </p:sp>
      <p:cxnSp>
        <p:nvCxnSpPr>
          <p:cNvPr id="11" name="Gebogen verbindingslijn 10"/>
          <p:cNvCxnSpPr/>
          <p:nvPr/>
        </p:nvCxnSpPr>
        <p:spPr>
          <a:xfrm flipV="1">
            <a:off x="5697264" y="2447915"/>
            <a:ext cx="2011708" cy="854917"/>
          </a:xfrm>
          <a:prstGeom prst="bentConnector3">
            <a:avLst>
              <a:gd name="adj1" fmla="val 50000"/>
            </a:avLst>
          </a:prstGeom>
          <a:ln w="31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kstvak 11"/>
          <p:cNvSpPr txBox="1"/>
          <p:nvPr/>
        </p:nvSpPr>
        <p:spPr>
          <a:xfrm>
            <a:off x="6715756" y="2455167"/>
            <a:ext cx="21312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>
                <a:latin typeface="Avenir Book"/>
                <a:cs typeface="Avenir Book"/>
              </a:rPr>
              <a:t>APARTMENTS</a:t>
            </a:r>
          </a:p>
          <a:p>
            <a:r>
              <a:rPr lang="nl-NL" sz="900" dirty="0" smtClean="0">
                <a:latin typeface="Avenir Book"/>
                <a:cs typeface="Avenir Book"/>
              </a:rPr>
              <a:t>ORIENTATED NORTH - SOUTH</a:t>
            </a:r>
          </a:p>
          <a:p>
            <a:r>
              <a:rPr lang="nl-NL" sz="900" dirty="0" smtClean="0">
                <a:latin typeface="Avenir Book"/>
                <a:cs typeface="Avenir Book"/>
              </a:rPr>
              <a:t>VIEW ON PARK AND PLAZA</a:t>
            </a:r>
            <a:endParaRPr lang="nl-NL" sz="500" dirty="0">
              <a:latin typeface="Avenir Book"/>
              <a:cs typeface="Avenir Book"/>
            </a:endParaRPr>
          </a:p>
        </p:txBody>
      </p:sp>
      <p:sp>
        <p:nvSpPr>
          <p:cNvPr id="14" name="Tekstvak 13"/>
          <p:cNvSpPr txBox="1"/>
          <p:nvPr/>
        </p:nvSpPr>
        <p:spPr>
          <a:xfrm>
            <a:off x="146503" y="2743566"/>
            <a:ext cx="2131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200" dirty="0" smtClean="0">
                <a:latin typeface="Avenir Book"/>
                <a:cs typeface="Avenir Book"/>
              </a:rPr>
              <a:t>COVERED STREET</a:t>
            </a:r>
          </a:p>
        </p:txBody>
      </p:sp>
      <p:cxnSp>
        <p:nvCxnSpPr>
          <p:cNvPr id="19" name="Rechte verbindingslijn 18"/>
          <p:cNvCxnSpPr>
            <a:stCxn id="14" idx="3"/>
          </p:cNvCxnSpPr>
          <p:nvPr/>
        </p:nvCxnSpPr>
        <p:spPr>
          <a:xfrm flipV="1">
            <a:off x="2277758" y="2879644"/>
            <a:ext cx="918918" cy="2422"/>
          </a:xfrm>
          <a:prstGeom prst="line">
            <a:avLst/>
          </a:prstGeom>
          <a:ln w="31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36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/>
          <p:nvPr/>
        </p:nvSpPr>
        <p:spPr>
          <a:xfrm>
            <a:off x="509195" y="351509"/>
            <a:ext cx="1938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>
                <a:latin typeface="Avenir Book"/>
                <a:cs typeface="Avenir Book"/>
              </a:rPr>
              <a:t>MASTERPLAN</a:t>
            </a:r>
            <a:endParaRPr lang="en-US" sz="1400" dirty="0">
              <a:latin typeface="Avenir Book"/>
              <a:cs typeface="Avenir Book"/>
            </a:endParaRPr>
          </a:p>
        </p:txBody>
      </p:sp>
      <p:pic>
        <p:nvPicPr>
          <p:cNvPr id="4" name="Content Placeholder 3" descr="Snede_2verdiep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5003" b="-25003"/>
          <a:stretch>
            <a:fillRect/>
          </a:stretch>
        </p:blipFill>
        <p:spPr>
          <a:xfrm>
            <a:off x="457200" y="351509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1471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57200" y="2000250"/>
            <a:ext cx="8229600" cy="1143000"/>
          </a:xfrm>
        </p:spPr>
        <p:txBody>
          <a:bodyPr/>
          <a:lstStyle/>
          <a:p>
            <a:r>
              <a:rPr lang="nl-NL" dirty="0" smtClean="0">
                <a:latin typeface="Avenir Book"/>
                <a:cs typeface="Avenir Book"/>
              </a:rPr>
              <a:t>APARTMENTS</a:t>
            </a:r>
            <a:endParaRPr lang="nl-NL" dirty="0">
              <a:latin typeface="Avenir Book"/>
              <a:cs typeface="Avenir Book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59373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venir Book"/>
                <a:cs typeface="Avenir Book"/>
              </a:rPr>
              <a:t>THE CONCEPT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323773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187</Words>
  <Application>Microsoft Office PowerPoint</Application>
  <PresentationFormat>On-screen Show (16:9)</PresentationFormat>
  <Paragraphs>101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Office-thema</vt:lpstr>
      <vt:lpstr>LIVING IN BETWEEN</vt:lpstr>
      <vt:lpstr>MASTERPLAN</vt:lpstr>
      <vt:lpstr>PowerPoint Presentation</vt:lpstr>
      <vt:lpstr>MASTERPLAN</vt:lpstr>
      <vt:lpstr>PowerPoint Presentation</vt:lpstr>
      <vt:lpstr>PowerPoint Presentation</vt:lpstr>
      <vt:lpstr>PowerPoint Presentation</vt:lpstr>
      <vt:lpstr>PowerPoint Presentation</vt:lpstr>
      <vt:lpstr>APARTMENTS</vt:lpstr>
      <vt:lpstr>PowerPoint Presentation</vt:lpstr>
      <vt:lpstr>APARTMENTS</vt:lpstr>
      <vt:lpstr>PowerPoint Presentation</vt:lpstr>
      <vt:lpstr>PowerPoint Presentation</vt:lpstr>
      <vt:lpstr>PowerPoint Presentation</vt:lpstr>
      <vt:lpstr>PowerPoint Presentation</vt:lpstr>
      <vt:lpstr>CONSTRUCTION</vt:lpstr>
      <vt:lpstr>PowerPoint Presentation</vt:lpstr>
      <vt:lpstr>PowerPoint Presentation</vt:lpstr>
      <vt:lpstr>PowerPoint Presentation</vt:lpstr>
      <vt:lpstr>CONSTRUCTION</vt:lpstr>
      <vt:lpstr>PowerPoint Presentation</vt:lpstr>
      <vt:lpstr>PowerPoint Presentation</vt:lpstr>
      <vt:lpstr>PowerPoint Presentation</vt:lpstr>
    </vt:vector>
  </TitlesOfParts>
  <Company>MF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LIVING IN BETWEEN</dc:title>
  <dc:creator>Marie Frioni</dc:creator>
  <cp:lastModifiedBy>Ainash Shagmanova</cp:lastModifiedBy>
  <cp:revision>15</cp:revision>
  <dcterms:created xsi:type="dcterms:W3CDTF">2015-05-15T12:26:00Z</dcterms:created>
  <dcterms:modified xsi:type="dcterms:W3CDTF">2015-10-13T09:39:41Z</dcterms:modified>
</cp:coreProperties>
</file>