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3" r:id="rId5"/>
    <p:sldId id="259" r:id="rId6"/>
    <p:sldId id="274" r:id="rId7"/>
    <p:sldId id="275" r:id="rId8"/>
    <p:sldId id="278" r:id="rId9"/>
    <p:sldId id="276" r:id="rId10"/>
    <p:sldId id="261" r:id="rId11"/>
    <p:sldId id="277" r:id="rId12"/>
    <p:sldId id="263" r:id="rId13"/>
    <p:sldId id="265" r:id="rId14"/>
    <p:sldId id="279" r:id="rId15"/>
    <p:sldId id="262" r:id="rId16"/>
    <p:sldId id="280" r:id="rId17"/>
    <p:sldId id="266" r:id="rId18"/>
    <p:sldId id="282" r:id="rId19"/>
    <p:sldId id="267" r:id="rId20"/>
    <p:sldId id="281" r:id="rId21"/>
    <p:sldId id="268" r:id="rId22"/>
    <p:sldId id="269" r:id="rId23"/>
    <p:sldId id="264" r:id="rId24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94" autoAdjust="0"/>
  </p:normalViewPr>
  <p:slideViewPr>
    <p:cSldViewPr snapToGrid="0" snapToObjects="1" showGuides="1">
      <p:cViewPr>
        <p:scale>
          <a:sx n="100" d="100"/>
          <a:sy n="100" d="100"/>
        </p:scale>
        <p:origin x="-978" y="-462"/>
      </p:cViewPr>
      <p:guideLst>
        <p:guide orient="horz" pos="128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36F08-21CD-D84F-B115-4DA17708DD64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7D7DD-86EC-4942-BD57-604B2A43AB6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205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7D7DD-86EC-4942-BD57-604B2A43AB6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07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43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05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92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3195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89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77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12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73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97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02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0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Klik om de tekststijl van het model te bewerken</a:t>
            </a:r>
          </a:p>
          <a:p>
            <a:pPr lvl="1"/>
            <a:r>
              <a:rPr lang="fr-FR" smtClean="0"/>
              <a:t>Tweede niveau</a:t>
            </a:r>
          </a:p>
          <a:p>
            <a:pPr lvl="2"/>
            <a:r>
              <a:rPr lang="fr-FR" smtClean="0"/>
              <a:t>Derde niveau</a:t>
            </a:r>
          </a:p>
          <a:p>
            <a:pPr lvl="3"/>
            <a:r>
              <a:rPr lang="fr-FR" smtClean="0"/>
              <a:t>Vierde niveau</a:t>
            </a:r>
          </a:p>
          <a:p>
            <a:pPr lvl="4"/>
            <a:r>
              <a:rPr lang="fr-FR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C70F6-B928-3446-886A-7BDDD6B870D9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C0B6A-F398-F54F-B3A1-620E5FC4817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53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013" y="437214"/>
            <a:ext cx="8229600" cy="452596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59605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venir Book"/>
                <a:cs typeface="Avenir Book"/>
              </a:rPr>
              <a:t>LIVING IN BETWEEN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599" y="527134"/>
            <a:ext cx="6423905" cy="716886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BELGIUM 2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ND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PRIZE</a:t>
            </a:r>
          </a:p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MARIE FRIONI_LIEN RASKIN_MICHELLE VROLIX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727" y="4737713"/>
            <a:ext cx="1100986" cy="3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8"/>
          <p:cNvSpPr txBox="1"/>
          <p:nvPr/>
        </p:nvSpPr>
        <p:spPr>
          <a:xfrm>
            <a:off x="461202" y="3292569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Grid</a:t>
            </a:r>
            <a:endParaRPr lang="en-US" sz="1400" dirty="0">
              <a:latin typeface="Avenir Book"/>
              <a:cs typeface="Avenir Book"/>
            </a:endParaRPr>
          </a:p>
        </p:txBody>
      </p:sp>
      <p:pic>
        <p:nvPicPr>
          <p:cNvPr id="5" name="Picture 5" descr="1 DIAGRAMMA RASTER (INDESIGN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21" y="1842179"/>
            <a:ext cx="1800000" cy="1451179"/>
          </a:xfrm>
          <a:prstGeom prst="rect">
            <a:avLst/>
          </a:prstGeom>
        </p:spPr>
      </p:pic>
      <p:pic>
        <p:nvPicPr>
          <p:cNvPr id="6" name="Picture 6" descr="2 DIAGRAM KOLOM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335" y="1842179"/>
            <a:ext cx="1800000" cy="1451179"/>
          </a:xfrm>
          <a:prstGeom prst="rect">
            <a:avLst/>
          </a:prstGeom>
        </p:spPr>
      </p:pic>
      <p:pic>
        <p:nvPicPr>
          <p:cNvPr id="7" name="Picture 7" descr="3 DIAGRAMMA MURE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196" y="1854183"/>
            <a:ext cx="1800000" cy="1439175"/>
          </a:xfrm>
          <a:prstGeom prst="rect">
            <a:avLst/>
          </a:prstGeom>
        </p:spPr>
      </p:pic>
      <p:pic>
        <p:nvPicPr>
          <p:cNvPr id="8" name="Picture 8" descr="Types 2.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521" y="1842179"/>
            <a:ext cx="1800000" cy="1450390"/>
          </a:xfrm>
          <a:prstGeom prst="rect">
            <a:avLst/>
          </a:prstGeom>
        </p:spPr>
      </p:pic>
      <p:cxnSp>
        <p:nvCxnSpPr>
          <p:cNvPr id="13" name="Straight Connector 14"/>
          <p:cNvCxnSpPr/>
          <p:nvPr/>
        </p:nvCxnSpPr>
        <p:spPr>
          <a:xfrm>
            <a:off x="1827143" y="1854183"/>
            <a:ext cx="0" cy="1438386"/>
          </a:xfrm>
          <a:prstGeom prst="line">
            <a:avLst/>
          </a:prstGeom>
          <a:ln w="12700" cmpd="sng"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5"/>
          <p:cNvCxnSpPr/>
          <p:nvPr/>
        </p:nvCxnSpPr>
        <p:spPr>
          <a:xfrm>
            <a:off x="1336781" y="1854183"/>
            <a:ext cx="0" cy="1438386"/>
          </a:xfrm>
          <a:prstGeom prst="line">
            <a:avLst/>
          </a:prstGeom>
          <a:ln w="12700" cmpd="sng"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6"/>
          <p:cNvCxnSpPr/>
          <p:nvPr/>
        </p:nvCxnSpPr>
        <p:spPr>
          <a:xfrm>
            <a:off x="972153" y="1854183"/>
            <a:ext cx="0" cy="1438386"/>
          </a:xfrm>
          <a:prstGeom prst="line">
            <a:avLst/>
          </a:prstGeom>
          <a:ln w="12700" cmpd="sng"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8"/>
          <p:cNvCxnSpPr/>
          <p:nvPr/>
        </p:nvCxnSpPr>
        <p:spPr>
          <a:xfrm flipH="1">
            <a:off x="498922" y="2344097"/>
            <a:ext cx="1799999" cy="0"/>
          </a:xfrm>
          <a:prstGeom prst="line">
            <a:avLst/>
          </a:prstGeom>
          <a:ln w="12700" cmpd="sng"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20"/>
          <p:cNvCxnSpPr/>
          <p:nvPr/>
        </p:nvCxnSpPr>
        <p:spPr>
          <a:xfrm flipH="1">
            <a:off x="498923" y="2771642"/>
            <a:ext cx="1799998" cy="0"/>
          </a:xfrm>
          <a:prstGeom prst="line">
            <a:avLst/>
          </a:prstGeom>
          <a:ln w="12700" cmpd="sng">
            <a:prstDash val="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24"/>
          <p:cNvSpPr txBox="1"/>
          <p:nvPr/>
        </p:nvSpPr>
        <p:spPr>
          <a:xfrm>
            <a:off x="97916" y="2859667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3,5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21" name="TextBox 25"/>
          <p:cNvSpPr txBox="1"/>
          <p:nvPr/>
        </p:nvSpPr>
        <p:spPr>
          <a:xfrm>
            <a:off x="521401" y="1620045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3,5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22" name="TextBox 26"/>
          <p:cNvSpPr txBox="1"/>
          <p:nvPr/>
        </p:nvSpPr>
        <p:spPr>
          <a:xfrm>
            <a:off x="970041" y="1620045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800000"/>
                </a:solidFill>
              </a:rPr>
              <a:t>2</a:t>
            </a:r>
            <a:r>
              <a:rPr lang="en-US" sz="1050" dirty="0" smtClean="0">
                <a:solidFill>
                  <a:srgbClr val="800000"/>
                </a:solidFill>
              </a:rPr>
              <a:t>,5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392976" y="1620045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4,0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1841501" y="1620045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3,5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2547901" y="3295774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Fixed structure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713001" y="3292569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Flexible structure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870429" y="3292569"/>
            <a:ext cx="193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Flexible throughout the seasons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7916" y="2420112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3,5 m</a:t>
            </a:r>
            <a:endParaRPr lang="en-US" sz="1050" dirty="0">
              <a:solidFill>
                <a:srgbClr val="800000"/>
              </a:solidFill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04209" y="2011707"/>
            <a:ext cx="532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800000"/>
                </a:solidFill>
              </a:rPr>
              <a:t>3,5 m</a:t>
            </a:r>
            <a:endParaRPr lang="en-US" sz="105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APARTMENTS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THE DESIGN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2752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ypes 2.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123" y="1748333"/>
            <a:ext cx="2520000" cy="2030546"/>
          </a:xfrm>
          <a:prstGeom prst="rect">
            <a:avLst/>
          </a:prstGeom>
        </p:spPr>
      </p:pic>
      <p:pic>
        <p:nvPicPr>
          <p:cNvPr id="5" name="Picture 5" descr="Types 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634" y="1749282"/>
            <a:ext cx="2520000" cy="2027902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425759" y="854759"/>
            <a:ext cx="45369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LARGE 2 BEDROOM APARTMENT</a:t>
            </a:r>
          </a:p>
          <a:p>
            <a:pPr algn="ctr"/>
            <a:r>
              <a:rPr lang="en-US" sz="1400" dirty="0" smtClean="0">
                <a:latin typeface="Avenir Book"/>
                <a:cs typeface="Avenir Book"/>
              </a:rPr>
              <a:t>120 M</a:t>
            </a:r>
            <a:r>
              <a:rPr lang="en-US" sz="1400" baseline="30000" dirty="0" smtClean="0">
                <a:latin typeface="Avenir Book"/>
                <a:cs typeface="Avenir Book"/>
              </a:rPr>
              <a:t>2</a:t>
            </a:r>
            <a:endParaRPr lang="en-US" sz="1400" baseline="30000" dirty="0">
              <a:latin typeface="Avenir Book"/>
              <a:cs typeface="Avenir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39848" y="1511026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1</a:t>
            </a:r>
            <a:endParaRPr lang="en-US" sz="1200" dirty="0">
              <a:latin typeface="Avenir Light"/>
              <a:cs typeface="Avenir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5382" y="1511026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2</a:t>
            </a:r>
            <a:endParaRPr lang="en-US" sz="12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7094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Types 1.5 copy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5999" y="1763947"/>
            <a:ext cx="2592000" cy="2064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111" y="876985"/>
            <a:ext cx="78782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3 BEDROOM DUPLEX - SMALL 2 BEDROOM APARTMENT</a:t>
            </a:r>
          </a:p>
          <a:p>
            <a:pPr algn="ctr"/>
            <a:r>
              <a:rPr lang="en-US" sz="1400" dirty="0" smtClean="0">
                <a:latin typeface="Avenir Book"/>
                <a:cs typeface="Avenir Book"/>
              </a:rPr>
              <a:t> 156 M</a:t>
            </a:r>
            <a:r>
              <a:rPr lang="en-US" sz="1400" baseline="30000" dirty="0" smtClean="0">
                <a:latin typeface="Avenir Book"/>
                <a:cs typeface="Avenir Book"/>
              </a:rPr>
              <a:t>2</a:t>
            </a:r>
            <a:r>
              <a:rPr lang="en-US" sz="1400" dirty="0" smtClean="0">
                <a:latin typeface="Avenir Book"/>
                <a:cs typeface="Avenir Book"/>
              </a:rPr>
              <a:t> - 96 M</a:t>
            </a:r>
            <a:r>
              <a:rPr lang="en-US" sz="1400" baseline="30000" dirty="0" smtClean="0">
                <a:latin typeface="Avenir Book"/>
                <a:cs typeface="Avenir Book"/>
              </a:rPr>
              <a:t>2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15565" y="3811469"/>
            <a:ext cx="452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+1</a:t>
            </a:r>
            <a:endParaRPr lang="en-US" sz="1200" dirty="0">
              <a:latin typeface="Avenir Book"/>
              <a:cs typeface="Avenir Book"/>
            </a:endParaRPr>
          </a:p>
        </p:txBody>
      </p:sp>
      <p:pic>
        <p:nvPicPr>
          <p:cNvPr id="9" name="Picture 8" descr="Types 1.5 copy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9980" y="1717550"/>
            <a:ext cx="2628000" cy="2127639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1857167" y="3809144"/>
            <a:ext cx="806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+0</a:t>
            </a:r>
            <a:endParaRPr lang="en-US" sz="1200" dirty="0">
              <a:latin typeface="Avenir Book"/>
              <a:cs typeface="Avenir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27336" y="1511026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1</a:t>
            </a:r>
            <a:endParaRPr lang="en-US" sz="12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32760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ypes 3.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215" y="1748208"/>
            <a:ext cx="2520000" cy="2037602"/>
          </a:xfrm>
          <a:prstGeom prst="rect">
            <a:avLst/>
          </a:prstGeom>
        </p:spPr>
      </p:pic>
      <p:pic>
        <p:nvPicPr>
          <p:cNvPr id="5" name="Picture 4" descr="Types 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760" y="1754949"/>
            <a:ext cx="2520000" cy="2024120"/>
          </a:xfrm>
          <a:prstGeom prst="rect">
            <a:avLst/>
          </a:prstGeom>
        </p:spPr>
      </p:pic>
      <p:sp>
        <p:nvSpPr>
          <p:cNvPr id="11" name="TextBox 5"/>
          <p:cNvSpPr txBox="1"/>
          <p:nvPr/>
        </p:nvSpPr>
        <p:spPr>
          <a:xfrm>
            <a:off x="755111" y="876985"/>
            <a:ext cx="78782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3 BEDROOM DUPLEX - SMALL 2 BEDROOM APARTMENT</a:t>
            </a:r>
          </a:p>
          <a:p>
            <a:pPr algn="ctr"/>
            <a:r>
              <a:rPr lang="en-US" sz="1400" dirty="0" smtClean="0">
                <a:latin typeface="Avenir Book"/>
                <a:cs typeface="Avenir Book"/>
              </a:rPr>
              <a:t> 156 M</a:t>
            </a:r>
            <a:r>
              <a:rPr lang="en-US" sz="1400" baseline="30000" dirty="0" smtClean="0">
                <a:latin typeface="Avenir Book"/>
                <a:cs typeface="Avenir Book"/>
              </a:rPr>
              <a:t>2</a:t>
            </a:r>
            <a:r>
              <a:rPr lang="en-US" sz="1400" dirty="0" smtClean="0">
                <a:latin typeface="Avenir Book"/>
                <a:cs typeface="Avenir Book"/>
              </a:rPr>
              <a:t> - 96 M</a:t>
            </a:r>
            <a:r>
              <a:rPr lang="en-US" sz="1400" baseline="30000" dirty="0" smtClean="0">
                <a:latin typeface="Avenir Book"/>
                <a:cs typeface="Avenir Book"/>
              </a:rPr>
              <a:t>2   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4615565" y="3811469"/>
            <a:ext cx="452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+1</a:t>
            </a:r>
            <a:endParaRPr lang="en-US" sz="1200" dirty="0">
              <a:latin typeface="Avenir Book"/>
              <a:cs typeface="Avenir Book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1857167" y="3809144"/>
            <a:ext cx="806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+0</a:t>
            </a:r>
            <a:endParaRPr lang="en-US" sz="1200" dirty="0"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7336" y="1511026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2</a:t>
            </a:r>
            <a:endParaRPr lang="en-US" sz="12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26877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ypes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823" y="1748529"/>
            <a:ext cx="2160000" cy="1877337"/>
          </a:xfrm>
          <a:prstGeom prst="rect">
            <a:avLst/>
          </a:prstGeom>
        </p:spPr>
      </p:pic>
      <p:sp>
        <p:nvSpPr>
          <p:cNvPr id="5" name="TextBox 9"/>
          <p:cNvSpPr txBox="1"/>
          <p:nvPr/>
        </p:nvSpPr>
        <p:spPr>
          <a:xfrm>
            <a:off x="3041891" y="876985"/>
            <a:ext cx="33046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1 BEDROOM APARTMENT</a:t>
            </a:r>
          </a:p>
          <a:p>
            <a:pPr algn="ctr"/>
            <a:r>
              <a:rPr lang="en-US" sz="1400" dirty="0" smtClean="0">
                <a:latin typeface="Avenir Book"/>
                <a:cs typeface="Avenir Book"/>
              </a:rPr>
              <a:t>65M</a:t>
            </a:r>
            <a:r>
              <a:rPr lang="en-US" sz="1400" baseline="30000" dirty="0" smtClean="0">
                <a:latin typeface="Avenir Book"/>
                <a:cs typeface="Avenir Book"/>
              </a:rPr>
              <a:t>2</a:t>
            </a:r>
            <a:endParaRPr lang="en-US" sz="1400" baseline="30000" dirty="0">
              <a:latin typeface="Avenir Book"/>
              <a:cs typeface="Avenir Book"/>
            </a:endParaRPr>
          </a:p>
        </p:txBody>
      </p:sp>
      <p:pic>
        <p:nvPicPr>
          <p:cNvPr id="6" name="Picture 10" descr="Types 1.5 copy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6401" y="1748529"/>
            <a:ext cx="2160000" cy="1881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4588" y="1511026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1</a:t>
            </a:r>
            <a:endParaRPr lang="en-US" sz="1200" dirty="0">
              <a:latin typeface="Avenir Light"/>
              <a:cs typeface="Avenir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1168" y="1511029"/>
            <a:ext cx="1576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venir Light"/>
                <a:cs typeface="Avenir Light"/>
              </a:rPr>
              <a:t>VARIANT 2</a:t>
            </a:r>
            <a:endParaRPr lang="en-US" sz="12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19032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CONSTRUCTION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MATERIALIZATION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172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interbeeld_tweede rond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749" r="-14749"/>
          <a:stretch>
            <a:fillRect/>
          </a:stretch>
        </p:blipFill>
        <p:spPr>
          <a:xfrm>
            <a:off x="579438" y="35261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5699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 descr="Zomerbeeld_tweede rond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749" r="-14749"/>
          <a:stretch>
            <a:fillRect/>
          </a:stretch>
        </p:blipFill>
        <p:spPr>
          <a:xfrm>
            <a:off x="579438" y="352612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1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IMG_9194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818" y="2191720"/>
            <a:ext cx="2310984" cy="1979861"/>
          </a:xfrm>
        </p:spPr>
      </p:pic>
      <p:pic>
        <p:nvPicPr>
          <p:cNvPr id="5" name="Picture 3" descr="Copper facade panel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7629" y="2191720"/>
            <a:ext cx="2310984" cy="1979861"/>
          </a:xfrm>
          <a:prstGeom prst="rect">
            <a:avLst/>
          </a:prstGeom>
        </p:spPr>
      </p:pic>
      <p:pic>
        <p:nvPicPr>
          <p:cNvPr id="6" name="Picture 5" descr="Texture based on anstana copper tiles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818" y="808462"/>
            <a:ext cx="3600000" cy="918765"/>
          </a:xfrm>
          <a:prstGeom prst="rect">
            <a:avLst/>
          </a:prstGeom>
        </p:spPr>
      </p:pic>
      <p:pic>
        <p:nvPicPr>
          <p:cNvPr id="7" name="Picture 6" descr="textured Formwork Concrete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04" y="2203753"/>
            <a:ext cx="2310984" cy="19678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1818" y="1742273"/>
            <a:ext cx="3428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venir Book"/>
                <a:cs typeface="Avenir Book"/>
              </a:rPr>
              <a:t>INSPIRATION: ASTANA COPPER TILES </a:t>
            </a:r>
            <a:endParaRPr lang="en-US" sz="1100" dirty="0">
              <a:latin typeface="Avenir Book"/>
              <a:cs typeface="Avenir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8804" y="4171581"/>
            <a:ext cx="3428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venir Book"/>
                <a:cs typeface="Avenir Book"/>
              </a:rPr>
              <a:t>TEXTURED CONCRETE</a:t>
            </a:r>
            <a:endParaRPr lang="en-US" sz="1100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30212" y="4171581"/>
            <a:ext cx="3428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venir Book"/>
                <a:cs typeface="Avenir Book"/>
              </a:rPr>
              <a:t>COPPER FAÇADE PLATES</a:t>
            </a:r>
            <a:endParaRPr lang="en-US" sz="1100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1818" y="4171581"/>
            <a:ext cx="3428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venir Book"/>
                <a:cs typeface="Avenir Book"/>
              </a:rPr>
              <a:t>CONCRETE</a:t>
            </a:r>
            <a:endParaRPr lang="en-US" sz="1100" dirty="0">
              <a:latin typeface="Avenir Book"/>
              <a:cs typeface="Avenir Book"/>
            </a:endParaRPr>
          </a:p>
        </p:txBody>
      </p:sp>
      <p:pic>
        <p:nvPicPr>
          <p:cNvPr id="12" name="Picture 5" descr="Texture based on anstana copper tiles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579" y="808462"/>
            <a:ext cx="3600000" cy="91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MASTERPLAN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THE CONCEPT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924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CONSTRUCTION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DETAILS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121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tails beter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52" b="-12552"/>
          <a:stretch/>
        </p:blipFill>
        <p:spPr>
          <a:xfrm>
            <a:off x="2379717" y="-11367"/>
            <a:ext cx="6624683" cy="5143500"/>
          </a:xfrm>
        </p:spPr>
      </p:pic>
      <p:pic>
        <p:nvPicPr>
          <p:cNvPr id="5" name="Picture 4" descr="Snede_2_wit_2verdiepen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859" y="492700"/>
            <a:ext cx="2194682" cy="1580914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927973" y="4355593"/>
            <a:ext cx="339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Book"/>
                <a:cs typeface="Avenir Book"/>
              </a:rPr>
              <a:t>1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331185" y="4355593"/>
            <a:ext cx="517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2</a:t>
            </a:r>
            <a:endParaRPr lang="en-US" sz="1200" dirty="0">
              <a:latin typeface="Avenir Book"/>
              <a:cs typeface="Avenir Book"/>
            </a:endParaRPr>
          </a:p>
        </p:txBody>
      </p:sp>
      <p:sp>
        <p:nvSpPr>
          <p:cNvPr id="10" name="Rectangle 13"/>
          <p:cNvSpPr/>
          <p:nvPr/>
        </p:nvSpPr>
        <p:spPr>
          <a:xfrm>
            <a:off x="2021366" y="1428247"/>
            <a:ext cx="181421" cy="815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4"/>
          <p:cNvSpPr/>
          <p:nvPr/>
        </p:nvSpPr>
        <p:spPr>
          <a:xfrm>
            <a:off x="2021366" y="1410852"/>
            <a:ext cx="181421" cy="815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6"/>
          <p:cNvSpPr>
            <a:spLocks noChangeAspect="1"/>
          </p:cNvSpPr>
          <p:nvPr/>
        </p:nvSpPr>
        <p:spPr>
          <a:xfrm>
            <a:off x="1997720" y="1478483"/>
            <a:ext cx="140622" cy="140622"/>
          </a:xfrm>
          <a:prstGeom prst="ellipse">
            <a:avLst/>
          </a:prstGeom>
          <a:noFill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7"/>
          <p:cNvSpPr>
            <a:spLocks noChangeAspect="1"/>
          </p:cNvSpPr>
          <p:nvPr/>
        </p:nvSpPr>
        <p:spPr>
          <a:xfrm>
            <a:off x="2386723" y="541814"/>
            <a:ext cx="140622" cy="140622"/>
          </a:xfrm>
          <a:prstGeom prst="ellipse">
            <a:avLst/>
          </a:prstGeom>
          <a:noFill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8"/>
          <p:cNvSpPr txBox="1"/>
          <p:nvPr/>
        </p:nvSpPr>
        <p:spPr>
          <a:xfrm>
            <a:off x="2389706" y="308034"/>
            <a:ext cx="339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venir Book"/>
                <a:cs typeface="Avenir Book"/>
              </a:rPr>
              <a:t>2</a:t>
            </a:r>
            <a:endParaRPr lang="en-US" sz="1200" dirty="0">
              <a:latin typeface="Avenir Book"/>
              <a:cs typeface="Avenir Book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1827059" y="1469022"/>
            <a:ext cx="339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venir Book"/>
                <a:cs typeface="Avenir Book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9985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86203" y="543668"/>
            <a:ext cx="378421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aseline="30000" dirty="0" smtClean="0">
                <a:latin typeface="Avenir Book"/>
                <a:cs typeface="Avenir Book"/>
              </a:rPr>
              <a:t>HEAT DEMAND CALCULATIONS</a:t>
            </a:r>
          </a:p>
          <a:p>
            <a:pPr marL="0" indent="0">
              <a:buNone/>
            </a:pP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 smtClean="0">
                <a:latin typeface="Avenir Book"/>
                <a:cs typeface="Avenir Book"/>
              </a:rPr>
              <a:t>Transmission </a:t>
            </a:r>
            <a:r>
              <a:rPr lang="en-US" baseline="30000" dirty="0">
                <a:latin typeface="Avenir Book"/>
                <a:cs typeface="Avenir Book"/>
              </a:rPr>
              <a:t>Heat Losses			</a:t>
            </a:r>
            <a:r>
              <a:rPr lang="en-US" baseline="30000" dirty="0" smtClean="0">
                <a:latin typeface="Avenir Book"/>
                <a:cs typeface="Avenir Book"/>
              </a:rPr>
              <a:t>619035.61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Ventilation Heat Losses			</a:t>
            </a:r>
            <a:r>
              <a:rPr lang="en-US" baseline="30000" dirty="0" smtClean="0">
                <a:latin typeface="Avenir Book"/>
                <a:cs typeface="Avenir Book"/>
              </a:rPr>
              <a:t>	116009.60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Total Heat </a:t>
            </a:r>
            <a:r>
              <a:rPr lang="en-US" baseline="30000" dirty="0" smtClean="0">
                <a:latin typeface="Avenir Book"/>
                <a:cs typeface="Avenir Book"/>
              </a:rPr>
              <a:t>Losses	</a:t>
            </a:r>
            <a:r>
              <a:rPr lang="en-US" baseline="30000" dirty="0">
                <a:latin typeface="Avenir Book"/>
                <a:cs typeface="Avenir Book"/>
              </a:rPr>
              <a:t>		</a:t>
            </a:r>
            <a:r>
              <a:rPr lang="en-US" baseline="30000" dirty="0" smtClean="0">
                <a:latin typeface="Avenir Book"/>
                <a:cs typeface="Avenir Book"/>
              </a:rPr>
              <a:t>	735045.20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Internal Heat Gains			</a:t>
            </a:r>
            <a:r>
              <a:rPr lang="en-US" baseline="30000" dirty="0" smtClean="0">
                <a:latin typeface="Avenir Book"/>
                <a:cs typeface="Avenir Book"/>
              </a:rPr>
              <a:t>	117393.44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Available Solar Heat Gains			</a:t>
            </a:r>
            <a:r>
              <a:rPr lang="en-US" baseline="30000" dirty="0" smtClean="0">
                <a:latin typeface="Avenir Book"/>
                <a:cs typeface="Avenir Book"/>
              </a:rPr>
              <a:t>579980.39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Total </a:t>
            </a:r>
            <a:r>
              <a:rPr lang="en-US" baseline="30000" dirty="0" smtClean="0">
                <a:latin typeface="Avenir Book"/>
                <a:cs typeface="Avenir Book"/>
              </a:rPr>
              <a:t>Heat </a:t>
            </a:r>
            <a:r>
              <a:rPr lang="en-US" baseline="30000" dirty="0">
                <a:latin typeface="Avenir Book"/>
                <a:cs typeface="Avenir Book"/>
              </a:rPr>
              <a:t>Gains				</a:t>
            </a:r>
            <a:r>
              <a:rPr lang="en-US" baseline="30000" dirty="0" smtClean="0">
                <a:latin typeface="Avenir Book"/>
                <a:cs typeface="Avenir Book"/>
              </a:rPr>
              <a:t>595879.48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Annual Heat Demand			</a:t>
            </a:r>
            <a:r>
              <a:rPr lang="en-US" baseline="30000" dirty="0" smtClean="0">
                <a:latin typeface="Avenir Book"/>
                <a:cs typeface="Avenir Book"/>
              </a:rPr>
              <a:t>	139165.72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baseline="300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 smtClean="0">
                <a:latin typeface="Avenir Book"/>
                <a:cs typeface="Avenir Book"/>
              </a:rPr>
              <a:t>SPECIFIC ANNUAL HEAT DEMAND        	13.32 KWH</a:t>
            </a:r>
          </a:p>
          <a:p>
            <a:pPr marL="0" indent="0">
              <a:buNone/>
            </a:pPr>
            <a:endParaRPr lang="en-US" baseline="300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baseline="30000" dirty="0" smtClean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sz="4200" baseline="30000" dirty="0" smtClean="0">
                <a:latin typeface="Avenir Book"/>
                <a:cs typeface="Avenir Book"/>
              </a:rPr>
              <a:t>OVERHEATING CALCULATIONS</a:t>
            </a:r>
          </a:p>
          <a:p>
            <a:pPr marL="0" indent="0">
              <a:buNone/>
            </a:pP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Exterior Thermal Transmittance		</a:t>
            </a:r>
            <a:r>
              <a:rPr lang="en-US" baseline="30000" dirty="0" smtClean="0">
                <a:latin typeface="Avenir Book"/>
                <a:cs typeface="Avenir Book"/>
              </a:rPr>
              <a:t>	4246.64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Ground Thermal Transmittance		</a:t>
            </a:r>
            <a:r>
              <a:rPr lang="en-US" baseline="30000" dirty="0" smtClean="0">
                <a:latin typeface="Avenir Book"/>
                <a:cs typeface="Avenir Book"/>
              </a:rPr>
              <a:t>	186.43</a:t>
            </a: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de-DE" baseline="30000" dirty="0" err="1">
                <a:latin typeface="Avenir Book"/>
                <a:cs typeface="Avenir Book"/>
              </a:rPr>
              <a:t>Exterior</a:t>
            </a:r>
            <a:r>
              <a:rPr lang="de-DE" baseline="30000" dirty="0">
                <a:latin typeface="Avenir Book"/>
                <a:cs typeface="Avenir Book"/>
              </a:rPr>
              <a:t> Ventilation </a:t>
            </a:r>
            <a:r>
              <a:rPr lang="de-DE" baseline="30000" dirty="0" err="1">
                <a:latin typeface="Avenir Book"/>
                <a:cs typeface="Avenir Book"/>
              </a:rPr>
              <a:t>Transmittance</a:t>
            </a:r>
            <a:r>
              <a:rPr lang="de-DE" baseline="30000" dirty="0">
                <a:latin typeface="Avenir Book"/>
                <a:cs typeface="Avenir Book"/>
              </a:rPr>
              <a:t>		3306.18</a:t>
            </a:r>
          </a:p>
          <a:p>
            <a:pPr marL="0" indent="0">
              <a:buNone/>
            </a:pPr>
            <a:r>
              <a:rPr lang="en-US" baseline="30000" dirty="0">
                <a:latin typeface="Avenir Book"/>
                <a:cs typeface="Avenir Book"/>
              </a:rPr>
              <a:t>Ground Ventilation Transmittance		0.00</a:t>
            </a:r>
          </a:p>
          <a:p>
            <a:pPr marL="0" indent="0">
              <a:buNone/>
            </a:pPr>
            <a:r>
              <a:rPr lang="tr-TR" baseline="30000" dirty="0">
                <a:latin typeface="Avenir Book"/>
                <a:cs typeface="Avenir Book"/>
              </a:rPr>
              <a:t>Solar </a:t>
            </a:r>
            <a:r>
              <a:rPr lang="tr-TR" baseline="30000" dirty="0" err="1">
                <a:latin typeface="Avenir Book"/>
                <a:cs typeface="Avenir Book"/>
              </a:rPr>
              <a:t>Aperture</a:t>
            </a:r>
            <a:r>
              <a:rPr lang="tr-TR" baseline="30000" dirty="0">
                <a:latin typeface="Avenir Book"/>
                <a:cs typeface="Avenir Book"/>
              </a:rPr>
              <a:t>					</a:t>
            </a:r>
            <a:r>
              <a:rPr lang="tr-TR" baseline="30000" dirty="0" smtClean="0">
                <a:latin typeface="Avenir Book"/>
                <a:cs typeface="Avenir Book"/>
              </a:rPr>
              <a:t>428.18</a:t>
            </a:r>
            <a:endParaRPr lang="tr-TR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endParaRPr lang="en-US" baseline="30000" dirty="0">
              <a:latin typeface="Avenir Book"/>
              <a:cs typeface="Avenir Book"/>
            </a:endParaRPr>
          </a:p>
          <a:p>
            <a:pPr marL="0" indent="0">
              <a:buNone/>
            </a:pPr>
            <a:r>
              <a:rPr lang="en-US" baseline="30000" dirty="0" smtClean="0">
                <a:latin typeface="Avenir Book"/>
                <a:cs typeface="Avenir Book"/>
              </a:rPr>
              <a:t>FREQUENCY OF OVERHEATING		0.00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698" y="373388"/>
            <a:ext cx="370840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vel_astana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457" b="-17457"/>
          <a:stretch>
            <a:fillRect/>
          </a:stretch>
        </p:blipFill>
        <p:spPr>
          <a:xfrm>
            <a:off x="457200" y="35261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7957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 descr="diagram 2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5799" y="1416827"/>
            <a:ext cx="1800000" cy="2124090"/>
          </a:xfrm>
        </p:spPr>
      </p:pic>
      <p:pic>
        <p:nvPicPr>
          <p:cNvPr id="6" name="Picture 3" descr="diagram 1 cop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99" y="1423464"/>
            <a:ext cx="1800000" cy="2117453"/>
          </a:xfrm>
          <a:prstGeom prst="rect">
            <a:avLst/>
          </a:prstGeom>
        </p:spPr>
      </p:pic>
      <p:pic>
        <p:nvPicPr>
          <p:cNvPr id="7" name="Picture 6" descr="explodedview_4 copy copy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535" y="1423464"/>
            <a:ext cx="2160000" cy="2016854"/>
          </a:xfrm>
          <a:prstGeom prst="rect">
            <a:avLst/>
          </a:prstGeom>
        </p:spPr>
      </p:pic>
      <p:pic>
        <p:nvPicPr>
          <p:cNvPr id="8" name="Picture 7" descr="explodedview_3 copy copy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47" y="1423464"/>
            <a:ext cx="2160000" cy="20168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507" y="3415477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Urban vs. Natural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788" y="3415477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North vs. South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0411" y="3415477"/>
            <a:ext cx="193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Passages &amp; Public covered street</a:t>
            </a:r>
            <a:endParaRPr lang="en-US" sz="1400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83094" y="3415477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venir Book"/>
                <a:cs typeface="Avenir Book"/>
              </a:rPr>
              <a:t>Apartment Blocks</a:t>
            </a:r>
            <a:endParaRPr lang="en-US" sz="14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29106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MASTERPLAN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THE DESIGN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01851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PLANTING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349" r="-14349"/>
          <a:stretch>
            <a:fillRect/>
          </a:stretch>
        </p:blipFill>
        <p:spPr>
          <a:xfrm>
            <a:off x="457200" y="173888"/>
            <a:ext cx="8229600" cy="4525963"/>
          </a:xfrm>
        </p:spPr>
      </p:pic>
      <p:sp>
        <p:nvSpPr>
          <p:cNvPr id="5" name="TextBox 10"/>
          <p:cNvSpPr txBox="1"/>
          <p:nvPr/>
        </p:nvSpPr>
        <p:spPr>
          <a:xfrm>
            <a:off x="142508" y="346075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venir Book"/>
                <a:cs typeface="Avenir Book"/>
              </a:rPr>
              <a:t>SITE PLAN</a:t>
            </a:r>
            <a:endParaRPr lang="en-US" sz="14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9218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09195" y="351509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venir Book"/>
                <a:cs typeface="Avenir Book"/>
              </a:rPr>
              <a:t>MASTERPLAN</a:t>
            </a:r>
            <a:endParaRPr lang="en-US" sz="1400" dirty="0">
              <a:latin typeface="Avenir Book"/>
              <a:cs typeface="Avenir Book"/>
            </a:endParaRPr>
          </a:p>
        </p:txBody>
      </p:sp>
      <p:pic>
        <p:nvPicPr>
          <p:cNvPr id="6" name="Picture 3" descr="Indeling bouwblok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892" y="244919"/>
            <a:ext cx="4024216" cy="4629242"/>
          </a:xfrm>
          <a:prstGeom prst="rect">
            <a:avLst/>
          </a:prstGeom>
        </p:spPr>
      </p:pic>
      <p:cxnSp>
        <p:nvCxnSpPr>
          <p:cNvPr id="7" name="Gebogen verbindingslijn 6"/>
          <p:cNvCxnSpPr/>
          <p:nvPr/>
        </p:nvCxnSpPr>
        <p:spPr>
          <a:xfrm flipV="1">
            <a:off x="5956454" y="1887538"/>
            <a:ext cx="2011708" cy="854917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6974947" y="1894790"/>
            <a:ext cx="1786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latin typeface="Avenir Book"/>
                <a:cs typeface="Avenir Book"/>
              </a:rPr>
              <a:t>PARK AREA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PUBLIC GARDEN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RELIËFS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TREES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WATER COLLECTION </a:t>
            </a:r>
            <a:endParaRPr lang="nl-NL" sz="900" dirty="0">
              <a:latin typeface="Avenir Book"/>
              <a:cs typeface="Avenir Book"/>
            </a:endParaRPr>
          </a:p>
        </p:txBody>
      </p:sp>
      <p:cxnSp>
        <p:nvCxnSpPr>
          <p:cNvPr id="15" name="Gebogen verbindingslijn 14"/>
          <p:cNvCxnSpPr/>
          <p:nvPr/>
        </p:nvCxnSpPr>
        <p:spPr>
          <a:xfrm rot="10800000">
            <a:off x="1376687" y="1317242"/>
            <a:ext cx="2141630" cy="553998"/>
          </a:xfrm>
          <a:prstGeom prst="bentConnector3">
            <a:avLst>
              <a:gd name="adj1" fmla="val 54431"/>
            </a:avLst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578918" y="1317242"/>
            <a:ext cx="1786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200" dirty="0" smtClean="0">
                <a:latin typeface="Avenir Book"/>
                <a:cs typeface="Avenir Book"/>
              </a:rPr>
              <a:t>PLAZZA</a:t>
            </a:r>
          </a:p>
          <a:p>
            <a:pPr algn="r"/>
            <a:r>
              <a:rPr lang="nl-NL" sz="900" dirty="0" smtClean="0">
                <a:latin typeface="Avenir Book"/>
                <a:cs typeface="Avenir Book"/>
              </a:rPr>
              <a:t>WATER FEATURE</a:t>
            </a:r>
          </a:p>
          <a:p>
            <a:pPr algn="r"/>
            <a:r>
              <a:rPr lang="nl-NL" sz="900" dirty="0" smtClean="0">
                <a:latin typeface="Avenir Book"/>
                <a:cs typeface="Avenir Book"/>
              </a:rPr>
              <a:t>SITTING  ACCOMODATIONS</a:t>
            </a:r>
          </a:p>
        </p:txBody>
      </p:sp>
      <p:cxnSp>
        <p:nvCxnSpPr>
          <p:cNvPr id="33" name="Gebogen verbindingslijn 32"/>
          <p:cNvCxnSpPr/>
          <p:nvPr/>
        </p:nvCxnSpPr>
        <p:spPr>
          <a:xfrm rot="10800000">
            <a:off x="1376687" y="2772338"/>
            <a:ext cx="2141630" cy="553998"/>
          </a:xfrm>
          <a:prstGeom prst="bentConnector3">
            <a:avLst>
              <a:gd name="adj1" fmla="val 54431"/>
            </a:avLst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578918" y="2772338"/>
            <a:ext cx="17869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200" dirty="0" smtClean="0">
                <a:latin typeface="Avenir Book"/>
                <a:cs typeface="Avenir Book"/>
              </a:rPr>
              <a:t>LIFTED PLAZZA</a:t>
            </a:r>
          </a:p>
          <a:p>
            <a:pPr lvl="0" algn="r"/>
            <a:r>
              <a:rPr lang="nl-NL" sz="900" dirty="0" smtClean="0">
                <a:solidFill>
                  <a:prstClr val="black"/>
                </a:solidFill>
                <a:latin typeface="Avenir Book"/>
                <a:cs typeface="Avenir Book"/>
              </a:rPr>
              <a:t>VOIDS TO PARKING </a:t>
            </a:r>
            <a:endParaRPr lang="nl-NL" sz="900" dirty="0">
              <a:solidFill>
                <a:prstClr val="black"/>
              </a:solidFill>
              <a:latin typeface="Avenir Book"/>
              <a:cs typeface="Avenir Book"/>
            </a:endParaRPr>
          </a:p>
          <a:p>
            <a:pPr algn="r"/>
            <a:endParaRPr lang="nl-NL" sz="1200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5807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422231" y="346004"/>
            <a:ext cx="24954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venir Book"/>
                <a:cs typeface="Avenir Book"/>
              </a:rPr>
              <a:t>PUBLIC COVERED STREET</a:t>
            </a:r>
          </a:p>
          <a:p>
            <a:pPr algn="r"/>
            <a:r>
              <a:rPr lang="en-US" sz="1200" dirty="0" smtClean="0">
                <a:latin typeface="Avenir Book"/>
                <a:cs typeface="Avenir Book"/>
              </a:rPr>
              <a:t>level 0 </a:t>
            </a:r>
            <a:endParaRPr lang="en-US" sz="1200" dirty="0">
              <a:latin typeface="Avenir Book"/>
              <a:cs typeface="Avenir Book"/>
            </a:endParaRPr>
          </a:p>
        </p:txBody>
      </p:sp>
      <p:pic>
        <p:nvPicPr>
          <p:cNvPr id="8" name="Picture 5" descr="Indeling bouwblok bijsnijding cop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876" y="346004"/>
            <a:ext cx="1434822" cy="4451491"/>
          </a:xfrm>
          <a:prstGeom prst="rect">
            <a:avLst/>
          </a:prstGeom>
        </p:spPr>
      </p:pic>
      <p:pic>
        <p:nvPicPr>
          <p:cNvPr id="9" name="Picture 6" descr="Indeling bouwblok bijsnijding kolommen-bete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719" y="346004"/>
            <a:ext cx="1430591" cy="4451491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6244939" y="344515"/>
            <a:ext cx="19383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venir Book"/>
                <a:cs typeface="Avenir Book"/>
              </a:rPr>
              <a:t>APARTMENTS</a:t>
            </a:r>
          </a:p>
          <a:p>
            <a:r>
              <a:rPr lang="en-US" sz="1200" dirty="0" smtClean="0">
                <a:latin typeface="Avenir Book"/>
                <a:cs typeface="Avenir Book"/>
              </a:rPr>
              <a:t>level +1 </a:t>
            </a:r>
            <a:endParaRPr lang="en-US" sz="1200" dirty="0">
              <a:latin typeface="Avenir Book"/>
              <a:cs typeface="Avenir Book"/>
            </a:endParaRPr>
          </a:p>
        </p:txBody>
      </p:sp>
      <p:cxnSp>
        <p:nvCxnSpPr>
          <p:cNvPr id="11" name="Gebogen verbindingslijn 10"/>
          <p:cNvCxnSpPr/>
          <p:nvPr/>
        </p:nvCxnSpPr>
        <p:spPr>
          <a:xfrm flipV="1">
            <a:off x="5697264" y="2447915"/>
            <a:ext cx="2011708" cy="854917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6715756" y="2455167"/>
            <a:ext cx="21312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latin typeface="Avenir Book"/>
                <a:cs typeface="Avenir Book"/>
              </a:rPr>
              <a:t>APARTMENTS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ORIENTATED NORTH - SOUTH</a:t>
            </a:r>
          </a:p>
          <a:p>
            <a:r>
              <a:rPr lang="nl-NL" sz="900" dirty="0" smtClean="0">
                <a:latin typeface="Avenir Book"/>
                <a:cs typeface="Avenir Book"/>
              </a:rPr>
              <a:t>VIEW ON PARK AND PLAZA</a:t>
            </a:r>
            <a:endParaRPr lang="nl-NL" sz="500" dirty="0">
              <a:latin typeface="Avenir Book"/>
              <a:cs typeface="Avenir Book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146503" y="2743566"/>
            <a:ext cx="2131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200" dirty="0" smtClean="0">
                <a:latin typeface="Avenir Book"/>
                <a:cs typeface="Avenir Book"/>
              </a:rPr>
              <a:t>COVERED STREET</a:t>
            </a:r>
          </a:p>
        </p:txBody>
      </p:sp>
      <p:cxnSp>
        <p:nvCxnSpPr>
          <p:cNvPr id="19" name="Rechte verbindingslijn 18"/>
          <p:cNvCxnSpPr>
            <a:stCxn id="14" idx="3"/>
          </p:cNvCxnSpPr>
          <p:nvPr/>
        </p:nvCxnSpPr>
        <p:spPr>
          <a:xfrm flipV="1">
            <a:off x="2277758" y="2879644"/>
            <a:ext cx="918918" cy="242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3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09195" y="351509"/>
            <a:ext cx="1938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Avenir Book"/>
                <a:cs typeface="Avenir Book"/>
              </a:rPr>
              <a:t>MASTERPLAN</a:t>
            </a:r>
            <a:endParaRPr lang="en-US" sz="1400" dirty="0">
              <a:latin typeface="Avenir Book"/>
              <a:cs typeface="Avenir Book"/>
            </a:endParaRPr>
          </a:p>
        </p:txBody>
      </p:sp>
      <p:pic>
        <p:nvPicPr>
          <p:cNvPr id="4" name="Content Placeholder 3" descr="Snede_2verdiep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003" b="-25003"/>
          <a:stretch>
            <a:fillRect/>
          </a:stretch>
        </p:blipFill>
        <p:spPr>
          <a:xfrm>
            <a:off x="457200" y="35150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4712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1143000"/>
          </a:xfrm>
        </p:spPr>
        <p:txBody>
          <a:bodyPr/>
          <a:lstStyle/>
          <a:p>
            <a:r>
              <a:rPr lang="nl-NL" dirty="0" smtClean="0">
                <a:latin typeface="Avenir Book"/>
                <a:cs typeface="Avenir Book"/>
              </a:rPr>
              <a:t>APARTMENTS</a:t>
            </a:r>
            <a:endParaRPr lang="nl-NL" dirty="0">
              <a:latin typeface="Avenir Book"/>
              <a:cs typeface="Avenir Book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937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THE CONCEPT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237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187</Words>
  <Application>Microsoft Office PowerPoint</Application>
  <PresentationFormat>On-screen Show (16:9)</PresentationFormat>
  <Paragraphs>101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Office-thema</vt:lpstr>
      <vt:lpstr>LIVING IN BETWEEN</vt:lpstr>
      <vt:lpstr>MASTERPLAN</vt:lpstr>
      <vt:lpstr>PowerPoint Presentation</vt:lpstr>
      <vt:lpstr>MASTERPLAN</vt:lpstr>
      <vt:lpstr>PowerPoint Presentation</vt:lpstr>
      <vt:lpstr>PowerPoint Presentation</vt:lpstr>
      <vt:lpstr>PowerPoint Presentation</vt:lpstr>
      <vt:lpstr>PowerPoint Presentation</vt:lpstr>
      <vt:lpstr>APARTMENTS</vt:lpstr>
      <vt:lpstr>PowerPoint Presentation</vt:lpstr>
      <vt:lpstr>APARTMENTS</vt:lpstr>
      <vt:lpstr>PowerPoint Presentation</vt:lpstr>
      <vt:lpstr>PowerPoint Presentation</vt:lpstr>
      <vt:lpstr>PowerPoint Presentation</vt:lpstr>
      <vt:lpstr>PowerPoint Presentation</vt:lpstr>
      <vt:lpstr>CONSTRUCTION</vt:lpstr>
      <vt:lpstr>PowerPoint Presentation</vt:lpstr>
      <vt:lpstr>PowerPoint Presentation</vt:lpstr>
      <vt:lpstr>PowerPoint Presentation</vt:lpstr>
      <vt:lpstr>CONSTRUCTION</vt:lpstr>
      <vt:lpstr>PowerPoint Presentation</vt:lpstr>
      <vt:lpstr>PowerPoint Presentation</vt:lpstr>
      <vt:lpstr>PowerPoint Presentation</vt:lpstr>
    </vt:vector>
  </TitlesOfParts>
  <Company>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IN BETWEEN</dc:title>
  <dc:creator>Marie Frioni</dc:creator>
  <cp:lastModifiedBy>Ainash Shagmanova</cp:lastModifiedBy>
  <cp:revision>15</cp:revision>
  <dcterms:created xsi:type="dcterms:W3CDTF">2015-05-15T12:26:00Z</dcterms:created>
  <dcterms:modified xsi:type="dcterms:W3CDTF">2015-10-13T09:39:41Z</dcterms:modified>
</cp:coreProperties>
</file>