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3" r:id="rId9"/>
    <p:sldId id="266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74" autoAdjust="0"/>
    <p:restoredTop sz="94660"/>
  </p:normalViewPr>
  <p:slideViewPr>
    <p:cSldViewPr snapToGrid="0">
      <p:cViewPr varScale="1">
        <p:scale>
          <a:sx n="92" d="100"/>
          <a:sy n="92" d="100"/>
        </p:scale>
        <p:origin x="-61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071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071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21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304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023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568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759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456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184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865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8555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5285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3756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751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380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290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e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BB642-FA44-4048-B355-5777D01D00D6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77558ED-B01F-4E8A-9B1A-44500151F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7400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82" r:id="rId1"/>
    <p:sldLayoutId id="2147484283" r:id="rId2"/>
    <p:sldLayoutId id="2147484284" r:id="rId3"/>
    <p:sldLayoutId id="2147484285" r:id="rId4"/>
    <p:sldLayoutId id="2147484286" r:id="rId5"/>
    <p:sldLayoutId id="2147484287" r:id="rId6"/>
    <p:sldLayoutId id="2147484288" r:id="rId7"/>
    <p:sldLayoutId id="2147484289" r:id="rId8"/>
    <p:sldLayoutId id="2147484290" r:id="rId9"/>
    <p:sldLayoutId id="2147484291" r:id="rId10"/>
    <p:sldLayoutId id="2147484292" r:id="rId11"/>
    <p:sldLayoutId id="2147484293" r:id="rId12"/>
    <p:sldLayoutId id="2147484294" r:id="rId13"/>
    <p:sldLayoutId id="2147484295" r:id="rId14"/>
    <p:sldLayoutId id="2147484296" r:id="rId15"/>
    <p:sldLayoutId id="214748429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20768" y="0"/>
            <a:ext cx="9971231" cy="3277589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chemeClr val="tx2"/>
                </a:solidFill>
              </a:rPr>
              <a:t/>
            </a:r>
            <a:br>
              <a:rPr lang="ru-RU" sz="3200" b="1" i="1" dirty="0" smtClean="0">
                <a:solidFill>
                  <a:schemeClr val="tx2"/>
                </a:solidFill>
              </a:rPr>
            </a:br>
            <a:r>
              <a:rPr lang="ru-RU" sz="3200" b="1" i="1" dirty="0">
                <a:solidFill>
                  <a:schemeClr val="tx2"/>
                </a:solidFill>
              </a:rPr>
              <a:t/>
            </a:r>
            <a:br>
              <a:rPr lang="ru-RU" sz="3200" b="1" i="1" dirty="0">
                <a:solidFill>
                  <a:schemeClr val="tx2"/>
                </a:solidFill>
              </a:rPr>
            </a:br>
            <a:r>
              <a:rPr lang="ru-RU" sz="3200" b="1" i="1" dirty="0" smtClean="0">
                <a:solidFill>
                  <a:schemeClr val="tx2"/>
                </a:solidFill>
              </a:rPr>
              <a:t>О состоянии </a:t>
            </a:r>
            <a:r>
              <a:rPr lang="ru-RU" sz="3200" b="1" i="1" dirty="0" err="1" smtClean="0">
                <a:solidFill>
                  <a:schemeClr val="tx2"/>
                </a:solidFill>
              </a:rPr>
              <a:t>медийной</a:t>
            </a:r>
            <a:r>
              <a:rPr lang="ru-RU" sz="3200" b="1" i="1" dirty="0" smtClean="0">
                <a:solidFill>
                  <a:schemeClr val="tx2"/>
                </a:solidFill>
              </a:rPr>
              <a:t> и информационной грамотности в Таджикистане. Возможности сектора высшего образования.</a:t>
            </a:r>
            <a:endParaRPr lang="ru-RU" sz="3200" i="1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14982" y="3277589"/>
            <a:ext cx="9389630" cy="2626073"/>
          </a:xfrm>
        </p:spPr>
        <p:txBody>
          <a:bodyPr>
            <a:normAutofit fontScale="77500" lnSpcReduction="20000"/>
          </a:bodyPr>
          <a:lstStyle/>
          <a:p>
            <a:endParaRPr lang="ru-RU" sz="3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sz="3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3000" b="1" dirty="0" smtClean="0">
                <a:solidFill>
                  <a:schemeClr val="tx1"/>
                </a:solidFill>
              </a:rPr>
              <a:t>Внедрение </a:t>
            </a:r>
            <a:r>
              <a:rPr lang="ru-RU" sz="3000" b="1" dirty="0" err="1" smtClean="0">
                <a:solidFill>
                  <a:schemeClr val="tx1"/>
                </a:solidFill>
              </a:rPr>
              <a:t>медийной</a:t>
            </a:r>
            <a:r>
              <a:rPr lang="ru-RU" sz="3000" b="1" dirty="0" smtClean="0">
                <a:solidFill>
                  <a:schemeClr val="tx1"/>
                </a:solidFill>
              </a:rPr>
              <a:t> и информационной грамотности в Центральной Азии, Кластерное Бюро ЮНЕСКО в Алматы, 24 октября 2018 г., Университет Назарбаева, Астана, Казахстан</a:t>
            </a:r>
            <a:endParaRPr lang="ru-RU" sz="3000" b="1" dirty="0">
              <a:solidFill>
                <a:schemeClr val="tx1"/>
              </a:solidFill>
            </a:endParaRPr>
          </a:p>
          <a:p>
            <a:pPr algn="ctr"/>
            <a:r>
              <a:rPr lang="ru-RU" sz="3000" b="1" dirty="0" err="1" smtClean="0">
                <a:solidFill>
                  <a:schemeClr val="tx1"/>
                </a:solidFill>
              </a:rPr>
              <a:t>Куватова</a:t>
            </a:r>
            <a:r>
              <a:rPr lang="ru-RU" sz="3000" b="1" dirty="0" smtClean="0">
                <a:solidFill>
                  <a:schemeClr val="tx1"/>
                </a:solidFill>
              </a:rPr>
              <a:t> А.А., к.ф.н., доцент РТСУ</a:t>
            </a:r>
            <a:endParaRPr lang="ru-RU" sz="3000" b="1" dirty="0">
              <a:solidFill>
                <a:schemeClr val="tx1"/>
              </a:solidFill>
            </a:endParaRPr>
          </a:p>
        </p:txBody>
      </p:sp>
      <p:pic>
        <p:nvPicPr>
          <p:cNvPr id="1032" name="Picture 8" descr="http://www.rtsu.tj/ru/faculties/filologicheskiy-fakultet/kafedry/kafedra-istorii-i-teorii-zhurnalistiki/%D0%9A%D0%B0%D1%84%20%D0%BE%D1%82%D0%B5%D1%87%20%D0%B8%20%D0%BC%D0%B5%D0%B6%D0%B4%20%D0%B6%D1%83%D1%80%D0%BD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00507" y="2626664"/>
            <a:ext cx="1302905" cy="130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вариант 2 (1)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21" y="784528"/>
            <a:ext cx="1514475" cy="1514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540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СМИ – важный социальный институт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468582" y="1524000"/>
            <a:ext cx="10036030" cy="4724400"/>
          </a:xfrm>
        </p:spPr>
        <p:txBody>
          <a:bodyPr>
            <a:noAutofit/>
          </a:bodyPr>
          <a:lstStyle/>
          <a:p>
            <a:r>
              <a:rPr lang="ru-RU" sz="2400" dirty="0"/>
              <a:t>Как известно СМИ являются одним из самых важных социальных институтов любого общества, поскольку участвуют в процессе как формирования его целей развития, так и как механизма их актуализации. </a:t>
            </a:r>
            <a:endParaRPr lang="ru-RU" sz="2400" dirty="0" smtClean="0"/>
          </a:p>
          <a:p>
            <a:r>
              <a:rPr lang="ru-RU" sz="2400" dirty="0" smtClean="0"/>
              <a:t>По </a:t>
            </a:r>
            <a:r>
              <a:rPr lang="ru-RU" sz="2400" dirty="0"/>
              <a:t>массовости, оперативности и возможностям воздействия СМИ и в целом вся система СМК выделяются среди всех остальных социальных </a:t>
            </a:r>
            <a:r>
              <a:rPr lang="ru-RU" sz="2400" dirty="0" smtClean="0"/>
              <a:t>институтов, но испытывает на себе новые угрозы и тренды современности, например, ограничение свободы СМИ и доступа к информации, двойные стандарты, снижение в целом доверия населения к СМИ.</a:t>
            </a:r>
          </a:p>
        </p:txBody>
      </p:sp>
    </p:spTree>
    <p:extLst>
      <p:ext uri="{BB962C8B-B14F-4D97-AF65-F5344CB8AC3E}">
        <p14:creationId xmlns:p14="http://schemas.microsoft.com/office/powerpoint/2010/main" val="13001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8946" y="-77734"/>
            <a:ext cx="8645665" cy="62768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Власть и СМИ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01636" y="651165"/>
            <a:ext cx="8802975" cy="5260058"/>
          </a:xfrm>
        </p:spPr>
        <p:txBody>
          <a:bodyPr>
            <a:normAutofit/>
          </a:bodyPr>
          <a:lstStyle/>
          <a:p>
            <a:r>
              <a:rPr lang="ru-RU" sz="2400" dirty="0"/>
              <a:t>СМИ воздействуют как на другие социальные институты, так и на настроения людей, иначе говоря, формируют общественное мнение. В этом заключается один из самых важных, на наш взгляд, механизмов властности СМИ, который необходимо всегда иметь в виду.</a:t>
            </a:r>
          </a:p>
        </p:txBody>
      </p:sp>
      <p:pic>
        <p:nvPicPr>
          <p:cNvPr id="4" name="Рисунок 3" descr="http://president.tj/sites/default/files/NewsImages/2016-03-01tvvarzish_sinamo_s_0.jpg?1457343919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9113" y="3325090"/>
            <a:ext cx="3461832" cy="2687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100945" y="2881745"/>
            <a:ext cx="74036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«Сегодня всё больше и больше становится ясным, как велика роль средств массовой информации в жизни общества. Действительно, печать и СМИ оказывают мощное и действенное влияние на формирование общественного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мнения. Они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обретают огромное значение особенно в период эволюции и реформ направлений развития общества, изменения идеологий и формирования нового социального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видения». (из выступления Президента РТ, 2012 г.)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1153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6946" y="110836"/>
            <a:ext cx="8927666" cy="102523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СМИ Республики Таджикистан: достижения развития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0" y="1565564"/>
            <a:ext cx="9980612" cy="4849091"/>
          </a:xfrm>
        </p:spPr>
        <p:txBody>
          <a:bodyPr>
            <a:normAutofit/>
          </a:bodyPr>
          <a:lstStyle/>
          <a:p>
            <a:r>
              <a:rPr lang="ru-RU" sz="2000" dirty="0"/>
              <a:t>За 25 лет независимости в Республике Таджикистан была создана достаточно развитая правовая и институциональная система СМИ. </a:t>
            </a:r>
            <a:endParaRPr lang="ru-RU" sz="2000" dirty="0" smtClean="0"/>
          </a:p>
          <a:p>
            <a:r>
              <a:rPr lang="ru-RU" sz="2000" dirty="0" smtClean="0"/>
              <a:t>1991 г.-  </a:t>
            </a:r>
            <a:r>
              <a:rPr lang="ru-RU" sz="2000" dirty="0"/>
              <a:t>в Таджикистане существовало всего 139 газет и журналов, из которых 4 газеты были частными, функционировало одно государственное информационное агентство, несколько телевизионных и радиоканалов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2017 г. - издается </a:t>
            </a:r>
            <a:r>
              <a:rPr lang="ru-RU" sz="2000" dirty="0"/>
              <a:t>446 газет и журналов, из которых 270 являются общественными и частными. Из десяти зарегистрированных информационных агентств девять агентств являются неправительственными. Функционирует 44 телерадиоканала, из которых 28 являются частными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Около 2 млн человек в Таджикистане в настоящее время пользуются Интернетом, 6 млн. являются абонентами мобильной связи, также дающей возможности выхода в глобальную сеть.</a:t>
            </a:r>
          </a:p>
          <a:p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1121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6219" y="0"/>
            <a:ext cx="8858394" cy="72043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Проблемы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56509" y="720436"/>
            <a:ext cx="9648103" cy="5957455"/>
          </a:xfrm>
        </p:spPr>
        <p:txBody>
          <a:bodyPr>
            <a:normAutofit fontScale="92500"/>
          </a:bodyPr>
          <a:lstStyle/>
          <a:p>
            <a:r>
              <a:rPr lang="ru-RU" sz="2400" b="1" dirty="0" smtClean="0"/>
              <a:t>Электронные СМИ:</a:t>
            </a:r>
          </a:p>
          <a:p>
            <a:r>
              <a:rPr lang="ru-RU" sz="2400" dirty="0" smtClean="0"/>
              <a:t>На </a:t>
            </a:r>
            <a:r>
              <a:rPr lang="ru-RU" sz="2400" dirty="0"/>
              <a:t>наших телеканалах практически нет новых </a:t>
            </a:r>
            <a:r>
              <a:rPr lang="ru-RU" sz="2400" dirty="0" smtClean="0"/>
              <a:t>идей, мало авторских программ </a:t>
            </a:r>
          </a:p>
          <a:p>
            <a:r>
              <a:rPr lang="ru-RU" sz="2400" dirty="0" smtClean="0"/>
              <a:t>Нет постоянных </a:t>
            </a:r>
            <a:r>
              <a:rPr lang="ru-RU" sz="2400" dirty="0"/>
              <a:t>востребованных аудиторией </a:t>
            </a:r>
            <a:r>
              <a:rPr lang="ru-RU" sz="2400" dirty="0" smtClean="0"/>
              <a:t>рубрик </a:t>
            </a:r>
          </a:p>
          <a:p>
            <a:r>
              <a:rPr lang="ru-RU" sz="2400" dirty="0" smtClean="0"/>
              <a:t>Неразвит </a:t>
            </a:r>
            <a:r>
              <a:rPr lang="ru-RU" sz="2400" dirty="0"/>
              <a:t>жанр </a:t>
            </a:r>
            <a:r>
              <a:rPr lang="ru-RU" sz="2400" dirty="0" smtClean="0"/>
              <a:t>ток-шоу </a:t>
            </a:r>
          </a:p>
          <a:p>
            <a:r>
              <a:rPr lang="ru-RU" sz="2400" dirty="0" smtClean="0"/>
              <a:t>Слабо </a:t>
            </a:r>
            <a:r>
              <a:rPr lang="ru-RU" sz="2400" dirty="0"/>
              <a:t>используется интерактивность </a:t>
            </a:r>
            <a:r>
              <a:rPr lang="ru-RU" sz="2400" dirty="0" smtClean="0"/>
              <a:t>в передачах/программах </a:t>
            </a:r>
          </a:p>
          <a:p>
            <a:r>
              <a:rPr lang="ru-RU" sz="2400" dirty="0" smtClean="0"/>
              <a:t>Не учитываются потребности современной (молодежной)аудитории</a:t>
            </a:r>
          </a:p>
          <a:p>
            <a:r>
              <a:rPr lang="ru-RU" sz="2400" b="1" dirty="0" smtClean="0"/>
              <a:t>Печатные СМИ:</a:t>
            </a:r>
          </a:p>
          <a:p>
            <a:r>
              <a:rPr lang="ru-RU" sz="2400" dirty="0" smtClean="0"/>
              <a:t>Аудитория </a:t>
            </a:r>
            <a:r>
              <a:rPr lang="ru-RU" sz="2400" dirty="0"/>
              <a:t>газет и журналов сокращается, люди покупать газеты стали реже, чаще пользуются электронными версиями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 </a:t>
            </a:r>
            <a:r>
              <a:rPr lang="ru-RU" sz="2400" dirty="0"/>
              <a:t>Расходы на выпуск печатных СМИ постоянно растут. </a:t>
            </a:r>
            <a:r>
              <a:rPr lang="ru-RU" sz="2400" dirty="0" smtClean="0"/>
              <a:t>Тиражи не растут.</a:t>
            </a:r>
          </a:p>
          <a:p>
            <a:r>
              <a:rPr lang="ru-RU" sz="2400" b="1" dirty="0" smtClean="0"/>
              <a:t>Подготовка журналистских кадров</a:t>
            </a:r>
            <a:endParaRPr lang="ru-RU" sz="24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855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800" y="0"/>
            <a:ext cx="8913812" cy="845127"/>
          </a:xfrm>
        </p:spPr>
        <p:txBody>
          <a:bodyPr/>
          <a:lstStyle/>
          <a:p>
            <a:pPr algn="ctr"/>
            <a:r>
              <a:rPr lang="ru-RU" dirty="0" smtClean="0"/>
              <a:t>Журналистское образование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7455" y="845127"/>
            <a:ext cx="9357157" cy="5860473"/>
          </a:xfrm>
        </p:spPr>
        <p:txBody>
          <a:bodyPr>
            <a:normAutofit fontScale="92500" lnSpcReduction="10000"/>
          </a:bodyPr>
          <a:lstStyle/>
          <a:p>
            <a:r>
              <a:rPr lang="ru-RU" sz="2000" dirty="0" smtClean="0"/>
              <a:t>- </a:t>
            </a:r>
            <a:r>
              <a:rPr lang="ru-RU" sz="2400" dirty="0" smtClean="0"/>
              <a:t>Ситуация </a:t>
            </a:r>
            <a:r>
              <a:rPr lang="ru-RU" sz="2400" dirty="0"/>
              <a:t>с подготовкой журналистских кадров </a:t>
            </a:r>
            <a:r>
              <a:rPr lang="ru-RU" sz="2400" dirty="0" smtClean="0"/>
              <a:t>обстоит </a:t>
            </a:r>
            <a:r>
              <a:rPr lang="ru-RU" sz="2400" dirty="0"/>
              <a:t>не на должном уровне и не соответствует современным требованиям, а также потребностям учреждений СМИ. </a:t>
            </a:r>
            <a:endParaRPr lang="ru-RU" sz="2400" dirty="0" smtClean="0"/>
          </a:p>
          <a:p>
            <a:r>
              <a:rPr lang="ru-RU" sz="2400" dirty="0" smtClean="0"/>
              <a:t>Обучение журналистов осуществляется в 7 вузах Таджикистана.</a:t>
            </a:r>
          </a:p>
          <a:p>
            <a:r>
              <a:rPr lang="ru-RU" sz="2400" dirty="0" smtClean="0"/>
              <a:t>Уровень </a:t>
            </a:r>
            <a:r>
              <a:rPr lang="ru-RU" sz="2400" dirty="0"/>
              <a:t>знаний студентов с каждым годом снижается. </a:t>
            </a:r>
            <a:endParaRPr lang="ru-RU" sz="2400" dirty="0" smtClean="0"/>
          </a:p>
          <a:p>
            <a:r>
              <a:rPr lang="ru-RU" sz="2400" dirty="0" smtClean="0"/>
              <a:t>Переход </a:t>
            </a:r>
            <a:r>
              <a:rPr lang="ru-RU" sz="2400" dirty="0"/>
              <a:t>на кредитно-рейтинговую систему образования и сокращение подготовки студента-бакалавра с 5 до 4 лет. </a:t>
            </a:r>
            <a:endParaRPr lang="ru-RU" sz="2400" dirty="0" smtClean="0"/>
          </a:p>
          <a:p>
            <a:r>
              <a:rPr lang="ru-RU" sz="2400" dirty="0" smtClean="0"/>
              <a:t>Магистратура </a:t>
            </a:r>
            <a:r>
              <a:rPr lang="ru-RU" sz="2400" dirty="0"/>
              <a:t>(обучение до 2 лет) не способствует достаточному привлечению студентов для продолжения учебы по программам журналистики. Возможность обучения по другим направлениям образования степени магистратуры в других вузах/странах является более привлекательным для студентов, оканчивающих отделение журналистики. Финансовый </a:t>
            </a:r>
            <a:r>
              <a:rPr lang="ru-RU" sz="2400" dirty="0" smtClean="0"/>
              <a:t>фактор имеет место </a:t>
            </a:r>
            <a:r>
              <a:rPr lang="ru-RU" sz="2400" dirty="0"/>
              <a:t>– оплата за обучение, т.к. количество бюджетных мест в магистратуре ограничено.</a:t>
            </a:r>
          </a:p>
          <a:p>
            <a:endParaRPr lang="ru-RU" sz="2000" dirty="0"/>
          </a:p>
          <a:p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143858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2473" y="568692"/>
            <a:ext cx="8692139" cy="692072"/>
          </a:xfrm>
        </p:spPr>
        <p:txBody>
          <a:bodyPr/>
          <a:lstStyle/>
          <a:p>
            <a:pPr algn="ctr"/>
            <a:r>
              <a:rPr lang="ru-RU" dirty="0" smtClean="0"/>
              <a:t>Журналистская профессия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6916" y="1412111"/>
            <a:ext cx="10277696" cy="5113379"/>
          </a:xfrm>
        </p:spPr>
        <p:txBody>
          <a:bodyPr>
            <a:noAutofit/>
          </a:bodyPr>
          <a:lstStyle/>
          <a:p>
            <a:r>
              <a:rPr lang="ru-RU" sz="2400" dirty="0"/>
              <a:t>Роль СМИ в обществе меняется в связи с изменениями, происходящими в самом таджикском обществе и в целом во всем мире. </a:t>
            </a:r>
            <a:endParaRPr lang="ru-RU" sz="2400" dirty="0" smtClean="0"/>
          </a:p>
          <a:p>
            <a:r>
              <a:rPr lang="ru-RU" sz="2400" dirty="0" smtClean="0"/>
              <a:t>В </a:t>
            </a:r>
            <a:r>
              <a:rPr lang="ru-RU" sz="2400" dirty="0"/>
              <a:t>этом плане сама журналистская профессия в современных условиях требует хороших знаний, целостного, научного и социального мировоззрения, а также практических навыков, своего рода универсализма, т.е. работы в разных СМИ, включая мультимедийные, а также смелости, патриотизма, </a:t>
            </a:r>
            <a:r>
              <a:rPr lang="ru-RU" sz="2400" dirty="0" err="1"/>
              <a:t>мотивированности</a:t>
            </a:r>
            <a:r>
              <a:rPr lang="ru-RU" sz="2400" dirty="0"/>
              <a:t> и желания заниматься таким нелегким и ответственным делом. </a:t>
            </a:r>
          </a:p>
        </p:txBody>
      </p:sp>
    </p:spTree>
    <p:extLst>
      <p:ext uri="{BB962C8B-B14F-4D97-AF65-F5344CB8AC3E}">
        <p14:creationId xmlns:p14="http://schemas.microsoft.com/office/powerpoint/2010/main" val="403285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2881" y="107204"/>
            <a:ext cx="8489193" cy="52660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Будущее СМИ в Таджикистане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15523" y="762001"/>
            <a:ext cx="7789088" cy="5149222"/>
          </a:xfrm>
        </p:spPr>
        <p:txBody>
          <a:bodyPr/>
          <a:lstStyle/>
          <a:p>
            <a:r>
              <a:rPr lang="ru-RU" dirty="0" smtClean="0"/>
              <a:t>Зависит </a:t>
            </a:r>
            <a:r>
              <a:rPr lang="ru-RU" dirty="0"/>
              <a:t>во-многом от молодых журналистских кадров, подготовкой которых занимаются вузы </a:t>
            </a:r>
            <a:r>
              <a:rPr lang="ru-RU" dirty="0" smtClean="0"/>
              <a:t>страны и общественные организации. </a:t>
            </a:r>
            <a:r>
              <a:rPr lang="ru-RU" dirty="0"/>
              <a:t>В направлении обучения и воспитания квалифицированных, универсальных, грамотных и ответственных журналистов необходимо, на наш взгляд, следовать в журналистском </a:t>
            </a:r>
            <a:r>
              <a:rPr lang="ru-RU" dirty="0" smtClean="0"/>
              <a:t>образовании в направлении повышения </a:t>
            </a:r>
            <a:r>
              <a:rPr lang="ru-RU" dirty="0" err="1" smtClean="0"/>
              <a:t>медийной</a:t>
            </a:r>
            <a:r>
              <a:rPr lang="ru-RU" dirty="0" smtClean="0"/>
              <a:t> и информационной грамотности как преподавателей, так и студентов</a:t>
            </a:r>
            <a:r>
              <a:rPr lang="ru-RU" dirty="0"/>
              <a:t>. В этом может быть залог успеха и развития СМИ</a:t>
            </a:r>
            <a:r>
              <a:rPr lang="ru-RU" dirty="0" smtClean="0"/>
              <a:t>.  </a:t>
            </a:r>
            <a:endParaRPr lang="ru-RU" dirty="0"/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40" y="2237055"/>
            <a:ext cx="3770107" cy="22499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748" y="3336612"/>
            <a:ext cx="7643109" cy="42992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88659"/>
            <a:ext cx="4447310" cy="29648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310" y="4399532"/>
            <a:ext cx="3985847" cy="290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67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7225" y="196770"/>
            <a:ext cx="9687387" cy="1708230"/>
          </a:xfrm>
        </p:spPr>
        <p:txBody>
          <a:bodyPr/>
          <a:lstStyle/>
          <a:p>
            <a:pPr algn="ctr"/>
            <a:r>
              <a:rPr lang="ru-RU" dirty="0" smtClean="0"/>
              <a:t>Внедрение и реализация модельных программ ЮНЕСКО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228" y="1250067"/>
            <a:ext cx="10868628" cy="5428526"/>
          </a:xfrm>
        </p:spPr>
        <p:txBody>
          <a:bodyPr>
            <a:noAutofit/>
          </a:bodyPr>
          <a:lstStyle/>
          <a:p>
            <a:r>
              <a:rPr lang="ru-RU" sz="2400" dirty="0" smtClean="0"/>
              <a:t>Может в целом способствовать повышению </a:t>
            </a:r>
            <a:r>
              <a:rPr lang="ru-RU" sz="2400" dirty="0" err="1" smtClean="0"/>
              <a:t>медийной</a:t>
            </a:r>
            <a:r>
              <a:rPr lang="ru-RU" sz="2400" dirty="0" smtClean="0"/>
              <a:t> и информационной грамотности населения.</a:t>
            </a:r>
          </a:p>
          <a:p>
            <a:r>
              <a:rPr lang="ru-RU" sz="2400" dirty="0" smtClean="0"/>
              <a:t>Вместе с тем необходима адаптация таких программ к особенностям и условиям той или иной страны, обучающихся целевых групп.</a:t>
            </a:r>
          </a:p>
          <a:p>
            <a:r>
              <a:rPr lang="ru-RU" sz="2400" dirty="0" smtClean="0"/>
              <a:t>Необходим системный подход в осуществлении этого процесса, включая участие различных структур, как государственных , так и независимых, общественных, подготовка, обучение и переобучение преподавателей журналистики.</a:t>
            </a:r>
          </a:p>
          <a:p>
            <a:r>
              <a:rPr lang="ru-RU" sz="2400" dirty="0" smtClean="0"/>
              <a:t>Необходима, прежде всего, политическая воля государственных институтов, например, Министерства образования.</a:t>
            </a:r>
          </a:p>
          <a:p>
            <a:r>
              <a:rPr lang="ru-RU" sz="2400" dirty="0" smtClean="0"/>
              <a:t>Важен обмен информацией и опытом, использую разные формы.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84207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209" y="1488676"/>
            <a:ext cx="2186353" cy="21863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562" y="1806881"/>
            <a:ext cx="7652238" cy="4304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98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F20B7C8E-B819-43F3-AAF9-EE50B1A8363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734</TotalTime>
  <Words>777</Words>
  <Application>Microsoft Office PowerPoint</Application>
  <PresentationFormat>Custom</PresentationFormat>
  <Paragraphs>45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Легкий дым</vt:lpstr>
      <vt:lpstr>  О состоянии медийной и информационной грамотности в Таджикистане. Возможности сектора высшего образования.</vt:lpstr>
      <vt:lpstr>СМИ – важный социальный институт</vt:lpstr>
      <vt:lpstr>Власть и СМИ</vt:lpstr>
      <vt:lpstr>СМИ Республики Таджикистан: достижения развития</vt:lpstr>
      <vt:lpstr>Проблемы</vt:lpstr>
      <vt:lpstr>Журналистское образование</vt:lpstr>
      <vt:lpstr>Журналистская профессия</vt:lpstr>
      <vt:lpstr>Будущее СМИ в Таджикистане </vt:lpstr>
      <vt:lpstr>Внедрение и реализация модельных программ ЮНЕСКО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ФУНКЦИОНИРОВАНИЕ СМИ В ТАДЖИКИСТАНЕ: ПРОБЛЕМЫ И ТЕНДЕНЦИИ РАЗВИТИЯ</dc:title>
  <dc:creator>Kuvatova_A</dc:creator>
  <cp:lastModifiedBy>Akdana Bakirova</cp:lastModifiedBy>
  <cp:revision>37</cp:revision>
  <dcterms:created xsi:type="dcterms:W3CDTF">2017-05-25T10:39:02Z</dcterms:created>
  <dcterms:modified xsi:type="dcterms:W3CDTF">2018-10-26T03:49:50Z</dcterms:modified>
</cp:coreProperties>
</file>