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Lst>
  <p:sldSz cy="5143500" cx="9144000"/>
  <p:notesSz cx="6858000" cy="9144000"/>
  <p:embeddedFontLst>
    <p:embeddedFont>
      <p:font typeface="Playfair Display"/>
      <p:regular r:id="rId33"/>
      <p:bold r:id="rId34"/>
      <p:italic r:id="rId35"/>
      <p:boldItalic r:id="rId36"/>
    </p:embeddedFont>
    <p:embeddedFont>
      <p:font typeface="Nunito"/>
      <p:regular r:id="rId37"/>
      <p:bold r:id="rId38"/>
      <p:italic r:id="rId39"/>
      <p:boldItalic r:id="rId40"/>
    </p:embeddedFont>
    <p:embeddedFont>
      <p:font typeface="Lato"/>
      <p:regular r:id="rId41"/>
      <p:bold r:id="rId42"/>
      <p:italic r:id="rId43"/>
      <p:boldItalic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Nunito-boldItalic.fntdata"/><Relationship Id="rId20" Type="http://schemas.openxmlformats.org/officeDocument/2006/relationships/slide" Target="slides/slide15.xml"/><Relationship Id="rId42" Type="http://schemas.openxmlformats.org/officeDocument/2006/relationships/font" Target="fonts/Lato-bold.fntdata"/><Relationship Id="rId41" Type="http://schemas.openxmlformats.org/officeDocument/2006/relationships/font" Target="fonts/Lato-regular.fntdata"/><Relationship Id="rId22" Type="http://schemas.openxmlformats.org/officeDocument/2006/relationships/slide" Target="slides/slide17.xml"/><Relationship Id="rId44" Type="http://schemas.openxmlformats.org/officeDocument/2006/relationships/font" Target="fonts/Lato-boldItalic.fntdata"/><Relationship Id="rId21" Type="http://schemas.openxmlformats.org/officeDocument/2006/relationships/slide" Target="slides/slide16.xml"/><Relationship Id="rId43" Type="http://schemas.openxmlformats.org/officeDocument/2006/relationships/font" Target="fonts/Lato-italic.fntdata"/><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font" Target="fonts/PlayfairDisplay-regular.fntdata"/><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PlayfairDisplay-italic.fntdata"/><Relationship Id="rId12" Type="http://schemas.openxmlformats.org/officeDocument/2006/relationships/slide" Target="slides/slide7.xml"/><Relationship Id="rId34" Type="http://schemas.openxmlformats.org/officeDocument/2006/relationships/font" Target="fonts/PlayfairDisplay-bold.fntdata"/><Relationship Id="rId15" Type="http://schemas.openxmlformats.org/officeDocument/2006/relationships/slide" Target="slides/slide10.xml"/><Relationship Id="rId37" Type="http://schemas.openxmlformats.org/officeDocument/2006/relationships/font" Target="fonts/Nunito-regular.fntdata"/><Relationship Id="rId14" Type="http://schemas.openxmlformats.org/officeDocument/2006/relationships/slide" Target="slides/slide9.xml"/><Relationship Id="rId36" Type="http://schemas.openxmlformats.org/officeDocument/2006/relationships/font" Target="fonts/PlayfairDisplay-boldItalic.fntdata"/><Relationship Id="rId17" Type="http://schemas.openxmlformats.org/officeDocument/2006/relationships/slide" Target="slides/slide12.xml"/><Relationship Id="rId39" Type="http://schemas.openxmlformats.org/officeDocument/2006/relationships/font" Target="fonts/Nunito-italic.fntdata"/><Relationship Id="rId16" Type="http://schemas.openxmlformats.org/officeDocument/2006/relationships/slide" Target="slides/slide11.xml"/><Relationship Id="rId38" Type="http://schemas.openxmlformats.org/officeDocument/2006/relationships/font" Target="fonts/Nunito-bold.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11871d0428d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11871d0428d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11871d0428d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11871d0428d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11871d0428d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11871d0428d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11871d0428d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11871d0428d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11871d0428d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11871d0428d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1871d0428d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11871d0428d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118deca9cc5_1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118deca9cc5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118deca9cc5_1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118deca9cc5_1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118deca9cc5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118deca9cc5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118deca9cc5_1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118deca9cc5_1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117e572656c_0_14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117e572656c_0_14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118deca9cc5_1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118deca9cc5_1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118deca9cc5_1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118deca9cc5_1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118deca9cc5_1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118deca9cc5_1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118deca9cc5_1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118deca9cc5_1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118deca9cc5_1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118deca9cc5_1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118deca9cc5_1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118deca9cc5_1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118deca9cc5_1_7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118deca9cc5_1_7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d20c9edfa2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d20c9edfa2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1186005039d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1186005039d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117e572656c_0_14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117e572656c_0_14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117e572656c_0_14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117e572656c_0_14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117e572656c_0_14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117e572656c_0_14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1186005039d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1186005039d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117e572656c_0_14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117e572656c_0_14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117e572656c_0_14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117e572656c_0_14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2749050" y="748800"/>
            <a:ext cx="3645900" cy="36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a:off x="2992950" y="992700"/>
            <a:ext cx="3158100" cy="3158100"/>
          </a:xfrm>
          <a:prstGeom prst="rect">
            <a:avLst/>
          </a:prstGeom>
          <a:noFill/>
          <a:ln cap="flat" cmpd="sng" w="28575">
            <a:solidFill>
              <a:schemeClr val="lt1"/>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3096250" y="1627200"/>
            <a:ext cx="2951400" cy="1584300"/>
          </a:xfrm>
          <a:prstGeom prst="rect">
            <a:avLst/>
          </a:prstGeom>
        </p:spPr>
        <p:txBody>
          <a:bodyPr anchorCtr="0" anchor="ctr" bIns="91425" lIns="91425" spcFirstLastPara="1" rIns="91425" wrap="square" tIns="91425">
            <a:normAutofit/>
          </a:bodyPr>
          <a:lstStyle>
            <a:lvl1pPr lvl="0" rtl="0" algn="ctr">
              <a:spcBef>
                <a:spcPts val="0"/>
              </a:spcBef>
              <a:spcAft>
                <a:spcPts val="0"/>
              </a:spcAft>
              <a:buClr>
                <a:schemeClr val="lt1"/>
              </a:buClr>
              <a:buSzPts val="3200"/>
              <a:buFont typeface="Lato"/>
              <a:buNone/>
              <a:defRPr>
                <a:solidFill>
                  <a:schemeClr val="lt1"/>
                </a:solidFill>
                <a:latin typeface="Lato"/>
                <a:ea typeface="Lato"/>
                <a:cs typeface="Lato"/>
                <a:sym typeface="Lato"/>
              </a:defRPr>
            </a:lvl1pPr>
            <a:lvl2pPr lvl="1" rtl="0" algn="ctr">
              <a:spcBef>
                <a:spcPts val="0"/>
              </a:spcBef>
              <a:spcAft>
                <a:spcPts val="0"/>
              </a:spcAft>
              <a:buClr>
                <a:schemeClr val="lt1"/>
              </a:buClr>
              <a:buSzPts val="3200"/>
              <a:buFont typeface="Lato"/>
              <a:buNone/>
              <a:defRPr>
                <a:solidFill>
                  <a:schemeClr val="lt1"/>
                </a:solidFill>
                <a:latin typeface="Lato"/>
                <a:ea typeface="Lato"/>
                <a:cs typeface="Lato"/>
                <a:sym typeface="Lato"/>
              </a:defRPr>
            </a:lvl2pPr>
            <a:lvl3pPr lvl="2" rtl="0" algn="ctr">
              <a:spcBef>
                <a:spcPts val="0"/>
              </a:spcBef>
              <a:spcAft>
                <a:spcPts val="0"/>
              </a:spcAft>
              <a:buClr>
                <a:schemeClr val="lt1"/>
              </a:buClr>
              <a:buSzPts val="3200"/>
              <a:buFont typeface="Lato"/>
              <a:buNone/>
              <a:defRPr>
                <a:solidFill>
                  <a:schemeClr val="lt1"/>
                </a:solidFill>
                <a:latin typeface="Lato"/>
                <a:ea typeface="Lato"/>
                <a:cs typeface="Lato"/>
                <a:sym typeface="Lato"/>
              </a:defRPr>
            </a:lvl3pPr>
            <a:lvl4pPr lvl="3" rtl="0" algn="ctr">
              <a:spcBef>
                <a:spcPts val="0"/>
              </a:spcBef>
              <a:spcAft>
                <a:spcPts val="0"/>
              </a:spcAft>
              <a:buClr>
                <a:schemeClr val="lt1"/>
              </a:buClr>
              <a:buSzPts val="3200"/>
              <a:buFont typeface="Lato"/>
              <a:buNone/>
              <a:defRPr>
                <a:solidFill>
                  <a:schemeClr val="lt1"/>
                </a:solidFill>
                <a:latin typeface="Lato"/>
                <a:ea typeface="Lato"/>
                <a:cs typeface="Lato"/>
                <a:sym typeface="Lato"/>
              </a:defRPr>
            </a:lvl4pPr>
            <a:lvl5pPr lvl="4" rtl="0" algn="ctr">
              <a:spcBef>
                <a:spcPts val="0"/>
              </a:spcBef>
              <a:spcAft>
                <a:spcPts val="0"/>
              </a:spcAft>
              <a:buClr>
                <a:schemeClr val="lt1"/>
              </a:buClr>
              <a:buSzPts val="3200"/>
              <a:buFont typeface="Lato"/>
              <a:buNone/>
              <a:defRPr>
                <a:solidFill>
                  <a:schemeClr val="lt1"/>
                </a:solidFill>
                <a:latin typeface="Lato"/>
                <a:ea typeface="Lato"/>
                <a:cs typeface="Lato"/>
                <a:sym typeface="Lato"/>
              </a:defRPr>
            </a:lvl5pPr>
            <a:lvl6pPr lvl="5" rtl="0" algn="ctr">
              <a:spcBef>
                <a:spcPts val="0"/>
              </a:spcBef>
              <a:spcAft>
                <a:spcPts val="0"/>
              </a:spcAft>
              <a:buClr>
                <a:schemeClr val="lt1"/>
              </a:buClr>
              <a:buSzPts val="3200"/>
              <a:buFont typeface="Lato"/>
              <a:buNone/>
              <a:defRPr>
                <a:solidFill>
                  <a:schemeClr val="lt1"/>
                </a:solidFill>
                <a:latin typeface="Lato"/>
                <a:ea typeface="Lato"/>
                <a:cs typeface="Lato"/>
                <a:sym typeface="Lato"/>
              </a:defRPr>
            </a:lvl6pPr>
            <a:lvl7pPr lvl="6" rtl="0" algn="ctr">
              <a:spcBef>
                <a:spcPts val="0"/>
              </a:spcBef>
              <a:spcAft>
                <a:spcPts val="0"/>
              </a:spcAft>
              <a:buClr>
                <a:schemeClr val="lt1"/>
              </a:buClr>
              <a:buSzPts val="3200"/>
              <a:buFont typeface="Lato"/>
              <a:buNone/>
              <a:defRPr>
                <a:solidFill>
                  <a:schemeClr val="lt1"/>
                </a:solidFill>
                <a:latin typeface="Lato"/>
                <a:ea typeface="Lato"/>
                <a:cs typeface="Lato"/>
                <a:sym typeface="Lato"/>
              </a:defRPr>
            </a:lvl7pPr>
            <a:lvl8pPr lvl="7" rtl="0" algn="ctr">
              <a:spcBef>
                <a:spcPts val="0"/>
              </a:spcBef>
              <a:spcAft>
                <a:spcPts val="0"/>
              </a:spcAft>
              <a:buClr>
                <a:schemeClr val="lt1"/>
              </a:buClr>
              <a:buSzPts val="3200"/>
              <a:buFont typeface="Lato"/>
              <a:buNone/>
              <a:defRPr>
                <a:solidFill>
                  <a:schemeClr val="lt1"/>
                </a:solidFill>
                <a:latin typeface="Lato"/>
                <a:ea typeface="Lato"/>
                <a:cs typeface="Lato"/>
                <a:sym typeface="Lato"/>
              </a:defRPr>
            </a:lvl8pPr>
            <a:lvl9pPr lvl="8" rtl="0" algn="ctr">
              <a:spcBef>
                <a:spcPts val="0"/>
              </a:spcBef>
              <a:spcAft>
                <a:spcPts val="0"/>
              </a:spcAft>
              <a:buClr>
                <a:schemeClr val="lt1"/>
              </a:buClr>
              <a:buSzPts val="3200"/>
              <a:buFont typeface="Lato"/>
              <a:buNone/>
              <a:defRPr>
                <a:solidFill>
                  <a:schemeClr val="lt1"/>
                </a:solidFill>
                <a:latin typeface="Lato"/>
                <a:ea typeface="Lato"/>
                <a:cs typeface="Lato"/>
                <a:sym typeface="Lato"/>
              </a:defRPr>
            </a:lvl9pPr>
          </a:lstStyle>
          <a:p/>
        </p:txBody>
      </p:sp>
      <p:sp>
        <p:nvSpPr>
          <p:cNvPr id="13" name="Google Shape;13;p2"/>
          <p:cNvSpPr txBox="1"/>
          <p:nvPr>
            <p:ph idx="1" type="subTitle"/>
          </p:nvPr>
        </p:nvSpPr>
        <p:spPr>
          <a:xfrm>
            <a:off x="3096363" y="3266930"/>
            <a:ext cx="2951400" cy="701400"/>
          </a:xfrm>
          <a:prstGeom prst="rect">
            <a:avLst/>
          </a:prstGeom>
        </p:spPr>
        <p:txBody>
          <a:bodyPr anchorCtr="0" anchor="b" bIns="91425" lIns="91425" spcFirstLastPara="1" rIns="91425" wrap="square" tIns="91425">
            <a:normAutofit/>
          </a:bodyPr>
          <a:lstStyle>
            <a:lvl1pPr lvl="0" rtl="0" algn="ctr">
              <a:lnSpc>
                <a:spcPct val="100000"/>
              </a:lnSpc>
              <a:spcBef>
                <a:spcPts val="0"/>
              </a:spcBef>
              <a:spcAft>
                <a:spcPts val="0"/>
              </a:spcAft>
              <a:buClr>
                <a:schemeClr val="lt1"/>
              </a:buClr>
              <a:buSzPts val="1800"/>
              <a:buFont typeface="Playfair Display"/>
              <a:buNone/>
              <a:defRPr b="1">
                <a:solidFill>
                  <a:schemeClr val="lt1"/>
                </a:solidFill>
                <a:latin typeface="Playfair Display"/>
                <a:ea typeface="Playfair Display"/>
                <a:cs typeface="Playfair Display"/>
                <a:sym typeface="Playfair Display"/>
              </a:defRPr>
            </a:lvl1pPr>
            <a:lvl2pPr lvl="1" rtl="0"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2pPr>
            <a:lvl3pPr lvl="2" rtl="0"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3pPr>
            <a:lvl4pPr lvl="3" rtl="0"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4pPr>
            <a:lvl5pPr lvl="4" rtl="0"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5pPr>
            <a:lvl6pPr lvl="5" rtl="0"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6pPr>
            <a:lvl7pPr lvl="6" rtl="0"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7pPr>
            <a:lvl8pPr lvl="7" rtl="0"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8pPr>
            <a:lvl9pPr lvl="8" rtl="0"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9pPr>
          </a:lstStyle>
          <a:p/>
        </p:txBody>
      </p:sp>
      <p:sp>
        <p:nvSpPr>
          <p:cNvPr id="14" name="Google Shape;14;p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8"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11"/>
          <p:cNvSpPr txBox="1"/>
          <p:nvPr>
            <p:ph hasCustomPrompt="1" type="title"/>
          </p:nvPr>
        </p:nvSpPr>
        <p:spPr>
          <a:xfrm>
            <a:off x="311700" y="1233100"/>
            <a:ext cx="8520600" cy="16101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0000"/>
              <a:buFont typeface="Lato"/>
              <a:buNone/>
              <a:defRPr sz="10000">
                <a:latin typeface="Lato"/>
                <a:ea typeface="Lato"/>
                <a:cs typeface="Lato"/>
                <a:sym typeface="Lato"/>
              </a:defRPr>
            </a:lvl1pPr>
            <a:lvl2pPr lvl="1" rtl="0" algn="ctr">
              <a:spcBef>
                <a:spcPts val="0"/>
              </a:spcBef>
              <a:spcAft>
                <a:spcPts val="0"/>
              </a:spcAft>
              <a:buSzPts val="10000"/>
              <a:buFont typeface="Lato"/>
              <a:buNone/>
              <a:defRPr sz="10000">
                <a:latin typeface="Lato"/>
                <a:ea typeface="Lato"/>
                <a:cs typeface="Lato"/>
                <a:sym typeface="Lato"/>
              </a:defRPr>
            </a:lvl2pPr>
            <a:lvl3pPr lvl="2" rtl="0" algn="ctr">
              <a:spcBef>
                <a:spcPts val="0"/>
              </a:spcBef>
              <a:spcAft>
                <a:spcPts val="0"/>
              </a:spcAft>
              <a:buSzPts val="10000"/>
              <a:buFont typeface="Lato"/>
              <a:buNone/>
              <a:defRPr sz="10000">
                <a:latin typeface="Lato"/>
                <a:ea typeface="Lato"/>
                <a:cs typeface="Lato"/>
                <a:sym typeface="Lato"/>
              </a:defRPr>
            </a:lvl3pPr>
            <a:lvl4pPr lvl="3" rtl="0" algn="ctr">
              <a:spcBef>
                <a:spcPts val="0"/>
              </a:spcBef>
              <a:spcAft>
                <a:spcPts val="0"/>
              </a:spcAft>
              <a:buSzPts val="10000"/>
              <a:buFont typeface="Lato"/>
              <a:buNone/>
              <a:defRPr sz="10000">
                <a:latin typeface="Lato"/>
                <a:ea typeface="Lato"/>
                <a:cs typeface="Lato"/>
                <a:sym typeface="Lato"/>
              </a:defRPr>
            </a:lvl4pPr>
            <a:lvl5pPr lvl="4" rtl="0" algn="ctr">
              <a:spcBef>
                <a:spcPts val="0"/>
              </a:spcBef>
              <a:spcAft>
                <a:spcPts val="0"/>
              </a:spcAft>
              <a:buSzPts val="10000"/>
              <a:buFont typeface="Lato"/>
              <a:buNone/>
              <a:defRPr sz="10000">
                <a:latin typeface="Lato"/>
                <a:ea typeface="Lato"/>
                <a:cs typeface="Lato"/>
                <a:sym typeface="Lato"/>
              </a:defRPr>
            </a:lvl5pPr>
            <a:lvl6pPr lvl="5" rtl="0" algn="ctr">
              <a:spcBef>
                <a:spcPts val="0"/>
              </a:spcBef>
              <a:spcAft>
                <a:spcPts val="0"/>
              </a:spcAft>
              <a:buSzPts val="10000"/>
              <a:buFont typeface="Lato"/>
              <a:buNone/>
              <a:defRPr sz="10000">
                <a:latin typeface="Lato"/>
                <a:ea typeface="Lato"/>
                <a:cs typeface="Lato"/>
                <a:sym typeface="Lato"/>
              </a:defRPr>
            </a:lvl6pPr>
            <a:lvl7pPr lvl="6" rtl="0" algn="ctr">
              <a:spcBef>
                <a:spcPts val="0"/>
              </a:spcBef>
              <a:spcAft>
                <a:spcPts val="0"/>
              </a:spcAft>
              <a:buSzPts val="10000"/>
              <a:buFont typeface="Lato"/>
              <a:buNone/>
              <a:defRPr sz="10000">
                <a:latin typeface="Lato"/>
                <a:ea typeface="Lato"/>
                <a:cs typeface="Lato"/>
                <a:sym typeface="Lato"/>
              </a:defRPr>
            </a:lvl7pPr>
            <a:lvl8pPr lvl="7" rtl="0" algn="ctr">
              <a:spcBef>
                <a:spcPts val="0"/>
              </a:spcBef>
              <a:spcAft>
                <a:spcPts val="0"/>
              </a:spcAft>
              <a:buSzPts val="10000"/>
              <a:buFont typeface="Lato"/>
              <a:buNone/>
              <a:defRPr sz="10000">
                <a:latin typeface="Lato"/>
                <a:ea typeface="Lato"/>
                <a:cs typeface="Lato"/>
                <a:sym typeface="Lato"/>
              </a:defRPr>
            </a:lvl8pPr>
            <a:lvl9pPr lvl="8" rtl="0" algn="ctr">
              <a:spcBef>
                <a:spcPts val="0"/>
              </a:spcBef>
              <a:spcAft>
                <a:spcPts val="0"/>
              </a:spcAft>
              <a:buSzPts val="10000"/>
              <a:buFont typeface="Lato"/>
              <a:buNone/>
              <a:defRPr sz="10000">
                <a:latin typeface="Lato"/>
                <a:ea typeface="Lato"/>
                <a:cs typeface="Lato"/>
                <a:sym typeface="Lato"/>
              </a:defRPr>
            </a:lvl9pPr>
          </a:lstStyle>
          <a:p>
            <a:r>
              <a:t>xx%</a:t>
            </a:r>
          </a:p>
        </p:txBody>
      </p:sp>
      <p:sp>
        <p:nvSpPr>
          <p:cNvPr id="51" name="Google Shape;51;p11"/>
          <p:cNvSpPr txBox="1"/>
          <p:nvPr>
            <p:ph idx="1" type="body"/>
          </p:nvPr>
        </p:nvSpPr>
        <p:spPr>
          <a:xfrm>
            <a:off x="311700" y="2919450"/>
            <a:ext cx="8520600" cy="10716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5" name="Shape 15"/>
        <p:cNvGrpSpPr/>
        <p:nvPr/>
      </p:nvGrpSpPr>
      <p:grpSpPr>
        <a:xfrm>
          <a:off x="0" y="0"/>
          <a:ext cx="0" cy="0"/>
          <a:chOff x="0" y="0"/>
          <a:chExt cx="0" cy="0"/>
        </a:xfrm>
      </p:grpSpPr>
      <p:sp>
        <p:nvSpPr>
          <p:cNvPr id="16" name="Google Shape;16;p3"/>
          <p:cNvSpPr txBox="1"/>
          <p:nvPr>
            <p:ph type="title"/>
          </p:nvPr>
        </p:nvSpPr>
        <p:spPr>
          <a:xfrm>
            <a:off x="509550" y="1423875"/>
            <a:ext cx="8124900" cy="1798200"/>
          </a:xfrm>
          <a:prstGeom prst="rect">
            <a:avLst/>
          </a:prstGeom>
        </p:spPr>
        <p:txBody>
          <a:bodyPr anchorCtr="0" anchor="ctr" bIns="91425" lIns="91425" spcFirstLastPara="1" rIns="91425" wrap="square" tIns="91425">
            <a:normAutofit/>
          </a:bodyPr>
          <a:lstStyle>
            <a:lvl1pPr lvl="0" rtl="0"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1pPr>
            <a:lvl2pPr lvl="1" rtl="0"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2pPr>
            <a:lvl3pPr lvl="2" rtl="0"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3pPr>
            <a:lvl4pPr lvl="3" rtl="0"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4pPr>
            <a:lvl5pPr lvl="4" rtl="0"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5pPr>
            <a:lvl6pPr lvl="5" rtl="0"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6pPr>
            <a:lvl7pPr lvl="6" rtl="0"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7pPr>
            <a:lvl8pPr lvl="7" rtl="0"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8pPr>
            <a:lvl9pPr lvl="8" rtl="0"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9pPr>
          </a:lstStyle>
          <a:p/>
        </p:txBody>
      </p:sp>
      <p:sp>
        <p:nvSpPr>
          <p:cNvPr id="17" name="Google Shape;17;p3"/>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4"/>
          <p:cNvSpPr txBox="1"/>
          <p:nvPr>
            <p:ph type="title"/>
          </p:nvPr>
        </p:nvSpPr>
        <p:spPr>
          <a:xfrm>
            <a:off x="311700" y="391350"/>
            <a:ext cx="8520600" cy="626100"/>
          </a:xfrm>
          <a:prstGeom prst="rect">
            <a:avLst/>
          </a:prstGeom>
        </p:spPr>
        <p:txBody>
          <a:bodyPr anchorCtr="0" anchor="t" bIns="91425" lIns="91425" spcFirstLastPara="1" rIns="91425" wrap="square" tIns="91425">
            <a:norm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p:txBody>
      </p:sp>
      <p:sp>
        <p:nvSpPr>
          <p:cNvPr id="21" name="Google Shape;21;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22" name="Google Shape;22;p4"/>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3" name="Shape 23"/>
        <p:cNvGrpSpPr/>
        <p:nvPr/>
      </p:nvGrpSpPr>
      <p:grpSpPr>
        <a:xfrm>
          <a:off x="0" y="0"/>
          <a:ext cx="0" cy="0"/>
          <a:chOff x="0" y="0"/>
          <a:chExt cx="0" cy="0"/>
        </a:xfrm>
      </p:grpSpPr>
      <p:sp>
        <p:nvSpPr>
          <p:cNvPr id="24" name="Google Shape;24;p5"/>
          <p:cNvSpPr txBox="1"/>
          <p:nvPr>
            <p:ph type="title"/>
          </p:nvPr>
        </p:nvSpPr>
        <p:spPr>
          <a:xfrm>
            <a:off x="311700" y="391350"/>
            <a:ext cx="8520600" cy="626100"/>
          </a:xfrm>
          <a:prstGeom prst="rect">
            <a:avLst/>
          </a:prstGeom>
        </p:spPr>
        <p:txBody>
          <a:bodyPr anchorCtr="0" anchor="t" bIns="91425" lIns="91425" spcFirstLastPara="1" rIns="91425" wrap="square" tIns="91425">
            <a:norm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p:txBody>
      </p:sp>
      <p:sp>
        <p:nvSpPr>
          <p:cNvPr id="25" name="Google Shape;25;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6" name="Google Shape;26;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7" name="Google Shape;27;p5"/>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8" name="Shape 28"/>
        <p:cNvGrpSpPr/>
        <p:nvPr/>
      </p:nvGrpSpPr>
      <p:grpSpPr>
        <a:xfrm>
          <a:off x="0" y="0"/>
          <a:ext cx="0" cy="0"/>
          <a:chOff x="0" y="0"/>
          <a:chExt cx="0" cy="0"/>
        </a:xfrm>
      </p:grpSpPr>
      <p:sp>
        <p:nvSpPr>
          <p:cNvPr id="29" name="Google Shape;29;p6"/>
          <p:cNvSpPr txBox="1"/>
          <p:nvPr>
            <p:ph type="title"/>
          </p:nvPr>
        </p:nvSpPr>
        <p:spPr>
          <a:xfrm>
            <a:off x="311700" y="391350"/>
            <a:ext cx="8520600" cy="626100"/>
          </a:xfrm>
          <a:prstGeom prst="rect">
            <a:avLst/>
          </a:prstGeom>
        </p:spPr>
        <p:txBody>
          <a:bodyPr anchorCtr="0" anchor="t" bIns="91425" lIns="91425" spcFirstLastPara="1" rIns="91425" wrap="square" tIns="91425">
            <a:norm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p:txBody>
      </p:sp>
      <p:sp>
        <p:nvSpPr>
          <p:cNvPr id="30" name="Google Shape;30;p6"/>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1" name="Shape 31"/>
        <p:cNvGrpSpPr/>
        <p:nvPr/>
      </p:nvGrpSpPr>
      <p:grpSpPr>
        <a:xfrm>
          <a:off x="0" y="0"/>
          <a:ext cx="0" cy="0"/>
          <a:chOff x="0" y="0"/>
          <a:chExt cx="0" cy="0"/>
        </a:xfrm>
      </p:grpSpPr>
      <p:sp>
        <p:nvSpPr>
          <p:cNvPr id="32" name="Google Shape;32;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33" name="Google Shape;33;p7"/>
          <p:cNvSpPr txBox="1"/>
          <p:nvPr>
            <p:ph idx="1" type="body"/>
          </p:nvPr>
        </p:nvSpPr>
        <p:spPr>
          <a:xfrm>
            <a:off x="311700" y="1391378"/>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34" name="Google Shape;34;p7"/>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dk2"/>
        </a:solidFill>
      </p:bgPr>
    </p:bg>
    <p:spTree>
      <p:nvGrpSpPr>
        <p:cNvPr id="35" name="Shape 35"/>
        <p:cNvGrpSpPr/>
        <p:nvPr/>
      </p:nvGrpSpPr>
      <p:grpSpPr>
        <a:xfrm>
          <a:off x="0" y="0"/>
          <a:ext cx="0" cy="0"/>
          <a:chOff x="0" y="0"/>
          <a:chExt cx="0" cy="0"/>
        </a:xfrm>
      </p:grpSpPr>
      <p:sp>
        <p:nvSpPr>
          <p:cNvPr id="36" name="Google Shape;36;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rtl="0">
              <a:spcBef>
                <a:spcPts val="0"/>
              </a:spcBef>
              <a:spcAft>
                <a:spcPts val="0"/>
              </a:spcAft>
              <a:buClr>
                <a:schemeClr val="lt1"/>
              </a:buClr>
              <a:buSzPts val="4800"/>
              <a:buFont typeface="Lato"/>
              <a:buNone/>
              <a:defRPr b="0" sz="4800">
                <a:solidFill>
                  <a:schemeClr val="lt1"/>
                </a:solidFill>
                <a:latin typeface="Lato"/>
                <a:ea typeface="Lato"/>
                <a:cs typeface="Lato"/>
                <a:sym typeface="Lato"/>
              </a:defRPr>
            </a:lvl1pPr>
            <a:lvl2pPr lvl="1" rtl="0">
              <a:spcBef>
                <a:spcPts val="0"/>
              </a:spcBef>
              <a:spcAft>
                <a:spcPts val="0"/>
              </a:spcAft>
              <a:buClr>
                <a:schemeClr val="lt1"/>
              </a:buClr>
              <a:buSzPts val="4800"/>
              <a:buFont typeface="Lato"/>
              <a:buNone/>
              <a:defRPr b="0" sz="4800">
                <a:solidFill>
                  <a:schemeClr val="lt1"/>
                </a:solidFill>
                <a:latin typeface="Lato"/>
                <a:ea typeface="Lato"/>
                <a:cs typeface="Lato"/>
                <a:sym typeface="Lato"/>
              </a:defRPr>
            </a:lvl2pPr>
            <a:lvl3pPr lvl="2" rtl="0">
              <a:spcBef>
                <a:spcPts val="0"/>
              </a:spcBef>
              <a:spcAft>
                <a:spcPts val="0"/>
              </a:spcAft>
              <a:buClr>
                <a:schemeClr val="lt1"/>
              </a:buClr>
              <a:buSzPts val="4800"/>
              <a:buFont typeface="Lato"/>
              <a:buNone/>
              <a:defRPr b="0" sz="4800">
                <a:solidFill>
                  <a:schemeClr val="lt1"/>
                </a:solidFill>
                <a:latin typeface="Lato"/>
                <a:ea typeface="Lato"/>
                <a:cs typeface="Lato"/>
                <a:sym typeface="Lato"/>
              </a:defRPr>
            </a:lvl3pPr>
            <a:lvl4pPr lvl="3" rtl="0">
              <a:spcBef>
                <a:spcPts val="0"/>
              </a:spcBef>
              <a:spcAft>
                <a:spcPts val="0"/>
              </a:spcAft>
              <a:buClr>
                <a:schemeClr val="lt1"/>
              </a:buClr>
              <a:buSzPts val="4800"/>
              <a:buFont typeface="Lato"/>
              <a:buNone/>
              <a:defRPr b="0" sz="4800">
                <a:solidFill>
                  <a:schemeClr val="lt1"/>
                </a:solidFill>
                <a:latin typeface="Lato"/>
                <a:ea typeface="Lato"/>
                <a:cs typeface="Lato"/>
                <a:sym typeface="Lato"/>
              </a:defRPr>
            </a:lvl4pPr>
            <a:lvl5pPr lvl="4" rtl="0">
              <a:spcBef>
                <a:spcPts val="0"/>
              </a:spcBef>
              <a:spcAft>
                <a:spcPts val="0"/>
              </a:spcAft>
              <a:buClr>
                <a:schemeClr val="lt1"/>
              </a:buClr>
              <a:buSzPts val="4800"/>
              <a:buFont typeface="Lato"/>
              <a:buNone/>
              <a:defRPr b="0" sz="4800">
                <a:solidFill>
                  <a:schemeClr val="lt1"/>
                </a:solidFill>
                <a:latin typeface="Lato"/>
                <a:ea typeface="Lato"/>
                <a:cs typeface="Lato"/>
                <a:sym typeface="Lato"/>
              </a:defRPr>
            </a:lvl5pPr>
            <a:lvl6pPr lvl="5" rtl="0">
              <a:spcBef>
                <a:spcPts val="0"/>
              </a:spcBef>
              <a:spcAft>
                <a:spcPts val="0"/>
              </a:spcAft>
              <a:buClr>
                <a:schemeClr val="lt1"/>
              </a:buClr>
              <a:buSzPts val="4800"/>
              <a:buFont typeface="Lato"/>
              <a:buNone/>
              <a:defRPr b="0" sz="4800">
                <a:solidFill>
                  <a:schemeClr val="lt1"/>
                </a:solidFill>
                <a:latin typeface="Lato"/>
                <a:ea typeface="Lato"/>
                <a:cs typeface="Lato"/>
                <a:sym typeface="Lato"/>
              </a:defRPr>
            </a:lvl6pPr>
            <a:lvl7pPr lvl="6" rtl="0">
              <a:spcBef>
                <a:spcPts val="0"/>
              </a:spcBef>
              <a:spcAft>
                <a:spcPts val="0"/>
              </a:spcAft>
              <a:buClr>
                <a:schemeClr val="lt1"/>
              </a:buClr>
              <a:buSzPts val="4800"/>
              <a:buFont typeface="Lato"/>
              <a:buNone/>
              <a:defRPr b="0" sz="4800">
                <a:solidFill>
                  <a:schemeClr val="lt1"/>
                </a:solidFill>
                <a:latin typeface="Lato"/>
                <a:ea typeface="Lato"/>
                <a:cs typeface="Lato"/>
                <a:sym typeface="Lato"/>
              </a:defRPr>
            </a:lvl7pPr>
            <a:lvl8pPr lvl="7" rtl="0">
              <a:spcBef>
                <a:spcPts val="0"/>
              </a:spcBef>
              <a:spcAft>
                <a:spcPts val="0"/>
              </a:spcAft>
              <a:buClr>
                <a:schemeClr val="lt1"/>
              </a:buClr>
              <a:buSzPts val="4800"/>
              <a:buFont typeface="Lato"/>
              <a:buNone/>
              <a:defRPr b="0" sz="4800">
                <a:solidFill>
                  <a:schemeClr val="lt1"/>
                </a:solidFill>
                <a:latin typeface="Lato"/>
                <a:ea typeface="Lato"/>
                <a:cs typeface="Lato"/>
                <a:sym typeface="Lato"/>
              </a:defRPr>
            </a:lvl8pPr>
            <a:lvl9pPr lvl="8" rtl="0">
              <a:spcBef>
                <a:spcPts val="0"/>
              </a:spcBef>
              <a:spcAft>
                <a:spcPts val="0"/>
              </a:spcAft>
              <a:buClr>
                <a:schemeClr val="lt1"/>
              </a:buClr>
              <a:buSzPts val="4800"/>
              <a:buFont typeface="Lato"/>
              <a:buNone/>
              <a:defRPr b="0" sz="4800">
                <a:solidFill>
                  <a:schemeClr val="lt1"/>
                </a:solidFill>
                <a:latin typeface="Lato"/>
                <a:ea typeface="Lato"/>
                <a:cs typeface="Lato"/>
                <a:sym typeface="Lato"/>
              </a:defRPr>
            </a:lvl9pPr>
          </a:lstStyle>
          <a:p/>
        </p:txBody>
      </p:sp>
      <p:sp>
        <p:nvSpPr>
          <p:cNvPr id="37" name="Google Shape;37;p8"/>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8" name="Shape 38"/>
        <p:cNvGrpSpPr/>
        <p:nvPr/>
      </p:nvGrpSpPr>
      <p:grpSpPr>
        <a:xfrm>
          <a:off x="0" y="0"/>
          <a:ext cx="0" cy="0"/>
          <a:chOff x="0" y="0"/>
          <a:chExt cx="0" cy="0"/>
        </a:xfrm>
      </p:grpSpPr>
      <p:sp>
        <p:nvSpPr>
          <p:cNvPr id="39" name="Google Shape;39;p9"/>
          <p:cNvSpPr/>
          <p:nvPr/>
        </p:nvSpPr>
        <p:spPr>
          <a:xfrm>
            <a:off x="4572000" y="-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0" name="Google Shape;40;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1" name="Google Shape;41;p9"/>
          <p:cNvSpPr txBox="1"/>
          <p:nvPr>
            <p:ph type="title"/>
          </p:nvPr>
        </p:nvSpPr>
        <p:spPr>
          <a:xfrm>
            <a:off x="265500" y="1107950"/>
            <a:ext cx="4045200" cy="16836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42" name="Google Shape;42;p9"/>
          <p:cNvSpPr txBox="1"/>
          <p:nvPr>
            <p:ph idx="1" type="subTitle"/>
          </p:nvPr>
        </p:nvSpPr>
        <p:spPr>
          <a:xfrm>
            <a:off x="265500" y="2845201"/>
            <a:ext cx="4045200" cy="13455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43" name="Google Shape;43;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0"/>
              </a:spcBef>
              <a:spcAft>
                <a:spcPts val="0"/>
              </a:spcAft>
              <a:buClr>
                <a:schemeClr val="lt1"/>
              </a:buClr>
              <a:buSzPts val="1400"/>
              <a:buChar char="○"/>
              <a:defRPr>
                <a:solidFill>
                  <a:schemeClr val="lt1"/>
                </a:solidFill>
              </a:defRPr>
            </a:lvl2pPr>
            <a:lvl3pPr indent="-317500" lvl="2" marL="1371600" rtl="0">
              <a:spcBef>
                <a:spcPts val="0"/>
              </a:spcBef>
              <a:spcAft>
                <a:spcPts val="0"/>
              </a:spcAft>
              <a:buClr>
                <a:schemeClr val="lt1"/>
              </a:buClr>
              <a:buSzPts val="1400"/>
              <a:buChar char="■"/>
              <a:defRPr>
                <a:solidFill>
                  <a:schemeClr val="lt1"/>
                </a:solidFill>
              </a:defRPr>
            </a:lvl3pPr>
            <a:lvl4pPr indent="-317500" lvl="3" marL="1828800" rtl="0">
              <a:spcBef>
                <a:spcPts val="0"/>
              </a:spcBef>
              <a:spcAft>
                <a:spcPts val="0"/>
              </a:spcAft>
              <a:buClr>
                <a:schemeClr val="lt1"/>
              </a:buClr>
              <a:buSzPts val="1400"/>
              <a:buChar char="●"/>
              <a:defRPr>
                <a:solidFill>
                  <a:schemeClr val="lt1"/>
                </a:solidFill>
              </a:defRPr>
            </a:lvl4pPr>
            <a:lvl5pPr indent="-317500" lvl="4" marL="2286000" rtl="0">
              <a:spcBef>
                <a:spcPts val="0"/>
              </a:spcBef>
              <a:spcAft>
                <a:spcPts val="0"/>
              </a:spcAft>
              <a:buClr>
                <a:schemeClr val="lt1"/>
              </a:buClr>
              <a:buSzPts val="1400"/>
              <a:buChar char="○"/>
              <a:defRPr>
                <a:solidFill>
                  <a:schemeClr val="lt1"/>
                </a:solidFill>
              </a:defRPr>
            </a:lvl5pPr>
            <a:lvl6pPr indent="-317500" lvl="5" marL="2743200" rtl="0">
              <a:spcBef>
                <a:spcPts val="0"/>
              </a:spcBef>
              <a:spcAft>
                <a:spcPts val="0"/>
              </a:spcAft>
              <a:buClr>
                <a:schemeClr val="lt1"/>
              </a:buClr>
              <a:buSzPts val="1400"/>
              <a:buChar char="■"/>
              <a:defRPr>
                <a:solidFill>
                  <a:schemeClr val="lt1"/>
                </a:solidFill>
              </a:defRPr>
            </a:lvl6pPr>
            <a:lvl7pPr indent="-317500" lvl="6" marL="3200400" rtl="0">
              <a:spcBef>
                <a:spcPts val="0"/>
              </a:spcBef>
              <a:spcAft>
                <a:spcPts val="0"/>
              </a:spcAft>
              <a:buClr>
                <a:schemeClr val="lt1"/>
              </a:buClr>
              <a:buSzPts val="1400"/>
              <a:buChar char="●"/>
              <a:defRPr>
                <a:solidFill>
                  <a:schemeClr val="lt1"/>
                </a:solidFill>
              </a:defRPr>
            </a:lvl7pPr>
            <a:lvl8pPr indent="-317500" lvl="7" marL="3657600" rtl="0">
              <a:spcBef>
                <a:spcPts val="0"/>
              </a:spcBef>
              <a:spcAft>
                <a:spcPts val="0"/>
              </a:spcAft>
              <a:buClr>
                <a:schemeClr val="lt1"/>
              </a:buClr>
              <a:buSzPts val="1400"/>
              <a:buChar char="○"/>
              <a:defRPr>
                <a:solidFill>
                  <a:schemeClr val="lt1"/>
                </a:solidFill>
              </a:defRPr>
            </a:lvl8pPr>
            <a:lvl9pPr indent="-317500" lvl="8" marL="4114800" rtl="0">
              <a:spcBef>
                <a:spcPts val="0"/>
              </a:spcBef>
              <a:spcAft>
                <a:spcPts val="0"/>
              </a:spcAft>
              <a:buClr>
                <a:schemeClr val="lt1"/>
              </a:buClr>
              <a:buSzPts val="1400"/>
              <a:buChar char="■"/>
              <a:defRPr>
                <a:solidFill>
                  <a:schemeClr val="lt1"/>
                </a:solidFill>
              </a:defRPr>
            </a:lvl9pPr>
          </a:lstStyle>
          <a:p/>
        </p:txBody>
      </p:sp>
      <p:sp>
        <p:nvSpPr>
          <p:cNvPr id="44" name="Google Shape;44;p9"/>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5" name="Shape 45"/>
        <p:cNvGrpSpPr/>
        <p:nvPr/>
      </p:nvGrpSpPr>
      <p:grpSpPr>
        <a:xfrm>
          <a:off x="0" y="0"/>
          <a:ext cx="0" cy="0"/>
          <a:chOff x="0" y="0"/>
          <a:chExt cx="0" cy="0"/>
        </a:xfrm>
      </p:grpSpPr>
      <p:sp>
        <p:nvSpPr>
          <p:cNvPr id="46" name="Google Shape;46;p10"/>
          <p:cNvSpPr txBox="1"/>
          <p:nvPr>
            <p:ph idx="1" type="body"/>
          </p:nvPr>
        </p:nvSpPr>
        <p:spPr>
          <a:xfrm>
            <a:off x="319500" y="4230575"/>
            <a:ext cx="5998800" cy="5988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47" name="Google Shape;47;p10"/>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coral">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91350"/>
            <a:ext cx="8520600" cy="6261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1pPr>
            <a:lvl2pPr lvl="1" rtl="0">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2pPr>
            <a:lvl3pPr lvl="2" rtl="0">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3pPr>
            <a:lvl4pPr lvl="3" rtl="0">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4pPr>
            <a:lvl5pPr lvl="4" rtl="0">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5pPr>
            <a:lvl6pPr lvl="5" rtl="0">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6pPr>
            <a:lvl7pPr lvl="6" rtl="0">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7pPr>
            <a:lvl8pPr lvl="7" rtl="0">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8pPr>
            <a:lvl9pPr lvl="8" rtl="0">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indent="-317500" lvl="1" marL="914400" rtl="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2pPr>
            <a:lvl3pPr indent="-317500" lvl="2" marL="1371600" rtl="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3pPr>
            <a:lvl4pPr indent="-317500" lvl="3" marL="1828800" rtl="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4pPr>
            <a:lvl5pPr indent="-317500" lvl="4" marL="2286000" rtl="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5pPr>
            <a:lvl6pPr indent="-317500" lvl="5" marL="2743200" rtl="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6pPr>
            <a:lvl7pPr indent="-317500" lvl="6" marL="3200400" rtl="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7pPr>
            <a:lvl8pPr indent="-317500" lvl="7" marL="3657600" rtl="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8pPr>
            <a:lvl9pPr indent="-317500" lvl="8" marL="4114800" rtl="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latin typeface="Lato"/>
                <a:ea typeface="Lato"/>
                <a:cs typeface="Lato"/>
                <a:sym typeface="Lato"/>
              </a:defRPr>
            </a:lvl1pPr>
            <a:lvl2pPr lvl="1" rtl="0" algn="r">
              <a:buNone/>
              <a:defRPr sz="1000">
                <a:solidFill>
                  <a:schemeClr val="dk2"/>
                </a:solidFill>
                <a:latin typeface="Lato"/>
                <a:ea typeface="Lato"/>
                <a:cs typeface="Lato"/>
                <a:sym typeface="Lato"/>
              </a:defRPr>
            </a:lvl2pPr>
            <a:lvl3pPr lvl="2" rtl="0" algn="r">
              <a:buNone/>
              <a:defRPr sz="1000">
                <a:solidFill>
                  <a:schemeClr val="dk2"/>
                </a:solidFill>
                <a:latin typeface="Lato"/>
                <a:ea typeface="Lato"/>
                <a:cs typeface="Lato"/>
                <a:sym typeface="Lato"/>
              </a:defRPr>
            </a:lvl3pPr>
            <a:lvl4pPr lvl="3" rtl="0" algn="r">
              <a:buNone/>
              <a:defRPr sz="1000">
                <a:solidFill>
                  <a:schemeClr val="dk2"/>
                </a:solidFill>
                <a:latin typeface="Lato"/>
                <a:ea typeface="Lato"/>
                <a:cs typeface="Lato"/>
                <a:sym typeface="Lato"/>
              </a:defRPr>
            </a:lvl4pPr>
            <a:lvl5pPr lvl="4" rtl="0" algn="r">
              <a:buNone/>
              <a:defRPr sz="1000">
                <a:solidFill>
                  <a:schemeClr val="dk2"/>
                </a:solidFill>
                <a:latin typeface="Lato"/>
                <a:ea typeface="Lato"/>
                <a:cs typeface="Lato"/>
                <a:sym typeface="Lato"/>
              </a:defRPr>
            </a:lvl5pPr>
            <a:lvl6pPr lvl="5" rtl="0" algn="r">
              <a:buNone/>
              <a:defRPr sz="1000">
                <a:solidFill>
                  <a:schemeClr val="dk2"/>
                </a:solidFill>
                <a:latin typeface="Lato"/>
                <a:ea typeface="Lato"/>
                <a:cs typeface="Lato"/>
                <a:sym typeface="Lato"/>
              </a:defRPr>
            </a:lvl6pPr>
            <a:lvl7pPr lvl="6" rtl="0" algn="r">
              <a:buNone/>
              <a:defRPr sz="1000">
                <a:solidFill>
                  <a:schemeClr val="dk2"/>
                </a:solidFill>
                <a:latin typeface="Lato"/>
                <a:ea typeface="Lato"/>
                <a:cs typeface="Lato"/>
                <a:sym typeface="Lato"/>
              </a:defRPr>
            </a:lvl7pPr>
            <a:lvl8pPr lvl="7" rtl="0" algn="r">
              <a:buNone/>
              <a:defRPr sz="1000">
                <a:solidFill>
                  <a:schemeClr val="dk2"/>
                </a:solidFill>
                <a:latin typeface="Lato"/>
                <a:ea typeface="Lato"/>
                <a:cs typeface="Lato"/>
                <a:sym typeface="Lato"/>
              </a:defRPr>
            </a:lvl8pPr>
            <a:lvl9pPr lvl="8" rtl="0" algn="r">
              <a:buNone/>
              <a:defRPr sz="1000">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image" Target="../media/image2.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99190"/>
        </a:solidFill>
      </p:bgPr>
    </p:bg>
    <p:spTree>
      <p:nvGrpSpPr>
        <p:cNvPr id="58" name="Shape 58"/>
        <p:cNvGrpSpPr/>
        <p:nvPr/>
      </p:nvGrpSpPr>
      <p:grpSpPr>
        <a:xfrm>
          <a:off x="0" y="0"/>
          <a:ext cx="0" cy="0"/>
          <a:chOff x="0" y="0"/>
          <a:chExt cx="0" cy="0"/>
        </a:xfrm>
      </p:grpSpPr>
      <p:sp>
        <p:nvSpPr>
          <p:cNvPr id="59" name="Google Shape;59;p13"/>
          <p:cNvSpPr txBox="1"/>
          <p:nvPr>
            <p:ph type="ctrTitle"/>
          </p:nvPr>
        </p:nvSpPr>
        <p:spPr>
          <a:xfrm>
            <a:off x="3096375" y="1132000"/>
            <a:ext cx="3220200" cy="28095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990"/>
              <a:buNone/>
            </a:pPr>
            <a:r>
              <a:rPr lang="en" sz="2580"/>
              <a:t>Framing gender stereotypes in mass media of Kazakhstan: Case study of “Egemen Qazaqstan” and “Tengrinews”</a:t>
            </a:r>
            <a:endParaRPr sz="2580"/>
          </a:p>
        </p:txBody>
      </p:sp>
      <p:sp>
        <p:nvSpPr>
          <p:cNvPr id="60" name="Google Shape;60;p13"/>
          <p:cNvSpPr txBox="1"/>
          <p:nvPr>
            <p:ph idx="1" type="subTitle"/>
          </p:nvPr>
        </p:nvSpPr>
        <p:spPr>
          <a:xfrm>
            <a:off x="2938713" y="4381030"/>
            <a:ext cx="2951400" cy="701400"/>
          </a:xfrm>
          <a:prstGeom prst="rect">
            <a:avLst/>
          </a:prstGeom>
        </p:spPr>
        <p:txBody>
          <a:bodyPr anchorCtr="0" anchor="b" bIns="91425" lIns="91425" spcFirstLastPara="1" rIns="91425" wrap="square" tIns="91425">
            <a:normAutofit fontScale="62500"/>
          </a:bodyPr>
          <a:lstStyle/>
          <a:p>
            <a:pPr indent="0" lvl="0" marL="0" rtl="0" algn="ctr">
              <a:spcBef>
                <a:spcPts val="0"/>
              </a:spcBef>
              <a:spcAft>
                <a:spcPts val="0"/>
              </a:spcAft>
              <a:buNone/>
            </a:pPr>
            <a:r>
              <a:rPr lang="en"/>
              <a:t>PhD. Slamgazhy Ainur</a:t>
            </a:r>
            <a:endParaRPr/>
          </a:p>
          <a:p>
            <a:pPr indent="0" lvl="0" marL="0" rtl="0" algn="ctr">
              <a:spcBef>
                <a:spcPts val="0"/>
              </a:spcBef>
              <a:spcAft>
                <a:spcPts val="0"/>
              </a:spcAft>
              <a:buNone/>
            </a:pPr>
            <a:r>
              <a:rPr lang="en"/>
              <a:t>Al-Farabi Kazakh National university</a:t>
            </a:r>
            <a:endParaRPr/>
          </a:p>
          <a:p>
            <a:pPr indent="0" lvl="0" marL="0" rtl="0" algn="ctr">
              <a:spcBef>
                <a:spcPts val="0"/>
              </a:spcBef>
              <a:spcAft>
                <a:spcPts val="0"/>
              </a:spcAft>
              <a:buNone/>
            </a:pPr>
            <a:r>
              <a:rPr lang="en"/>
              <a:t>Slyamgazhy.Ainur@kaznu.kz</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2"/>
          <p:cNvSpPr txBox="1"/>
          <p:nvPr/>
        </p:nvSpPr>
        <p:spPr>
          <a:xfrm>
            <a:off x="893375" y="440625"/>
            <a:ext cx="7066200" cy="4176600"/>
          </a:xfrm>
          <a:prstGeom prst="rect">
            <a:avLst/>
          </a:prstGeom>
          <a:noFill/>
          <a:ln>
            <a:noFill/>
          </a:ln>
        </p:spPr>
        <p:txBody>
          <a:bodyPr anchorCtr="0" anchor="t" bIns="91425" lIns="91425" spcFirstLastPara="1" rIns="91425" wrap="square" tIns="91425">
            <a:spAutoFit/>
          </a:bodyPr>
          <a:lstStyle/>
          <a:p>
            <a:pPr indent="-349250" lvl="0" marL="457200" rtl="0" algn="l">
              <a:lnSpc>
                <a:spcPct val="115000"/>
              </a:lnSpc>
              <a:spcBef>
                <a:spcPts val="0"/>
              </a:spcBef>
              <a:spcAft>
                <a:spcPts val="0"/>
              </a:spcAft>
              <a:buSzPts val="1900"/>
              <a:buFont typeface="Times New Roman"/>
              <a:buChar char="●"/>
            </a:pPr>
            <a:r>
              <a:rPr lang="en" sz="1900">
                <a:latin typeface="Times New Roman"/>
                <a:ea typeface="Times New Roman"/>
                <a:cs typeface="Times New Roman"/>
                <a:sym typeface="Times New Roman"/>
              </a:rPr>
              <a:t>M</a:t>
            </a:r>
            <a:r>
              <a:rPr lang="en" sz="1900">
                <a:latin typeface="Times New Roman"/>
                <a:ea typeface="Times New Roman"/>
                <a:cs typeface="Times New Roman"/>
                <a:sym typeface="Times New Roman"/>
              </a:rPr>
              <a:t>edia continue to present both women and men in stereotyped ways that limit our perceptions of human possibilities. </a:t>
            </a:r>
            <a:endParaRPr sz="1900">
              <a:latin typeface="Times New Roman"/>
              <a:ea typeface="Times New Roman"/>
              <a:cs typeface="Times New Roman"/>
              <a:sym typeface="Times New Roman"/>
            </a:endParaRPr>
          </a:p>
          <a:p>
            <a:pPr indent="-349250" lvl="0" marL="457200" rtl="0" algn="l">
              <a:lnSpc>
                <a:spcPct val="115000"/>
              </a:lnSpc>
              <a:spcBef>
                <a:spcPts val="0"/>
              </a:spcBef>
              <a:spcAft>
                <a:spcPts val="0"/>
              </a:spcAft>
              <a:buSzPts val="1900"/>
              <a:buFont typeface="Times New Roman"/>
              <a:buChar char="●"/>
            </a:pPr>
            <a:r>
              <a:rPr lang="en" sz="1900">
                <a:latin typeface="Times New Roman"/>
                <a:ea typeface="Times New Roman"/>
                <a:cs typeface="Times New Roman"/>
                <a:sym typeface="Times New Roman"/>
              </a:rPr>
              <a:t>Typically, men are portrayed as active, adventurous, powerful, sexually aggressive and largely uninvolved in human relationships while women as sex objects who are usually young, thin, beautiful, passive, dependent, and often incompetent and dumb. </a:t>
            </a:r>
            <a:endParaRPr sz="1900">
              <a:latin typeface="Times New Roman"/>
              <a:ea typeface="Times New Roman"/>
              <a:cs typeface="Times New Roman"/>
              <a:sym typeface="Times New Roman"/>
            </a:endParaRPr>
          </a:p>
          <a:p>
            <a:pPr indent="-349250" lvl="0" marL="457200" rtl="0" algn="l">
              <a:lnSpc>
                <a:spcPct val="115000"/>
              </a:lnSpc>
              <a:spcBef>
                <a:spcPts val="0"/>
              </a:spcBef>
              <a:spcAft>
                <a:spcPts val="0"/>
              </a:spcAft>
              <a:buSzPts val="1900"/>
              <a:buFont typeface="Times New Roman"/>
              <a:buChar char="●"/>
            </a:pPr>
            <a:r>
              <a:rPr lang="en" sz="1900">
                <a:latin typeface="Times New Roman"/>
                <a:ea typeface="Times New Roman"/>
                <a:cs typeface="Times New Roman"/>
                <a:sym typeface="Times New Roman"/>
              </a:rPr>
              <a:t>Female characters are stereotypically presented showing that they devote their primary energies to improving their appearances and taking care of homes and people. As media pervade our lives, the ways they misrepresent genders may distort how we see ourselves and what we perceive as normal and desirable for men and women. </a:t>
            </a:r>
            <a:endParaRPr sz="19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3"/>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4400">
                <a:solidFill>
                  <a:srgbClr val="000000"/>
                </a:solidFill>
                <a:latin typeface="Times New Roman"/>
                <a:ea typeface="Times New Roman"/>
                <a:cs typeface="Times New Roman"/>
                <a:sym typeface="Times New Roman"/>
              </a:rPr>
              <a:t>Categories of News Frame </a:t>
            </a:r>
            <a:endParaRPr/>
          </a:p>
        </p:txBody>
      </p:sp>
      <p:sp>
        <p:nvSpPr>
          <p:cNvPr id="119" name="Google Shape;119;p23"/>
          <p:cNvSpPr txBox="1"/>
          <p:nvPr/>
        </p:nvSpPr>
        <p:spPr>
          <a:xfrm>
            <a:off x="1111075" y="1647425"/>
            <a:ext cx="7611000" cy="4392000"/>
          </a:xfrm>
          <a:prstGeom prst="rect">
            <a:avLst/>
          </a:prstGeom>
          <a:noFill/>
          <a:ln>
            <a:noFill/>
          </a:ln>
        </p:spPr>
        <p:txBody>
          <a:bodyPr anchorCtr="0" anchor="t" bIns="91425" lIns="91425" spcFirstLastPara="1" rIns="91425" wrap="square" tIns="91425">
            <a:spAutoFit/>
          </a:bodyPr>
          <a:lstStyle/>
          <a:p>
            <a:pPr indent="0" lvl="0" marL="0" rtl="0" algn="l">
              <a:lnSpc>
                <a:spcPct val="98181"/>
              </a:lnSpc>
              <a:spcBef>
                <a:spcPts val="1000"/>
              </a:spcBef>
              <a:spcAft>
                <a:spcPts val="0"/>
              </a:spcAft>
              <a:buNone/>
            </a:pPr>
            <a:r>
              <a:rPr lang="en" sz="2400">
                <a:latin typeface="Times New Roman"/>
                <a:ea typeface="Times New Roman"/>
                <a:cs typeface="Times New Roman"/>
                <a:sym typeface="Times New Roman"/>
              </a:rPr>
              <a:t>Five categories were identified in the study :</a:t>
            </a:r>
            <a:endParaRPr sz="2400">
              <a:latin typeface="Times New Roman"/>
              <a:ea typeface="Times New Roman"/>
              <a:cs typeface="Times New Roman"/>
              <a:sym typeface="Times New Roman"/>
            </a:endParaRPr>
          </a:p>
          <a:p>
            <a:pPr indent="-381000" lvl="0" marL="457200" rtl="0" algn="l">
              <a:lnSpc>
                <a:spcPct val="98181"/>
              </a:lnSpc>
              <a:spcBef>
                <a:spcPts val="1000"/>
              </a:spcBef>
              <a:spcAft>
                <a:spcPts val="0"/>
              </a:spcAft>
              <a:buSzPts val="2400"/>
              <a:buFont typeface="Times New Roman"/>
              <a:buChar char="❖"/>
            </a:pPr>
            <a:r>
              <a:rPr lang="en" sz="2400">
                <a:latin typeface="Times New Roman"/>
                <a:ea typeface="Times New Roman"/>
                <a:cs typeface="Times New Roman"/>
                <a:sym typeface="Times New Roman"/>
              </a:rPr>
              <a:t>Holy mother</a:t>
            </a:r>
            <a:endParaRPr sz="2400">
              <a:latin typeface="Times New Roman"/>
              <a:ea typeface="Times New Roman"/>
              <a:cs typeface="Times New Roman"/>
              <a:sym typeface="Times New Roman"/>
            </a:endParaRPr>
          </a:p>
          <a:p>
            <a:pPr indent="-381000" lvl="0" marL="457200" rtl="0" algn="l">
              <a:lnSpc>
                <a:spcPct val="98181"/>
              </a:lnSpc>
              <a:spcBef>
                <a:spcPts val="0"/>
              </a:spcBef>
              <a:spcAft>
                <a:spcPts val="0"/>
              </a:spcAft>
              <a:buSzPts val="2400"/>
              <a:buFont typeface="Times New Roman"/>
              <a:buChar char="❖"/>
            </a:pPr>
            <a:r>
              <a:rPr lang="en" sz="2400">
                <a:latin typeface="Times New Roman"/>
                <a:ea typeface="Times New Roman"/>
                <a:cs typeface="Times New Roman"/>
                <a:sym typeface="Times New Roman"/>
              </a:rPr>
              <a:t>Self-made woman</a:t>
            </a:r>
            <a:endParaRPr sz="2400">
              <a:latin typeface="Times New Roman"/>
              <a:ea typeface="Times New Roman"/>
              <a:cs typeface="Times New Roman"/>
              <a:sym typeface="Times New Roman"/>
            </a:endParaRPr>
          </a:p>
          <a:p>
            <a:pPr indent="-381000" lvl="0" marL="457200" rtl="0" algn="l">
              <a:lnSpc>
                <a:spcPct val="98181"/>
              </a:lnSpc>
              <a:spcBef>
                <a:spcPts val="0"/>
              </a:spcBef>
              <a:spcAft>
                <a:spcPts val="0"/>
              </a:spcAft>
              <a:buSzPts val="2400"/>
              <a:buFont typeface="Times New Roman"/>
              <a:buChar char="❖"/>
            </a:pPr>
            <a:r>
              <a:rPr lang="en" sz="2400">
                <a:latin typeface="Times New Roman"/>
                <a:ea typeface="Times New Roman"/>
                <a:cs typeface="Times New Roman"/>
                <a:sym typeface="Times New Roman"/>
              </a:rPr>
              <a:t>Foreign bridge </a:t>
            </a:r>
            <a:endParaRPr sz="2400">
              <a:latin typeface="Times New Roman"/>
              <a:ea typeface="Times New Roman"/>
              <a:cs typeface="Times New Roman"/>
              <a:sym typeface="Times New Roman"/>
            </a:endParaRPr>
          </a:p>
          <a:p>
            <a:pPr indent="-381000" lvl="0" marL="457200" rtl="0" algn="l">
              <a:lnSpc>
                <a:spcPct val="98181"/>
              </a:lnSpc>
              <a:spcBef>
                <a:spcPts val="0"/>
              </a:spcBef>
              <a:spcAft>
                <a:spcPts val="0"/>
              </a:spcAft>
              <a:buSzPts val="2400"/>
              <a:buFont typeface="Times New Roman"/>
              <a:buChar char="❖"/>
            </a:pPr>
            <a:r>
              <a:rPr lang="en" sz="2400">
                <a:latin typeface="Times New Roman"/>
                <a:ea typeface="Times New Roman"/>
                <a:cs typeface="Times New Roman"/>
                <a:sym typeface="Times New Roman"/>
              </a:rPr>
              <a:t>Heroes</a:t>
            </a:r>
            <a:endParaRPr sz="2400">
              <a:latin typeface="Times New Roman"/>
              <a:ea typeface="Times New Roman"/>
              <a:cs typeface="Times New Roman"/>
              <a:sym typeface="Times New Roman"/>
            </a:endParaRPr>
          </a:p>
          <a:p>
            <a:pPr indent="-381000" lvl="0" marL="457200" rtl="0" algn="l">
              <a:lnSpc>
                <a:spcPct val="98181"/>
              </a:lnSpc>
              <a:spcBef>
                <a:spcPts val="0"/>
              </a:spcBef>
              <a:spcAft>
                <a:spcPts val="0"/>
              </a:spcAft>
              <a:buSzPts val="2400"/>
              <a:buFont typeface="Times New Roman"/>
              <a:buChar char="❖"/>
            </a:pPr>
            <a:r>
              <a:rPr lang="en" sz="2400">
                <a:latin typeface="Times New Roman"/>
                <a:ea typeface="Times New Roman"/>
                <a:cs typeface="Times New Roman"/>
                <a:sym typeface="Times New Roman"/>
              </a:rPr>
              <a:t>Tradition</a:t>
            </a:r>
            <a:endParaRPr sz="2400">
              <a:latin typeface="Times New Roman"/>
              <a:ea typeface="Times New Roman"/>
              <a:cs typeface="Times New Roman"/>
              <a:sym typeface="Times New Roman"/>
            </a:endParaRPr>
          </a:p>
          <a:p>
            <a:pPr indent="-381000" lvl="0" marL="457200" rtl="0" algn="l">
              <a:lnSpc>
                <a:spcPct val="98181"/>
              </a:lnSpc>
              <a:spcBef>
                <a:spcPts val="0"/>
              </a:spcBef>
              <a:spcAft>
                <a:spcPts val="0"/>
              </a:spcAft>
              <a:buSzPts val="2400"/>
              <a:buFont typeface="Times New Roman"/>
              <a:buChar char="❖"/>
            </a:pPr>
            <a:r>
              <a:rPr lang="en" sz="2400">
                <a:latin typeface="Times New Roman"/>
                <a:ea typeface="Times New Roman"/>
                <a:cs typeface="Times New Roman"/>
                <a:sym typeface="Times New Roman"/>
              </a:rPr>
              <a:t>Other</a:t>
            </a:r>
            <a:endParaRPr sz="2400">
              <a:latin typeface="Times New Roman"/>
              <a:ea typeface="Times New Roman"/>
              <a:cs typeface="Times New Roman"/>
              <a:sym typeface="Times New Roman"/>
            </a:endParaRPr>
          </a:p>
          <a:p>
            <a:pPr indent="0" lvl="0" marL="0" rtl="0" algn="l">
              <a:lnSpc>
                <a:spcPct val="98181"/>
              </a:lnSpc>
              <a:spcBef>
                <a:spcPts val="1000"/>
              </a:spcBef>
              <a:spcAft>
                <a:spcPts val="0"/>
              </a:spcAft>
              <a:buNone/>
            </a:pPr>
            <a:r>
              <a:t/>
            </a:r>
            <a:endParaRPr sz="2400">
              <a:latin typeface="Times New Roman"/>
              <a:ea typeface="Times New Roman"/>
              <a:cs typeface="Times New Roman"/>
              <a:sym typeface="Times New Roman"/>
            </a:endParaRPr>
          </a:p>
          <a:p>
            <a:pPr indent="0" lvl="0" marL="0" rtl="0" algn="l">
              <a:lnSpc>
                <a:spcPct val="98181"/>
              </a:lnSpc>
              <a:spcBef>
                <a:spcPts val="1000"/>
              </a:spcBef>
              <a:spcAft>
                <a:spcPts val="0"/>
              </a:spcAft>
              <a:buNone/>
            </a:pPr>
            <a:r>
              <a:t/>
            </a:r>
            <a:endParaRPr sz="2400">
              <a:latin typeface="Times New Roman"/>
              <a:ea typeface="Times New Roman"/>
              <a:cs typeface="Times New Roman"/>
              <a:sym typeface="Times New Roman"/>
            </a:endParaRPr>
          </a:p>
          <a:p>
            <a:pPr indent="0" lvl="0" marL="0" rtl="0" algn="l">
              <a:lnSpc>
                <a:spcPct val="98181"/>
              </a:lnSpc>
              <a:spcBef>
                <a:spcPts val="1000"/>
              </a:spcBef>
              <a:spcAft>
                <a:spcPts val="0"/>
              </a:spcAft>
              <a:buNone/>
            </a:pPr>
            <a:r>
              <a:t/>
            </a:r>
            <a:endParaRPr sz="2400">
              <a:latin typeface="Times New Roman"/>
              <a:ea typeface="Times New Roman"/>
              <a:cs typeface="Times New Roman"/>
              <a:sym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24"/>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4400">
                <a:solidFill>
                  <a:srgbClr val="000000"/>
                </a:solidFill>
                <a:latin typeface="Times New Roman"/>
                <a:ea typeface="Times New Roman"/>
                <a:cs typeface="Times New Roman"/>
                <a:sym typeface="Times New Roman"/>
              </a:rPr>
              <a:t>Description of News Frame </a:t>
            </a:r>
            <a:endParaRPr/>
          </a:p>
        </p:txBody>
      </p:sp>
      <p:sp>
        <p:nvSpPr>
          <p:cNvPr id="125" name="Google Shape;125;p24"/>
          <p:cNvSpPr txBox="1"/>
          <p:nvPr/>
        </p:nvSpPr>
        <p:spPr>
          <a:xfrm>
            <a:off x="1198500" y="1465475"/>
            <a:ext cx="7241100" cy="3596700"/>
          </a:xfrm>
          <a:prstGeom prst="rect">
            <a:avLst/>
          </a:prstGeom>
          <a:noFill/>
          <a:ln>
            <a:noFill/>
          </a:ln>
        </p:spPr>
        <p:txBody>
          <a:bodyPr anchorCtr="0" anchor="t" bIns="91425" lIns="91425" spcFirstLastPara="1" rIns="91425" wrap="square" tIns="91425">
            <a:spAutoFit/>
          </a:bodyPr>
          <a:lstStyle/>
          <a:p>
            <a:pPr indent="0" lvl="0" marL="0" rtl="0" algn="l">
              <a:lnSpc>
                <a:spcPct val="98181"/>
              </a:lnSpc>
              <a:spcBef>
                <a:spcPts val="1000"/>
              </a:spcBef>
              <a:spcAft>
                <a:spcPts val="0"/>
              </a:spcAft>
              <a:buNone/>
            </a:pPr>
            <a:r>
              <a:rPr lang="en" sz="2000">
                <a:latin typeface="Times New Roman"/>
                <a:ea typeface="Times New Roman"/>
                <a:cs typeface="Times New Roman"/>
                <a:sym typeface="Times New Roman"/>
              </a:rPr>
              <a:t>Holy mother: news where woman described as a wise wife and mother.</a:t>
            </a:r>
            <a:endParaRPr sz="2000">
              <a:latin typeface="Times New Roman"/>
              <a:ea typeface="Times New Roman"/>
              <a:cs typeface="Times New Roman"/>
              <a:sym typeface="Times New Roman"/>
            </a:endParaRPr>
          </a:p>
          <a:p>
            <a:pPr indent="0" lvl="0" marL="0" rtl="0" algn="l">
              <a:lnSpc>
                <a:spcPct val="98181"/>
              </a:lnSpc>
              <a:spcBef>
                <a:spcPts val="1000"/>
              </a:spcBef>
              <a:spcAft>
                <a:spcPts val="0"/>
              </a:spcAft>
              <a:buNone/>
            </a:pPr>
            <a:r>
              <a:rPr lang="en" sz="2000">
                <a:latin typeface="Times New Roman"/>
                <a:ea typeface="Times New Roman"/>
                <a:cs typeface="Times New Roman"/>
                <a:sym typeface="Times New Roman"/>
              </a:rPr>
              <a:t>Self-made woman: news </a:t>
            </a:r>
            <a:r>
              <a:rPr lang="en" sz="2000">
                <a:latin typeface="Times New Roman"/>
                <a:ea typeface="Times New Roman"/>
                <a:cs typeface="Times New Roman"/>
                <a:sym typeface="Times New Roman"/>
              </a:rPr>
              <a:t>about</a:t>
            </a:r>
            <a:r>
              <a:rPr lang="en" sz="2000">
                <a:latin typeface="Times New Roman"/>
                <a:ea typeface="Times New Roman"/>
                <a:cs typeface="Times New Roman"/>
                <a:sym typeface="Times New Roman"/>
              </a:rPr>
              <a:t> woman</a:t>
            </a:r>
            <a:r>
              <a:rPr lang="en" sz="2000">
                <a:latin typeface="Times New Roman"/>
                <a:ea typeface="Times New Roman"/>
                <a:cs typeface="Times New Roman"/>
                <a:sym typeface="Times New Roman"/>
              </a:rPr>
              <a:t> </a:t>
            </a:r>
            <a:r>
              <a:rPr lang="en" sz="2000">
                <a:solidFill>
                  <a:srgbClr val="202124"/>
                </a:solidFill>
                <a:latin typeface="Times New Roman"/>
                <a:ea typeface="Times New Roman"/>
                <a:cs typeface="Times New Roman"/>
                <a:sym typeface="Times New Roman"/>
              </a:rPr>
              <a:t>who has achieved wealth, status, etc., through personal effort or hard work.</a:t>
            </a:r>
            <a:endParaRPr sz="2000">
              <a:latin typeface="Times New Roman"/>
              <a:ea typeface="Times New Roman"/>
              <a:cs typeface="Times New Roman"/>
              <a:sym typeface="Times New Roman"/>
            </a:endParaRPr>
          </a:p>
          <a:p>
            <a:pPr indent="0" lvl="0" marL="0" rtl="0" algn="l">
              <a:lnSpc>
                <a:spcPct val="98181"/>
              </a:lnSpc>
              <a:spcBef>
                <a:spcPts val="1000"/>
              </a:spcBef>
              <a:spcAft>
                <a:spcPts val="0"/>
              </a:spcAft>
              <a:buNone/>
            </a:pPr>
            <a:r>
              <a:rPr lang="en" sz="2000">
                <a:latin typeface="Times New Roman"/>
                <a:ea typeface="Times New Roman"/>
                <a:cs typeface="Times New Roman"/>
                <a:sym typeface="Times New Roman"/>
              </a:rPr>
              <a:t>Foreign bridge</a:t>
            </a:r>
            <a:r>
              <a:rPr lang="en" sz="2000">
                <a:latin typeface="Times New Roman"/>
                <a:ea typeface="Times New Roman"/>
                <a:cs typeface="Times New Roman"/>
                <a:sym typeface="Times New Roman"/>
              </a:rPr>
              <a:t>: news about woman who got married to a foreigner.</a:t>
            </a:r>
            <a:endParaRPr sz="2000">
              <a:latin typeface="Times New Roman"/>
              <a:ea typeface="Times New Roman"/>
              <a:cs typeface="Times New Roman"/>
              <a:sym typeface="Times New Roman"/>
            </a:endParaRPr>
          </a:p>
          <a:p>
            <a:pPr indent="0" lvl="0" marL="0" rtl="0" algn="l">
              <a:lnSpc>
                <a:spcPct val="98181"/>
              </a:lnSpc>
              <a:spcBef>
                <a:spcPts val="1000"/>
              </a:spcBef>
              <a:spcAft>
                <a:spcPts val="0"/>
              </a:spcAft>
              <a:buNone/>
            </a:pPr>
            <a:r>
              <a:rPr lang="en" sz="2000">
                <a:latin typeface="Times New Roman"/>
                <a:ea typeface="Times New Roman"/>
                <a:cs typeface="Times New Roman"/>
                <a:sym typeface="Times New Roman"/>
              </a:rPr>
              <a:t>Heroes: news about </a:t>
            </a:r>
            <a:r>
              <a:rPr lang="en" sz="2000">
                <a:latin typeface="Times New Roman"/>
                <a:ea typeface="Times New Roman"/>
                <a:cs typeface="Times New Roman"/>
                <a:sym typeface="Times New Roman"/>
              </a:rPr>
              <a:t>the bravery of Kazakh women who participated in the Wars</a:t>
            </a:r>
            <a:r>
              <a:rPr lang="en" sz="2000">
                <a:latin typeface="Times New Roman"/>
                <a:ea typeface="Times New Roman"/>
                <a:cs typeface="Times New Roman"/>
                <a:sym typeface="Times New Roman"/>
              </a:rPr>
              <a:t>.</a:t>
            </a:r>
            <a:endParaRPr sz="2000">
              <a:latin typeface="Times New Roman"/>
              <a:ea typeface="Times New Roman"/>
              <a:cs typeface="Times New Roman"/>
              <a:sym typeface="Times New Roman"/>
            </a:endParaRPr>
          </a:p>
          <a:p>
            <a:pPr indent="0" lvl="0" marL="0" rtl="0" algn="l">
              <a:lnSpc>
                <a:spcPct val="98181"/>
              </a:lnSpc>
              <a:spcBef>
                <a:spcPts val="1000"/>
              </a:spcBef>
              <a:spcAft>
                <a:spcPts val="0"/>
              </a:spcAft>
              <a:buNone/>
            </a:pPr>
            <a:r>
              <a:rPr lang="en" sz="2000">
                <a:latin typeface="Times New Roman"/>
                <a:ea typeface="Times New Roman"/>
                <a:cs typeface="Times New Roman"/>
                <a:sym typeface="Times New Roman"/>
              </a:rPr>
              <a:t>Tradition: stories about tradition regarding woman.</a:t>
            </a:r>
            <a:endParaRPr sz="2000">
              <a:latin typeface="Times New Roman"/>
              <a:ea typeface="Times New Roman"/>
              <a:cs typeface="Times New Roman"/>
              <a:sym typeface="Times New Roman"/>
            </a:endParaRPr>
          </a:p>
          <a:p>
            <a:pPr indent="0" lvl="0" marL="0" rtl="0" algn="l">
              <a:lnSpc>
                <a:spcPct val="98181"/>
              </a:lnSpc>
              <a:spcBef>
                <a:spcPts val="1000"/>
              </a:spcBef>
              <a:spcAft>
                <a:spcPts val="0"/>
              </a:spcAft>
              <a:buNone/>
            </a:pPr>
            <a:r>
              <a:rPr lang="en" sz="2000">
                <a:latin typeface="Times New Roman"/>
                <a:ea typeface="Times New Roman"/>
                <a:cs typeface="Times New Roman"/>
                <a:sym typeface="Times New Roman"/>
              </a:rPr>
              <a:t>Other: any other frames that do not fit into the above categories  </a:t>
            </a:r>
            <a:endParaRPr sz="2000">
              <a:latin typeface="Times New Roman"/>
              <a:ea typeface="Times New Roman"/>
              <a:cs typeface="Times New Roman"/>
              <a:sym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5"/>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4400">
                <a:solidFill>
                  <a:srgbClr val="000000"/>
                </a:solidFill>
                <a:latin typeface="Times New Roman"/>
                <a:ea typeface="Times New Roman"/>
                <a:cs typeface="Times New Roman"/>
                <a:sym typeface="Times New Roman"/>
              </a:rPr>
              <a:t>News Tones</a:t>
            </a:r>
            <a:endParaRPr/>
          </a:p>
        </p:txBody>
      </p:sp>
      <p:sp>
        <p:nvSpPr>
          <p:cNvPr id="131" name="Google Shape;131;p25"/>
          <p:cNvSpPr txBox="1"/>
          <p:nvPr/>
        </p:nvSpPr>
        <p:spPr>
          <a:xfrm>
            <a:off x="1171775" y="1475050"/>
            <a:ext cx="8524500" cy="1662300"/>
          </a:xfrm>
          <a:prstGeom prst="rect">
            <a:avLst/>
          </a:prstGeom>
          <a:noFill/>
          <a:ln>
            <a:noFill/>
          </a:ln>
        </p:spPr>
        <p:txBody>
          <a:bodyPr anchorCtr="0" anchor="t" bIns="91425" lIns="91425" spcFirstLastPara="1" rIns="91425" wrap="square" tIns="91425">
            <a:spAutoFit/>
          </a:bodyPr>
          <a:lstStyle/>
          <a:p>
            <a:pPr indent="-431800" lvl="0" marL="457200" rtl="0" algn="l">
              <a:lnSpc>
                <a:spcPct val="98181"/>
              </a:lnSpc>
              <a:spcBef>
                <a:spcPts val="1000"/>
              </a:spcBef>
              <a:spcAft>
                <a:spcPts val="0"/>
              </a:spcAft>
              <a:buSzPts val="3200"/>
              <a:buFont typeface="Times New Roman"/>
              <a:buChar char="●"/>
            </a:pPr>
            <a:r>
              <a:rPr lang="en" sz="3200">
                <a:latin typeface="Times New Roman"/>
                <a:ea typeface="Times New Roman"/>
                <a:cs typeface="Times New Roman"/>
                <a:sym typeface="Times New Roman"/>
              </a:rPr>
              <a:t>Positive</a:t>
            </a:r>
            <a:endParaRPr sz="3200">
              <a:latin typeface="Times New Roman"/>
              <a:ea typeface="Times New Roman"/>
              <a:cs typeface="Times New Roman"/>
              <a:sym typeface="Times New Roman"/>
            </a:endParaRPr>
          </a:p>
          <a:p>
            <a:pPr indent="-431800" lvl="0" marL="457200" rtl="0" algn="l">
              <a:lnSpc>
                <a:spcPct val="98181"/>
              </a:lnSpc>
              <a:spcBef>
                <a:spcPts val="0"/>
              </a:spcBef>
              <a:spcAft>
                <a:spcPts val="0"/>
              </a:spcAft>
              <a:buSzPts val="3200"/>
              <a:buFont typeface="Times New Roman"/>
              <a:buChar char="●"/>
            </a:pPr>
            <a:r>
              <a:rPr lang="en" sz="3200">
                <a:latin typeface="Times New Roman"/>
                <a:ea typeface="Times New Roman"/>
                <a:cs typeface="Times New Roman"/>
                <a:sym typeface="Times New Roman"/>
              </a:rPr>
              <a:t>Negative</a:t>
            </a:r>
            <a:endParaRPr sz="3200">
              <a:latin typeface="Times New Roman"/>
              <a:ea typeface="Times New Roman"/>
              <a:cs typeface="Times New Roman"/>
              <a:sym typeface="Times New Roman"/>
            </a:endParaRPr>
          </a:p>
          <a:p>
            <a:pPr indent="-431800" lvl="0" marL="457200" rtl="0" algn="l">
              <a:lnSpc>
                <a:spcPct val="98181"/>
              </a:lnSpc>
              <a:spcBef>
                <a:spcPts val="0"/>
              </a:spcBef>
              <a:spcAft>
                <a:spcPts val="0"/>
              </a:spcAft>
              <a:buSzPts val="3200"/>
              <a:buFont typeface="Times New Roman"/>
              <a:buChar char="●"/>
            </a:pPr>
            <a:r>
              <a:rPr lang="en" sz="3200">
                <a:latin typeface="Times New Roman"/>
                <a:ea typeface="Times New Roman"/>
                <a:cs typeface="Times New Roman"/>
                <a:sym typeface="Times New Roman"/>
              </a:rPr>
              <a:t>Neutral</a:t>
            </a:r>
            <a:endParaRPr sz="32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26"/>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4400">
                <a:solidFill>
                  <a:srgbClr val="000000"/>
                </a:solidFill>
                <a:latin typeface="Times New Roman"/>
                <a:ea typeface="Times New Roman"/>
                <a:cs typeface="Times New Roman"/>
                <a:sym typeface="Times New Roman"/>
              </a:rPr>
              <a:t>Tones Cont…</a:t>
            </a:r>
            <a:endParaRPr/>
          </a:p>
        </p:txBody>
      </p:sp>
      <p:sp>
        <p:nvSpPr>
          <p:cNvPr id="137" name="Google Shape;137;p26"/>
          <p:cNvSpPr txBox="1"/>
          <p:nvPr/>
        </p:nvSpPr>
        <p:spPr>
          <a:xfrm>
            <a:off x="565125" y="1494200"/>
            <a:ext cx="8131800" cy="2657700"/>
          </a:xfrm>
          <a:prstGeom prst="rect">
            <a:avLst/>
          </a:prstGeom>
          <a:noFill/>
          <a:ln>
            <a:noFill/>
          </a:ln>
        </p:spPr>
        <p:txBody>
          <a:bodyPr anchorCtr="0" anchor="t" bIns="91425" lIns="91425" spcFirstLastPara="1" rIns="91425" wrap="square" tIns="91425">
            <a:spAutoFit/>
          </a:bodyPr>
          <a:lstStyle/>
          <a:p>
            <a:pPr indent="0" lvl="0" marL="0" rtl="0" algn="l">
              <a:lnSpc>
                <a:spcPct val="98181"/>
              </a:lnSpc>
              <a:spcBef>
                <a:spcPts val="1000"/>
              </a:spcBef>
              <a:spcAft>
                <a:spcPts val="0"/>
              </a:spcAft>
              <a:buNone/>
            </a:pPr>
            <a:r>
              <a:rPr lang="en" sz="2400">
                <a:latin typeface="Times New Roman"/>
                <a:ea typeface="Times New Roman"/>
                <a:cs typeface="Times New Roman"/>
                <a:sym typeface="Times New Roman"/>
              </a:rPr>
              <a:t>•</a:t>
            </a:r>
            <a:r>
              <a:rPr b="1" lang="en" sz="2400">
                <a:latin typeface="Times New Roman"/>
                <a:ea typeface="Times New Roman"/>
                <a:cs typeface="Times New Roman"/>
                <a:sym typeface="Times New Roman"/>
              </a:rPr>
              <a:t>Positive</a:t>
            </a:r>
            <a:r>
              <a:rPr lang="en" sz="2400">
                <a:latin typeface="Times New Roman"/>
                <a:ea typeface="Times New Roman"/>
                <a:cs typeface="Times New Roman"/>
                <a:sym typeface="Times New Roman"/>
              </a:rPr>
              <a:t> : Stories that were  encouraging, showing support and espousing favorable or pleasing characterization of woman.</a:t>
            </a:r>
            <a:endParaRPr sz="2400">
              <a:latin typeface="Times New Roman"/>
              <a:ea typeface="Times New Roman"/>
              <a:cs typeface="Times New Roman"/>
              <a:sym typeface="Times New Roman"/>
            </a:endParaRPr>
          </a:p>
          <a:p>
            <a:pPr indent="0" lvl="0" marL="0" rtl="0" algn="l">
              <a:lnSpc>
                <a:spcPct val="98181"/>
              </a:lnSpc>
              <a:spcBef>
                <a:spcPts val="1000"/>
              </a:spcBef>
              <a:spcAft>
                <a:spcPts val="0"/>
              </a:spcAft>
              <a:buNone/>
            </a:pPr>
            <a:r>
              <a:rPr lang="en" sz="2400">
                <a:latin typeface="Times New Roman"/>
                <a:ea typeface="Times New Roman"/>
                <a:cs typeface="Times New Roman"/>
                <a:sym typeface="Times New Roman"/>
              </a:rPr>
              <a:t>•</a:t>
            </a:r>
            <a:r>
              <a:rPr b="1" lang="en" sz="2400">
                <a:latin typeface="Times New Roman"/>
                <a:ea typeface="Times New Roman"/>
                <a:cs typeface="Times New Roman"/>
                <a:sym typeface="Times New Roman"/>
              </a:rPr>
              <a:t>Negative: </a:t>
            </a:r>
            <a:r>
              <a:rPr lang="en" sz="2400">
                <a:latin typeface="Times New Roman"/>
                <a:ea typeface="Times New Roman"/>
                <a:cs typeface="Times New Roman"/>
                <a:sym typeface="Times New Roman"/>
              </a:rPr>
              <a:t>Stories that implies woman as </a:t>
            </a:r>
            <a:r>
              <a:rPr lang="en" sz="2400">
                <a:latin typeface="Times New Roman"/>
                <a:ea typeface="Times New Roman"/>
                <a:cs typeface="Times New Roman"/>
                <a:sym typeface="Times New Roman"/>
              </a:rPr>
              <a:t>passive victims or inactive reactors to the events, </a:t>
            </a:r>
            <a:r>
              <a:rPr lang="en" sz="2400">
                <a:latin typeface="Times New Roman"/>
                <a:ea typeface="Times New Roman"/>
                <a:cs typeface="Times New Roman"/>
                <a:sym typeface="Times New Roman"/>
              </a:rPr>
              <a:t> traitors.</a:t>
            </a:r>
            <a:endParaRPr sz="2400">
              <a:latin typeface="Times New Roman"/>
              <a:ea typeface="Times New Roman"/>
              <a:cs typeface="Times New Roman"/>
              <a:sym typeface="Times New Roman"/>
            </a:endParaRPr>
          </a:p>
          <a:p>
            <a:pPr indent="0" lvl="0" marL="0" rtl="0" algn="l">
              <a:lnSpc>
                <a:spcPct val="98181"/>
              </a:lnSpc>
              <a:spcBef>
                <a:spcPts val="1000"/>
              </a:spcBef>
              <a:spcAft>
                <a:spcPts val="0"/>
              </a:spcAft>
              <a:buNone/>
            </a:pPr>
            <a:r>
              <a:rPr lang="en" sz="2400">
                <a:latin typeface="Times New Roman"/>
                <a:ea typeface="Times New Roman"/>
                <a:cs typeface="Times New Roman"/>
                <a:sym typeface="Times New Roman"/>
              </a:rPr>
              <a:t>•</a:t>
            </a:r>
            <a:r>
              <a:rPr b="1" lang="en" sz="2400">
                <a:latin typeface="Times New Roman"/>
                <a:ea typeface="Times New Roman"/>
                <a:cs typeface="Times New Roman"/>
                <a:sym typeface="Times New Roman"/>
              </a:rPr>
              <a:t>Neutral : </a:t>
            </a:r>
            <a:r>
              <a:rPr lang="en" sz="2400">
                <a:latin typeface="Times New Roman"/>
                <a:ea typeface="Times New Roman"/>
                <a:cs typeface="Times New Roman"/>
                <a:sym typeface="Times New Roman"/>
              </a:rPr>
              <a:t>Reflecting neither positive, nor negative, persuasive discourse</a:t>
            </a:r>
            <a:r>
              <a:rPr lang="en" sz="1700">
                <a:latin typeface="Times New Roman"/>
                <a:ea typeface="Times New Roman"/>
                <a:cs typeface="Times New Roman"/>
                <a:sym typeface="Times New Roman"/>
              </a:rPr>
              <a:t> </a:t>
            </a:r>
            <a:endParaRPr sz="17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7"/>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0" lang="en" sz="4400">
                <a:solidFill>
                  <a:srgbClr val="000000"/>
                </a:solidFill>
                <a:latin typeface="Arial"/>
                <a:ea typeface="Arial"/>
                <a:cs typeface="Arial"/>
                <a:sym typeface="Arial"/>
              </a:rPr>
              <a:t>Analysis of the Coverage </a:t>
            </a:r>
            <a:endParaRPr/>
          </a:p>
        </p:txBody>
      </p:sp>
      <p:sp>
        <p:nvSpPr>
          <p:cNvPr id="143" name="Google Shape;143;p27"/>
          <p:cNvSpPr txBox="1"/>
          <p:nvPr/>
        </p:nvSpPr>
        <p:spPr>
          <a:xfrm>
            <a:off x="668600" y="1312750"/>
            <a:ext cx="7528500" cy="3411900"/>
          </a:xfrm>
          <a:prstGeom prst="rect">
            <a:avLst/>
          </a:prstGeom>
          <a:noFill/>
          <a:ln>
            <a:noFill/>
          </a:ln>
        </p:spPr>
        <p:txBody>
          <a:bodyPr anchorCtr="0" anchor="t" bIns="91425" lIns="91425" spcFirstLastPara="1" rIns="91425" wrap="square" tIns="91425">
            <a:spAutoFit/>
          </a:bodyPr>
          <a:lstStyle/>
          <a:p>
            <a:pPr indent="0" lvl="0" marL="0" rtl="0" algn="l">
              <a:lnSpc>
                <a:spcPct val="98181"/>
              </a:lnSpc>
              <a:spcBef>
                <a:spcPts val="1000"/>
              </a:spcBef>
              <a:spcAft>
                <a:spcPts val="0"/>
              </a:spcAft>
              <a:buNone/>
            </a:pPr>
            <a:r>
              <a:rPr lang="en" sz="2100"/>
              <a:t>•</a:t>
            </a:r>
            <a:r>
              <a:rPr lang="en" sz="2100">
                <a:latin typeface="Times New Roman"/>
                <a:ea typeface="Times New Roman"/>
                <a:cs typeface="Times New Roman"/>
                <a:sym typeface="Times New Roman"/>
              </a:rPr>
              <a:t>A total of  76 articles collected from Egemen Qazaqstan and Tengrinews were analyzed </a:t>
            </a:r>
            <a:endParaRPr sz="2100">
              <a:latin typeface="Times New Roman"/>
              <a:ea typeface="Times New Roman"/>
              <a:cs typeface="Times New Roman"/>
              <a:sym typeface="Times New Roman"/>
            </a:endParaRPr>
          </a:p>
          <a:p>
            <a:pPr indent="0" lvl="0" marL="0" rtl="0" algn="l">
              <a:lnSpc>
                <a:spcPct val="98181"/>
              </a:lnSpc>
              <a:spcBef>
                <a:spcPts val="1000"/>
              </a:spcBef>
              <a:spcAft>
                <a:spcPts val="0"/>
              </a:spcAft>
              <a:buNone/>
            </a:pPr>
            <a:r>
              <a:rPr lang="en" sz="2100"/>
              <a:t>•</a:t>
            </a:r>
            <a:r>
              <a:rPr lang="en" sz="2100">
                <a:latin typeface="Times New Roman"/>
                <a:ea typeface="Times New Roman"/>
                <a:cs typeface="Times New Roman"/>
                <a:sym typeface="Times New Roman"/>
              </a:rPr>
              <a:t>Egemen Qazaqstan</a:t>
            </a:r>
            <a:r>
              <a:rPr lang="en" sz="2100">
                <a:latin typeface="Times New Roman"/>
                <a:ea typeface="Times New Roman"/>
                <a:cs typeface="Times New Roman"/>
                <a:sym typeface="Times New Roman"/>
              </a:rPr>
              <a:t> had 27 </a:t>
            </a:r>
            <a:r>
              <a:rPr lang="en" sz="2100">
                <a:latin typeface="Times New Roman"/>
                <a:ea typeface="Times New Roman"/>
                <a:cs typeface="Times New Roman"/>
                <a:sym typeface="Times New Roman"/>
              </a:rPr>
              <a:t>straight </a:t>
            </a:r>
            <a:r>
              <a:rPr lang="en" sz="2100">
                <a:latin typeface="Times New Roman"/>
                <a:ea typeface="Times New Roman"/>
                <a:cs typeface="Times New Roman"/>
                <a:sym typeface="Times New Roman"/>
              </a:rPr>
              <a:t>news </a:t>
            </a:r>
            <a:r>
              <a:rPr lang="en" sz="2100">
                <a:latin typeface="Times New Roman"/>
                <a:ea typeface="Times New Roman"/>
                <a:cs typeface="Times New Roman"/>
                <a:sym typeface="Times New Roman"/>
              </a:rPr>
              <a:t>(mostly sport news) </a:t>
            </a:r>
            <a:endParaRPr sz="2100">
              <a:latin typeface="Times New Roman"/>
              <a:ea typeface="Times New Roman"/>
              <a:cs typeface="Times New Roman"/>
              <a:sym typeface="Times New Roman"/>
            </a:endParaRPr>
          </a:p>
          <a:p>
            <a:pPr indent="0" lvl="0" marL="0" rtl="0" algn="l">
              <a:lnSpc>
                <a:spcPct val="98181"/>
              </a:lnSpc>
              <a:spcBef>
                <a:spcPts val="1000"/>
              </a:spcBef>
              <a:spcAft>
                <a:spcPts val="0"/>
              </a:spcAft>
              <a:buNone/>
            </a:pPr>
            <a:r>
              <a:rPr lang="en" sz="2100">
                <a:latin typeface="Times New Roman"/>
                <a:ea typeface="Times New Roman"/>
                <a:cs typeface="Times New Roman"/>
                <a:sym typeface="Times New Roman"/>
              </a:rPr>
              <a:t> and 15 opinions </a:t>
            </a:r>
            <a:endParaRPr sz="2100">
              <a:latin typeface="Times New Roman"/>
              <a:ea typeface="Times New Roman"/>
              <a:cs typeface="Times New Roman"/>
              <a:sym typeface="Times New Roman"/>
            </a:endParaRPr>
          </a:p>
          <a:p>
            <a:pPr indent="0" lvl="0" marL="0" rtl="0" algn="l">
              <a:lnSpc>
                <a:spcPct val="98181"/>
              </a:lnSpc>
              <a:spcBef>
                <a:spcPts val="1000"/>
              </a:spcBef>
              <a:spcAft>
                <a:spcPts val="0"/>
              </a:spcAft>
              <a:buNone/>
            </a:pPr>
            <a:r>
              <a:rPr lang="en" sz="2100"/>
              <a:t>•</a:t>
            </a:r>
            <a:r>
              <a:rPr lang="en" sz="2100">
                <a:latin typeface="Times New Roman"/>
                <a:ea typeface="Times New Roman"/>
                <a:cs typeface="Times New Roman"/>
                <a:sym typeface="Times New Roman"/>
              </a:rPr>
              <a:t> </a:t>
            </a:r>
            <a:r>
              <a:rPr lang="en" sz="2100">
                <a:latin typeface="Times New Roman"/>
                <a:ea typeface="Times New Roman"/>
                <a:cs typeface="Times New Roman"/>
                <a:sym typeface="Times New Roman"/>
              </a:rPr>
              <a:t>Tengrinews </a:t>
            </a:r>
            <a:r>
              <a:rPr lang="en" sz="2100">
                <a:latin typeface="Times New Roman"/>
                <a:ea typeface="Times New Roman"/>
                <a:cs typeface="Times New Roman"/>
                <a:sym typeface="Times New Roman"/>
              </a:rPr>
              <a:t>had 22 straight news and 12 opinions </a:t>
            </a:r>
            <a:endParaRPr sz="2100">
              <a:latin typeface="Times New Roman"/>
              <a:ea typeface="Times New Roman"/>
              <a:cs typeface="Times New Roman"/>
              <a:sym typeface="Times New Roman"/>
            </a:endParaRPr>
          </a:p>
          <a:p>
            <a:pPr indent="0" lvl="0" marL="0" rtl="0" algn="l">
              <a:lnSpc>
                <a:spcPct val="98181"/>
              </a:lnSpc>
              <a:spcBef>
                <a:spcPts val="1000"/>
              </a:spcBef>
              <a:spcAft>
                <a:spcPts val="0"/>
              </a:spcAft>
              <a:buNone/>
            </a:pPr>
            <a:r>
              <a:rPr lang="en" sz="2100"/>
              <a:t>•</a:t>
            </a:r>
            <a:r>
              <a:rPr lang="en" sz="2100">
                <a:latin typeface="Times New Roman"/>
                <a:ea typeface="Times New Roman"/>
                <a:cs typeface="Times New Roman"/>
                <a:sym typeface="Times New Roman"/>
              </a:rPr>
              <a:t>64</a:t>
            </a:r>
            <a:r>
              <a:rPr lang="en" sz="2100">
                <a:latin typeface="Times New Roman"/>
                <a:ea typeface="Times New Roman"/>
                <a:cs typeface="Times New Roman"/>
                <a:sym typeface="Times New Roman"/>
              </a:rPr>
              <a:t>% straight news and 36% opinion</a:t>
            </a:r>
            <a:endParaRPr sz="2100">
              <a:latin typeface="Times New Roman"/>
              <a:ea typeface="Times New Roman"/>
              <a:cs typeface="Times New Roman"/>
              <a:sym typeface="Times New Roman"/>
            </a:endParaRPr>
          </a:p>
          <a:p>
            <a:pPr indent="0" lvl="0" marL="0" rtl="0" algn="l">
              <a:lnSpc>
                <a:spcPct val="98181"/>
              </a:lnSpc>
              <a:spcBef>
                <a:spcPts val="1000"/>
              </a:spcBef>
              <a:spcAft>
                <a:spcPts val="0"/>
              </a:spcAft>
              <a:buNone/>
            </a:pPr>
            <a:r>
              <a:rPr lang="en" sz="2100"/>
              <a:t>•</a:t>
            </a:r>
            <a:r>
              <a:rPr lang="en" sz="2100">
                <a:latin typeface="Times New Roman"/>
                <a:ea typeface="Times New Roman"/>
                <a:cs typeface="Times New Roman"/>
                <a:sym typeface="Times New Roman"/>
              </a:rPr>
              <a:t>However, opinion were mostly interview based so it was mixed of straight news and opinion </a:t>
            </a:r>
            <a:endParaRPr sz="2100">
              <a:latin typeface="Times New Roman"/>
              <a:ea typeface="Times New Roman"/>
              <a:cs typeface="Times New Roman"/>
              <a:sym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8"/>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News Frame:</a:t>
            </a:r>
            <a:r>
              <a:rPr b="0" lang="en" sz="2400">
                <a:solidFill>
                  <a:srgbClr val="000000"/>
                </a:solidFill>
                <a:latin typeface="Times New Roman"/>
                <a:ea typeface="Times New Roman"/>
                <a:cs typeface="Times New Roman"/>
                <a:sym typeface="Times New Roman"/>
              </a:rPr>
              <a:t> </a:t>
            </a:r>
            <a:r>
              <a:rPr i="1" lang="en" sz="2400">
                <a:solidFill>
                  <a:srgbClr val="000000"/>
                </a:solidFill>
                <a:latin typeface="Times New Roman"/>
                <a:ea typeface="Times New Roman"/>
                <a:cs typeface="Times New Roman"/>
                <a:sym typeface="Times New Roman"/>
              </a:rPr>
              <a:t>Self-made woman</a:t>
            </a:r>
            <a:endParaRPr i="1"/>
          </a:p>
          <a:p>
            <a:pPr indent="0" lvl="0" marL="0" rtl="0" algn="l">
              <a:spcBef>
                <a:spcPts val="0"/>
              </a:spcBef>
              <a:spcAft>
                <a:spcPts val="0"/>
              </a:spcAft>
              <a:buNone/>
            </a:pPr>
            <a:r>
              <a:t/>
            </a:r>
            <a:endParaRPr/>
          </a:p>
        </p:txBody>
      </p:sp>
      <p:sp>
        <p:nvSpPr>
          <p:cNvPr id="149" name="Google Shape;149;p28"/>
          <p:cNvSpPr txBox="1"/>
          <p:nvPr>
            <p:ph idx="1" type="body"/>
          </p:nvPr>
        </p:nvSpPr>
        <p:spPr>
          <a:xfrm>
            <a:off x="735725" y="1166675"/>
            <a:ext cx="7735500" cy="3489300"/>
          </a:xfrm>
          <a:prstGeom prst="rect">
            <a:avLst/>
          </a:prstGeom>
        </p:spPr>
        <p:txBody>
          <a:bodyPr anchorCtr="0" anchor="t" bIns="91425" lIns="91425" spcFirstLastPara="1" rIns="91425" wrap="square" tIns="91425">
            <a:normAutofit fontScale="92500"/>
          </a:bodyPr>
          <a:lstStyle/>
          <a:p>
            <a:pPr indent="0" lvl="0" marL="0" rtl="0" algn="l">
              <a:lnSpc>
                <a:spcPct val="98181"/>
              </a:lnSpc>
              <a:spcBef>
                <a:spcPts val="1000"/>
              </a:spcBef>
              <a:spcAft>
                <a:spcPts val="0"/>
              </a:spcAft>
              <a:buNone/>
            </a:pPr>
            <a:r>
              <a:rPr lang="en" sz="2300">
                <a:solidFill>
                  <a:srgbClr val="000000"/>
                </a:solidFill>
                <a:latin typeface="Times New Roman"/>
                <a:ea typeface="Times New Roman"/>
                <a:cs typeface="Times New Roman"/>
                <a:sym typeface="Times New Roman"/>
              </a:rPr>
              <a:t>Self-made</a:t>
            </a:r>
            <a:r>
              <a:rPr lang="en" sz="2300">
                <a:solidFill>
                  <a:srgbClr val="000000"/>
                </a:solidFill>
                <a:latin typeface="Times New Roman"/>
                <a:ea typeface="Times New Roman"/>
                <a:cs typeface="Times New Roman"/>
                <a:sym typeface="Times New Roman"/>
              </a:rPr>
              <a:t> Frame was most salient in both print and online media</a:t>
            </a:r>
            <a:endParaRPr sz="2300">
              <a:solidFill>
                <a:srgbClr val="000000"/>
              </a:solidFill>
              <a:latin typeface="Times New Roman"/>
              <a:ea typeface="Times New Roman"/>
              <a:cs typeface="Times New Roman"/>
              <a:sym typeface="Times New Roman"/>
            </a:endParaRPr>
          </a:p>
          <a:p>
            <a:pPr indent="0" lvl="0" marL="0" rtl="0" algn="l">
              <a:lnSpc>
                <a:spcPct val="98181"/>
              </a:lnSpc>
              <a:spcBef>
                <a:spcPts val="1000"/>
              </a:spcBef>
              <a:spcAft>
                <a:spcPts val="0"/>
              </a:spcAft>
              <a:buNone/>
            </a:pPr>
            <a:r>
              <a:rPr lang="en" sz="2300">
                <a:solidFill>
                  <a:srgbClr val="000000"/>
                </a:solidFill>
                <a:latin typeface="Times New Roman"/>
                <a:ea typeface="Times New Roman"/>
                <a:cs typeface="Times New Roman"/>
                <a:sym typeface="Times New Roman"/>
              </a:rPr>
              <a:t>But in Egemen Qazaqstan</a:t>
            </a:r>
            <a:r>
              <a:rPr lang="en" sz="2600">
                <a:solidFill>
                  <a:srgbClr val="000000"/>
                </a:solidFill>
                <a:latin typeface="Times New Roman"/>
                <a:ea typeface="Times New Roman"/>
                <a:cs typeface="Times New Roman"/>
                <a:sym typeface="Times New Roman"/>
              </a:rPr>
              <a:t> stories </a:t>
            </a:r>
            <a:r>
              <a:rPr lang="en" sz="2300">
                <a:solidFill>
                  <a:srgbClr val="000000"/>
                </a:solidFill>
                <a:latin typeface="Times New Roman"/>
                <a:ea typeface="Times New Roman"/>
                <a:cs typeface="Times New Roman"/>
                <a:sym typeface="Times New Roman"/>
              </a:rPr>
              <a:t>were mainly about women in sports. The commentary about achievement of women in sports was the major highlight during the review period. 64% of stories were published under this frame.</a:t>
            </a:r>
            <a:endParaRPr sz="2300">
              <a:solidFill>
                <a:srgbClr val="000000"/>
              </a:solidFill>
              <a:latin typeface="Times New Roman"/>
              <a:ea typeface="Times New Roman"/>
              <a:cs typeface="Times New Roman"/>
              <a:sym typeface="Times New Roman"/>
            </a:endParaRPr>
          </a:p>
          <a:p>
            <a:pPr indent="0" lvl="0" marL="0" rtl="0" algn="l">
              <a:lnSpc>
                <a:spcPct val="98181"/>
              </a:lnSpc>
              <a:spcBef>
                <a:spcPts val="1000"/>
              </a:spcBef>
              <a:spcAft>
                <a:spcPts val="0"/>
              </a:spcAft>
              <a:buNone/>
            </a:pPr>
            <a:r>
              <a:rPr lang="en" sz="2300">
                <a:solidFill>
                  <a:srgbClr val="000000"/>
                </a:solidFill>
                <a:latin typeface="Times New Roman"/>
                <a:ea typeface="Times New Roman"/>
                <a:cs typeface="Times New Roman"/>
                <a:sym typeface="Times New Roman"/>
              </a:rPr>
              <a:t>In Tengrinews 20% of stories were published under this frame, and they were mostly about women who is working or studying abroad. </a:t>
            </a:r>
            <a:endParaRPr sz="2300">
              <a:solidFill>
                <a:srgbClr val="000000"/>
              </a:solidFill>
              <a:latin typeface="Times New Roman"/>
              <a:ea typeface="Times New Roman"/>
              <a:cs typeface="Times New Roman"/>
              <a:sym typeface="Times New Roman"/>
            </a:endParaRPr>
          </a:p>
          <a:p>
            <a:pPr indent="0" lvl="0" marL="0" rtl="0" algn="l">
              <a:lnSpc>
                <a:spcPct val="98181"/>
              </a:lnSpc>
              <a:spcBef>
                <a:spcPts val="1000"/>
              </a:spcBef>
              <a:spcAft>
                <a:spcPts val="0"/>
              </a:spcAft>
              <a:buNone/>
            </a:pPr>
            <a:r>
              <a:t/>
            </a:r>
            <a:endParaRPr sz="2300">
              <a:solidFill>
                <a:srgbClr val="000000"/>
              </a:solidFill>
              <a:latin typeface="Times New Roman"/>
              <a:ea typeface="Times New Roman"/>
              <a:cs typeface="Times New Roman"/>
              <a:sym typeface="Times New Roman"/>
            </a:endParaRPr>
          </a:p>
          <a:p>
            <a:pPr indent="0" lvl="0" marL="0" rtl="0" algn="l">
              <a:spcBef>
                <a:spcPts val="0"/>
              </a:spcBef>
              <a:spcAft>
                <a:spcPts val="120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pic>
        <p:nvPicPr>
          <p:cNvPr id="154" name="Google Shape;154;p29"/>
          <p:cNvPicPr preferRelativeResize="0"/>
          <p:nvPr/>
        </p:nvPicPr>
        <p:blipFill>
          <a:blip r:embed="rId3">
            <a:alphaModFix/>
          </a:blip>
          <a:stretch>
            <a:fillRect/>
          </a:stretch>
        </p:blipFill>
        <p:spPr>
          <a:xfrm>
            <a:off x="4204825" y="373550"/>
            <a:ext cx="4463449" cy="4480301"/>
          </a:xfrm>
          <a:prstGeom prst="rect">
            <a:avLst/>
          </a:prstGeom>
          <a:noFill/>
          <a:ln>
            <a:noFill/>
          </a:ln>
        </p:spPr>
      </p:pic>
      <p:pic>
        <p:nvPicPr>
          <p:cNvPr id="155" name="Google Shape;155;p29"/>
          <p:cNvPicPr preferRelativeResize="0"/>
          <p:nvPr/>
        </p:nvPicPr>
        <p:blipFill>
          <a:blip r:embed="rId4">
            <a:alphaModFix/>
          </a:blip>
          <a:stretch>
            <a:fillRect/>
          </a:stretch>
        </p:blipFill>
        <p:spPr>
          <a:xfrm>
            <a:off x="152400" y="373550"/>
            <a:ext cx="4052427" cy="425915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30"/>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News Frame: </a:t>
            </a:r>
            <a:r>
              <a:rPr lang="en" sz="2400">
                <a:solidFill>
                  <a:srgbClr val="000000"/>
                </a:solidFill>
                <a:latin typeface="Times New Roman"/>
                <a:ea typeface="Times New Roman"/>
                <a:cs typeface="Times New Roman"/>
                <a:sym typeface="Times New Roman"/>
              </a:rPr>
              <a:t>Holy mother</a:t>
            </a:r>
            <a:endParaRPr/>
          </a:p>
        </p:txBody>
      </p:sp>
      <p:sp>
        <p:nvSpPr>
          <p:cNvPr id="161" name="Google Shape;161;p30"/>
          <p:cNvSpPr txBox="1"/>
          <p:nvPr>
            <p:ph idx="1" type="body"/>
          </p:nvPr>
        </p:nvSpPr>
        <p:spPr>
          <a:xfrm>
            <a:off x="777775" y="1145925"/>
            <a:ext cx="7472700" cy="3709800"/>
          </a:xfrm>
          <a:prstGeom prst="rect">
            <a:avLst/>
          </a:prstGeom>
        </p:spPr>
        <p:txBody>
          <a:bodyPr anchorCtr="0" anchor="t" bIns="91425" lIns="91425" spcFirstLastPara="1" rIns="91425" wrap="square" tIns="91425">
            <a:normAutofit fontScale="70000" lnSpcReduction="10000"/>
          </a:bodyPr>
          <a:lstStyle/>
          <a:p>
            <a:pPr indent="0" lvl="0" marL="0" rtl="0" algn="l">
              <a:lnSpc>
                <a:spcPct val="98181"/>
              </a:lnSpc>
              <a:spcBef>
                <a:spcPts val="1000"/>
              </a:spcBef>
              <a:spcAft>
                <a:spcPts val="0"/>
              </a:spcAft>
              <a:buNone/>
            </a:pPr>
            <a:r>
              <a:rPr lang="en" sz="2800">
                <a:solidFill>
                  <a:srgbClr val="000000"/>
                </a:solidFill>
                <a:latin typeface="Arial"/>
                <a:ea typeface="Arial"/>
                <a:cs typeface="Arial"/>
                <a:sym typeface="Arial"/>
              </a:rPr>
              <a:t>•</a:t>
            </a:r>
            <a:r>
              <a:rPr lang="en" sz="2800">
                <a:solidFill>
                  <a:srgbClr val="000000"/>
                </a:solidFill>
                <a:latin typeface="Times New Roman"/>
                <a:ea typeface="Times New Roman"/>
                <a:cs typeface="Times New Roman"/>
                <a:sym typeface="Times New Roman"/>
              </a:rPr>
              <a:t>Holy mother Frame was the second main frame in the newspaper and fewer in online media </a:t>
            </a:r>
            <a:endParaRPr sz="2800">
              <a:solidFill>
                <a:srgbClr val="000000"/>
              </a:solidFill>
              <a:latin typeface="Times New Roman"/>
              <a:ea typeface="Times New Roman"/>
              <a:cs typeface="Times New Roman"/>
              <a:sym typeface="Times New Roman"/>
            </a:endParaRPr>
          </a:p>
          <a:p>
            <a:pPr indent="0" lvl="0" marL="0" rtl="0" algn="l">
              <a:lnSpc>
                <a:spcPct val="98181"/>
              </a:lnSpc>
              <a:spcBef>
                <a:spcPts val="1000"/>
              </a:spcBef>
              <a:spcAft>
                <a:spcPts val="0"/>
              </a:spcAft>
              <a:buNone/>
            </a:pPr>
            <a:r>
              <a:rPr lang="en" sz="2800">
                <a:solidFill>
                  <a:srgbClr val="000000"/>
                </a:solidFill>
                <a:latin typeface="Arial"/>
                <a:ea typeface="Arial"/>
                <a:cs typeface="Arial"/>
                <a:sym typeface="Arial"/>
              </a:rPr>
              <a:t>•</a:t>
            </a:r>
            <a:r>
              <a:rPr lang="en" sz="2800">
                <a:solidFill>
                  <a:srgbClr val="000000"/>
                </a:solidFill>
                <a:latin typeface="Times New Roman"/>
                <a:ea typeface="Times New Roman"/>
                <a:cs typeface="Times New Roman"/>
                <a:sym typeface="Times New Roman"/>
              </a:rPr>
              <a:t>Both media highlighted the parental role (caretaker of the family). This make the audience realize that women still are the ones who has the responsibility of caregiving and other household activities. </a:t>
            </a:r>
            <a:endParaRPr sz="2800">
              <a:solidFill>
                <a:srgbClr val="000000"/>
              </a:solidFill>
              <a:latin typeface="Times New Roman"/>
              <a:ea typeface="Times New Roman"/>
              <a:cs typeface="Times New Roman"/>
              <a:sym typeface="Times New Roman"/>
            </a:endParaRPr>
          </a:p>
          <a:p>
            <a:pPr indent="0" lvl="0" marL="0" rtl="0" algn="l">
              <a:lnSpc>
                <a:spcPct val="98181"/>
              </a:lnSpc>
              <a:spcBef>
                <a:spcPts val="1000"/>
              </a:spcBef>
              <a:spcAft>
                <a:spcPts val="0"/>
              </a:spcAft>
              <a:buNone/>
            </a:pPr>
            <a:r>
              <a:rPr lang="en" sz="2800">
                <a:solidFill>
                  <a:srgbClr val="202122"/>
                </a:solidFill>
                <a:highlight>
                  <a:srgbClr val="FFFFFF"/>
                </a:highlight>
                <a:latin typeface="Times New Roman"/>
                <a:ea typeface="Times New Roman"/>
                <a:cs typeface="Times New Roman"/>
                <a:sym typeface="Times New Roman"/>
              </a:rPr>
              <a:t>Both media contents presented the role of women mostly as mothers and housewives predominantly depicting the parental role of caregiving and doing household chores. All articles under this frame defined woman as </a:t>
            </a:r>
            <a:r>
              <a:rPr lang="en" sz="2800">
                <a:solidFill>
                  <a:srgbClr val="202122"/>
                </a:solidFill>
                <a:highlight>
                  <a:srgbClr val="FFFFFF"/>
                </a:highlight>
                <a:latin typeface="Times New Roman"/>
                <a:ea typeface="Times New Roman"/>
                <a:cs typeface="Times New Roman"/>
                <a:sym typeface="Times New Roman"/>
              </a:rPr>
              <a:t>someone's mother, sister, daughter. And great mission of woman limited with giving birth to a child, taking care of family.</a:t>
            </a:r>
            <a:endParaRPr sz="2800">
              <a:solidFill>
                <a:srgbClr val="000000"/>
              </a:solidFill>
              <a:latin typeface="Times New Roman"/>
              <a:ea typeface="Times New Roman"/>
              <a:cs typeface="Times New Roman"/>
              <a:sym typeface="Times New Roman"/>
            </a:endParaRPr>
          </a:p>
          <a:p>
            <a:pPr indent="0" lvl="0" marL="0" rtl="0" algn="l">
              <a:lnSpc>
                <a:spcPct val="98181"/>
              </a:lnSpc>
              <a:spcBef>
                <a:spcPts val="1000"/>
              </a:spcBef>
              <a:spcAft>
                <a:spcPts val="0"/>
              </a:spcAft>
              <a:buNone/>
            </a:pPr>
            <a:r>
              <a:t/>
            </a:r>
            <a:endParaRPr sz="2600">
              <a:solidFill>
                <a:srgbClr val="000000"/>
              </a:solidFill>
              <a:latin typeface="Times New Roman"/>
              <a:ea typeface="Times New Roman"/>
              <a:cs typeface="Times New Roman"/>
              <a:sym typeface="Times New Roman"/>
            </a:endParaRPr>
          </a:p>
          <a:p>
            <a:pPr indent="0" lvl="0" marL="0" rtl="0" algn="l">
              <a:spcBef>
                <a:spcPts val="0"/>
              </a:spcBef>
              <a:spcAft>
                <a:spcPts val="120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31"/>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lnSpc>
                <a:spcPct val="98181"/>
              </a:lnSpc>
              <a:spcBef>
                <a:spcPts val="1000"/>
              </a:spcBef>
              <a:spcAft>
                <a:spcPts val="0"/>
              </a:spcAft>
              <a:buNone/>
            </a:pPr>
            <a:r>
              <a:rPr lang="en"/>
              <a:t>News Frame: </a:t>
            </a:r>
            <a:r>
              <a:rPr i="1" lang="en" sz="2622">
                <a:solidFill>
                  <a:srgbClr val="000000"/>
                </a:solidFill>
                <a:latin typeface="Times New Roman"/>
                <a:ea typeface="Times New Roman"/>
                <a:cs typeface="Times New Roman"/>
                <a:sym typeface="Times New Roman"/>
              </a:rPr>
              <a:t>Foreign bridge</a:t>
            </a:r>
            <a:endParaRPr i="1" sz="3422"/>
          </a:p>
        </p:txBody>
      </p:sp>
      <p:sp>
        <p:nvSpPr>
          <p:cNvPr id="167" name="Google Shape;167;p31"/>
          <p:cNvSpPr txBox="1"/>
          <p:nvPr>
            <p:ph idx="1" type="body"/>
          </p:nvPr>
        </p:nvSpPr>
        <p:spPr>
          <a:xfrm>
            <a:off x="922050" y="1269775"/>
            <a:ext cx="7299900" cy="32391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Clr>
                <a:srgbClr val="222222"/>
              </a:buClr>
              <a:buSzPts val="1900"/>
              <a:buFont typeface="Times New Roman"/>
              <a:buChar char="➢"/>
            </a:pPr>
            <a:r>
              <a:rPr lang="en" sz="1900">
                <a:solidFill>
                  <a:srgbClr val="222222"/>
                </a:solidFill>
                <a:latin typeface="Times New Roman"/>
                <a:ea typeface="Times New Roman"/>
                <a:cs typeface="Times New Roman"/>
                <a:sym typeface="Times New Roman"/>
              </a:rPr>
              <a:t>In Egemen Qazaqstan no stories were </a:t>
            </a:r>
            <a:r>
              <a:rPr lang="en" sz="1900">
                <a:solidFill>
                  <a:srgbClr val="222222"/>
                </a:solidFill>
                <a:latin typeface="Times New Roman"/>
                <a:ea typeface="Times New Roman"/>
                <a:cs typeface="Times New Roman"/>
                <a:sym typeface="Times New Roman"/>
              </a:rPr>
              <a:t>found</a:t>
            </a:r>
            <a:r>
              <a:rPr lang="en" sz="1900">
                <a:solidFill>
                  <a:srgbClr val="222222"/>
                </a:solidFill>
                <a:latin typeface="Times New Roman"/>
                <a:ea typeface="Times New Roman"/>
                <a:cs typeface="Times New Roman"/>
                <a:sym typeface="Times New Roman"/>
              </a:rPr>
              <a:t> under this Frame.</a:t>
            </a:r>
            <a:endParaRPr sz="1900">
              <a:solidFill>
                <a:srgbClr val="222222"/>
              </a:solidFill>
              <a:latin typeface="Times New Roman"/>
              <a:ea typeface="Times New Roman"/>
              <a:cs typeface="Times New Roman"/>
              <a:sym typeface="Times New Roman"/>
            </a:endParaRPr>
          </a:p>
          <a:p>
            <a:pPr indent="-349250" lvl="0" marL="457200" rtl="0" algn="l">
              <a:spcBef>
                <a:spcPts val="0"/>
              </a:spcBef>
              <a:spcAft>
                <a:spcPts val="0"/>
              </a:spcAft>
              <a:buClr>
                <a:srgbClr val="000000"/>
              </a:buClr>
              <a:buSzPts val="1900"/>
              <a:buFont typeface="Times New Roman"/>
              <a:buChar char="➢"/>
            </a:pPr>
            <a:r>
              <a:rPr lang="en" sz="1900">
                <a:solidFill>
                  <a:srgbClr val="000000"/>
                </a:solidFill>
                <a:latin typeface="Times New Roman"/>
                <a:ea typeface="Times New Roman"/>
                <a:cs typeface="Times New Roman"/>
                <a:sym typeface="Times New Roman"/>
              </a:rPr>
              <a:t>In Tengrinews in addition to presenting women as mothers/ housewives, they presented women mostly as bride. Of the total news published in Tengrinews, 20 % of the news presented the women as bride.  Online media struggles to get maximum clickbait. If one news gets more clickbait that is considered to be a successful one as it can attract more advertisers. Getting married to </a:t>
            </a:r>
            <a:r>
              <a:rPr lang="en" sz="1900">
                <a:solidFill>
                  <a:srgbClr val="000000"/>
                </a:solidFill>
                <a:latin typeface="Times New Roman"/>
                <a:ea typeface="Times New Roman"/>
                <a:cs typeface="Times New Roman"/>
                <a:sym typeface="Times New Roman"/>
              </a:rPr>
              <a:t>foreigner</a:t>
            </a:r>
            <a:r>
              <a:rPr lang="en" sz="1900">
                <a:solidFill>
                  <a:srgbClr val="000000"/>
                </a:solidFill>
                <a:latin typeface="Times New Roman"/>
                <a:ea typeface="Times New Roman"/>
                <a:cs typeface="Times New Roman"/>
                <a:sym typeface="Times New Roman"/>
              </a:rPr>
              <a:t> is considered sensitive topic in kazakh society, so online media uses it to get more </a:t>
            </a:r>
            <a:r>
              <a:rPr lang="en" sz="1900">
                <a:solidFill>
                  <a:srgbClr val="000000"/>
                </a:solidFill>
                <a:latin typeface="Times New Roman"/>
                <a:ea typeface="Times New Roman"/>
                <a:cs typeface="Times New Roman"/>
                <a:sym typeface="Times New Roman"/>
              </a:rPr>
              <a:t>clicks.</a:t>
            </a:r>
            <a:endParaRPr sz="1900">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FEFEF"/>
        </a:solidFill>
      </p:bgPr>
    </p:bg>
    <p:spTree>
      <p:nvGrpSpPr>
        <p:cNvPr id="64" name="Shape 64"/>
        <p:cNvGrpSpPr/>
        <p:nvPr/>
      </p:nvGrpSpPr>
      <p:grpSpPr>
        <a:xfrm>
          <a:off x="0" y="0"/>
          <a:ext cx="0" cy="0"/>
          <a:chOff x="0" y="0"/>
          <a:chExt cx="0" cy="0"/>
        </a:xfrm>
      </p:grpSpPr>
      <p:sp>
        <p:nvSpPr>
          <p:cNvPr id="65" name="Google Shape;65;p14"/>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3200"/>
              <a:t>Introduction</a:t>
            </a:r>
            <a:endParaRPr sz="3200"/>
          </a:p>
        </p:txBody>
      </p:sp>
      <p:sp>
        <p:nvSpPr>
          <p:cNvPr id="66" name="Google Shape;66;p14"/>
          <p:cNvSpPr txBox="1"/>
          <p:nvPr>
            <p:ph idx="1" type="body"/>
          </p:nvPr>
        </p:nvSpPr>
        <p:spPr>
          <a:xfrm>
            <a:off x="971375" y="1198125"/>
            <a:ext cx="7547700" cy="3693000"/>
          </a:xfrm>
          <a:prstGeom prst="rect">
            <a:avLst/>
          </a:prstGeom>
        </p:spPr>
        <p:txBody>
          <a:bodyPr anchorCtr="0" anchor="t" bIns="91425" lIns="91425" spcFirstLastPara="1" rIns="91425" wrap="square" tIns="91425">
            <a:normAutofit fontScale="62500"/>
          </a:bodyPr>
          <a:lstStyle/>
          <a:p>
            <a:pPr indent="-326102" lvl="0" marL="457200" rtl="0" algn="just">
              <a:lnSpc>
                <a:spcPct val="150000"/>
              </a:lnSpc>
              <a:spcBef>
                <a:spcPts val="1200"/>
              </a:spcBef>
              <a:spcAft>
                <a:spcPts val="0"/>
              </a:spcAft>
              <a:buClr>
                <a:srgbClr val="222222"/>
              </a:buClr>
              <a:buSzPct val="100000"/>
              <a:buFont typeface="Times New Roman"/>
              <a:buChar char="❖"/>
            </a:pPr>
            <a:r>
              <a:rPr lang="en" sz="2456">
                <a:solidFill>
                  <a:srgbClr val="222222"/>
                </a:solidFill>
                <a:latin typeface="Times New Roman"/>
                <a:ea typeface="Times New Roman"/>
                <a:cs typeface="Times New Roman"/>
                <a:sym typeface="Times New Roman"/>
              </a:rPr>
              <a:t>Media plays a vital role in shaping the perception of its readers. It is through media people get the reflection of what is happening in the society and around the world. However, the role of the media is not only to inform people but also to act as a social tool for change. </a:t>
            </a:r>
            <a:endParaRPr sz="2456">
              <a:solidFill>
                <a:srgbClr val="222222"/>
              </a:solidFill>
              <a:latin typeface="Times New Roman"/>
              <a:ea typeface="Times New Roman"/>
              <a:cs typeface="Times New Roman"/>
              <a:sym typeface="Times New Roman"/>
            </a:endParaRPr>
          </a:p>
          <a:p>
            <a:pPr indent="-326102" lvl="0" marL="457200" rtl="0" algn="just">
              <a:spcBef>
                <a:spcPts val="0"/>
              </a:spcBef>
              <a:spcAft>
                <a:spcPts val="0"/>
              </a:spcAft>
              <a:buClr>
                <a:srgbClr val="222222"/>
              </a:buClr>
              <a:buSzPct val="100000"/>
              <a:buFont typeface="Times New Roman"/>
              <a:buChar char="❖"/>
            </a:pPr>
            <a:r>
              <a:rPr lang="en" sz="2456" u="sng">
                <a:solidFill>
                  <a:srgbClr val="222222"/>
                </a:solidFill>
                <a:latin typeface="Times New Roman"/>
                <a:ea typeface="Times New Roman"/>
                <a:cs typeface="Times New Roman"/>
                <a:sym typeface="Times New Roman"/>
              </a:rPr>
              <a:t>Gender stereotypes</a:t>
            </a:r>
            <a:r>
              <a:rPr lang="en" sz="2456">
                <a:solidFill>
                  <a:srgbClr val="222222"/>
                </a:solidFill>
                <a:latin typeface="Times New Roman"/>
                <a:ea typeface="Times New Roman"/>
                <a:cs typeface="Times New Roman"/>
                <a:sym typeface="Times New Roman"/>
              </a:rPr>
              <a:t> are set of beliefs concerning attributes that are supposed to differentiate women and men. Like other stereotypical beliefs, gender stereotypes are consensual and exist as ideology that is socially built and shared (Rollero, Glick, &amp; Tartaglia, 2014).</a:t>
            </a:r>
            <a:endParaRPr sz="2456">
              <a:solidFill>
                <a:srgbClr val="222222"/>
              </a:solidFill>
              <a:latin typeface="Times New Roman"/>
              <a:ea typeface="Times New Roman"/>
              <a:cs typeface="Times New Roman"/>
              <a:sym typeface="Times New Roman"/>
            </a:endParaRPr>
          </a:p>
          <a:p>
            <a:pPr indent="-326102" lvl="0" marL="457200" rtl="0" algn="just">
              <a:lnSpc>
                <a:spcPct val="150000"/>
              </a:lnSpc>
              <a:spcBef>
                <a:spcPts val="0"/>
              </a:spcBef>
              <a:spcAft>
                <a:spcPts val="0"/>
              </a:spcAft>
              <a:buClr>
                <a:srgbClr val="222222"/>
              </a:buClr>
              <a:buSzPct val="100000"/>
              <a:buFont typeface="Times New Roman"/>
              <a:buChar char="❖"/>
            </a:pPr>
            <a:r>
              <a:rPr lang="en" sz="2456">
                <a:solidFill>
                  <a:srgbClr val="222222"/>
                </a:solidFill>
                <a:latin typeface="Times New Roman"/>
                <a:ea typeface="Times New Roman"/>
                <a:cs typeface="Times New Roman"/>
                <a:sym typeface="Times New Roman"/>
              </a:rPr>
              <a:t>Rollero &amp; Tartaglia (2013) stated that power and leadership roles are perceived as congruent with men, whereas care and relational roles are perceived as congruent with women.  </a:t>
            </a:r>
            <a:endParaRPr sz="2456">
              <a:solidFill>
                <a:srgbClr val="222222"/>
              </a:solidFill>
              <a:latin typeface="Times New Roman"/>
              <a:ea typeface="Times New Roman"/>
              <a:cs typeface="Times New Roman"/>
              <a:sym typeface="Times New Roman"/>
            </a:endParaRPr>
          </a:p>
          <a:p>
            <a:pPr indent="0" lvl="0" marL="0" rtl="0" algn="l">
              <a:spcBef>
                <a:spcPts val="1200"/>
              </a:spcBef>
              <a:spcAft>
                <a:spcPts val="120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pic>
        <p:nvPicPr>
          <p:cNvPr id="172" name="Google Shape;172;p32"/>
          <p:cNvPicPr preferRelativeResize="0"/>
          <p:nvPr/>
        </p:nvPicPr>
        <p:blipFill>
          <a:blip r:embed="rId3">
            <a:alphaModFix/>
          </a:blip>
          <a:stretch>
            <a:fillRect/>
          </a:stretch>
        </p:blipFill>
        <p:spPr>
          <a:xfrm>
            <a:off x="152400" y="152400"/>
            <a:ext cx="4512199" cy="4838700"/>
          </a:xfrm>
          <a:prstGeom prst="rect">
            <a:avLst/>
          </a:prstGeom>
          <a:noFill/>
          <a:ln>
            <a:noFill/>
          </a:ln>
        </p:spPr>
      </p:pic>
      <p:pic>
        <p:nvPicPr>
          <p:cNvPr id="173" name="Google Shape;173;p32"/>
          <p:cNvPicPr preferRelativeResize="0"/>
          <p:nvPr/>
        </p:nvPicPr>
        <p:blipFill>
          <a:blip r:embed="rId4">
            <a:alphaModFix/>
          </a:blip>
          <a:stretch>
            <a:fillRect/>
          </a:stretch>
        </p:blipFill>
        <p:spPr>
          <a:xfrm>
            <a:off x="4817000" y="152400"/>
            <a:ext cx="4174600" cy="2491175"/>
          </a:xfrm>
          <a:prstGeom prst="rect">
            <a:avLst/>
          </a:prstGeom>
          <a:noFill/>
          <a:ln>
            <a:noFill/>
          </a:ln>
        </p:spPr>
      </p:pic>
      <p:pic>
        <p:nvPicPr>
          <p:cNvPr id="174" name="Google Shape;174;p32"/>
          <p:cNvPicPr preferRelativeResize="0"/>
          <p:nvPr/>
        </p:nvPicPr>
        <p:blipFill>
          <a:blip r:embed="rId5">
            <a:alphaModFix/>
          </a:blip>
          <a:stretch>
            <a:fillRect/>
          </a:stretch>
        </p:blipFill>
        <p:spPr>
          <a:xfrm>
            <a:off x="4817000" y="2748950"/>
            <a:ext cx="4174599" cy="22421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33"/>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lnSpc>
                <a:spcPct val="98181"/>
              </a:lnSpc>
              <a:spcBef>
                <a:spcPts val="1000"/>
              </a:spcBef>
              <a:spcAft>
                <a:spcPts val="0"/>
              </a:spcAft>
              <a:buNone/>
            </a:pPr>
            <a:r>
              <a:rPr lang="en"/>
              <a:t>News Frame: </a:t>
            </a:r>
            <a:r>
              <a:rPr lang="en" sz="2400">
                <a:solidFill>
                  <a:srgbClr val="000000"/>
                </a:solidFill>
                <a:latin typeface="Times New Roman"/>
                <a:ea typeface="Times New Roman"/>
                <a:cs typeface="Times New Roman"/>
                <a:sym typeface="Times New Roman"/>
              </a:rPr>
              <a:t>Heroes</a:t>
            </a:r>
            <a:endParaRPr sz="3200"/>
          </a:p>
          <a:p>
            <a:pPr indent="0" lvl="0" marL="0" rtl="0" algn="l">
              <a:spcBef>
                <a:spcPts val="0"/>
              </a:spcBef>
              <a:spcAft>
                <a:spcPts val="0"/>
              </a:spcAft>
              <a:buNone/>
            </a:pPr>
            <a:r>
              <a:t/>
            </a:r>
            <a:endParaRPr/>
          </a:p>
        </p:txBody>
      </p:sp>
      <p:sp>
        <p:nvSpPr>
          <p:cNvPr id="180" name="Google Shape;180;p33"/>
          <p:cNvSpPr txBox="1"/>
          <p:nvPr>
            <p:ph idx="1" type="body"/>
          </p:nvPr>
        </p:nvSpPr>
        <p:spPr>
          <a:xfrm>
            <a:off x="777775" y="1176775"/>
            <a:ext cx="7524900" cy="3123600"/>
          </a:xfrm>
          <a:prstGeom prst="rect">
            <a:avLst/>
          </a:prstGeom>
        </p:spPr>
        <p:txBody>
          <a:bodyPr anchorCtr="0" anchor="t" bIns="91425" lIns="91425" spcFirstLastPara="1" rIns="91425" wrap="square" tIns="91425">
            <a:normAutofit/>
          </a:bodyPr>
          <a:lstStyle/>
          <a:p>
            <a:pPr indent="0" lvl="0" marL="0" rtl="0" algn="l">
              <a:lnSpc>
                <a:spcPct val="98181"/>
              </a:lnSpc>
              <a:spcBef>
                <a:spcPts val="1000"/>
              </a:spcBef>
              <a:spcAft>
                <a:spcPts val="0"/>
              </a:spcAft>
              <a:buNone/>
            </a:pPr>
            <a:r>
              <a:rPr lang="en" sz="2100">
                <a:solidFill>
                  <a:srgbClr val="000000"/>
                </a:solidFill>
                <a:latin typeface="Arial"/>
                <a:ea typeface="Arial"/>
                <a:cs typeface="Arial"/>
                <a:sym typeface="Arial"/>
              </a:rPr>
              <a:t>•</a:t>
            </a:r>
            <a:r>
              <a:rPr lang="en" sz="2100">
                <a:solidFill>
                  <a:srgbClr val="000000"/>
                </a:solidFill>
                <a:latin typeface="Times New Roman"/>
                <a:ea typeface="Times New Roman"/>
                <a:cs typeface="Times New Roman"/>
                <a:sym typeface="Times New Roman"/>
              </a:rPr>
              <a:t>Frame Heroes were very less covered compared to other Frames in both media. Only 10 % of the news covered by Egemen Qazaqstan were under this Frame while 15% of the news in Tengrinews were about this issue.</a:t>
            </a:r>
            <a:endParaRPr sz="2100">
              <a:solidFill>
                <a:srgbClr val="000000"/>
              </a:solidFill>
              <a:latin typeface="Times New Roman"/>
              <a:ea typeface="Times New Roman"/>
              <a:cs typeface="Times New Roman"/>
              <a:sym typeface="Times New Roman"/>
            </a:endParaRPr>
          </a:p>
          <a:p>
            <a:pPr indent="0" lvl="0" marL="0" rtl="0" algn="l">
              <a:spcBef>
                <a:spcPts val="0"/>
              </a:spcBef>
              <a:spcAft>
                <a:spcPts val="1200"/>
              </a:spcAft>
              <a:buNone/>
            </a:pPr>
            <a:r>
              <a:rPr lang="en" sz="1300">
                <a:solidFill>
                  <a:srgbClr val="000000"/>
                </a:solidFill>
                <a:latin typeface="Times New Roman"/>
                <a:ea typeface="Times New Roman"/>
                <a:cs typeface="Times New Roman"/>
                <a:sym typeface="Times New Roman"/>
              </a:rPr>
              <a:t> </a:t>
            </a:r>
            <a:r>
              <a:rPr lang="en" sz="2100">
                <a:solidFill>
                  <a:srgbClr val="000000"/>
                </a:solidFill>
                <a:latin typeface="Times New Roman"/>
                <a:ea typeface="Times New Roman"/>
                <a:cs typeface="Times New Roman"/>
                <a:sym typeface="Times New Roman"/>
              </a:rPr>
              <a:t>These articles about outstanding Kazakh women who participated in the Second World War, as well as women warriors who lived in Kazakh land. Almost all articles about historical women were positive and their courage and mind were greatly appreciated.</a:t>
            </a:r>
            <a:endParaRPr sz="21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34"/>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lnSpc>
                <a:spcPct val="98181"/>
              </a:lnSpc>
              <a:spcBef>
                <a:spcPts val="1000"/>
              </a:spcBef>
              <a:spcAft>
                <a:spcPts val="0"/>
              </a:spcAft>
              <a:buNone/>
            </a:pPr>
            <a:r>
              <a:rPr lang="en"/>
              <a:t>News Frame</a:t>
            </a:r>
            <a:r>
              <a:rPr lang="en" sz="2400"/>
              <a:t>: </a:t>
            </a:r>
            <a:r>
              <a:rPr lang="en" sz="2400">
                <a:solidFill>
                  <a:srgbClr val="000000"/>
                </a:solidFill>
                <a:latin typeface="Times New Roman"/>
                <a:ea typeface="Times New Roman"/>
                <a:cs typeface="Times New Roman"/>
                <a:sym typeface="Times New Roman"/>
              </a:rPr>
              <a:t>Tradition</a:t>
            </a:r>
            <a:endParaRPr sz="2400"/>
          </a:p>
        </p:txBody>
      </p:sp>
      <p:sp>
        <p:nvSpPr>
          <p:cNvPr id="186" name="Google Shape;186;p34"/>
          <p:cNvSpPr txBox="1"/>
          <p:nvPr>
            <p:ph idx="1" type="body"/>
          </p:nvPr>
        </p:nvSpPr>
        <p:spPr>
          <a:xfrm>
            <a:off x="735725" y="1262975"/>
            <a:ext cx="7640700" cy="3288000"/>
          </a:xfrm>
          <a:prstGeom prst="rect">
            <a:avLst/>
          </a:prstGeom>
        </p:spPr>
        <p:txBody>
          <a:bodyPr anchorCtr="0" anchor="t" bIns="91425" lIns="91425" spcFirstLastPara="1" rIns="91425" wrap="square" tIns="91425">
            <a:normAutofit fontScale="92500" lnSpcReduction="20000"/>
          </a:bodyPr>
          <a:lstStyle/>
          <a:p>
            <a:pPr indent="-340568" lvl="0" marL="457200" rtl="0" algn="l">
              <a:spcBef>
                <a:spcPts val="0"/>
              </a:spcBef>
              <a:spcAft>
                <a:spcPts val="0"/>
              </a:spcAft>
              <a:buClr>
                <a:srgbClr val="000000"/>
              </a:buClr>
              <a:buSzPct val="100000"/>
              <a:buFont typeface="Times New Roman"/>
              <a:buChar char="●"/>
            </a:pPr>
            <a:r>
              <a:rPr lang="en" sz="1906">
                <a:solidFill>
                  <a:srgbClr val="000000"/>
                </a:solidFill>
                <a:latin typeface="Times New Roman"/>
                <a:ea typeface="Times New Roman"/>
                <a:cs typeface="Times New Roman"/>
                <a:sym typeface="Times New Roman"/>
              </a:rPr>
              <a:t>15% of the coverage were dedicated to the Frame of </a:t>
            </a:r>
            <a:r>
              <a:rPr lang="en" sz="1906">
                <a:solidFill>
                  <a:srgbClr val="000000"/>
                </a:solidFill>
                <a:latin typeface="Times New Roman"/>
                <a:ea typeface="Times New Roman"/>
                <a:cs typeface="Times New Roman"/>
                <a:sym typeface="Times New Roman"/>
              </a:rPr>
              <a:t>Tradition</a:t>
            </a:r>
            <a:r>
              <a:rPr lang="en" sz="1906">
                <a:solidFill>
                  <a:srgbClr val="000000"/>
                </a:solidFill>
                <a:latin typeface="Times New Roman"/>
                <a:ea typeface="Times New Roman"/>
                <a:cs typeface="Times New Roman"/>
                <a:sym typeface="Times New Roman"/>
              </a:rPr>
              <a:t> in both online and print media.</a:t>
            </a:r>
            <a:endParaRPr sz="1906">
              <a:solidFill>
                <a:srgbClr val="000000"/>
              </a:solidFill>
              <a:latin typeface="Times New Roman"/>
              <a:ea typeface="Times New Roman"/>
              <a:cs typeface="Times New Roman"/>
              <a:sym typeface="Times New Roman"/>
            </a:endParaRPr>
          </a:p>
          <a:p>
            <a:pPr indent="-340568" lvl="0" marL="457200" rtl="0" algn="just">
              <a:lnSpc>
                <a:spcPct val="163636"/>
              </a:lnSpc>
              <a:spcBef>
                <a:spcPts val="0"/>
              </a:spcBef>
              <a:spcAft>
                <a:spcPts val="0"/>
              </a:spcAft>
              <a:buClr>
                <a:srgbClr val="000000"/>
              </a:buClr>
              <a:buSzPct val="100000"/>
              <a:buFont typeface="Times New Roman"/>
              <a:buChar char="●"/>
            </a:pPr>
            <a:r>
              <a:rPr lang="en" sz="1906">
                <a:solidFill>
                  <a:srgbClr val="000000"/>
                </a:solidFill>
                <a:latin typeface="Times New Roman"/>
                <a:ea typeface="Times New Roman"/>
                <a:cs typeface="Times New Roman"/>
                <a:sym typeface="Times New Roman"/>
              </a:rPr>
              <a:t>The stories were mostly about the culture of wedding in the country.  In the Kazakh traditional family, the place of the daughter-in-law is very important, therefore, articles about traditions associated with the wedding specially was given the priority. The online media also published contents related to the pregnancy and the traditions one follows in the society after giving birth to a child. And 40 restrictions that girls should follow.  </a:t>
            </a:r>
            <a:endParaRPr sz="1906">
              <a:solidFill>
                <a:srgbClr val="000000"/>
              </a:solidFill>
              <a:latin typeface="Times New Roman"/>
              <a:ea typeface="Times New Roman"/>
              <a:cs typeface="Times New Roman"/>
              <a:sym typeface="Times New Roman"/>
            </a:endParaRPr>
          </a:p>
          <a:p>
            <a:pPr indent="0" lvl="0" marL="0" rtl="0" algn="l">
              <a:spcBef>
                <a:spcPts val="0"/>
              </a:spcBef>
              <a:spcAft>
                <a:spcPts val="1200"/>
              </a:spcAft>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35"/>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4400">
                <a:solidFill>
                  <a:srgbClr val="000000"/>
                </a:solidFill>
                <a:latin typeface="Times New Roman"/>
                <a:ea typeface="Times New Roman"/>
                <a:cs typeface="Times New Roman"/>
                <a:sym typeface="Times New Roman"/>
              </a:rPr>
              <a:t>Other Frame </a:t>
            </a:r>
            <a:endParaRPr/>
          </a:p>
        </p:txBody>
      </p:sp>
      <p:sp>
        <p:nvSpPr>
          <p:cNvPr id="192" name="Google Shape;192;p35"/>
          <p:cNvSpPr txBox="1"/>
          <p:nvPr>
            <p:ph idx="1" type="body"/>
          </p:nvPr>
        </p:nvSpPr>
        <p:spPr>
          <a:xfrm>
            <a:off x="1303800" y="1513350"/>
            <a:ext cx="7030500" cy="3018300"/>
          </a:xfrm>
          <a:prstGeom prst="rect">
            <a:avLst/>
          </a:prstGeom>
        </p:spPr>
        <p:txBody>
          <a:bodyPr anchorCtr="0" anchor="t" bIns="91425" lIns="91425" spcFirstLastPara="1" rIns="91425" wrap="square" tIns="91425">
            <a:noAutofit/>
          </a:bodyPr>
          <a:lstStyle/>
          <a:p>
            <a:pPr indent="-336550" lvl="0" marL="457200" rtl="0" algn="l">
              <a:lnSpc>
                <a:spcPct val="150000"/>
              </a:lnSpc>
              <a:spcBef>
                <a:spcPts val="0"/>
              </a:spcBef>
              <a:spcAft>
                <a:spcPts val="0"/>
              </a:spcAft>
              <a:buClr>
                <a:srgbClr val="222222"/>
              </a:buClr>
              <a:buSzPts val="1700"/>
              <a:buFont typeface="Times New Roman"/>
              <a:buChar char="➔"/>
            </a:pPr>
            <a:r>
              <a:rPr lang="en" sz="1700">
                <a:solidFill>
                  <a:srgbClr val="222222"/>
                </a:solidFill>
                <a:latin typeface="Times New Roman"/>
                <a:ea typeface="Times New Roman"/>
                <a:cs typeface="Times New Roman"/>
                <a:sym typeface="Times New Roman"/>
              </a:rPr>
              <a:t>In Egemen Qazaqstan were not found any article under this frame. </a:t>
            </a:r>
            <a:endParaRPr sz="1700">
              <a:solidFill>
                <a:srgbClr val="222222"/>
              </a:solidFill>
              <a:latin typeface="Times New Roman"/>
              <a:ea typeface="Times New Roman"/>
              <a:cs typeface="Times New Roman"/>
              <a:sym typeface="Times New Roman"/>
            </a:endParaRPr>
          </a:p>
          <a:p>
            <a:pPr indent="-336550" lvl="0" marL="457200" rtl="0" algn="l">
              <a:lnSpc>
                <a:spcPct val="150000"/>
              </a:lnSpc>
              <a:spcBef>
                <a:spcPts val="0"/>
              </a:spcBef>
              <a:spcAft>
                <a:spcPts val="0"/>
              </a:spcAft>
              <a:buClr>
                <a:srgbClr val="222222"/>
              </a:buClr>
              <a:buSzPts val="1700"/>
              <a:buFont typeface="Times New Roman"/>
              <a:buChar char="➔"/>
            </a:pPr>
            <a:r>
              <a:rPr lang="en" sz="1700">
                <a:solidFill>
                  <a:srgbClr val="222222"/>
                </a:solidFill>
                <a:latin typeface="Times New Roman"/>
                <a:ea typeface="Times New Roman"/>
                <a:cs typeface="Times New Roman"/>
                <a:sym typeface="Times New Roman"/>
              </a:rPr>
              <a:t>There were 8 articles in Tengrinews </a:t>
            </a:r>
            <a:r>
              <a:rPr lang="en" sz="1700">
                <a:solidFill>
                  <a:srgbClr val="222222"/>
                </a:solidFill>
                <a:latin typeface="Times New Roman"/>
                <a:ea typeface="Times New Roman"/>
                <a:cs typeface="Times New Roman"/>
                <a:sym typeface="Times New Roman"/>
              </a:rPr>
              <a:t>which did not match these Frames and is labelled as others. This accounted to 23,5 % of the total coverage.  </a:t>
            </a:r>
            <a:endParaRPr sz="1700">
              <a:solidFill>
                <a:srgbClr val="222222"/>
              </a:solidFill>
              <a:latin typeface="Times New Roman"/>
              <a:ea typeface="Times New Roman"/>
              <a:cs typeface="Times New Roman"/>
              <a:sym typeface="Times New Roman"/>
            </a:endParaRPr>
          </a:p>
          <a:p>
            <a:pPr indent="-336550" lvl="0" marL="457200" rtl="0" algn="l">
              <a:lnSpc>
                <a:spcPct val="150000"/>
              </a:lnSpc>
              <a:spcBef>
                <a:spcPts val="0"/>
              </a:spcBef>
              <a:spcAft>
                <a:spcPts val="0"/>
              </a:spcAft>
              <a:buClr>
                <a:srgbClr val="222222"/>
              </a:buClr>
              <a:buSzPts val="1700"/>
              <a:buFont typeface="Times New Roman"/>
              <a:buChar char="➔"/>
            </a:pPr>
            <a:r>
              <a:rPr lang="en" sz="1700">
                <a:solidFill>
                  <a:srgbClr val="222222"/>
                </a:solidFill>
                <a:latin typeface="Times New Roman"/>
                <a:ea typeface="Times New Roman"/>
                <a:cs typeface="Times New Roman"/>
                <a:sym typeface="Times New Roman"/>
              </a:rPr>
              <a:t>Last year 26,5% crime were made by women.</a:t>
            </a:r>
            <a:endParaRPr sz="1700">
              <a:solidFill>
                <a:srgbClr val="222222"/>
              </a:solidFill>
              <a:latin typeface="Times New Roman"/>
              <a:ea typeface="Times New Roman"/>
              <a:cs typeface="Times New Roman"/>
              <a:sym typeface="Times New Roman"/>
            </a:endParaRPr>
          </a:p>
          <a:p>
            <a:pPr indent="-336550" lvl="0" marL="457200" rtl="0" algn="l">
              <a:lnSpc>
                <a:spcPct val="150000"/>
              </a:lnSpc>
              <a:spcBef>
                <a:spcPts val="0"/>
              </a:spcBef>
              <a:spcAft>
                <a:spcPts val="0"/>
              </a:spcAft>
              <a:buClr>
                <a:srgbClr val="222222"/>
              </a:buClr>
              <a:buSzPts val="1700"/>
              <a:buFont typeface="Times New Roman"/>
              <a:buChar char="➔"/>
            </a:pPr>
            <a:r>
              <a:rPr lang="en" sz="1700">
                <a:solidFill>
                  <a:srgbClr val="222222"/>
                </a:solidFill>
                <a:latin typeface="Times New Roman"/>
                <a:ea typeface="Times New Roman"/>
                <a:cs typeface="Times New Roman"/>
                <a:sym typeface="Times New Roman"/>
              </a:rPr>
              <a:t>Woman from Aktobe is dissatisfied with the fact that those who killed her son did not receive any punishment</a:t>
            </a:r>
            <a:endParaRPr sz="1700">
              <a:solidFill>
                <a:srgbClr val="222222"/>
              </a:solidFill>
              <a:latin typeface="Times New Roman"/>
              <a:ea typeface="Times New Roman"/>
              <a:cs typeface="Times New Roman"/>
              <a:sym typeface="Times New Roman"/>
            </a:endParaRPr>
          </a:p>
          <a:p>
            <a:pPr indent="-336550" lvl="0" marL="457200" rtl="0" algn="l">
              <a:lnSpc>
                <a:spcPct val="150000"/>
              </a:lnSpc>
              <a:spcBef>
                <a:spcPts val="0"/>
              </a:spcBef>
              <a:spcAft>
                <a:spcPts val="0"/>
              </a:spcAft>
              <a:buClr>
                <a:srgbClr val="222222"/>
              </a:buClr>
              <a:buSzPts val="1700"/>
              <a:buFont typeface="Times New Roman"/>
              <a:buChar char="➔"/>
            </a:pPr>
            <a:r>
              <a:rPr lang="en" sz="1700">
                <a:solidFill>
                  <a:srgbClr val="222222"/>
                </a:solidFill>
                <a:latin typeface="Times New Roman"/>
                <a:ea typeface="Times New Roman"/>
                <a:cs typeface="Times New Roman"/>
                <a:sym typeface="Times New Roman"/>
              </a:rPr>
              <a:t>Woman told how she stopped eating meat</a:t>
            </a:r>
            <a:endParaRPr sz="1700">
              <a:solidFill>
                <a:srgbClr val="222222"/>
              </a:solidFill>
              <a:latin typeface="Times New Roman"/>
              <a:ea typeface="Times New Roman"/>
              <a:cs typeface="Times New Roman"/>
              <a:sym typeface="Times New Roman"/>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36"/>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Tones</a:t>
            </a:r>
            <a:endParaRPr/>
          </a:p>
        </p:txBody>
      </p:sp>
      <p:sp>
        <p:nvSpPr>
          <p:cNvPr id="198" name="Google Shape;198;p36"/>
          <p:cNvSpPr txBox="1"/>
          <p:nvPr>
            <p:ph idx="1" type="body"/>
          </p:nvPr>
        </p:nvSpPr>
        <p:spPr>
          <a:xfrm>
            <a:off x="1149375" y="1206850"/>
            <a:ext cx="7185000" cy="3726000"/>
          </a:xfrm>
          <a:prstGeom prst="rect">
            <a:avLst/>
          </a:prstGeom>
        </p:spPr>
        <p:txBody>
          <a:bodyPr anchorCtr="0" anchor="t" bIns="91425" lIns="91425" spcFirstLastPara="1" rIns="91425" wrap="square" tIns="91425">
            <a:normAutofit fontScale="92500" lnSpcReduction="10000"/>
          </a:bodyPr>
          <a:lstStyle/>
          <a:p>
            <a:pPr indent="-340201" lvl="0" marL="457200" rtl="0" algn="l">
              <a:lnSpc>
                <a:spcPct val="115000"/>
              </a:lnSpc>
              <a:spcBef>
                <a:spcPts val="0"/>
              </a:spcBef>
              <a:spcAft>
                <a:spcPts val="0"/>
              </a:spcAft>
              <a:buClr>
                <a:srgbClr val="222222"/>
              </a:buClr>
              <a:buSzPct val="100000"/>
              <a:buFont typeface="Times New Roman"/>
              <a:buChar char="➢"/>
            </a:pPr>
            <a:r>
              <a:rPr lang="en" sz="1900">
                <a:solidFill>
                  <a:srgbClr val="222222"/>
                </a:solidFill>
                <a:latin typeface="Times New Roman"/>
                <a:ea typeface="Times New Roman"/>
                <a:cs typeface="Times New Roman"/>
                <a:sym typeface="Times New Roman"/>
              </a:rPr>
              <a:t>Egemen Qazaqstan covered news mostly positive (69%). Additionally 19% were </a:t>
            </a:r>
            <a:r>
              <a:rPr lang="en" sz="1900">
                <a:solidFill>
                  <a:srgbClr val="222222"/>
                </a:solidFill>
                <a:latin typeface="Times New Roman"/>
                <a:ea typeface="Times New Roman"/>
                <a:cs typeface="Times New Roman"/>
                <a:sym typeface="Times New Roman"/>
              </a:rPr>
              <a:t>neutral, and 12% were negative. </a:t>
            </a:r>
            <a:endParaRPr sz="1900">
              <a:solidFill>
                <a:srgbClr val="222222"/>
              </a:solidFill>
              <a:latin typeface="Times New Roman"/>
              <a:ea typeface="Times New Roman"/>
              <a:cs typeface="Times New Roman"/>
              <a:sym typeface="Times New Roman"/>
            </a:endParaRPr>
          </a:p>
          <a:p>
            <a:pPr indent="-340201" lvl="0" marL="457200" rtl="0" algn="l">
              <a:lnSpc>
                <a:spcPct val="115000"/>
              </a:lnSpc>
              <a:spcBef>
                <a:spcPts val="0"/>
              </a:spcBef>
              <a:spcAft>
                <a:spcPts val="0"/>
              </a:spcAft>
              <a:buClr>
                <a:srgbClr val="222222"/>
              </a:buClr>
              <a:buSzPct val="100000"/>
              <a:buFont typeface="Times New Roman"/>
              <a:buChar char="➢"/>
            </a:pPr>
            <a:r>
              <a:rPr lang="en" sz="1900">
                <a:solidFill>
                  <a:srgbClr val="222222"/>
                </a:solidFill>
                <a:latin typeface="Times New Roman"/>
                <a:ea typeface="Times New Roman"/>
                <a:cs typeface="Times New Roman"/>
                <a:sym typeface="Times New Roman"/>
              </a:rPr>
              <a:t>While Tengrinews covered predominantly neutral 38%, and 35% in positive note, 24% in negative tone. </a:t>
            </a:r>
            <a:endParaRPr sz="1900">
              <a:solidFill>
                <a:srgbClr val="222222"/>
              </a:solidFill>
              <a:latin typeface="Times New Roman"/>
              <a:ea typeface="Times New Roman"/>
              <a:cs typeface="Times New Roman"/>
              <a:sym typeface="Times New Roman"/>
            </a:endParaRPr>
          </a:p>
          <a:p>
            <a:pPr indent="-340201" lvl="0" marL="457200" rtl="0" algn="l">
              <a:lnSpc>
                <a:spcPct val="115000"/>
              </a:lnSpc>
              <a:spcBef>
                <a:spcPts val="0"/>
              </a:spcBef>
              <a:spcAft>
                <a:spcPts val="0"/>
              </a:spcAft>
              <a:buClr>
                <a:srgbClr val="222222"/>
              </a:buClr>
              <a:buSzPct val="100000"/>
              <a:buFont typeface="Times New Roman"/>
              <a:buChar char="➢"/>
            </a:pPr>
            <a:r>
              <a:rPr lang="en" sz="1900">
                <a:solidFill>
                  <a:srgbClr val="222222"/>
                </a:solidFill>
                <a:latin typeface="Times New Roman"/>
                <a:ea typeface="Times New Roman"/>
                <a:cs typeface="Times New Roman"/>
                <a:sym typeface="Times New Roman"/>
              </a:rPr>
              <a:t>Positive</a:t>
            </a:r>
            <a:r>
              <a:rPr lang="en" sz="1900">
                <a:solidFill>
                  <a:srgbClr val="222222"/>
                </a:solidFill>
                <a:latin typeface="Times New Roman"/>
                <a:ea typeface="Times New Roman"/>
                <a:cs typeface="Times New Roman"/>
                <a:sym typeface="Times New Roman"/>
              </a:rPr>
              <a:t> ones are achievements of women in different fields, mostly in sports.</a:t>
            </a:r>
            <a:endParaRPr sz="1900">
              <a:solidFill>
                <a:srgbClr val="222222"/>
              </a:solidFill>
              <a:latin typeface="Times New Roman"/>
              <a:ea typeface="Times New Roman"/>
              <a:cs typeface="Times New Roman"/>
              <a:sym typeface="Times New Roman"/>
            </a:endParaRPr>
          </a:p>
          <a:p>
            <a:pPr indent="-340201" lvl="0" marL="457200" rtl="0" algn="l">
              <a:lnSpc>
                <a:spcPct val="115000"/>
              </a:lnSpc>
              <a:spcBef>
                <a:spcPts val="0"/>
              </a:spcBef>
              <a:spcAft>
                <a:spcPts val="0"/>
              </a:spcAft>
              <a:buClr>
                <a:srgbClr val="222222"/>
              </a:buClr>
              <a:buSzPct val="100000"/>
              <a:buFont typeface="Times New Roman"/>
              <a:buChar char="➢"/>
            </a:pPr>
            <a:r>
              <a:rPr lang="en" sz="1900">
                <a:solidFill>
                  <a:srgbClr val="222222"/>
                </a:solidFill>
                <a:latin typeface="Times New Roman"/>
                <a:ea typeface="Times New Roman"/>
                <a:cs typeface="Times New Roman"/>
                <a:sym typeface="Times New Roman"/>
              </a:rPr>
              <a:t>Under negative tone were publications that </a:t>
            </a:r>
            <a:r>
              <a:rPr lang="en" sz="1900">
                <a:solidFill>
                  <a:srgbClr val="222222"/>
                </a:solidFill>
                <a:latin typeface="Times New Roman"/>
                <a:ea typeface="Times New Roman"/>
                <a:cs typeface="Times New Roman"/>
                <a:sym typeface="Times New Roman"/>
              </a:rPr>
              <a:t>women are not like in the past, they value western culture, and they are getting married to foreigners. </a:t>
            </a:r>
            <a:endParaRPr sz="1900">
              <a:solidFill>
                <a:srgbClr val="222222"/>
              </a:solidFill>
              <a:latin typeface="Times New Roman"/>
              <a:ea typeface="Times New Roman"/>
              <a:cs typeface="Times New Roman"/>
              <a:sym typeface="Times New Roman"/>
            </a:endParaRPr>
          </a:p>
          <a:p>
            <a:pPr indent="-340201" lvl="0" marL="457200" rtl="0" algn="l">
              <a:lnSpc>
                <a:spcPct val="115000"/>
              </a:lnSpc>
              <a:spcBef>
                <a:spcPts val="0"/>
              </a:spcBef>
              <a:spcAft>
                <a:spcPts val="0"/>
              </a:spcAft>
              <a:buClr>
                <a:srgbClr val="000000"/>
              </a:buClr>
              <a:buSzPct val="100000"/>
              <a:buFont typeface="Times New Roman"/>
              <a:buChar char="➢"/>
            </a:pPr>
            <a:r>
              <a:rPr lang="en" sz="1900">
                <a:solidFill>
                  <a:srgbClr val="000000"/>
                </a:solidFill>
                <a:latin typeface="Times New Roman"/>
                <a:ea typeface="Times New Roman"/>
                <a:cs typeface="Times New Roman"/>
                <a:sym typeface="Times New Roman"/>
              </a:rPr>
              <a:t>The online media reported more negative news mainly because of that the stories with negative tone are the ones that are read the most.</a:t>
            </a:r>
            <a:endParaRPr sz="1900">
              <a:latin typeface="Times New Roman"/>
              <a:ea typeface="Times New Roman"/>
              <a:cs typeface="Times New Roman"/>
              <a:sym typeface="Times New Roman"/>
            </a:endParaRPr>
          </a:p>
          <a:p>
            <a:pPr indent="0" lvl="0" marL="0" rtl="0" algn="l">
              <a:spcBef>
                <a:spcPts val="1200"/>
              </a:spcBef>
              <a:spcAft>
                <a:spcPts val="1200"/>
              </a:spcAft>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37"/>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Discussion</a:t>
            </a:r>
            <a:endParaRPr/>
          </a:p>
        </p:txBody>
      </p:sp>
      <p:sp>
        <p:nvSpPr>
          <p:cNvPr id="204" name="Google Shape;204;p37"/>
          <p:cNvSpPr txBox="1"/>
          <p:nvPr>
            <p:ph idx="1" type="body"/>
          </p:nvPr>
        </p:nvSpPr>
        <p:spPr>
          <a:xfrm>
            <a:off x="672650" y="1098150"/>
            <a:ext cx="7861800" cy="3734100"/>
          </a:xfrm>
          <a:prstGeom prst="rect">
            <a:avLst/>
          </a:prstGeom>
        </p:spPr>
        <p:txBody>
          <a:bodyPr anchorCtr="0" anchor="t" bIns="91425" lIns="91425" spcFirstLastPara="1" rIns="91425" wrap="square" tIns="91425">
            <a:noAutofit/>
          </a:bodyPr>
          <a:lstStyle/>
          <a:p>
            <a:pPr indent="-304800" lvl="0" marL="457200" rtl="0" algn="just">
              <a:lnSpc>
                <a:spcPct val="163636"/>
              </a:lnSpc>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Differences in the number of articles published indicates that they carried unequal weight of attention in different matters related to women. The data analysis showed that all the newspapers presented direct or event-based news as largest coverage and devoted less space for opinion pieces. Hence, we can say that the newspapers mostly performed surveillance role instead of correlation function. When straight news dominates the coverage, it leaves little room for the creativeness of journalists, resulting in top-down communication format (Van Dijk, 1988).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Even though most of the portrayal of women were neutral, the online news has more negative news that the newspaper. This shows that online news tends to attract more readers with negative portrayal of women. The findings reiterate the fact that in Kazakh society, stereotypical thinking still exists at a very high level and is perceived as a normal phenomenon.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Women were very less covered in political and economic news. </a:t>
            </a:r>
            <a:endParaRPr sz="1200">
              <a:solidFill>
                <a:srgbClr val="000000"/>
              </a:solidFill>
              <a:latin typeface="Times New Roman"/>
              <a:ea typeface="Times New Roman"/>
              <a:cs typeface="Times New Roman"/>
              <a:sym typeface="Times New Roman"/>
            </a:endParaRPr>
          </a:p>
          <a:p>
            <a:pPr indent="-304800" lvl="0" marL="457200" rtl="0" algn="just">
              <a:lnSpc>
                <a:spcPct val="150000"/>
              </a:lnSpc>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Media is also responsible to educate people through its contents. However, the data analysis showed that there were no educative materials that is intended to educate and aware people regarding gender-based violence and other issues related to women’s right, reproductive health and their participation in economic activities and how it can help in the transformation of the society. </a:t>
            </a:r>
            <a:endParaRPr sz="1200">
              <a:solidFill>
                <a:srgbClr val="000000"/>
              </a:solidFill>
              <a:latin typeface="Times New Roman"/>
              <a:ea typeface="Times New Roman"/>
              <a:cs typeface="Times New Roman"/>
              <a:sym typeface="Times New Roman"/>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8"/>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Conclusion and Recommendations </a:t>
            </a:r>
            <a:endParaRPr/>
          </a:p>
        </p:txBody>
      </p:sp>
      <p:sp>
        <p:nvSpPr>
          <p:cNvPr id="210" name="Google Shape;210;p38"/>
          <p:cNvSpPr txBox="1"/>
          <p:nvPr>
            <p:ph idx="1" type="body"/>
          </p:nvPr>
        </p:nvSpPr>
        <p:spPr>
          <a:xfrm>
            <a:off x="375375" y="1067575"/>
            <a:ext cx="8520600" cy="3856500"/>
          </a:xfrm>
          <a:prstGeom prst="rect">
            <a:avLst/>
          </a:prstGeom>
        </p:spPr>
        <p:txBody>
          <a:bodyPr anchorCtr="0" anchor="t" bIns="91425" lIns="91425" spcFirstLastPara="1" rIns="91425" wrap="square" tIns="91425">
            <a:noAutofit/>
          </a:bodyPr>
          <a:lstStyle/>
          <a:p>
            <a:pPr indent="-311150" lvl="0" marL="457200" rtl="0" algn="just">
              <a:lnSpc>
                <a:spcPct val="163636"/>
              </a:lnSpc>
              <a:spcBef>
                <a:spcPts val="0"/>
              </a:spcBef>
              <a:spcAft>
                <a:spcPts val="0"/>
              </a:spcAft>
              <a:buClr>
                <a:srgbClr val="000000"/>
              </a:buClr>
              <a:buSzPts val="1300"/>
              <a:buFont typeface="Times New Roman"/>
              <a:buChar char="●"/>
            </a:pPr>
            <a:r>
              <a:rPr lang="en" sz="1300">
                <a:solidFill>
                  <a:srgbClr val="000000"/>
                </a:solidFill>
                <a:latin typeface="Times New Roman"/>
                <a:ea typeface="Times New Roman"/>
                <a:cs typeface="Times New Roman"/>
                <a:sym typeface="Times New Roman"/>
              </a:rPr>
              <a:t>The portrayal of women in the media is an issue of growing concern. The world of mass media and its role and influence in our lives is increasing at a rapid pace.</a:t>
            </a:r>
            <a:endParaRPr sz="1300">
              <a:solidFill>
                <a:srgbClr val="000000"/>
              </a:solidFill>
              <a:latin typeface="Times New Roman"/>
              <a:ea typeface="Times New Roman"/>
              <a:cs typeface="Times New Roman"/>
              <a:sym typeface="Times New Roman"/>
            </a:endParaRPr>
          </a:p>
          <a:p>
            <a:pPr indent="-311150" lvl="0" marL="457200" rtl="0" algn="just">
              <a:lnSpc>
                <a:spcPct val="163636"/>
              </a:lnSpc>
              <a:spcBef>
                <a:spcPts val="0"/>
              </a:spcBef>
              <a:spcAft>
                <a:spcPts val="0"/>
              </a:spcAft>
              <a:buClr>
                <a:srgbClr val="000000"/>
              </a:buClr>
              <a:buSzPts val="1300"/>
              <a:buFont typeface="Times New Roman"/>
              <a:buChar char="●"/>
            </a:pPr>
            <a:r>
              <a:rPr lang="en" sz="1300">
                <a:solidFill>
                  <a:srgbClr val="000000"/>
                </a:solidFill>
                <a:latin typeface="Times New Roman"/>
                <a:ea typeface="Times New Roman"/>
                <a:cs typeface="Times New Roman"/>
                <a:sym typeface="Times New Roman"/>
              </a:rPr>
              <a:t>The analysis shows that it is necessary that the media in Kazakhstan should portray more positive stories in regard to women.  Portraying women as role models in the media can help women become more ambitious and assertive and can help in disseminating the positive attitude regarding women in the society. </a:t>
            </a:r>
            <a:endParaRPr sz="1300">
              <a:solidFill>
                <a:srgbClr val="000000"/>
              </a:solidFill>
              <a:latin typeface="Times New Roman"/>
              <a:ea typeface="Times New Roman"/>
              <a:cs typeface="Times New Roman"/>
              <a:sym typeface="Times New Roman"/>
            </a:endParaRPr>
          </a:p>
          <a:p>
            <a:pPr indent="-311150" lvl="0" marL="457200" rtl="0" algn="just">
              <a:lnSpc>
                <a:spcPct val="163636"/>
              </a:lnSpc>
              <a:spcBef>
                <a:spcPts val="0"/>
              </a:spcBef>
              <a:spcAft>
                <a:spcPts val="0"/>
              </a:spcAft>
              <a:buClr>
                <a:srgbClr val="000000"/>
              </a:buClr>
              <a:buSzPts val="1300"/>
              <a:buFont typeface="Times New Roman"/>
              <a:buChar char="●"/>
            </a:pPr>
            <a:r>
              <a:rPr lang="en" sz="1300">
                <a:solidFill>
                  <a:srgbClr val="000000"/>
                </a:solidFill>
                <a:latin typeface="Times New Roman"/>
                <a:ea typeface="Times New Roman"/>
                <a:cs typeface="Times New Roman"/>
                <a:sym typeface="Times New Roman"/>
              </a:rPr>
              <a:t>Thus, it can be concluded that overall effect of the portrayal of women in media is to reinforce rather than reduce prejudices and stereotypes. None of these women presented in both the media were self defining, powerful characters who decided for themselves and chose for themselves. </a:t>
            </a:r>
            <a:endParaRPr sz="1300">
              <a:solidFill>
                <a:srgbClr val="000000"/>
              </a:solidFill>
              <a:latin typeface="Times New Roman"/>
              <a:ea typeface="Times New Roman"/>
              <a:cs typeface="Times New Roman"/>
              <a:sym typeface="Times New Roman"/>
            </a:endParaRPr>
          </a:p>
          <a:p>
            <a:pPr indent="-311150" lvl="0" marL="457200" rtl="0" algn="just">
              <a:lnSpc>
                <a:spcPct val="163636"/>
              </a:lnSpc>
              <a:spcBef>
                <a:spcPts val="0"/>
              </a:spcBef>
              <a:spcAft>
                <a:spcPts val="0"/>
              </a:spcAft>
              <a:buClr>
                <a:srgbClr val="000000"/>
              </a:buClr>
              <a:buSzPts val="1300"/>
              <a:buFont typeface="Times New Roman"/>
              <a:buChar char="●"/>
            </a:pPr>
            <a:r>
              <a:rPr lang="en" sz="1300">
                <a:solidFill>
                  <a:srgbClr val="000000"/>
                </a:solidFill>
                <a:latin typeface="Times New Roman"/>
                <a:ea typeface="Times New Roman"/>
                <a:cs typeface="Times New Roman"/>
                <a:sym typeface="Times New Roman"/>
              </a:rPr>
              <a:t>The study recommends some workshop or training for media personals who report on gender issues to enable them give a fair and factual reports and control the  presentation of  stereotypical contents in Kazakh media. </a:t>
            </a:r>
            <a:endParaRPr sz="1300">
              <a:solidFill>
                <a:srgbClr val="000000"/>
              </a:solidFill>
              <a:latin typeface="Times New Roman"/>
              <a:ea typeface="Times New Roman"/>
              <a:cs typeface="Times New Roman"/>
              <a:sym typeface="Times New Roman"/>
            </a:endParaRPr>
          </a:p>
          <a:p>
            <a:pPr indent="0" lvl="0" marL="0" rtl="0" algn="l">
              <a:spcBef>
                <a:spcPts val="1200"/>
              </a:spcBef>
              <a:spcAft>
                <a:spcPts val="1200"/>
              </a:spcAft>
              <a:buNone/>
            </a:pPr>
            <a:r>
              <a:t/>
            </a:r>
            <a:endParaRPr sz="21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39"/>
          <p:cNvSpPr txBox="1"/>
          <p:nvPr>
            <p:ph type="title"/>
          </p:nvPr>
        </p:nvSpPr>
        <p:spPr>
          <a:xfrm>
            <a:off x="311700" y="391350"/>
            <a:ext cx="8520600" cy="29127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sz="6000"/>
              <a:t>Thank you!</a:t>
            </a:r>
            <a:endParaRPr sz="60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3F3F3"/>
        </a:solidFill>
      </p:bgPr>
    </p:bg>
    <p:spTree>
      <p:nvGrpSpPr>
        <p:cNvPr id="70" name="Shape 70"/>
        <p:cNvGrpSpPr/>
        <p:nvPr/>
      </p:nvGrpSpPr>
      <p:grpSpPr>
        <a:xfrm>
          <a:off x="0" y="0"/>
          <a:ext cx="0" cy="0"/>
          <a:chOff x="0" y="0"/>
          <a:chExt cx="0" cy="0"/>
        </a:xfrm>
      </p:grpSpPr>
      <p:sp>
        <p:nvSpPr>
          <p:cNvPr id="71" name="Google Shape;71;p15"/>
          <p:cNvSpPr txBox="1"/>
          <p:nvPr/>
        </p:nvSpPr>
        <p:spPr>
          <a:xfrm>
            <a:off x="636750" y="544775"/>
            <a:ext cx="7273200" cy="1587000"/>
          </a:xfrm>
          <a:prstGeom prst="rect">
            <a:avLst/>
          </a:prstGeom>
          <a:noFill/>
          <a:ln>
            <a:noFill/>
          </a:ln>
        </p:spPr>
        <p:txBody>
          <a:bodyPr anchorCtr="0" anchor="t" bIns="91425" lIns="91425" spcFirstLastPara="1" rIns="91425" wrap="square" tIns="91425">
            <a:spAutoFit/>
          </a:bodyPr>
          <a:lstStyle/>
          <a:p>
            <a:pPr indent="0" lvl="0" marL="0" rtl="0" algn="just">
              <a:lnSpc>
                <a:spcPct val="100000"/>
              </a:lnSpc>
              <a:spcBef>
                <a:spcPts val="1200"/>
              </a:spcBef>
              <a:spcAft>
                <a:spcPts val="0"/>
              </a:spcAft>
              <a:buNone/>
            </a:pPr>
            <a:r>
              <a:t/>
            </a:r>
            <a:endParaRPr sz="1200">
              <a:latin typeface="Times New Roman"/>
              <a:ea typeface="Times New Roman"/>
              <a:cs typeface="Times New Roman"/>
              <a:sym typeface="Times New Roman"/>
            </a:endParaRPr>
          </a:p>
          <a:p>
            <a:pPr indent="0" lvl="0" marL="0" rtl="0" algn="just">
              <a:lnSpc>
                <a:spcPct val="150000"/>
              </a:lnSpc>
              <a:spcBef>
                <a:spcPts val="1200"/>
              </a:spcBef>
              <a:spcAft>
                <a:spcPts val="0"/>
              </a:spcAft>
              <a:buNone/>
            </a:pPr>
            <a:r>
              <a:t/>
            </a:r>
            <a:endParaRPr>
              <a:latin typeface="Times New Roman"/>
              <a:ea typeface="Times New Roman"/>
              <a:cs typeface="Times New Roman"/>
              <a:sym typeface="Times New Roman"/>
            </a:endParaRPr>
          </a:p>
          <a:p>
            <a:pPr indent="0" lvl="0" marL="0" rtl="0" algn="just">
              <a:lnSpc>
                <a:spcPct val="115000"/>
              </a:lnSpc>
              <a:spcBef>
                <a:spcPts val="1200"/>
              </a:spcBef>
              <a:spcAft>
                <a:spcPts val="0"/>
              </a:spcAft>
              <a:buNone/>
            </a:pPr>
            <a:r>
              <a:t/>
            </a:r>
            <a:endParaRPr>
              <a:latin typeface="Times New Roman"/>
              <a:ea typeface="Times New Roman"/>
              <a:cs typeface="Times New Roman"/>
              <a:sym typeface="Times New Roman"/>
            </a:endParaRPr>
          </a:p>
          <a:p>
            <a:pPr indent="0" lvl="0" marL="0" rtl="0" algn="l">
              <a:spcBef>
                <a:spcPts val="1200"/>
              </a:spcBef>
              <a:spcAft>
                <a:spcPts val="0"/>
              </a:spcAft>
              <a:buNone/>
            </a:pPr>
            <a:r>
              <a:t/>
            </a:r>
            <a:endParaRPr sz="1200">
              <a:latin typeface="Times New Roman"/>
              <a:ea typeface="Times New Roman"/>
              <a:cs typeface="Times New Roman"/>
              <a:sym typeface="Times New Roman"/>
            </a:endParaRPr>
          </a:p>
        </p:txBody>
      </p:sp>
      <p:sp>
        <p:nvSpPr>
          <p:cNvPr id="72" name="Google Shape;72;p15"/>
          <p:cNvSpPr txBox="1"/>
          <p:nvPr/>
        </p:nvSpPr>
        <p:spPr>
          <a:xfrm>
            <a:off x="756675" y="420275"/>
            <a:ext cx="7576500" cy="4433100"/>
          </a:xfrm>
          <a:prstGeom prst="rect">
            <a:avLst/>
          </a:prstGeom>
          <a:noFill/>
          <a:ln>
            <a:noFill/>
          </a:ln>
        </p:spPr>
        <p:txBody>
          <a:bodyPr anchorCtr="0" anchor="t" bIns="91425" lIns="91425" spcFirstLastPara="1" rIns="91425" wrap="square" tIns="91425">
            <a:spAutoFit/>
          </a:bodyPr>
          <a:lstStyle/>
          <a:p>
            <a:pPr indent="-381000" lvl="0" marL="457200" rtl="0" algn="just">
              <a:lnSpc>
                <a:spcPct val="150000"/>
              </a:lnSpc>
              <a:spcBef>
                <a:spcPts val="1200"/>
              </a:spcBef>
              <a:spcAft>
                <a:spcPts val="0"/>
              </a:spcAft>
              <a:buClr>
                <a:schemeClr val="dk2"/>
              </a:buClr>
              <a:buSzPts val="2400"/>
              <a:buFont typeface="Times New Roman"/>
              <a:buChar char="❖"/>
            </a:pPr>
            <a:r>
              <a:rPr lang="en" sz="2400">
                <a:latin typeface="Times New Roman"/>
                <a:ea typeface="Times New Roman"/>
                <a:cs typeface="Times New Roman"/>
                <a:sym typeface="Times New Roman"/>
              </a:rPr>
              <a:t>In Kazakhstan the representation of women is high in media, their presence in higher level mostly the decision-making level is negligible. </a:t>
            </a:r>
            <a:endParaRPr sz="2400">
              <a:solidFill>
                <a:schemeClr val="dk2"/>
              </a:solidFill>
              <a:latin typeface="Nunito"/>
              <a:ea typeface="Nunito"/>
              <a:cs typeface="Nunito"/>
              <a:sym typeface="Nunito"/>
            </a:endParaRPr>
          </a:p>
          <a:p>
            <a:pPr indent="-381000" lvl="0" marL="457200" rtl="0" algn="just">
              <a:lnSpc>
                <a:spcPct val="150000"/>
              </a:lnSpc>
              <a:spcBef>
                <a:spcPts val="0"/>
              </a:spcBef>
              <a:spcAft>
                <a:spcPts val="0"/>
              </a:spcAft>
              <a:buClr>
                <a:schemeClr val="dk2"/>
              </a:buClr>
              <a:buSzPts val="2400"/>
              <a:buFont typeface="Times New Roman"/>
              <a:buChar char="❖"/>
            </a:pPr>
            <a:r>
              <a:rPr lang="en" sz="2400">
                <a:latin typeface="Times New Roman"/>
                <a:ea typeface="Times New Roman"/>
                <a:cs typeface="Times New Roman"/>
                <a:sym typeface="Times New Roman"/>
              </a:rPr>
              <a:t>The workforce in the country is heavily gendered, men are overrepresented in industry while women in the public sector. </a:t>
            </a:r>
            <a:endParaRPr sz="2400">
              <a:latin typeface="Times New Roman"/>
              <a:ea typeface="Times New Roman"/>
              <a:cs typeface="Times New Roman"/>
              <a:sym typeface="Times New Roman"/>
            </a:endParaRPr>
          </a:p>
          <a:p>
            <a:pPr indent="-381000" lvl="0" marL="457200" rtl="0" algn="just">
              <a:lnSpc>
                <a:spcPct val="150000"/>
              </a:lnSpc>
              <a:spcBef>
                <a:spcPts val="0"/>
              </a:spcBef>
              <a:spcAft>
                <a:spcPts val="0"/>
              </a:spcAft>
              <a:buClr>
                <a:schemeClr val="dk2"/>
              </a:buClr>
              <a:buSzPts val="2400"/>
              <a:buFont typeface="Times New Roman"/>
              <a:buChar char="❖"/>
            </a:pPr>
            <a:r>
              <a:rPr lang="en" sz="2400">
                <a:latin typeface="Times New Roman"/>
                <a:ea typeface="Times New Roman"/>
                <a:cs typeface="Times New Roman"/>
                <a:sym typeface="Times New Roman"/>
              </a:rPr>
              <a:t>Hence, this study tried to look after how the media portray women and men.</a:t>
            </a:r>
            <a:endParaRPr sz="24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76" name="Shape 76"/>
        <p:cNvGrpSpPr/>
        <p:nvPr/>
      </p:nvGrpSpPr>
      <p:grpSpPr>
        <a:xfrm>
          <a:off x="0" y="0"/>
          <a:ext cx="0" cy="0"/>
          <a:chOff x="0" y="0"/>
          <a:chExt cx="0" cy="0"/>
        </a:xfrm>
      </p:grpSpPr>
      <p:sp>
        <p:nvSpPr>
          <p:cNvPr id="77" name="Google Shape;77;p16"/>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Research</a:t>
            </a:r>
            <a:r>
              <a:rPr lang="en"/>
              <a:t> Objectives</a:t>
            </a:r>
            <a:endParaRPr/>
          </a:p>
        </p:txBody>
      </p:sp>
      <p:sp>
        <p:nvSpPr>
          <p:cNvPr id="78" name="Google Shape;78;p16"/>
          <p:cNvSpPr txBox="1"/>
          <p:nvPr>
            <p:ph idx="1" type="body"/>
          </p:nvPr>
        </p:nvSpPr>
        <p:spPr>
          <a:xfrm>
            <a:off x="1119850" y="1597875"/>
            <a:ext cx="7030500" cy="2541600"/>
          </a:xfrm>
          <a:prstGeom prst="rect">
            <a:avLst/>
          </a:prstGeom>
        </p:spPr>
        <p:txBody>
          <a:bodyPr anchorCtr="0" anchor="t" bIns="91425" lIns="91425" spcFirstLastPara="1" rIns="91425" wrap="square" tIns="91425">
            <a:noAutofit/>
          </a:bodyPr>
          <a:lstStyle/>
          <a:p>
            <a:pPr indent="-342900" lvl="0" marL="457200" rtl="0" algn="just">
              <a:lnSpc>
                <a:spcPct val="150000"/>
              </a:lnSpc>
              <a:spcBef>
                <a:spcPts val="1200"/>
              </a:spcBef>
              <a:spcAft>
                <a:spcPts val="0"/>
              </a:spcAft>
              <a:buClr>
                <a:srgbClr val="000000"/>
              </a:buClr>
              <a:buSzPts val="1800"/>
              <a:buFont typeface="Arial"/>
              <a:buChar char="❖"/>
            </a:pPr>
            <a:r>
              <a:rPr lang="en" sz="1800">
                <a:solidFill>
                  <a:srgbClr val="000000"/>
                </a:solidFill>
                <a:latin typeface="Times New Roman"/>
                <a:ea typeface="Times New Roman"/>
                <a:cs typeface="Times New Roman"/>
                <a:sym typeface="Times New Roman"/>
              </a:rPr>
              <a:t>To explore the Kazakhstani media coverage of the gender stereotyped contents</a:t>
            </a:r>
            <a:endParaRPr sz="1800">
              <a:solidFill>
                <a:srgbClr val="000000"/>
              </a:solidFill>
              <a:latin typeface="Times New Roman"/>
              <a:ea typeface="Times New Roman"/>
              <a:cs typeface="Times New Roman"/>
              <a:sym typeface="Times New Roman"/>
            </a:endParaRPr>
          </a:p>
          <a:p>
            <a:pPr indent="-342900" lvl="0" marL="457200" rtl="0" algn="just">
              <a:lnSpc>
                <a:spcPct val="150000"/>
              </a:lnSpc>
              <a:spcBef>
                <a:spcPts val="0"/>
              </a:spcBef>
              <a:spcAft>
                <a:spcPts val="0"/>
              </a:spcAft>
              <a:buClr>
                <a:srgbClr val="000000"/>
              </a:buClr>
              <a:buSzPts val="1800"/>
              <a:buFont typeface="Times New Roman"/>
              <a:buChar char="❖"/>
            </a:pPr>
            <a:r>
              <a:rPr lang="en" sz="1800">
                <a:solidFill>
                  <a:srgbClr val="000000"/>
                </a:solidFill>
                <a:latin typeface="Times New Roman"/>
                <a:ea typeface="Times New Roman"/>
                <a:cs typeface="Times New Roman"/>
                <a:sym typeface="Times New Roman"/>
              </a:rPr>
              <a:t>To find out the difference in coverage of gender stereotyped contents in newspaper  and online media </a:t>
            </a:r>
            <a:endParaRPr sz="1800">
              <a:solidFill>
                <a:srgbClr val="000000"/>
              </a:solidFill>
              <a:latin typeface="Times New Roman"/>
              <a:ea typeface="Times New Roman"/>
              <a:cs typeface="Times New Roman"/>
              <a:sym typeface="Times New Roman"/>
            </a:endParaRPr>
          </a:p>
          <a:p>
            <a:pPr indent="-342900" lvl="0" marL="457200" rtl="0" algn="just">
              <a:lnSpc>
                <a:spcPct val="150000"/>
              </a:lnSpc>
              <a:spcBef>
                <a:spcPts val="0"/>
              </a:spcBef>
              <a:spcAft>
                <a:spcPts val="0"/>
              </a:spcAft>
              <a:buClr>
                <a:srgbClr val="000000"/>
              </a:buClr>
              <a:buSzPts val="1800"/>
              <a:buFont typeface="Times New Roman"/>
              <a:buChar char="❖"/>
            </a:pPr>
            <a:r>
              <a:rPr lang="en" sz="1800">
                <a:solidFill>
                  <a:srgbClr val="000000"/>
                </a:solidFill>
                <a:latin typeface="Times New Roman"/>
                <a:ea typeface="Times New Roman"/>
                <a:cs typeface="Times New Roman"/>
                <a:sym typeface="Times New Roman"/>
              </a:rPr>
              <a:t>To investigate the dominant frames and tones used in the newspaper and online media in Kazakhstan regarding the </a:t>
            </a:r>
            <a:r>
              <a:rPr lang="en" sz="1800">
                <a:solidFill>
                  <a:srgbClr val="000000"/>
                </a:solidFill>
                <a:latin typeface="Times New Roman"/>
                <a:ea typeface="Times New Roman"/>
                <a:cs typeface="Times New Roman"/>
                <a:sym typeface="Times New Roman"/>
              </a:rPr>
              <a:t>gender stereotypes</a:t>
            </a:r>
            <a:r>
              <a:rPr lang="en" sz="1800">
                <a:solidFill>
                  <a:srgbClr val="000000"/>
                </a:solidFill>
                <a:latin typeface="Times New Roman"/>
                <a:ea typeface="Times New Roman"/>
                <a:cs typeface="Times New Roman"/>
                <a:sym typeface="Times New Roman"/>
              </a:rPr>
              <a:t>.</a:t>
            </a:r>
            <a:endParaRPr sz="1800">
              <a:solidFill>
                <a:srgbClr val="000000"/>
              </a:solidFill>
              <a:latin typeface="Times New Roman"/>
              <a:ea typeface="Times New Roman"/>
              <a:cs typeface="Times New Roman"/>
              <a:sym typeface="Times New Roman"/>
            </a:endParaRPr>
          </a:p>
          <a:p>
            <a:pPr indent="0" lvl="0" marL="0" rtl="0" algn="l">
              <a:spcBef>
                <a:spcPts val="1200"/>
              </a:spcBef>
              <a:spcAft>
                <a:spcPts val="1200"/>
              </a:spcAft>
              <a:buNone/>
            </a:pPr>
            <a:r>
              <a:t/>
            </a:r>
            <a:endParaRPr sz="18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7"/>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Research</a:t>
            </a:r>
            <a:r>
              <a:rPr lang="en"/>
              <a:t> question</a:t>
            </a:r>
            <a:endParaRPr/>
          </a:p>
        </p:txBody>
      </p:sp>
      <p:sp>
        <p:nvSpPr>
          <p:cNvPr id="84" name="Google Shape;84;p17"/>
          <p:cNvSpPr txBox="1"/>
          <p:nvPr/>
        </p:nvSpPr>
        <p:spPr>
          <a:xfrm>
            <a:off x="1402200" y="1514050"/>
            <a:ext cx="5849700" cy="3478800"/>
          </a:xfrm>
          <a:prstGeom prst="rect">
            <a:avLst/>
          </a:prstGeom>
          <a:noFill/>
          <a:ln>
            <a:noFill/>
          </a:ln>
        </p:spPr>
        <p:txBody>
          <a:bodyPr anchorCtr="0" anchor="t" bIns="91425" lIns="91425" spcFirstLastPara="1" rIns="91425" wrap="square" tIns="91425">
            <a:spAutoFit/>
          </a:bodyPr>
          <a:lstStyle/>
          <a:p>
            <a:pPr indent="-342900" lvl="0" marL="457200" rtl="0" algn="just">
              <a:lnSpc>
                <a:spcPct val="150000"/>
              </a:lnSpc>
              <a:spcBef>
                <a:spcPts val="1200"/>
              </a:spcBef>
              <a:spcAft>
                <a:spcPts val="0"/>
              </a:spcAft>
              <a:buSzPts val="1800"/>
              <a:buFont typeface="Impact"/>
              <a:buAutoNum type="arabicPeriod"/>
            </a:pPr>
            <a:r>
              <a:rPr lang="en" sz="1800">
                <a:latin typeface="Impact"/>
                <a:ea typeface="Impact"/>
                <a:cs typeface="Impact"/>
                <a:sym typeface="Impact"/>
              </a:rPr>
              <a:t>To what extent does Kazakhstani media cover the gender stereotyped contents?</a:t>
            </a:r>
            <a:endParaRPr sz="1800">
              <a:latin typeface="Impact"/>
              <a:ea typeface="Impact"/>
              <a:cs typeface="Impact"/>
              <a:sym typeface="Impact"/>
            </a:endParaRPr>
          </a:p>
          <a:p>
            <a:pPr indent="-342900" lvl="0" marL="457200" rtl="0" algn="just">
              <a:lnSpc>
                <a:spcPct val="150000"/>
              </a:lnSpc>
              <a:spcBef>
                <a:spcPts val="0"/>
              </a:spcBef>
              <a:spcAft>
                <a:spcPts val="0"/>
              </a:spcAft>
              <a:buSzPts val="1800"/>
              <a:buFont typeface="Impact"/>
              <a:buAutoNum type="arabicPeriod"/>
            </a:pPr>
            <a:r>
              <a:rPr lang="en" sz="1800">
                <a:latin typeface="Impact"/>
                <a:ea typeface="Impact"/>
                <a:cs typeface="Impact"/>
                <a:sym typeface="Impact"/>
              </a:rPr>
              <a:t>What is the difference in coverage of gender stereotyped contents in the selected newspaper and online media? </a:t>
            </a:r>
            <a:endParaRPr sz="1800">
              <a:latin typeface="Impact"/>
              <a:ea typeface="Impact"/>
              <a:cs typeface="Impact"/>
              <a:sym typeface="Impact"/>
            </a:endParaRPr>
          </a:p>
          <a:p>
            <a:pPr indent="-342900" lvl="0" marL="457200" rtl="0" algn="just">
              <a:lnSpc>
                <a:spcPct val="150000"/>
              </a:lnSpc>
              <a:spcBef>
                <a:spcPts val="0"/>
              </a:spcBef>
              <a:spcAft>
                <a:spcPts val="0"/>
              </a:spcAft>
              <a:buSzPts val="1800"/>
              <a:buFont typeface="Impact"/>
              <a:buAutoNum type="arabicPeriod"/>
            </a:pPr>
            <a:r>
              <a:rPr lang="en" sz="1800">
                <a:latin typeface="Impact"/>
                <a:ea typeface="Impact"/>
                <a:cs typeface="Impact"/>
                <a:sym typeface="Impact"/>
              </a:rPr>
              <a:t>What was the tones used by the newspapers in their coverage?</a:t>
            </a:r>
            <a:endParaRPr sz="1800">
              <a:latin typeface="Impact"/>
              <a:ea typeface="Impact"/>
              <a:cs typeface="Impact"/>
              <a:sym typeface="Impact"/>
            </a:endParaRPr>
          </a:p>
          <a:p>
            <a:pPr indent="-228600" lvl="0" marL="457200" rtl="0" algn="just">
              <a:lnSpc>
                <a:spcPct val="150000"/>
              </a:lnSpc>
              <a:spcBef>
                <a:spcPts val="1200"/>
              </a:spcBef>
              <a:spcAft>
                <a:spcPts val="1200"/>
              </a:spcAft>
              <a:buNone/>
            </a:pPr>
            <a:r>
              <a:t/>
            </a:r>
            <a:endParaRPr sz="1500">
              <a:latin typeface="Impact"/>
              <a:ea typeface="Impact"/>
              <a:cs typeface="Impact"/>
              <a:sym typeface="Impac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8"/>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Theoretical</a:t>
            </a:r>
            <a:r>
              <a:rPr lang="en"/>
              <a:t> Framework</a:t>
            </a:r>
            <a:endParaRPr/>
          </a:p>
        </p:txBody>
      </p:sp>
      <p:sp>
        <p:nvSpPr>
          <p:cNvPr id="90" name="Google Shape;90;p18"/>
          <p:cNvSpPr txBox="1"/>
          <p:nvPr/>
        </p:nvSpPr>
        <p:spPr>
          <a:xfrm>
            <a:off x="686275" y="1344250"/>
            <a:ext cx="7732800" cy="3366300"/>
          </a:xfrm>
          <a:prstGeom prst="rect">
            <a:avLst/>
          </a:prstGeom>
          <a:noFill/>
          <a:ln>
            <a:noFill/>
          </a:ln>
        </p:spPr>
        <p:txBody>
          <a:bodyPr anchorCtr="0" anchor="t" bIns="91425" lIns="91425" spcFirstLastPara="1" rIns="91425" wrap="square" tIns="91425">
            <a:spAutoFit/>
          </a:bodyPr>
          <a:lstStyle/>
          <a:p>
            <a:pPr indent="-387350" lvl="0" marL="457200" rtl="0" algn="l">
              <a:lnSpc>
                <a:spcPct val="98181"/>
              </a:lnSpc>
              <a:spcBef>
                <a:spcPts val="1000"/>
              </a:spcBef>
              <a:spcAft>
                <a:spcPts val="0"/>
              </a:spcAft>
              <a:buSzPts val="2500"/>
              <a:buFont typeface="Times New Roman"/>
              <a:buChar char="➢"/>
            </a:pPr>
            <a:r>
              <a:rPr lang="en" sz="2500">
                <a:latin typeface="Times New Roman"/>
                <a:ea typeface="Times New Roman"/>
                <a:cs typeface="Times New Roman"/>
                <a:sym typeface="Times New Roman"/>
              </a:rPr>
              <a:t>Study is based on Framing Theory</a:t>
            </a:r>
            <a:endParaRPr sz="2000">
              <a:latin typeface="Times New Roman"/>
              <a:ea typeface="Times New Roman"/>
              <a:cs typeface="Times New Roman"/>
              <a:sym typeface="Times New Roman"/>
            </a:endParaRPr>
          </a:p>
          <a:p>
            <a:pPr indent="-374650" lvl="0" marL="457200" rtl="0" algn="just">
              <a:lnSpc>
                <a:spcPct val="115000"/>
              </a:lnSpc>
              <a:spcBef>
                <a:spcPts val="0"/>
              </a:spcBef>
              <a:spcAft>
                <a:spcPts val="0"/>
              </a:spcAft>
              <a:buSzPts val="2300"/>
              <a:buFont typeface="Times New Roman"/>
              <a:buChar char="➢"/>
            </a:pPr>
            <a:r>
              <a:rPr lang="en" sz="2300">
                <a:latin typeface="Times New Roman"/>
                <a:ea typeface="Times New Roman"/>
                <a:cs typeface="Times New Roman"/>
                <a:sym typeface="Times New Roman"/>
              </a:rPr>
              <a:t>This approach is particularly significant for this study because it helps to understand how media works, organize or package information for their audience and media’s ability to influence to the public. </a:t>
            </a:r>
            <a:endParaRPr sz="2300">
              <a:latin typeface="Times New Roman"/>
              <a:ea typeface="Times New Roman"/>
              <a:cs typeface="Times New Roman"/>
              <a:sym typeface="Times New Roman"/>
            </a:endParaRPr>
          </a:p>
          <a:p>
            <a:pPr indent="-374650" lvl="0" marL="457200" rtl="0" algn="just">
              <a:lnSpc>
                <a:spcPct val="115000"/>
              </a:lnSpc>
              <a:spcBef>
                <a:spcPts val="0"/>
              </a:spcBef>
              <a:spcAft>
                <a:spcPts val="0"/>
              </a:spcAft>
              <a:buSzPts val="2300"/>
              <a:buFont typeface="Times New Roman"/>
              <a:buChar char="➢"/>
            </a:pPr>
            <a:r>
              <a:rPr lang="en" sz="2300">
                <a:latin typeface="Times New Roman"/>
                <a:ea typeface="Times New Roman"/>
                <a:cs typeface="Times New Roman"/>
                <a:sym typeface="Times New Roman"/>
              </a:rPr>
              <a:t>Framing theory is a useful conceptual tool to examine how the media disseminated the stereotyped news information related to gender. </a:t>
            </a:r>
            <a:endParaRPr sz="2300">
              <a:latin typeface="Times New Roman"/>
              <a:ea typeface="Times New Roman"/>
              <a:cs typeface="Times New Roman"/>
              <a:sym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9"/>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4800">
                <a:solidFill>
                  <a:srgbClr val="000000"/>
                </a:solidFill>
                <a:latin typeface="Arial"/>
                <a:ea typeface="Arial"/>
                <a:cs typeface="Arial"/>
                <a:sym typeface="Arial"/>
              </a:rPr>
              <a:t>Framing Theory</a:t>
            </a:r>
            <a:endParaRPr/>
          </a:p>
        </p:txBody>
      </p:sp>
      <p:sp>
        <p:nvSpPr>
          <p:cNvPr id="96" name="Google Shape;96;p19"/>
          <p:cNvSpPr txBox="1"/>
          <p:nvPr/>
        </p:nvSpPr>
        <p:spPr>
          <a:xfrm>
            <a:off x="657975" y="1506975"/>
            <a:ext cx="7598400" cy="3247800"/>
          </a:xfrm>
          <a:prstGeom prst="rect">
            <a:avLst/>
          </a:prstGeom>
          <a:no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0"/>
              </a:spcAft>
              <a:buNone/>
            </a:pPr>
            <a:r>
              <a:rPr lang="en" sz="1600"/>
              <a:t>•</a:t>
            </a:r>
            <a:r>
              <a:rPr lang="en" sz="1600">
                <a:latin typeface="Times New Roman"/>
                <a:ea typeface="Times New Roman"/>
                <a:cs typeface="Times New Roman"/>
                <a:sym typeface="Times New Roman"/>
              </a:rPr>
              <a:t>A frame, in the context of news media, is a fundamental idea for media content that, by selection, emphasis, exclusion and elaboration, implies what the issue is and determines its context. Framing can have a significant effect on how the media’s audience understands an issue (Jeffres, 1997).</a:t>
            </a:r>
            <a:endParaRPr sz="1600">
              <a:latin typeface="Times New Roman"/>
              <a:ea typeface="Times New Roman"/>
              <a:cs typeface="Times New Roman"/>
              <a:sym typeface="Times New Roman"/>
            </a:endParaRPr>
          </a:p>
          <a:p>
            <a:pPr indent="0" lvl="0" marL="0" rtl="0" algn="just">
              <a:lnSpc>
                <a:spcPct val="115000"/>
              </a:lnSpc>
              <a:spcBef>
                <a:spcPts val="0"/>
              </a:spcBef>
              <a:spcAft>
                <a:spcPts val="0"/>
              </a:spcAft>
              <a:buNone/>
            </a:pPr>
            <a:r>
              <a:rPr lang="en" sz="1600">
                <a:latin typeface="Times New Roman"/>
                <a:ea typeface="Times New Roman"/>
                <a:cs typeface="Times New Roman"/>
                <a:sym typeface="Times New Roman"/>
              </a:rPr>
              <a:t>•Framing influences perception of audience members and even causes change of judgments by only giving a specific aspect of reality (Stauffacher et al., 2015; Iyengar, 1987).</a:t>
            </a:r>
            <a:endParaRPr sz="1600">
              <a:latin typeface="Times New Roman"/>
              <a:ea typeface="Times New Roman"/>
              <a:cs typeface="Times New Roman"/>
              <a:sym typeface="Times New Roman"/>
            </a:endParaRPr>
          </a:p>
          <a:p>
            <a:pPr indent="0" lvl="0" marL="0" rtl="0" algn="just">
              <a:lnSpc>
                <a:spcPct val="115000"/>
              </a:lnSpc>
              <a:spcBef>
                <a:spcPts val="0"/>
              </a:spcBef>
              <a:spcAft>
                <a:spcPts val="0"/>
              </a:spcAft>
              <a:buNone/>
            </a:pPr>
            <a:r>
              <a:rPr lang="en" sz="1600">
                <a:latin typeface="Times New Roman"/>
                <a:ea typeface="Times New Roman"/>
                <a:cs typeface="Times New Roman"/>
                <a:sym typeface="Times New Roman"/>
              </a:rPr>
              <a:t>•At the center of the definitions offered for framing is the medias ability to order information in diverse ways to shape the audience‘s interpretation of issues. Taking the theory in consideration, this study looks at the media’s role in framing the gender issues and the portrayal of the stereotyped information. </a:t>
            </a:r>
            <a:endParaRPr sz="1600">
              <a:latin typeface="Times New Roman"/>
              <a:ea typeface="Times New Roman"/>
              <a:cs typeface="Times New Roman"/>
              <a:sym typeface="Times New Roman"/>
            </a:endParaRPr>
          </a:p>
          <a:p>
            <a:pPr indent="0" lvl="0" marL="0" rtl="0" algn="just">
              <a:lnSpc>
                <a:spcPct val="115000"/>
              </a:lnSpc>
              <a:spcBef>
                <a:spcPts val="0"/>
              </a:spcBef>
              <a:spcAft>
                <a:spcPts val="0"/>
              </a:spcAft>
              <a:buNone/>
            </a:pPr>
            <a:r>
              <a:t/>
            </a:r>
            <a:endParaRPr sz="1500">
              <a:latin typeface="Times New Roman"/>
              <a:ea typeface="Times New Roman"/>
              <a:cs typeface="Times New Roman"/>
              <a:sym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0"/>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Research methodology</a:t>
            </a:r>
            <a:endParaRPr/>
          </a:p>
        </p:txBody>
      </p:sp>
      <p:sp>
        <p:nvSpPr>
          <p:cNvPr id="102" name="Google Shape;102;p20"/>
          <p:cNvSpPr txBox="1"/>
          <p:nvPr/>
        </p:nvSpPr>
        <p:spPr>
          <a:xfrm>
            <a:off x="788375" y="1280175"/>
            <a:ext cx="7287000" cy="3294000"/>
          </a:xfrm>
          <a:prstGeom prst="rect">
            <a:avLst/>
          </a:prstGeom>
          <a:noFill/>
          <a:ln>
            <a:noFill/>
          </a:ln>
        </p:spPr>
        <p:txBody>
          <a:bodyPr anchorCtr="0" anchor="t" bIns="91425" lIns="91425" spcFirstLastPara="1" rIns="91425" wrap="square" tIns="91425">
            <a:spAutoFit/>
          </a:bodyPr>
          <a:lstStyle/>
          <a:p>
            <a:pPr indent="0" lvl="0" marL="457200" rtl="0" algn="l">
              <a:lnSpc>
                <a:spcPct val="90000"/>
              </a:lnSpc>
              <a:spcBef>
                <a:spcPts val="1200"/>
              </a:spcBef>
              <a:spcAft>
                <a:spcPts val="0"/>
              </a:spcAft>
              <a:buNone/>
            </a:pPr>
            <a:r>
              <a:rPr lang="en" sz="2500">
                <a:latin typeface="Times New Roman"/>
                <a:ea typeface="Times New Roman"/>
                <a:cs typeface="Times New Roman"/>
                <a:sym typeface="Times New Roman"/>
              </a:rPr>
              <a:t>Sample Procedure</a:t>
            </a:r>
            <a:endParaRPr sz="2500">
              <a:latin typeface="Times New Roman"/>
              <a:ea typeface="Times New Roman"/>
              <a:cs typeface="Times New Roman"/>
              <a:sym typeface="Times New Roman"/>
            </a:endParaRPr>
          </a:p>
          <a:p>
            <a:pPr indent="-374650" lvl="0" marL="457200" rtl="0" algn="l">
              <a:lnSpc>
                <a:spcPct val="90000"/>
              </a:lnSpc>
              <a:spcBef>
                <a:spcPts val="1200"/>
              </a:spcBef>
              <a:spcAft>
                <a:spcPts val="0"/>
              </a:spcAft>
              <a:buSzPts val="2300"/>
              <a:buFont typeface="Times New Roman"/>
              <a:buChar char="➢"/>
            </a:pPr>
            <a:r>
              <a:rPr lang="en" sz="2300">
                <a:latin typeface="Times New Roman"/>
                <a:ea typeface="Times New Roman"/>
                <a:cs typeface="Times New Roman"/>
                <a:sym typeface="Times New Roman"/>
              </a:rPr>
              <a:t>A purposive sampling technique was employed in the selection of the two print and online media of Kazakhstan: </a:t>
            </a:r>
            <a:r>
              <a:rPr b="1" lang="en" sz="2300">
                <a:latin typeface="Times New Roman"/>
                <a:ea typeface="Times New Roman"/>
                <a:cs typeface="Times New Roman"/>
                <a:sym typeface="Times New Roman"/>
              </a:rPr>
              <a:t>Egemen Qazaqstan</a:t>
            </a:r>
            <a:r>
              <a:rPr lang="en" sz="2300">
                <a:latin typeface="Times New Roman"/>
                <a:ea typeface="Times New Roman"/>
                <a:cs typeface="Times New Roman"/>
                <a:sym typeface="Times New Roman"/>
              </a:rPr>
              <a:t> and </a:t>
            </a:r>
            <a:r>
              <a:rPr b="1" lang="en" sz="2300">
                <a:latin typeface="Times New Roman"/>
                <a:ea typeface="Times New Roman"/>
                <a:cs typeface="Times New Roman"/>
                <a:sym typeface="Times New Roman"/>
              </a:rPr>
              <a:t>TengriNews</a:t>
            </a:r>
            <a:endParaRPr b="1" sz="2300">
              <a:latin typeface="Times New Roman"/>
              <a:ea typeface="Times New Roman"/>
              <a:cs typeface="Times New Roman"/>
              <a:sym typeface="Times New Roman"/>
            </a:endParaRPr>
          </a:p>
          <a:p>
            <a:pPr indent="-387350" lvl="0" marL="914400" rtl="0" algn="l">
              <a:lnSpc>
                <a:spcPct val="90000"/>
              </a:lnSpc>
              <a:spcBef>
                <a:spcPts val="0"/>
              </a:spcBef>
              <a:spcAft>
                <a:spcPts val="0"/>
              </a:spcAft>
              <a:buSzPts val="2500"/>
              <a:buFont typeface="Times New Roman"/>
              <a:buChar char="➢"/>
            </a:pPr>
            <a:r>
              <a:rPr lang="en" sz="2500">
                <a:latin typeface="Times New Roman"/>
                <a:ea typeface="Times New Roman"/>
                <a:cs typeface="Times New Roman"/>
                <a:sym typeface="Times New Roman"/>
              </a:rPr>
              <a:t>Unit of analysis: Articles, news and opinions related to the gender</a:t>
            </a:r>
            <a:endParaRPr sz="2500">
              <a:latin typeface="Times New Roman"/>
              <a:ea typeface="Times New Roman"/>
              <a:cs typeface="Times New Roman"/>
              <a:sym typeface="Times New Roman"/>
            </a:endParaRPr>
          </a:p>
          <a:p>
            <a:pPr indent="-387350" lvl="0" marL="914400" rtl="0" algn="l">
              <a:lnSpc>
                <a:spcPct val="98181"/>
              </a:lnSpc>
              <a:spcBef>
                <a:spcPts val="0"/>
              </a:spcBef>
              <a:spcAft>
                <a:spcPts val="0"/>
              </a:spcAft>
              <a:buSzPts val="2500"/>
              <a:buFont typeface="Times New Roman"/>
              <a:buChar char="➢"/>
            </a:pPr>
            <a:r>
              <a:rPr lang="en" sz="2300">
                <a:latin typeface="Times New Roman"/>
                <a:ea typeface="Times New Roman"/>
                <a:cs typeface="Times New Roman"/>
                <a:sym typeface="Times New Roman"/>
              </a:rPr>
              <a:t>Time Period: January, 2020 to January, 2021 </a:t>
            </a:r>
            <a:endParaRPr sz="2300">
              <a:latin typeface="Times New Roman"/>
              <a:ea typeface="Times New Roman"/>
              <a:cs typeface="Times New Roman"/>
              <a:sym typeface="Times New Roman"/>
            </a:endParaRPr>
          </a:p>
          <a:p>
            <a:pPr indent="-374650" lvl="0" marL="914400" rtl="0" algn="l">
              <a:lnSpc>
                <a:spcPct val="98181"/>
              </a:lnSpc>
              <a:spcBef>
                <a:spcPts val="0"/>
              </a:spcBef>
              <a:spcAft>
                <a:spcPts val="0"/>
              </a:spcAft>
              <a:buSzPts val="2300"/>
              <a:buFont typeface="Times New Roman"/>
              <a:buChar char="➢"/>
            </a:pPr>
            <a:r>
              <a:rPr lang="en" sz="2300">
                <a:latin typeface="Times New Roman"/>
                <a:ea typeface="Times New Roman"/>
                <a:cs typeface="Times New Roman"/>
                <a:sym typeface="Times New Roman"/>
              </a:rPr>
              <a:t>Egemen Qazaqstan and Tengrinews</a:t>
            </a:r>
            <a:endParaRPr sz="2300">
              <a:latin typeface="Times New Roman"/>
              <a:ea typeface="Times New Roman"/>
              <a:cs typeface="Times New Roman"/>
              <a:sym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1"/>
          <p:cNvSpPr txBox="1"/>
          <p:nvPr>
            <p:ph type="title"/>
          </p:nvPr>
        </p:nvSpPr>
        <p:spPr>
          <a:xfrm>
            <a:off x="311700" y="391350"/>
            <a:ext cx="8520600" cy="626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Literature Review</a:t>
            </a:r>
            <a:endParaRPr/>
          </a:p>
        </p:txBody>
      </p:sp>
      <p:sp>
        <p:nvSpPr>
          <p:cNvPr id="108" name="Google Shape;108;p21"/>
          <p:cNvSpPr txBox="1"/>
          <p:nvPr/>
        </p:nvSpPr>
        <p:spPr>
          <a:xfrm>
            <a:off x="636800" y="1170250"/>
            <a:ext cx="7672200" cy="37404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1200"/>
              </a:spcBef>
              <a:spcAft>
                <a:spcPts val="0"/>
              </a:spcAft>
              <a:buSzPts val="1500"/>
              <a:buFont typeface="Times New Roman"/>
              <a:buChar char="●"/>
            </a:pPr>
            <a:r>
              <a:rPr lang="en" sz="1500">
                <a:latin typeface="Times New Roman"/>
                <a:ea typeface="Times New Roman"/>
                <a:cs typeface="Times New Roman"/>
                <a:sym typeface="Times New Roman"/>
              </a:rPr>
              <a:t>Women's political, economic, and social rights will not be extended if television screens, newspapers, magazines, and street posters continue to show disrespect for women. Very often, talk about gender equality causes people to mistakenly fear that it destroys family values and leads to the loss of national identity (</a:t>
            </a:r>
            <a:r>
              <a:rPr lang="en" sz="1500">
                <a:solidFill>
                  <a:srgbClr val="222222"/>
                </a:solidFill>
                <a:highlight>
                  <a:srgbClr val="FFFFFF"/>
                </a:highlight>
                <a:latin typeface="Times New Roman"/>
                <a:ea typeface="Times New Roman"/>
                <a:cs typeface="Times New Roman"/>
                <a:sym typeface="Times New Roman"/>
              </a:rPr>
              <a:t>Karimova, Z., &amp; Kaldybek, S. (2021)</a:t>
            </a:r>
            <a:endParaRPr sz="1500">
              <a:latin typeface="Times New Roman"/>
              <a:ea typeface="Times New Roman"/>
              <a:cs typeface="Times New Roman"/>
              <a:sym typeface="Times New Roman"/>
            </a:endParaRPr>
          </a:p>
          <a:p>
            <a:pPr indent="-323850" lvl="0" marL="457200" rtl="0" algn="l">
              <a:lnSpc>
                <a:spcPct val="115000"/>
              </a:lnSpc>
              <a:spcBef>
                <a:spcPts val="0"/>
              </a:spcBef>
              <a:spcAft>
                <a:spcPts val="0"/>
              </a:spcAft>
              <a:buSzPts val="1500"/>
              <a:buFont typeface="Times New Roman"/>
              <a:buChar char="●"/>
            </a:pPr>
            <a:r>
              <a:rPr lang="en" sz="1500">
                <a:latin typeface="Times New Roman"/>
                <a:ea typeface="Times New Roman"/>
                <a:cs typeface="Times New Roman"/>
                <a:sym typeface="Times New Roman"/>
              </a:rPr>
              <a:t>In the Women’s Economic Participation and Opportunity sub-index, Kazakhstan dropped in the Global Gender Gap Index from the 16th place in 2006 to the 37th position in 2019. Economic Participation and Opportunity Subindex shows the gap in jobs between the sexes. The fact that women are persistently less present in the labor market than men contributes to the Economic Participation and Opportunity gap (Khamzina et al., 2020).</a:t>
            </a:r>
            <a:endParaRPr sz="1500">
              <a:latin typeface="Times New Roman"/>
              <a:ea typeface="Times New Roman"/>
              <a:cs typeface="Times New Roman"/>
              <a:sym typeface="Times New Roman"/>
            </a:endParaRPr>
          </a:p>
          <a:p>
            <a:pPr indent="-323850" lvl="0" marL="457200" rtl="0" algn="l">
              <a:lnSpc>
                <a:spcPct val="115000"/>
              </a:lnSpc>
              <a:spcBef>
                <a:spcPts val="0"/>
              </a:spcBef>
              <a:spcAft>
                <a:spcPts val="0"/>
              </a:spcAft>
              <a:buSzPts val="1500"/>
              <a:buFont typeface="Times New Roman"/>
              <a:buChar char="●"/>
            </a:pPr>
            <a:r>
              <a:rPr lang="en" sz="1500">
                <a:latin typeface="Times New Roman"/>
                <a:ea typeface="Times New Roman"/>
                <a:cs typeface="Times New Roman"/>
                <a:sym typeface="Times New Roman"/>
              </a:rPr>
              <a:t>Journalists pointed to some of the problems associated with working in an industry still dominated by men, such as the low priority given to coverage of ‘women’s’ issues and the male-ordered culture which can be hostile to women with family responsibilities</a:t>
            </a:r>
            <a:endParaRPr sz="1500">
              <a:latin typeface="Times New Roman"/>
              <a:ea typeface="Times New Roman"/>
              <a:cs typeface="Times New Roman"/>
              <a:sym typeface="Times New Roman"/>
            </a:endParaRPr>
          </a:p>
          <a:p>
            <a:pPr indent="360045" lvl="0" marL="0" rtl="0" algn="just">
              <a:lnSpc>
                <a:spcPct val="150000"/>
              </a:lnSpc>
              <a:spcBef>
                <a:spcPts val="1200"/>
              </a:spcBef>
              <a:spcAft>
                <a:spcPts val="800"/>
              </a:spcAft>
              <a:buNone/>
            </a:pPr>
            <a:r>
              <a:t/>
            </a:r>
            <a:endParaRPr>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name="Coral">
  <a:themeElements>
    <a:clrScheme name="Coral">
      <a:dk1>
        <a:srgbClr val="F55E61"/>
      </a:dk1>
      <a:lt1>
        <a:srgbClr val="FFFFFF"/>
      </a:lt1>
      <a:dk2>
        <a:srgbClr val="5E696C"/>
      </a:dk2>
      <a:lt2>
        <a:srgbClr val="BFC7CA"/>
      </a:lt2>
      <a:accent1>
        <a:srgbClr val="1E2D31"/>
      </a:accent1>
      <a:accent2>
        <a:srgbClr val="273C42"/>
      </a:accent2>
      <a:accent3>
        <a:srgbClr val="83D061"/>
      </a:accent3>
      <a:accent4>
        <a:srgbClr val="F6CD4C"/>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