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1.xml" ContentType="application/vnd.openxmlformats-officedocument.presentationml.tags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83" r:id="rId3"/>
    <p:sldId id="284" r:id="rId4"/>
    <p:sldId id="291" r:id="rId5"/>
    <p:sldId id="292" r:id="rId6"/>
    <p:sldId id="296" r:id="rId7"/>
    <p:sldId id="294" r:id="rId8"/>
    <p:sldId id="295" r:id="rId9"/>
    <p:sldId id="308" r:id="rId10"/>
    <p:sldId id="297" r:id="rId11"/>
    <p:sldId id="298" r:id="rId12"/>
    <p:sldId id="299" r:id="rId13"/>
    <p:sldId id="300" r:id="rId14"/>
    <p:sldId id="286" r:id="rId15"/>
    <p:sldId id="304" r:id="rId16"/>
    <p:sldId id="305" r:id="rId17"/>
    <p:sldId id="306" r:id="rId18"/>
    <p:sldId id="273" r:id="rId19"/>
    <p:sldId id="307" r:id="rId20"/>
    <p:sldId id="275" r:id="rId2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Keine Formatvorlage, kei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82138" autoAdjust="0"/>
  </p:normalViewPr>
  <p:slideViewPr>
    <p:cSldViewPr snapToGrid="0">
      <p:cViewPr>
        <p:scale>
          <a:sx n="63" d="100"/>
          <a:sy n="63" d="100"/>
        </p:scale>
        <p:origin x="122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E2E9A-D902-4C63-BBA4-9E37BA73C34A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5D2D4-361D-4F52-AE61-E89C87E605F6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07343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Hello</a:t>
            </a:r>
            <a:r>
              <a:rPr lang="de-DE" dirty="0"/>
              <a:t> </a:t>
            </a:r>
            <a:r>
              <a:rPr lang="de-DE" dirty="0" err="1"/>
              <a:t>everybody</a:t>
            </a:r>
            <a:r>
              <a:rPr lang="de-DE" dirty="0"/>
              <a:t>,</a:t>
            </a:r>
            <a:r>
              <a:rPr lang="de-DE" baseline="0" dirty="0"/>
              <a:t> </a:t>
            </a:r>
            <a:r>
              <a:rPr lang="de-DE" baseline="0" dirty="0" err="1"/>
              <a:t>dear</a:t>
            </a:r>
            <a:r>
              <a:rPr lang="de-DE" baseline="0" dirty="0"/>
              <a:t> </a:t>
            </a:r>
            <a:r>
              <a:rPr lang="de-DE" baseline="0" dirty="0" err="1"/>
              <a:t>colleagues</a:t>
            </a:r>
            <a:r>
              <a:rPr lang="de-DE" baseline="0" dirty="0"/>
              <a:t>!</a:t>
            </a:r>
          </a:p>
          <a:p>
            <a:r>
              <a:rPr lang="de-DE" baseline="0" dirty="0" err="1"/>
              <a:t>My</a:t>
            </a:r>
            <a:r>
              <a:rPr lang="de-DE" baseline="0" dirty="0"/>
              <a:t> </a:t>
            </a:r>
            <a:r>
              <a:rPr lang="de-DE" baseline="0" dirty="0" err="1"/>
              <a:t>name</a:t>
            </a:r>
            <a:r>
              <a:rPr lang="de-DE" baseline="0" dirty="0"/>
              <a:t> </a:t>
            </a:r>
            <a:r>
              <a:rPr lang="de-DE" baseline="0" dirty="0" err="1"/>
              <a:t>is</a:t>
            </a:r>
            <a:r>
              <a:rPr lang="de-DE" baseline="0" dirty="0"/>
              <a:t> Petra Hauke.</a:t>
            </a:r>
          </a:p>
          <a:p>
            <a:endParaRPr lang="de-DE" baseline="0" dirty="0"/>
          </a:p>
          <a:p>
            <a:r>
              <a:rPr lang="de-DE" baseline="0" dirty="0"/>
              <a:t>I am </a:t>
            </a:r>
            <a:r>
              <a:rPr lang="de-DE" baseline="0" dirty="0" err="1"/>
              <a:t>Visting</a:t>
            </a:r>
            <a:r>
              <a:rPr lang="de-DE" baseline="0" dirty="0"/>
              <a:t> </a:t>
            </a:r>
            <a:r>
              <a:rPr lang="de-DE" baseline="0" dirty="0" err="1"/>
              <a:t>Teacher</a:t>
            </a:r>
            <a:r>
              <a:rPr lang="de-DE" baseline="0" dirty="0"/>
              <a:t> at </a:t>
            </a:r>
            <a:r>
              <a:rPr lang="de-DE" baseline="0" dirty="0" err="1"/>
              <a:t>the</a:t>
            </a:r>
            <a:r>
              <a:rPr lang="de-DE" baseline="0" dirty="0"/>
              <a:t> Berlin School </a:t>
            </a:r>
            <a:r>
              <a:rPr lang="de-DE" baseline="0" dirty="0" err="1"/>
              <a:t>for</a:t>
            </a:r>
            <a:r>
              <a:rPr lang="de-DE" baseline="0" dirty="0"/>
              <a:t> Library </a:t>
            </a:r>
            <a:r>
              <a:rPr lang="de-DE" baseline="0" dirty="0" err="1"/>
              <a:t>and</a:t>
            </a:r>
            <a:r>
              <a:rPr lang="de-DE" baseline="0" dirty="0"/>
              <a:t> Information Science in Germany. </a:t>
            </a:r>
          </a:p>
          <a:p>
            <a:endParaRPr lang="de-DE" baseline="0" dirty="0"/>
          </a:p>
          <a:p>
            <a:r>
              <a:rPr lang="de-DE" baseline="0" dirty="0"/>
              <a:t>I am </a:t>
            </a:r>
            <a:r>
              <a:rPr lang="de-DE" baseline="0" dirty="0" err="1"/>
              <a:t>working</a:t>
            </a:r>
            <a:r>
              <a:rPr lang="de-DE" baseline="0" dirty="0"/>
              <a:t> </a:t>
            </a:r>
            <a:r>
              <a:rPr lang="de-DE" baseline="0" dirty="0" err="1"/>
              <a:t>voluntarily</a:t>
            </a:r>
            <a:r>
              <a:rPr lang="de-DE" baseline="0" dirty="0"/>
              <a:t> </a:t>
            </a:r>
            <a:r>
              <a:rPr lang="de-DE" baseline="0" dirty="0" err="1"/>
              <a:t>for</a:t>
            </a:r>
            <a:r>
              <a:rPr lang="de-DE" baseline="0" dirty="0"/>
              <a:t> IFLA, </a:t>
            </a:r>
            <a:r>
              <a:rPr lang="de-DE" baseline="0" dirty="0" err="1"/>
              <a:t>the</a:t>
            </a:r>
            <a:r>
              <a:rPr lang="de-DE" baseline="0" dirty="0"/>
              <a:t> International </a:t>
            </a:r>
            <a:r>
              <a:rPr lang="de-DE" baseline="0" dirty="0" err="1"/>
              <a:t>Federation</a:t>
            </a:r>
            <a:r>
              <a:rPr lang="de-DE" baseline="0" dirty="0"/>
              <a:t> </a:t>
            </a:r>
            <a:r>
              <a:rPr lang="de-DE" baseline="0" dirty="0" err="1"/>
              <a:t>of</a:t>
            </a:r>
            <a:r>
              <a:rPr lang="de-DE" baseline="0" dirty="0"/>
              <a:t> Library </a:t>
            </a:r>
            <a:r>
              <a:rPr lang="de-DE" baseline="0" dirty="0" err="1"/>
              <a:t>Associations</a:t>
            </a:r>
            <a:r>
              <a:rPr lang="de-DE" baseline="0" dirty="0"/>
              <a:t> </a:t>
            </a:r>
            <a:r>
              <a:rPr lang="de-DE" baseline="0" dirty="0" err="1"/>
              <a:t>and</a:t>
            </a:r>
            <a:r>
              <a:rPr lang="de-DE" baseline="0" dirty="0"/>
              <a:t> </a:t>
            </a:r>
            <a:r>
              <a:rPr lang="de-DE" baseline="0" dirty="0" err="1"/>
              <a:t>Institutions</a:t>
            </a:r>
            <a:r>
              <a:rPr lang="de-DE" baseline="0" dirty="0"/>
              <a:t>, </a:t>
            </a:r>
            <a:r>
              <a:rPr lang="de-DE" baseline="0" dirty="0" err="1"/>
              <a:t>serving</a:t>
            </a:r>
            <a:r>
              <a:rPr lang="de-DE" baseline="0" dirty="0"/>
              <a:t> </a:t>
            </a:r>
            <a:r>
              <a:rPr lang="de-DE" baseline="0" dirty="0" err="1"/>
              <a:t>currently</a:t>
            </a:r>
            <a:r>
              <a:rPr lang="de-DE" baseline="0" dirty="0"/>
              <a:t> </a:t>
            </a:r>
            <a:r>
              <a:rPr lang="de-DE" baseline="0" dirty="0" err="1"/>
              <a:t>as</a:t>
            </a:r>
            <a:r>
              <a:rPr lang="de-DE" baseline="0" dirty="0"/>
              <a:t> </a:t>
            </a:r>
            <a:r>
              <a:rPr lang="de-DE" baseline="0" dirty="0" err="1"/>
              <a:t>Convener</a:t>
            </a:r>
            <a:r>
              <a:rPr lang="de-DE" baseline="0" dirty="0"/>
              <a:t> </a:t>
            </a:r>
            <a:r>
              <a:rPr lang="de-DE" baseline="0" dirty="0" err="1"/>
              <a:t>for</a:t>
            </a:r>
            <a:r>
              <a:rPr lang="de-DE" baseline="0" dirty="0"/>
              <a:t> </a:t>
            </a:r>
            <a:r>
              <a:rPr lang="de-DE" baseline="0" dirty="0" err="1"/>
              <a:t>IFLA‘s</a:t>
            </a:r>
            <a:r>
              <a:rPr lang="de-DE" baseline="0" dirty="0"/>
              <a:t> Environment, </a:t>
            </a:r>
            <a:r>
              <a:rPr lang="de-DE" baseline="0" dirty="0" err="1"/>
              <a:t>Sustainability</a:t>
            </a:r>
            <a:r>
              <a:rPr lang="de-DE" baseline="0" dirty="0"/>
              <a:t> </a:t>
            </a:r>
            <a:r>
              <a:rPr lang="de-DE" baseline="0" dirty="0" err="1"/>
              <a:t>and</a:t>
            </a:r>
            <a:r>
              <a:rPr lang="de-DE" baseline="0" dirty="0"/>
              <a:t> Libraries Special Interest Group, </a:t>
            </a:r>
            <a:r>
              <a:rPr lang="de-DE" baseline="0" dirty="0" err="1"/>
              <a:t>called</a:t>
            </a:r>
            <a:r>
              <a:rPr lang="de-DE" baseline="0" dirty="0"/>
              <a:t> ENSULIB.</a:t>
            </a:r>
          </a:p>
          <a:p>
            <a:endParaRPr lang="de-DE" baseline="0" dirty="0"/>
          </a:p>
          <a:p>
            <a:r>
              <a:rPr lang="de-DE" baseline="0" dirty="0" err="1"/>
              <a:t>Unfortunatly</a:t>
            </a:r>
            <a:r>
              <a:rPr lang="de-DE" baseline="0" dirty="0"/>
              <a:t> I am not </a:t>
            </a:r>
            <a:r>
              <a:rPr lang="de-DE" baseline="0" dirty="0" err="1"/>
              <a:t>physically</a:t>
            </a:r>
            <a:r>
              <a:rPr lang="de-DE" baseline="0" dirty="0"/>
              <a:t> </a:t>
            </a:r>
            <a:r>
              <a:rPr lang="de-DE" baseline="0" dirty="0" err="1"/>
              <a:t>available</a:t>
            </a:r>
            <a:r>
              <a:rPr lang="de-DE" baseline="0" dirty="0"/>
              <a:t> at </a:t>
            </a:r>
            <a:r>
              <a:rPr lang="de-DE" baseline="0" dirty="0" err="1"/>
              <a:t>the</a:t>
            </a:r>
            <a:r>
              <a:rPr lang="de-DE" baseline="0" dirty="0"/>
              <a:t> </a:t>
            </a:r>
            <a:r>
              <a:rPr lang="de-DE" baseline="0" dirty="0" err="1"/>
              <a:t>moment</a:t>
            </a:r>
            <a:r>
              <a:rPr lang="de-DE" baseline="0" dirty="0"/>
              <a:t>. So </a:t>
            </a:r>
            <a:r>
              <a:rPr lang="de-DE" baseline="0" dirty="0" err="1"/>
              <a:t>please</a:t>
            </a:r>
            <a:r>
              <a:rPr lang="de-DE" baseline="0" dirty="0"/>
              <a:t> </a:t>
            </a:r>
            <a:r>
              <a:rPr lang="de-DE" baseline="0" dirty="0" err="1"/>
              <a:t>accept</a:t>
            </a:r>
            <a:r>
              <a:rPr lang="de-DE" baseline="0" dirty="0"/>
              <a:t> </a:t>
            </a:r>
            <a:r>
              <a:rPr lang="de-DE" baseline="0" dirty="0" err="1"/>
              <a:t>instead</a:t>
            </a:r>
            <a:r>
              <a:rPr lang="de-DE" baseline="0" dirty="0"/>
              <a:t> </a:t>
            </a:r>
            <a:r>
              <a:rPr lang="de-DE" baseline="0" dirty="0" err="1"/>
              <a:t>this</a:t>
            </a:r>
            <a:r>
              <a:rPr lang="de-DE" baseline="0" dirty="0"/>
              <a:t> </a:t>
            </a:r>
            <a:r>
              <a:rPr lang="de-DE" baseline="0" dirty="0" err="1"/>
              <a:t>video</a:t>
            </a:r>
            <a:r>
              <a:rPr lang="de-DE" baseline="0" dirty="0"/>
              <a:t> </a:t>
            </a:r>
            <a:r>
              <a:rPr lang="de-DE" baseline="0" dirty="0" err="1"/>
              <a:t>that</a:t>
            </a:r>
            <a:r>
              <a:rPr lang="de-DE" baseline="0" dirty="0"/>
              <a:t> I </a:t>
            </a:r>
            <a:r>
              <a:rPr lang="de-DE" baseline="0" dirty="0" err="1"/>
              <a:t>have</a:t>
            </a:r>
            <a:r>
              <a:rPr lang="de-DE" baseline="0" dirty="0"/>
              <a:t> </a:t>
            </a:r>
            <a:r>
              <a:rPr lang="de-DE" baseline="0" dirty="0" err="1"/>
              <a:t>prepared</a:t>
            </a:r>
            <a:r>
              <a:rPr lang="de-DE" baseline="0" dirty="0"/>
              <a:t> in </a:t>
            </a:r>
            <a:r>
              <a:rPr lang="de-DE" baseline="0" dirty="0" err="1"/>
              <a:t>advance</a:t>
            </a:r>
            <a:r>
              <a:rPr lang="de-DE" baseline="0" dirty="0"/>
              <a:t> </a:t>
            </a:r>
            <a:r>
              <a:rPr lang="de-DE" baseline="0" dirty="0" err="1"/>
              <a:t>for</a:t>
            </a:r>
            <a:r>
              <a:rPr lang="de-DE" baseline="0" dirty="0"/>
              <a:t> </a:t>
            </a:r>
            <a:r>
              <a:rPr lang="de-DE" baseline="0" dirty="0" err="1"/>
              <a:t>you</a:t>
            </a:r>
            <a:r>
              <a:rPr lang="de-DE" baseline="0" dirty="0"/>
              <a:t>.</a:t>
            </a:r>
          </a:p>
          <a:p>
            <a:endParaRPr lang="de-DE" baseline="0" dirty="0"/>
          </a:p>
          <a:p>
            <a:r>
              <a:rPr lang="de-DE" baseline="0" dirty="0"/>
              <a:t>The </a:t>
            </a:r>
            <a:r>
              <a:rPr lang="de-DE" baseline="0" dirty="0" err="1"/>
              <a:t>theme</a:t>
            </a:r>
            <a:r>
              <a:rPr lang="de-DE" baseline="0" dirty="0"/>
              <a:t> </a:t>
            </a:r>
            <a:r>
              <a:rPr lang="de-DE" baseline="0" dirty="0" err="1"/>
              <a:t>of</a:t>
            </a:r>
            <a:r>
              <a:rPr lang="de-DE" baseline="0" dirty="0"/>
              <a:t> </a:t>
            </a:r>
            <a:r>
              <a:rPr lang="de-DE" baseline="0" dirty="0" err="1"/>
              <a:t>my</a:t>
            </a:r>
            <a:r>
              <a:rPr lang="de-DE" baseline="0" dirty="0"/>
              <a:t> </a:t>
            </a:r>
            <a:r>
              <a:rPr lang="de-DE" baseline="0" dirty="0" err="1"/>
              <a:t>paper</a:t>
            </a:r>
            <a:r>
              <a:rPr lang="de-DE" baseline="0" dirty="0"/>
              <a:t> </a:t>
            </a:r>
            <a:r>
              <a:rPr lang="de-DE" baseline="0" dirty="0" err="1"/>
              <a:t>is</a:t>
            </a:r>
            <a:r>
              <a:rPr lang="de-DE" baseline="0" dirty="0"/>
              <a:t> „</a:t>
            </a:r>
            <a:r>
              <a:rPr lang="de-DE" b="1" dirty="0"/>
              <a:t>Academic Libraries </a:t>
            </a:r>
            <a:r>
              <a:rPr lang="de-DE" b="1" dirty="0" err="1"/>
              <a:t>of</a:t>
            </a:r>
            <a:r>
              <a:rPr lang="de-DE" b="1" dirty="0"/>
              <a:t> </a:t>
            </a:r>
            <a:r>
              <a:rPr lang="de-DE" b="1" dirty="0" err="1"/>
              <a:t>the</a:t>
            </a:r>
            <a:r>
              <a:rPr lang="de-DE" b="1" dirty="0"/>
              <a:t> World: </a:t>
            </a:r>
            <a:r>
              <a:rPr lang="en-US" sz="1200" b="1" dirty="0"/>
              <a:t>Exemplars, Educators, Enablers for S</a:t>
            </a:r>
            <a:r>
              <a:rPr lang="de-DE" sz="1200" b="1" dirty="0" err="1"/>
              <a:t>ustainable</a:t>
            </a:r>
            <a:r>
              <a:rPr lang="de-DE" sz="1200" b="1" dirty="0"/>
              <a:t> Development“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48327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My</a:t>
            </a:r>
            <a:r>
              <a:rPr lang="de-DE" dirty="0"/>
              <a:t> </a:t>
            </a:r>
            <a:r>
              <a:rPr lang="de-DE" dirty="0" err="1"/>
              <a:t>topics</a:t>
            </a:r>
            <a:r>
              <a:rPr lang="de-DE" dirty="0"/>
              <a:t> </a:t>
            </a:r>
            <a:r>
              <a:rPr lang="de-DE" dirty="0" err="1"/>
              <a:t>are</a:t>
            </a:r>
            <a:r>
              <a:rPr lang="de-DE" dirty="0"/>
              <a:t>:</a:t>
            </a:r>
          </a:p>
          <a:p>
            <a:endParaRPr lang="de-DE" dirty="0"/>
          </a:p>
          <a:p>
            <a:r>
              <a:rPr lang="en-US" dirty="0"/>
              <a:t>The UN Agenda 2030 for Sustainable Development</a:t>
            </a:r>
          </a:p>
          <a:p>
            <a:r>
              <a:rPr lang="en-US" dirty="0"/>
              <a:t>and why the Agenda</a:t>
            </a:r>
            <a:r>
              <a:rPr lang="en-US" baseline="0" dirty="0"/>
              <a:t> is important for the library world</a:t>
            </a:r>
            <a:endParaRPr lang="en-US" dirty="0"/>
          </a:p>
          <a:p>
            <a:r>
              <a:rPr lang="en-US" dirty="0"/>
              <a:t>I want to introduce</a:t>
            </a:r>
            <a:r>
              <a:rPr lang="en-US" baseline="0" dirty="0"/>
              <a:t> the </a:t>
            </a:r>
            <a:r>
              <a:rPr lang="en-US" dirty="0"/>
              <a:t>IFLA Library Map of the World: SDG Stories</a:t>
            </a:r>
          </a:p>
          <a:p>
            <a:pPr lvl="1"/>
            <a:r>
              <a:rPr lang="en-US" dirty="0"/>
              <a:t>with an example from an academic library</a:t>
            </a:r>
            <a:r>
              <a:rPr lang="en-US" baseline="0" dirty="0"/>
              <a:t> in </a:t>
            </a:r>
            <a:r>
              <a:rPr lang="en-US" dirty="0"/>
              <a:t>Ireland</a:t>
            </a:r>
          </a:p>
          <a:p>
            <a:r>
              <a:rPr lang="en-US" dirty="0"/>
              <a:t>I would like to introduce you to the IFLA Green Library Award</a:t>
            </a:r>
          </a:p>
          <a:p>
            <a:endParaRPr lang="en-US" dirty="0"/>
          </a:p>
          <a:p>
            <a:r>
              <a:rPr lang="en-US" dirty="0"/>
              <a:t>I would like to provide you with some helpful materials for your own green, sustainable library work</a:t>
            </a:r>
          </a:p>
          <a:p>
            <a:r>
              <a:rPr lang="en-US" dirty="0"/>
              <a:t>as there are</a:t>
            </a:r>
          </a:p>
          <a:p>
            <a:r>
              <a:rPr lang="en-US" dirty="0"/>
              <a:t>The Green Library Checklist and</a:t>
            </a:r>
          </a:p>
          <a:p>
            <a:r>
              <a:rPr lang="en-US" dirty="0"/>
              <a:t>other Printed and Electronic Resources</a:t>
            </a:r>
          </a:p>
          <a:p>
            <a:endParaRPr lang="en-US" dirty="0"/>
          </a:p>
          <a:p>
            <a:r>
              <a:rPr lang="en-US" dirty="0"/>
              <a:t>Last but not least, I would like to invite you to take a look into the near future of “green</a:t>
            </a:r>
            <a:r>
              <a:rPr lang="en-US" baseline="0" dirty="0"/>
              <a:t> librarianship”.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246695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The </a:t>
            </a:r>
            <a:r>
              <a:rPr lang="de-DE" dirty="0" err="1"/>
              <a:t>conference</a:t>
            </a:r>
            <a:r>
              <a:rPr lang="de-DE" baseline="0" dirty="0"/>
              <a:t> </a:t>
            </a:r>
            <a:r>
              <a:rPr lang="de-DE" baseline="0" dirty="0" err="1"/>
              <a:t>theme</a:t>
            </a:r>
            <a:r>
              <a:rPr lang="de-DE" baseline="0" dirty="0"/>
              <a:t> </a:t>
            </a:r>
            <a:r>
              <a:rPr lang="de-DE" baseline="0" dirty="0" err="1"/>
              <a:t>is</a:t>
            </a:r>
            <a:r>
              <a:rPr lang="de-DE" baseline="0" dirty="0"/>
              <a:t>: </a:t>
            </a:r>
            <a:r>
              <a:rPr lang="de-DE" dirty="0"/>
              <a:t>„</a:t>
            </a:r>
            <a:r>
              <a:rPr lang="de-DE" dirty="0" err="1"/>
              <a:t>Alive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Changes</a:t>
            </a:r>
            <a:r>
              <a:rPr lang="de-DE" dirty="0"/>
              <a:t>: </a:t>
            </a:r>
            <a:r>
              <a:rPr lang="de-DE" dirty="0" err="1"/>
              <a:t>Engage</a:t>
            </a:r>
            <a:r>
              <a:rPr lang="de-DE" dirty="0"/>
              <a:t>. </a:t>
            </a:r>
            <a:r>
              <a:rPr lang="de-DE" dirty="0" err="1"/>
              <a:t>Embrace</a:t>
            </a:r>
            <a:r>
              <a:rPr lang="de-DE" dirty="0"/>
              <a:t>. </a:t>
            </a:r>
            <a:r>
              <a:rPr lang="de-DE" dirty="0" err="1"/>
              <a:t>Ensure</a:t>
            </a:r>
            <a:r>
              <a:rPr lang="de-DE" dirty="0"/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 err="1"/>
              <a:t>Looking</a:t>
            </a:r>
            <a:r>
              <a:rPr lang="de-DE" dirty="0"/>
              <a:t> at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theme</a:t>
            </a:r>
            <a:r>
              <a:rPr lang="de-DE" dirty="0"/>
              <a:t> </a:t>
            </a:r>
            <a:r>
              <a:rPr lang="de-DE" dirty="0" err="1"/>
              <a:t>and</a:t>
            </a:r>
            <a:r>
              <a:rPr lang="de-DE" dirty="0"/>
              <a:t> at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topics</a:t>
            </a:r>
            <a:endParaRPr lang="en-US" dirty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it becomes apparent that all is about the call for sustainability.</a:t>
            </a:r>
            <a:endParaRPr lang="de-D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de-DE" dirty="0"/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3231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Sustainable thinking and going green are worldwide on the agenda. More and more also academic libraries are taking over a leading role regarding the awareness of ecological sustainability.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number of examples of creative and innovative initiatives is growing. Many of these involve not only the staff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but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library customers directly through a wide range of sustainability projects.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48689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fact that libraries and librarians have long been positioning themselves as responsible actors for environmental protection issues became clear at the latest with the concept of the “green library”.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Going through former publications, you will find from about 2000 on a “green library movement”.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So-called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“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libraries” are focusing on sustainable management, services,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events, literature, and projects, demonstrating the social role and responsibility of libraries as leaders in sustainability.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That's why the UN Nations Agenda has immediately found fertile ground in the library world.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43873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United Nations Agenda 2030 for Sustainable Development with its 17 SDGs was signed by all UN member states.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agenda applies to all countries and to everyone in the world to contribute.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will depend on all of us whether the agenda remains a vision or is actually implemented, because this is not about Sunday speeches, but about active action by each of us.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agenda has no less objective than to change this world to a world in which everyone acts in an environmentally sound, socially just and economically efficient manner.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the Agenda is focusing on a worth living life on this planet in general, all goals – ecological as well as social and economic ones – are ultimately to be understood as “green” goals, focusing on a worth living life.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877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IFLA has adopted the Agenda to its International Advocacy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(IAP), demonstrating the important role of libraries in achieving the goals.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IFLA says: “Sustainability is Libraries’ Business”. Libraries are role models, educational partners, enablers in this context.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72948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demonstrate the important role of libraries in achieving the goals, IFLA is collecting “SDG stories”.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Libraries worldwide that pursue one or more of the sustainability goals with their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or services are encouraged to publish their story here.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currently 41 SDG stories from 25 countries.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176793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Inspiring</a:t>
            </a:r>
            <a:r>
              <a:rPr lang="de-DE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de-DE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</a:t>
            </a:r>
            <a:r>
              <a:rPr lang="de-DE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de-DE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come</a:t>
            </a:r>
            <a:r>
              <a:rPr lang="de-DE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de-DE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 </a:t>
            </a:r>
            <a:r>
              <a:rPr lang="de-DE" sz="120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</a:t>
            </a:r>
            <a:r>
              <a:rPr lang="de-DE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Academic </a:t>
            </a:r>
            <a:r>
              <a:rPr lang="de-DE" sz="120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libraries</a:t>
            </a:r>
            <a:r>
              <a:rPr lang="de-DE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like in </a:t>
            </a:r>
            <a:r>
              <a:rPr lang="de-DE" dirty="0" err="1"/>
              <a:t>Kazakhstan</a:t>
            </a:r>
            <a:r>
              <a:rPr lang="de-DE" dirty="0"/>
              <a:t> </a:t>
            </a:r>
            <a:r>
              <a:rPr lang="de-DE" dirty="0" err="1"/>
              <a:t>or</a:t>
            </a:r>
            <a:r>
              <a:rPr lang="de-DE" dirty="0"/>
              <a:t> in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baseline="0" dirty="0" err="1"/>
              <a:t>Netherlands</a:t>
            </a:r>
            <a:r>
              <a:rPr lang="de-DE" baseline="0" dirty="0"/>
              <a:t>.</a:t>
            </a:r>
            <a:r>
              <a:rPr lang="de-DE" dirty="0"/>
              <a:t> 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22089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of the linked stories leads to the UCC Library in Ireland which launched its sustainability campaign “Love Our Library”.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ethos of the United Nations Sustainable Development Goals to “think globally: act locally,” is fundamental to the campaign, embracing University staff as well as students.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campaign addresses 6 SDGs: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b="1" dirty="0">
                <a:effectLst/>
              </a:rPr>
              <a:t>Goal -6: </a:t>
            </a:r>
            <a:r>
              <a:rPr lang="en-US" dirty="0">
                <a:effectLst/>
              </a:rPr>
              <a:t>Ensure availability and sustainable management of water and sanitation for all by 2030.</a:t>
            </a:r>
          </a:p>
          <a:p>
            <a:r>
              <a:rPr lang="en-US" b="1" dirty="0">
                <a:effectLst/>
              </a:rPr>
              <a:t>Goal -7: </a:t>
            </a:r>
            <a:r>
              <a:rPr lang="en-US" dirty="0">
                <a:effectLst/>
              </a:rPr>
              <a:t>Ensure access to affordable, reliable, sustainable and modern energy for all by 2030.</a:t>
            </a:r>
          </a:p>
          <a:p>
            <a:r>
              <a:rPr lang="en-US" b="1" dirty="0">
                <a:effectLst/>
              </a:rPr>
              <a:t>Goal -9: </a:t>
            </a:r>
            <a:r>
              <a:rPr lang="en-US" dirty="0">
                <a:effectLst/>
              </a:rPr>
              <a:t>Build resilient infrastructure, promote inclusive and sustainable industrialization and foster innovation by 2030.</a:t>
            </a:r>
          </a:p>
          <a:p>
            <a:r>
              <a:rPr lang="en-US" b="1" dirty="0">
                <a:effectLst/>
              </a:rPr>
              <a:t>Goal -11: </a:t>
            </a:r>
            <a:r>
              <a:rPr lang="en-US" dirty="0">
                <a:effectLst/>
              </a:rPr>
              <a:t> Make cities and human settlements inclusive, safe, resilient and sustainable.</a:t>
            </a:r>
          </a:p>
          <a:p>
            <a:r>
              <a:rPr lang="en-US" b="1" dirty="0">
                <a:effectLst/>
              </a:rPr>
              <a:t>Goal -12: </a:t>
            </a:r>
            <a:r>
              <a:rPr lang="en-US" dirty="0">
                <a:effectLst/>
              </a:rPr>
              <a:t>Ensure sustainable consumption and production patterns.</a:t>
            </a:r>
          </a:p>
          <a:p>
            <a:r>
              <a:rPr lang="en-US" b="1" dirty="0">
                <a:effectLst/>
              </a:rPr>
              <a:t>Goal -13:</a:t>
            </a:r>
            <a:r>
              <a:rPr lang="en-US" dirty="0">
                <a:effectLst/>
              </a:rPr>
              <a:t> Take urgent action to combat climate change and its impacts.</a:t>
            </a: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588054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University, like all public-sector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Ireland, was obliged to increase efficiency by 33% by the year 2020.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review identified the Library as one of the greatest energy consumers on campus – accounting for up to 10% of the university’s overall energy use.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University’s Energy Manager proposed a new energy-saving initiative, which the Library agreed to pilot.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the “Saver Saves” scheme the Library was given a budget for energy - if they underspent, the savings could be kept and used for environmental projects, but if they overspent, there would be an extra cost to the library.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Library formed a Green Team to include library staff, the University's Energy Manager, Sustainability Officer and others.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34434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focused on monitoring waste management, energy and water use, identifying areas for improvement and examining the environmental impact of library operations.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the entire University community would be impacted by this initiative, effective communication was essential to get and keep everyone involved.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592657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team spread the Love Our Library campaign message to the University’s faculty, staff and students, using signage, email and social media.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were asked to sign a pledge to help the Library make changes, and within 24 hours of its promotion, over 1,000 students had signed up in support.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Please</a:t>
            </a:r>
            <a:r>
              <a:rPr lang="en-US" baseline="0" dirty="0"/>
              <a:t> find another inspiring example in my paper in the conference proceedings.</a:t>
            </a:r>
            <a:endParaRPr lang="de-D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2019 this project was awarded as runner-up on the IFLA Green Library Award competition.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544722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award is </a:t>
            </a:r>
            <a:r>
              <a:rPr lang="en-US" sz="1200" dirty="0"/>
              <a:t>Sponsored by IFLA and de </a:t>
            </a:r>
            <a:r>
              <a:rPr lang="en-US" sz="1200" dirty="0" err="1"/>
              <a:t>Gruyter</a:t>
            </a:r>
            <a:r>
              <a:rPr lang="en-US" sz="1200" dirty="0"/>
              <a:t>/Saur Publishing House</a:t>
            </a:r>
          </a:p>
          <a:p>
            <a:pPr lvl="0"/>
            <a:endParaRPr lang="en-US" dirty="0"/>
          </a:p>
          <a:p>
            <a:pPr lvl="0"/>
            <a:r>
              <a:rPr lang="en-US" strike="sngStrike" dirty="0"/>
              <a:t>Guidelines for submissions are: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/>
              <a:t>Any outstanding Green Library project, initiative or idea may apply for the Award.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/>
              <a:t>in any suitable way, for example, through an essay, a video, a poster, an article or a set of slides</a:t>
            </a:r>
            <a:endParaRPr lang="de-DE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/>
              <a:t>The quality and relevance of the project will be evaluated by the award ENSULIB committee.</a:t>
            </a:r>
          </a:p>
          <a:p>
            <a:pPr marL="0" lv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4412427-0DDD-4192-A81B-FE1DB5041D74}" type="slidenum">
              <a:rPr lang="de-DE" altLang="de-DE" smtClean="0"/>
              <a:pPr>
                <a:defRPr/>
              </a:pPr>
              <a:t>14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5437587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already promised: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Beside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this inspiring example </a:t>
            </a:r>
            <a:r>
              <a:rPr lang="en-US" dirty="0"/>
              <a:t>I would like to provide you with some helpful materials for your own green, sustainable library work</a:t>
            </a:r>
          </a:p>
          <a:p>
            <a:r>
              <a:rPr lang="en-US" dirty="0"/>
              <a:t>as there are is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“Green Library Checklist which is online available with open access also in Russian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a helpful compilation of 12 main points to be considered when planning a green library project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818320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Furthermore: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German speaking Green Library Network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Netzwerk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Grüne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Bibliothek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offers – in collaboration with ENSULIB - an international Bibliography on green library issues which is constantly supplemented and updated.</a:t>
            </a:r>
          </a:p>
          <a:p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bibliography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a follow-up from another publication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“The Green Library”,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which´is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also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online available with open access.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Another helpful resource: The American Library Association’s website on “Sustainability and Libraries.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726145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university libraries offer useful websites on “Green / Sustainable Libraries” – to name but a few: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Illinois Library and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endParaRPr lang="de-DE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Carnegan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Mellon University Library</a:t>
            </a:r>
          </a:p>
          <a:p>
            <a:pPr lvl="0"/>
            <a:endParaRPr lang="en-US" sz="1200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u="non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good and enjoyable access to the topic offers “The Sustainable Library’s Cookbook”, published in 2019.</a:t>
            </a:r>
            <a:endParaRPr lang="de-DE" u="non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55758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Let</a:t>
            </a:r>
            <a:r>
              <a:rPr lang="de-DE" dirty="0"/>
              <a:t> </a:t>
            </a:r>
            <a:r>
              <a:rPr lang="de-DE" dirty="0" err="1"/>
              <a:t>us</a:t>
            </a:r>
            <a:r>
              <a:rPr lang="de-DE" dirty="0"/>
              <a:t> </a:t>
            </a:r>
            <a:r>
              <a:rPr lang="de-DE" dirty="0" err="1"/>
              <a:t>look</a:t>
            </a:r>
            <a:r>
              <a:rPr lang="de-DE" dirty="0"/>
              <a:t> </a:t>
            </a:r>
            <a:r>
              <a:rPr lang="de-DE" dirty="0" err="1"/>
              <a:t>forward</a:t>
            </a:r>
            <a:r>
              <a:rPr lang="de-DE" dirty="0"/>
              <a:t>: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4412427-0DDD-4192-A81B-FE1DB5041D74}" type="slidenum">
              <a:rPr lang="de-DE" altLang="de-DE" smtClean="0"/>
              <a:pPr>
                <a:defRPr/>
              </a:pPr>
              <a:t>18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2871566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After </a:t>
            </a:r>
            <a:r>
              <a:rPr lang="de-DE" dirty="0" err="1"/>
              <a:t>many</a:t>
            </a:r>
            <a:r>
              <a:rPr lang="de-DE" dirty="0"/>
              <a:t> </a:t>
            </a:r>
            <a:r>
              <a:rPr lang="de-DE" dirty="0" err="1"/>
              <a:t>years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hard</a:t>
            </a:r>
            <a:r>
              <a:rPr lang="de-DE" baseline="0" dirty="0"/>
              <a:t> </a:t>
            </a:r>
            <a:r>
              <a:rPr lang="de-DE" baseline="0" dirty="0" err="1"/>
              <a:t>work</a:t>
            </a:r>
            <a:r>
              <a:rPr lang="de-DE" baseline="0" dirty="0"/>
              <a:t> </a:t>
            </a:r>
            <a:r>
              <a:rPr lang="de-DE" dirty="0" err="1"/>
              <a:t>IFLA‘s</a:t>
            </a:r>
            <a:r>
              <a:rPr lang="de-DE" dirty="0"/>
              <a:t> „</a:t>
            </a:r>
            <a:r>
              <a:rPr lang="de-DE" dirty="0" err="1"/>
              <a:t>green</a:t>
            </a:r>
            <a:r>
              <a:rPr lang="de-DE" dirty="0"/>
              <a:t>“ Special Interest Group ENSULIB</a:t>
            </a:r>
            <a:r>
              <a:rPr lang="de-DE" baseline="0" dirty="0"/>
              <a:t> </a:t>
            </a:r>
            <a:r>
              <a:rPr lang="de-DE" dirty="0"/>
              <a:t>was </a:t>
            </a:r>
            <a:r>
              <a:rPr lang="en-US" dirty="0"/>
              <a:t>granted permission in becoming an IFLA Section! </a:t>
            </a:r>
          </a:p>
          <a:p>
            <a:r>
              <a:rPr lang="en-US" dirty="0"/>
              <a:t>More than 40 memberships are already signed!</a:t>
            </a:r>
          </a:p>
          <a:p>
            <a:endParaRPr lang="en-US" dirty="0"/>
          </a:p>
          <a:p>
            <a:r>
              <a:rPr lang="en-US" dirty="0"/>
              <a:t>We are looking forward to</a:t>
            </a:r>
            <a:r>
              <a:rPr lang="en-US" baseline="0" dirty="0"/>
              <a:t> the </a:t>
            </a:r>
            <a:r>
              <a:rPr lang="en-US" dirty="0"/>
              <a:t>Standing Committee elections, starting beginning of 2021. </a:t>
            </a:r>
          </a:p>
          <a:p>
            <a:r>
              <a:rPr lang="en-US" dirty="0"/>
              <a:t>The new</a:t>
            </a:r>
            <a:r>
              <a:rPr lang="en-US" baseline="0" dirty="0"/>
              <a:t> Section’s work will s</a:t>
            </a:r>
            <a:r>
              <a:rPr lang="en-US" dirty="0"/>
              <a:t>tart at the IFLA Conference in Rotterdam, Netherlands, August next</a:t>
            </a:r>
            <a:r>
              <a:rPr lang="en-US" baseline="0" dirty="0"/>
              <a:t> year.</a:t>
            </a:r>
            <a:endParaRPr lang="en-US" dirty="0"/>
          </a:p>
          <a:p>
            <a:endParaRPr lang="en-US" dirty="0"/>
          </a:p>
          <a:p>
            <a:r>
              <a:rPr lang="en-US" dirty="0"/>
              <a:t>Join hands with ENSULIB in its journey from Special Interest Group to Section!</a:t>
            </a:r>
          </a:p>
          <a:p>
            <a:endParaRPr lang="en-US" dirty="0"/>
          </a:p>
          <a:p>
            <a:r>
              <a:rPr lang="en-US" dirty="0"/>
              <a:t>We are waiting</a:t>
            </a:r>
            <a:r>
              <a:rPr lang="en-US" baseline="0" dirty="0"/>
              <a:t> for you!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5D2D4-361D-4F52-AE61-E89C87E605F6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184384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Folienbildplatzhalt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izenplatzhalt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de-DE" altLang="de-DE" dirty="0">
                <a:ea typeface="ＭＳ Ｐゴシック" pitchFamily="34" charset="-128"/>
              </a:rPr>
              <a:t>Ok – </a:t>
            </a:r>
            <a:r>
              <a:rPr lang="de-DE" altLang="de-DE" dirty="0" err="1">
                <a:ea typeface="ＭＳ Ｐゴシック" pitchFamily="34" charset="-128"/>
              </a:rPr>
              <a:t>the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sands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are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running</a:t>
            </a:r>
            <a:r>
              <a:rPr lang="de-DE" altLang="de-DE" dirty="0">
                <a:ea typeface="ＭＳ Ｐゴシック" pitchFamily="34" charset="-128"/>
              </a:rPr>
              <a:t> out.</a:t>
            </a:r>
          </a:p>
          <a:p>
            <a:pPr eaLnBrk="1" hangingPunct="1"/>
            <a:r>
              <a:rPr lang="de-DE" altLang="de-DE" dirty="0" err="1">
                <a:ea typeface="ＭＳ Ｐゴシック" pitchFamily="34" charset="-128"/>
              </a:rPr>
              <a:t>For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further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interest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please</a:t>
            </a:r>
            <a:r>
              <a:rPr lang="de-DE" altLang="de-DE" dirty="0">
                <a:ea typeface="ＭＳ Ｐゴシック" pitchFamily="34" charset="-128"/>
              </a:rPr>
              <a:t> do not </a:t>
            </a:r>
            <a:r>
              <a:rPr lang="de-DE" altLang="de-DE" dirty="0" err="1">
                <a:ea typeface="ＭＳ Ｐゴシック" pitchFamily="34" charset="-128"/>
              </a:rPr>
              <a:t>hesitate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to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contact</a:t>
            </a:r>
            <a:r>
              <a:rPr lang="de-DE" altLang="de-DE" dirty="0">
                <a:ea typeface="ＭＳ Ｐゴシック" pitchFamily="34" charset="-128"/>
              </a:rPr>
              <a:t> </a:t>
            </a:r>
            <a:r>
              <a:rPr lang="de-DE" altLang="de-DE" dirty="0" err="1">
                <a:ea typeface="ＭＳ Ｐゴシック" pitchFamily="34" charset="-128"/>
              </a:rPr>
              <a:t>us</a:t>
            </a:r>
            <a:r>
              <a:rPr lang="de-DE" altLang="de-DE" dirty="0">
                <a:ea typeface="ＭＳ Ｐゴシック" pitchFamily="34" charset="-128"/>
              </a:rPr>
              <a:t>:</a:t>
            </a:r>
          </a:p>
          <a:p>
            <a:pPr eaLnBrk="1" hangingPunct="1"/>
            <a:endParaRPr lang="de-DE" altLang="de-DE" dirty="0">
              <a:ea typeface="ＭＳ Ｐゴシック" pitchFamily="34" charset="-128"/>
            </a:endParaRPr>
          </a:p>
        </p:txBody>
      </p:sp>
      <p:sp>
        <p:nvSpPr>
          <p:cNvPr id="40964" name="Foliennummernplatzhalt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85001" indent="-301923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207694" indent="-24153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90771" indent="-24153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173849" indent="-24153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656926" indent="-24153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3140004" indent="-24153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623081" indent="-24153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4106159" indent="-24153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55B7B3C4-FF36-4403-8BA8-4ADDFD5EC7EC}" type="slidenum">
              <a:rPr lang="de-DE" altLang="de-DE" smtClean="0"/>
              <a:pPr eaLnBrk="1" hangingPunct="1">
                <a:spcBef>
                  <a:spcPct val="0"/>
                </a:spcBef>
              </a:pPr>
              <a:t>20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380083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Formatvorlage des Untertitelmasters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8863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51106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12533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20045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60173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21783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66465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33684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33173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9475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680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6282B-0C82-4A1B-9463-69D4E2F7FBBF}" type="datetimeFigureOut">
              <a:rPr lang="de-DE" smtClean="0"/>
              <a:t>27.08.2020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2BC6A-74F6-4533-9F8A-C75801E9A3C4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36842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tiff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hyperlink" Target="https://www.ifla.org/DE/publications/node/81763" TargetMode="External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hyperlink" Target="https://librarymap.ifla.org/stories" TargetMode="External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0.jpeg"/><Relationship Id="rId11" Type="http://schemas.openxmlformats.org/officeDocument/2006/relationships/image" Target="../media/image25.pn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hyperlink" Target="https://www.ifla.org/node/10159" TargetMode="External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5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hyperlink" Target="https://www.ifla.org/publications/node/12621?og=479" TargetMode="External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libguides.ala.org/SustainableLibraries/Green" TargetMode="Externa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hyperlink" Target="https://www.ibi.hu-berlin.de/de/studium/studprojekte/buchidee/bi1" TargetMode="External"/><Relationship Id="rId11" Type="http://schemas.openxmlformats.org/officeDocument/2006/relationships/image" Target="../media/image39.png"/><Relationship Id="rId5" Type="http://schemas.openxmlformats.org/officeDocument/2006/relationships/hyperlink" Target="https://www.netzwerk-gruene-bibliothek.de/" TargetMode="External"/><Relationship Id="rId10" Type="http://schemas.openxmlformats.org/officeDocument/2006/relationships/image" Target="../media/image38.jpg"/><Relationship Id="rId4" Type="http://schemas.openxmlformats.org/officeDocument/2006/relationships/notesSlide" Target="../notesSlides/notesSlide16.xml"/><Relationship Id="rId9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jpe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hyperlink" Target="https://guides.library.cmu.edu/c.php?g=829730&amp;p=6426127" TargetMode="External"/><Relationship Id="rId5" Type="http://schemas.openxmlformats.org/officeDocument/2006/relationships/hyperlink" Target="https://guides.library.illinois.edu/green-libraries/overview/library-specific" TargetMode="Externa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43.png"/><Relationship Id="rId5" Type="http://schemas.openxmlformats.org/officeDocument/2006/relationships/image" Target="../media/image42.jp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5.png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hyperlink" Target="https://www.ifla.org/node/10159" TargetMode="External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video" Target="../media/media20.mp4"/><Relationship Id="rId7" Type="http://schemas.openxmlformats.org/officeDocument/2006/relationships/image" Target="../media/image46.png"/><Relationship Id="rId2" Type="http://schemas.microsoft.com/office/2007/relationships/media" Target="../media/media20.mp4"/><Relationship Id="rId1" Type="http://schemas.openxmlformats.org/officeDocument/2006/relationships/tags" Target="../tags/tag1.xml"/><Relationship Id="rId6" Type="http://schemas.openxmlformats.org/officeDocument/2006/relationships/hyperlink" Target="mailto:petra.hauke@hu-berlin.de" TargetMode="External"/><Relationship Id="rId5" Type="http://schemas.openxmlformats.org/officeDocument/2006/relationships/notesSlide" Target="../notesSlides/notesSlide20.xml"/><Relationship Id="rId10" Type="http://schemas.openxmlformats.org/officeDocument/2006/relationships/image" Target="../media/image48.png"/><Relationship Id="rId4" Type="http://schemas.openxmlformats.org/officeDocument/2006/relationships/slideLayout" Target="../slideLayouts/slideLayout2.xml"/><Relationship Id="rId9" Type="http://schemas.openxmlformats.org/officeDocument/2006/relationships/hyperlink" Target="https://www.ifla.org/environment-sustainability-and-librar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10528300" cy="2387600"/>
          </a:xfrm>
        </p:spPr>
        <p:txBody>
          <a:bodyPr>
            <a:noAutofit/>
          </a:bodyPr>
          <a:lstStyle/>
          <a:p>
            <a:r>
              <a:rPr lang="de-DE" b="1" dirty="0"/>
              <a:t>Academic Libraries </a:t>
            </a:r>
            <a:r>
              <a:rPr lang="de-DE" b="1" dirty="0" err="1"/>
              <a:t>of</a:t>
            </a:r>
            <a:r>
              <a:rPr lang="de-DE" b="1" dirty="0"/>
              <a:t> </a:t>
            </a:r>
            <a:r>
              <a:rPr lang="de-DE" b="1" dirty="0" err="1"/>
              <a:t>the</a:t>
            </a:r>
            <a:r>
              <a:rPr lang="de-DE" b="1" dirty="0"/>
              <a:t> World:</a:t>
            </a:r>
            <a:br>
              <a:rPr lang="de-DE" b="1" dirty="0"/>
            </a:br>
            <a:r>
              <a:rPr lang="en-US" sz="4000" b="1" dirty="0"/>
              <a:t>Exemplars, Educators, Enablers </a:t>
            </a:r>
            <a:br>
              <a:rPr lang="en-US" sz="4000" b="1" dirty="0"/>
            </a:br>
            <a:r>
              <a:rPr lang="en-US" sz="4000" b="1" dirty="0"/>
              <a:t>for S</a:t>
            </a:r>
            <a:r>
              <a:rPr lang="de-DE" sz="4000" b="1" dirty="0" err="1"/>
              <a:t>ustainable</a:t>
            </a:r>
            <a:r>
              <a:rPr lang="de-DE" sz="4000" b="1" dirty="0"/>
              <a:t> Development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469629" y="4454460"/>
            <a:ext cx="9144000" cy="1655762"/>
          </a:xfrm>
        </p:spPr>
        <p:txBody>
          <a:bodyPr>
            <a:normAutofit/>
          </a:bodyPr>
          <a:lstStyle/>
          <a:p>
            <a:r>
              <a:rPr lang="de-DE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Dr. Petra Hauke</a:t>
            </a:r>
            <a:br>
              <a:rPr lang="de-DE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</a:br>
            <a:r>
              <a:rPr lang="de-DE" sz="2000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Berlin School </a:t>
            </a:r>
            <a:r>
              <a:rPr lang="de-DE" sz="2000" b="1" dirty="0" err="1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for</a:t>
            </a:r>
            <a:r>
              <a:rPr lang="de-DE" sz="2000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Library </a:t>
            </a:r>
            <a:r>
              <a:rPr lang="de-DE" sz="2000" b="1" dirty="0" err="1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and</a:t>
            </a:r>
            <a:r>
              <a:rPr lang="de-DE" sz="2000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Information Science</a:t>
            </a:r>
          </a:p>
          <a:p>
            <a:r>
              <a:rPr lang="de-DE" sz="2000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Humboldt-Universität zu Berlin</a:t>
            </a:r>
          </a:p>
          <a:p>
            <a:r>
              <a:rPr lang="de-DE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IFLA Environment, </a:t>
            </a:r>
            <a:r>
              <a:rPr lang="de-DE" b="1" dirty="0" err="1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Sustainability</a:t>
            </a:r>
            <a:r>
              <a:rPr lang="de-DE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</a:t>
            </a:r>
            <a:r>
              <a:rPr lang="de-DE" b="1" dirty="0" err="1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and</a:t>
            </a:r>
            <a:r>
              <a:rPr lang="de-DE" b="1" dirty="0">
                <a:solidFill>
                  <a:srgbClr val="00376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Libraries SIG - ENSULIB</a:t>
            </a:r>
          </a:p>
          <a:p>
            <a:endParaRPr lang="de-DE" dirty="0"/>
          </a:p>
        </p:txBody>
      </p:sp>
      <p:pic>
        <p:nvPicPr>
          <p:cNvPr id="4" name="Grafik 3" descr="ifla-logo-with-text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980"/>
          <a:stretch>
            <a:fillRect/>
          </a:stretch>
        </p:blipFill>
        <p:spPr bwMode="auto">
          <a:xfrm>
            <a:off x="10613629" y="4887657"/>
            <a:ext cx="1073150" cy="11544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rafi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767" y="3335114"/>
            <a:ext cx="1370012" cy="1370012"/>
          </a:xfrm>
          <a:prstGeom prst="rect">
            <a:avLst/>
          </a:prstGeom>
        </p:spPr>
      </p:pic>
      <p:pic>
        <p:nvPicPr>
          <p:cNvPr id="1026" name="Picture 2" descr="virtual conference logo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1" y="3954603"/>
            <a:ext cx="3085226" cy="15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B5D8DEB-1720-4DDB-A704-5407C34E5E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69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96"/>
    </mc:Choice>
    <mc:Fallback>
      <p:transition spd="slow" advTm="56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6473" y="365125"/>
            <a:ext cx="10827327" cy="1325563"/>
          </a:xfrm>
        </p:spPr>
        <p:txBody>
          <a:bodyPr/>
          <a:lstStyle/>
          <a:p>
            <a:r>
              <a:rPr lang="de-DE" dirty="0" err="1"/>
              <a:t>Overview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26473" y="1825625"/>
            <a:ext cx="11230097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The UN Agenda 2030 for Sustainable Development</a:t>
            </a:r>
          </a:p>
          <a:p>
            <a:r>
              <a:rPr lang="en-US" dirty="0"/>
              <a:t>IFLA, the International Federation of Library Associations and Institutions</a:t>
            </a:r>
          </a:p>
          <a:p>
            <a:r>
              <a:rPr lang="en-US" dirty="0"/>
              <a:t>IFLA Library Map of the World: SDG Stories</a:t>
            </a:r>
          </a:p>
          <a:p>
            <a:pPr lvl="1"/>
            <a:r>
              <a:rPr lang="en-US" dirty="0"/>
              <a:t>University College Cork (UCC) Library, Ireland</a:t>
            </a:r>
          </a:p>
          <a:p>
            <a:r>
              <a:rPr lang="en-US" dirty="0"/>
              <a:t>IFLA Green Library Award</a:t>
            </a:r>
          </a:p>
          <a:p>
            <a:r>
              <a:rPr lang="en-US" dirty="0"/>
              <a:t>Green Library Checklist</a:t>
            </a:r>
          </a:p>
          <a:p>
            <a:r>
              <a:rPr lang="en-US" dirty="0"/>
              <a:t>Printed and Electronic Resources</a:t>
            </a:r>
          </a:p>
          <a:p>
            <a:r>
              <a:rPr lang="en-US" dirty="0"/>
              <a:t>Look out</a:t>
            </a:r>
            <a:endParaRPr lang="de-DE" dirty="0"/>
          </a:p>
          <a:p>
            <a:endParaRPr lang="de-DE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81AFD90-00B8-4679-94F3-61D5BB8666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68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77"/>
    </mc:Choice>
    <mc:Fallback>
      <p:transition spd="slow" advTm="55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6473" y="365125"/>
            <a:ext cx="10827327" cy="1325563"/>
          </a:xfrm>
        </p:spPr>
        <p:txBody>
          <a:bodyPr/>
          <a:lstStyle/>
          <a:p>
            <a:r>
              <a:rPr lang="de-DE" dirty="0" err="1"/>
              <a:t>Introduction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26474" y="1825625"/>
            <a:ext cx="5942725" cy="4351338"/>
          </a:xfrm>
        </p:spPr>
        <p:txBody>
          <a:bodyPr>
            <a:normAutofit lnSpcReduction="10000"/>
          </a:bodyPr>
          <a:lstStyle/>
          <a:p>
            <a:r>
              <a:rPr lang="de-DE" dirty="0"/>
              <a:t>„</a:t>
            </a:r>
            <a:r>
              <a:rPr lang="de-DE" dirty="0" err="1"/>
              <a:t>Alive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Changes</a:t>
            </a:r>
            <a:r>
              <a:rPr lang="de-DE" dirty="0"/>
              <a:t>: </a:t>
            </a:r>
            <a:r>
              <a:rPr lang="de-DE" dirty="0" err="1"/>
              <a:t>Engage</a:t>
            </a:r>
            <a:r>
              <a:rPr lang="de-DE" dirty="0"/>
              <a:t>. </a:t>
            </a:r>
            <a:r>
              <a:rPr lang="de-DE" dirty="0" err="1"/>
              <a:t>Embrace</a:t>
            </a:r>
            <a:r>
              <a:rPr lang="de-DE" dirty="0"/>
              <a:t>. </a:t>
            </a:r>
            <a:r>
              <a:rPr lang="de-DE" dirty="0" err="1"/>
              <a:t>Ensure</a:t>
            </a:r>
            <a:r>
              <a:rPr lang="de-DE" dirty="0"/>
              <a:t>“</a:t>
            </a:r>
          </a:p>
          <a:p>
            <a:r>
              <a:rPr lang="de-DE" dirty="0"/>
              <a:t>Topics</a:t>
            </a:r>
          </a:p>
          <a:p>
            <a:pPr lvl="1"/>
            <a:r>
              <a:rPr lang="en-US" dirty="0"/>
              <a:t>Impact of Academic Libraries on Individuals, Communities, Societies</a:t>
            </a:r>
          </a:p>
          <a:p>
            <a:pPr lvl="1"/>
            <a:r>
              <a:rPr lang="en-US" dirty="0"/>
              <a:t>Leadership and Responses to National and Global Challenges</a:t>
            </a:r>
          </a:p>
          <a:p>
            <a:pPr lvl="1"/>
            <a:r>
              <a:rPr lang="de-DE" dirty="0" err="1"/>
              <a:t>Fostering</a:t>
            </a:r>
            <a:r>
              <a:rPr lang="de-DE" dirty="0"/>
              <a:t> Open Science</a:t>
            </a:r>
          </a:p>
          <a:p>
            <a:pPr lvl="1"/>
            <a:r>
              <a:rPr lang="en-US" dirty="0"/>
              <a:t>Digital Transformation: Partnership, Innovations, and Applications</a:t>
            </a:r>
          </a:p>
          <a:p>
            <a:pPr lvl="1"/>
            <a:r>
              <a:rPr lang="de-DE" dirty="0"/>
              <a:t>Green Libraries &amp; </a:t>
            </a:r>
            <a:r>
              <a:rPr lang="de-DE" dirty="0" err="1"/>
              <a:t>Sustainable</a:t>
            </a:r>
            <a:r>
              <a:rPr lang="de-DE" dirty="0"/>
              <a:t> Development​</a:t>
            </a:r>
          </a:p>
        </p:txBody>
      </p:sp>
      <p:pic>
        <p:nvPicPr>
          <p:cNvPr id="8" name="Picture 2" descr="virtual conference 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199" y="2575721"/>
            <a:ext cx="5584932" cy="285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AF9BA8A-D115-4DF1-A7F1-6676CDFCA2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859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82"/>
    </mc:Choice>
    <mc:Fallback>
      <p:transition spd="slow" advTm="22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4000" dirty="0" err="1"/>
              <a:t>Sustainability</a:t>
            </a:r>
            <a:r>
              <a:rPr lang="de-DE" sz="4000" dirty="0"/>
              <a:t> / </a:t>
            </a:r>
            <a:r>
              <a:rPr lang="de-DE" sz="4000" dirty="0" err="1"/>
              <a:t>Going</a:t>
            </a:r>
            <a:r>
              <a:rPr lang="de-DE" sz="4000" dirty="0"/>
              <a:t> Green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Sustainable thinking</a:t>
            </a:r>
          </a:p>
          <a:p>
            <a:r>
              <a:rPr lang="en-US" dirty="0"/>
              <a:t>Going green</a:t>
            </a:r>
          </a:p>
          <a:p>
            <a:r>
              <a:rPr lang="en-US" dirty="0"/>
              <a:t>Academic and public libraries</a:t>
            </a:r>
          </a:p>
          <a:p>
            <a:r>
              <a:rPr lang="en-US" dirty="0"/>
              <a:t>Leading role</a:t>
            </a:r>
          </a:p>
          <a:p>
            <a:r>
              <a:rPr lang="en-US" dirty="0"/>
              <a:t>Awareness of ecological sustainability</a:t>
            </a:r>
          </a:p>
          <a:p>
            <a:r>
              <a:rPr lang="en-US" dirty="0"/>
              <a:t>Involving staff and customer/users</a:t>
            </a:r>
          </a:p>
          <a:p>
            <a:r>
              <a:rPr lang="en-US" dirty="0"/>
              <a:t>Sustainability projects</a:t>
            </a:r>
          </a:p>
          <a:p>
            <a:pPr lvl="1"/>
            <a:endParaRPr lang="de-DE" dirty="0"/>
          </a:p>
        </p:txBody>
      </p:sp>
      <p:pic>
        <p:nvPicPr>
          <p:cNvPr id="2054" name="Picture 6" descr="Sustainable Thinking: Ensuring Your Library's Future in an Uncertain World  | ALA Sto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650" y="1514474"/>
            <a:ext cx="3562350" cy="534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4399D2A-EB03-432D-A236-E857892CDF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69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565"/>
    </mc:Choice>
    <mc:Fallback>
      <p:transition spd="slow" advTm="35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4000" dirty="0"/>
              <a:t>Libraries/</a:t>
            </a:r>
            <a:r>
              <a:rPr lang="de-DE" sz="4000" dirty="0" err="1"/>
              <a:t>Librarians</a:t>
            </a:r>
            <a:r>
              <a:rPr lang="de-DE" sz="4000" dirty="0"/>
              <a:t> </a:t>
            </a:r>
            <a:r>
              <a:rPr lang="de-DE" sz="4000" dirty="0" err="1"/>
              <a:t>as</a:t>
            </a:r>
            <a:r>
              <a:rPr lang="de-DE" sz="4000" dirty="0"/>
              <a:t> </a:t>
            </a:r>
            <a:r>
              <a:rPr lang="de-DE" sz="4000" dirty="0" err="1"/>
              <a:t>Responsible</a:t>
            </a:r>
            <a:r>
              <a:rPr lang="de-DE" sz="4000" dirty="0"/>
              <a:t> </a:t>
            </a:r>
            <a:r>
              <a:rPr lang="de-DE" sz="4000" dirty="0" err="1"/>
              <a:t>actors</a:t>
            </a:r>
            <a:endParaRPr lang="de-DE" sz="40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38200" y="1825624"/>
            <a:ext cx="5981700" cy="4746625"/>
          </a:xfrm>
        </p:spPr>
        <p:txBody>
          <a:bodyPr>
            <a:normAutofit fontScale="92500"/>
          </a:bodyPr>
          <a:lstStyle/>
          <a:p>
            <a:r>
              <a:rPr lang="de-DE" dirty="0" err="1"/>
              <a:t>Concept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„Green Library“</a:t>
            </a:r>
          </a:p>
          <a:p>
            <a:r>
              <a:rPr lang="en-US" dirty="0"/>
              <a:t>Green library movement</a:t>
            </a:r>
          </a:p>
          <a:p>
            <a:r>
              <a:rPr lang="en-US" dirty="0"/>
              <a:t>Focus on sustainable</a:t>
            </a:r>
          </a:p>
          <a:p>
            <a:pPr lvl="1"/>
            <a:r>
              <a:rPr lang="en-US" dirty="0"/>
              <a:t>Management</a:t>
            </a:r>
          </a:p>
          <a:p>
            <a:pPr lvl="1"/>
            <a:r>
              <a:rPr lang="en-US" dirty="0"/>
              <a:t>Services</a:t>
            </a:r>
          </a:p>
          <a:p>
            <a:pPr lvl="1"/>
            <a:r>
              <a:rPr lang="en-US" dirty="0" err="1"/>
              <a:t>Programmes</a:t>
            </a:r>
            <a:endParaRPr lang="en-US" dirty="0"/>
          </a:p>
          <a:p>
            <a:pPr lvl="1"/>
            <a:r>
              <a:rPr lang="en-US" dirty="0"/>
              <a:t>Events</a:t>
            </a:r>
          </a:p>
          <a:p>
            <a:pPr lvl="1"/>
            <a:r>
              <a:rPr lang="en-US" dirty="0"/>
              <a:t>Literature</a:t>
            </a:r>
          </a:p>
          <a:p>
            <a:pPr lvl="1"/>
            <a:r>
              <a:rPr lang="en-US" dirty="0"/>
              <a:t>Projects</a:t>
            </a:r>
          </a:p>
          <a:p>
            <a:r>
              <a:rPr lang="en-US" dirty="0"/>
              <a:t>Libraries social role and responsibility</a:t>
            </a:r>
          </a:p>
          <a:p>
            <a:r>
              <a:rPr lang="en-US" dirty="0"/>
              <a:t>Leaders in environmental sustainability</a:t>
            </a:r>
            <a:endParaRPr lang="de-DE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de-DE" dirty="0"/>
          </a:p>
          <a:p>
            <a:endParaRPr lang="de-DE" dirty="0"/>
          </a:p>
        </p:txBody>
      </p:sp>
      <p:pic>
        <p:nvPicPr>
          <p:cNvPr id="4" name="Picture 2" descr="https://images-na.ssl-images-amazon.com/images/I/51YqHNX316L._SX348_BO1,204,203,200_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523" y="1542256"/>
            <a:ext cx="3728477" cy="531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5F1DC5F-15C8-4441-B80E-98B7163BE6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807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42"/>
    </mc:Choice>
    <mc:Fallback>
      <p:transition spd="slow" advTm="55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47700" y="231775"/>
            <a:ext cx="10515600" cy="1325563"/>
          </a:xfrm>
        </p:spPr>
        <p:txBody>
          <a:bodyPr/>
          <a:lstStyle/>
          <a:p>
            <a:r>
              <a:rPr lang="en-US" dirty="0"/>
              <a:t>The United Nations Agenda 2030 for Sustainable Development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38200" y="1825624"/>
            <a:ext cx="6648450" cy="484187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Signed by all member states in 2015</a:t>
            </a:r>
          </a:p>
          <a:p>
            <a:r>
              <a:rPr lang="en-US" dirty="0"/>
              <a:t>Applies to all countries of the world to make their contribution</a:t>
            </a:r>
          </a:p>
          <a:p>
            <a:r>
              <a:rPr lang="en-US" dirty="0"/>
              <a:t>Vision? Depends on all of us!</a:t>
            </a:r>
          </a:p>
          <a:p>
            <a:r>
              <a:rPr lang="en-US" dirty="0"/>
              <a:t>Change this world to a world in which everyone acts in an environmentally sound, socially just and economically efficient manner</a:t>
            </a:r>
          </a:p>
          <a:p>
            <a:r>
              <a:rPr lang="en-US" dirty="0"/>
              <a:t>Worth living life on this planet</a:t>
            </a:r>
          </a:p>
          <a:p>
            <a:r>
              <a:rPr lang="en-US" dirty="0"/>
              <a:t>All goals – ecological, social, economic – are “green” goals</a:t>
            </a:r>
          </a:p>
          <a:p>
            <a:endParaRPr lang="en-US" dirty="0"/>
          </a:p>
          <a:p>
            <a:endParaRPr lang="de-DE" dirty="0"/>
          </a:p>
        </p:txBody>
      </p:sp>
      <p:pic>
        <p:nvPicPr>
          <p:cNvPr id="4098" name="Picture 2" descr="German Development Institute (DIE): The Financing of Agenda 2030 Falls  Short of Its Goals - diplomatisches-magazin.d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7" r="16916"/>
          <a:stretch/>
        </p:blipFill>
        <p:spPr bwMode="auto">
          <a:xfrm>
            <a:off x="7170738" y="1557338"/>
            <a:ext cx="5021262" cy="511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69BAB16-7809-4BE6-82F5-DFFB23AE8B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46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40"/>
    </mc:Choice>
    <mc:Fallback>
      <p:transition spd="slow" advTm="78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IFLA, the International Federation of Library Associations and Institutions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33400" y="1825624"/>
            <a:ext cx="4381500" cy="4803775"/>
          </a:xfrm>
        </p:spPr>
        <p:txBody>
          <a:bodyPr>
            <a:normAutofit/>
          </a:bodyPr>
          <a:lstStyle/>
          <a:p>
            <a:r>
              <a:rPr lang="en-US" dirty="0"/>
              <a:t>International Advocacy </a:t>
            </a:r>
            <a:r>
              <a:rPr lang="en-US" dirty="0" err="1"/>
              <a:t>Programme</a:t>
            </a:r>
            <a:r>
              <a:rPr lang="en-US" dirty="0"/>
              <a:t> (IAP)</a:t>
            </a:r>
          </a:p>
          <a:p>
            <a:r>
              <a:rPr lang="en-US" dirty="0"/>
              <a:t>“Sustainability is Libraries’ Business”: Role models, educational partners, enablers</a:t>
            </a:r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5"/>
          <a:srcRect l="48890" t="33612" r="12666" b="16718"/>
          <a:stretch/>
        </p:blipFill>
        <p:spPr>
          <a:xfrm>
            <a:off x="7323200" y="1825623"/>
            <a:ext cx="4868800" cy="503237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feld 4"/>
          <p:cNvSpPr txBox="1"/>
          <p:nvPr/>
        </p:nvSpPr>
        <p:spPr>
          <a:xfrm>
            <a:off x="2085832" y="6488669"/>
            <a:ext cx="4927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hlinkClick r:id="rId6"/>
              </a:rPr>
              <a:t>https://www.ifla.org/DE/publications/node/81763</a:t>
            </a:r>
            <a:endParaRPr lang="de-DE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92554E94-22A1-433F-A598-CB2868EC1A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095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074"/>
    </mc:Choice>
    <mc:Fallback>
      <p:transition spd="slow" advTm="25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IFLA Library Map of the World: SDG Stories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81000" y="1825624"/>
            <a:ext cx="2857500" cy="4769139"/>
          </a:xfrm>
        </p:spPr>
        <p:txBody>
          <a:bodyPr>
            <a:normAutofit/>
          </a:bodyPr>
          <a:lstStyle/>
          <a:p>
            <a:r>
              <a:rPr lang="de-DE" dirty="0"/>
              <a:t>Libraries </a:t>
            </a:r>
            <a:r>
              <a:rPr lang="en-US" dirty="0"/>
              <a:t>pursuing one or more of the sustainability goals with their </a:t>
            </a:r>
            <a:r>
              <a:rPr lang="en-US" dirty="0" err="1"/>
              <a:t>programmes</a:t>
            </a:r>
            <a:r>
              <a:rPr lang="en-US" dirty="0"/>
              <a:t> or services </a:t>
            </a:r>
            <a:endParaRPr lang="de-DE" dirty="0"/>
          </a:p>
          <a:p>
            <a:r>
              <a:rPr lang="de-DE" dirty="0"/>
              <a:t>41 SDG </a:t>
            </a:r>
            <a:r>
              <a:rPr lang="de-DE" dirty="0" err="1"/>
              <a:t>stories</a:t>
            </a:r>
            <a:endParaRPr lang="de-DE" dirty="0"/>
          </a:p>
          <a:p>
            <a:r>
              <a:rPr lang="de-DE" dirty="0"/>
              <a:t>25 countries</a:t>
            </a:r>
            <a:endParaRPr lang="en-US" dirty="0"/>
          </a:p>
          <a:p>
            <a:pPr lvl="1"/>
            <a:endParaRPr lang="en-US" dirty="0"/>
          </a:p>
          <a:p>
            <a:pPr lvl="1"/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5"/>
          <a:srcRect t="10278" r="2000" b="8611"/>
          <a:stretch/>
        </p:blipFill>
        <p:spPr>
          <a:xfrm>
            <a:off x="4305300" y="1635966"/>
            <a:ext cx="7886700" cy="5222033"/>
          </a:xfrm>
          <a:prstGeom prst="rect">
            <a:avLst/>
          </a:prstGeom>
        </p:spPr>
      </p:pic>
      <p:sp>
        <p:nvSpPr>
          <p:cNvPr id="5" name="Textfeld 4"/>
          <p:cNvSpPr txBox="1"/>
          <p:nvPr/>
        </p:nvSpPr>
        <p:spPr>
          <a:xfrm>
            <a:off x="956178" y="6410097"/>
            <a:ext cx="334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hlinkClick r:id="rId6"/>
              </a:rPr>
              <a:t>https://librarymap.ifla.org/stories</a:t>
            </a:r>
            <a:endParaRPr lang="de-DE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3102D729-E380-4C80-9AAD-ED56D3A19E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606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98"/>
    </mc:Choice>
    <mc:Fallback>
      <p:transition spd="slow" advTm="29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IFLA Library Map of the World: SDG Stories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33400" y="1978024"/>
            <a:ext cx="4400550" cy="4769139"/>
          </a:xfrm>
        </p:spPr>
        <p:txBody>
          <a:bodyPr>
            <a:normAutofit fontScale="92500" lnSpcReduction="10000"/>
          </a:bodyPr>
          <a:lstStyle/>
          <a:p>
            <a:r>
              <a:rPr lang="de-DE" dirty="0" err="1"/>
              <a:t>Kazakhstan</a:t>
            </a:r>
            <a:r>
              <a:rPr lang="de-DE" dirty="0"/>
              <a:t>, </a:t>
            </a:r>
            <a:r>
              <a:rPr lang="de-DE" dirty="0" err="1"/>
              <a:t>Nazarbayev</a:t>
            </a:r>
            <a:r>
              <a:rPr lang="de-DE" dirty="0"/>
              <a:t> University Library: </a:t>
            </a:r>
          </a:p>
          <a:p>
            <a:pPr lvl="1"/>
            <a:r>
              <a:rPr lang="en-US" dirty="0"/>
              <a:t>Library Raises Awareness and Fosters Research Enabling Gender Balance and Equality</a:t>
            </a:r>
          </a:p>
          <a:p>
            <a:pPr lvl="1"/>
            <a:r>
              <a:rPr lang="en-US" dirty="0"/>
              <a:t>“Human Library” Provides Safe Space for Discriminated Communities</a:t>
            </a:r>
          </a:p>
          <a:p>
            <a:r>
              <a:rPr lang="en-US" dirty="0"/>
              <a:t>National Library of Netherlands</a:t>
            </a:r>
          </a:p>
          <a:p>
            <a:pPr lvl="1"/>
            <a:r>
              <a:rPr lang="en-US" dirty="0"/>
              <a:t>Dutch libraries are equipping citizens with the digital skills needed to access Government Digital Services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5"/>
          <a:srcRect t="11111" r="2000" b="13611"/>
          <a:stretch/>
        </p:blipFill>
        <p:spPr>
          <a:xfrm>
            <a:off x="4876431" y="2305050"/>
            <a:ext cx="7401294" cy="45481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5CC2716-C42E-4C67-B265-573EC25F36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24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89"/>
    </mc:Choice>
    <mc:Fallback>
      <p:transition spd="slow" advTm="13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Ireland, University College Cork (UCC) Library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64820" y="1825625"/>
            <a:ext cx="3040380" cy="4351338"/>
          </a:xfrm>
        </p:spPr>
        <p:txBody>
          <a:bodyPr/>
          <a:lstStyle/>
          <a:p>
            <a:r>
              <a:rPr lang="de-DE" dirty="0" err="1"/>
              <a:t>Campaign</a:t>
            </a:r>
            <a:br>
              <a:rPr lang="de-DE" dirty="0"/>
            </a:br>
            <a:r>
              <a:rPr lang="de-DE" dirty="0"/>
              <a:t> „Love </a:t>
            </a:r>
            <a:r>
              <a:rPr lang="de-DE" dirty="0" err="1"/>
              <a:t>Our</a:t>
            </a:r>
            <a:r>
              <a:rPr lang="de-DE" dirty="0"/>
              <a:t> Library“</a:t>
            </a:r>
          </a:p>
          <a:p>
            <a:r>
              <a:rPr lang="de-DE" dirty="0"/>
              <a:t>Agenda 2030: </a:t>
            </a:r>
            <a:r>
              <a:rPr lang="en-US" dirty="0"/>
              <a:t>“Think globally: act locally” </a:t>
            </a:r>
            <a:endParaRPr lang="de-DE" dirty="0"/>
          </a:p>
        </p:txBody>
      </p:sp>
      <p:pic>
        <p:nvPicPr>
          <p:cNvPr id="20" name="Grafik 19" descr="C:\Users\Petra\Downloads\SDG-Icons-2019-_PRINT\E_SDG_PRINT-06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551710"/>
            <a:ext cx="2305050" cy="246610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rafik 20" descr="C:\Users\Petra\Downloads\SDG-Icons-2019-_PRINT\E_SDG_PRINT-07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2" y="1551710"/>
            <a:ext cx="2381248" cy="2466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rafik 21" descr="C:\Users\Petra\Downloads\SDG-Icons-2019-_PRINT\E_SDG_PRINT-09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430" y="1551709"/>
            <a:ext cx="2541270" cy="2466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rafik 22" descr="C:\Users\Petra\Downloads\SDG-Icons-2019-_PRINT\E_SDG_PRINT-11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1" y="4265468"/>
            <a:ext cx="2305049" cy="2421082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Grafik 23" descr="C:\Users\Petra\Downloads\SDG-Icons-2019-_PRINT\E_SDG_PRINT-12.jp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2" y="4265468"/>
            <a:ext cx="2381248" cy="2421082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rafik 24" descr="C:\Users\Petra\Downloads\SDG-Icons-2019-_PRINT\E_SDG_PRINT-13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430" y="4265468"/>
            <a:ext cx="2541270" cy="242108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374229C-684F-4A1D-AC5E-0CA7ECC7C6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67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44"/>
    </mc:Choice>
    <mc:Fallback>
      <p:transition spd="slow" advTm="46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UCC Library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38200" y="1825625"/>
            <a:ext cx="43434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Increase efficiency by 33%</a:t>
            </a:r>
          </a:p>
          <a:p>
            <a:r>
              <a:rPr lang="en-US" dirty="0"/>
              <a:t>UCC Library: one of the greatest energy consumers on campus </a:t>
            </a:r>
          </a:p>
          <a:p>
            <a:r>
              <a:rPr lang="en-US" dirty="0"/>
              <a:t>Energy-saving initiative, Library agreed to pilot</a:t>
            </a:r>
          </a:p>
          <a:p>
            <a:r>
              <a:rPr lang="en-US" dirty="0"/>
              <a:t>  “Saver Saves”</a:t>
            </a:r>
          </a:p>
          <a:p>
            <a:r>
              <a:rPr lang="en-US" dirty="0"/>
              <a:t>Green Team</a:t>
            </a:r>
          </a:p>
          <a:p>
            <a:pPr lvl="1"/>
            <a:r>
              <a:rPr lang="en-US" dirty="0"/>
              <a:t>Library staff</a:t>
            </a:r>
          </a:p>
          <a:p>
            <a:pPr lvl="1"/>
            <a:r>
              <a:rPr lang="en-US" dirty="0"/>
              <a:t>University's Energy Manager</a:t>
            </a:r>
          </a:p>
          <a:p>
            <a:pPr lvl="1"/>
            <a:r>
              <a:rPr lang="en-US" dirty="0"/>
              <a:t>Sustainability Officer  …</a:t>
            </a:r>
          </a:p>
          <a:p>
            <a:pPr lvl="1"/>
            <a:endParaRPr lang="en-US" dirty="0"/>
          </a:p>
          <a:p>
            <a:endParaRPr lang="de-DE" dirty="0"/>
          </a:p>
        </p:txBody>
      </p:sp>
      <p:pic>
        <p:nvPicPr>
          <p:cNvPr id="2050" name="Picture 2" descr="Photo of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560" y="2152217"/>
            <a:ext cx="7061440" cy="470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/>
          <p:cNvSpPr txBox="1"/>
          <p:nvPr/>
        </p:nvSpPr>
        <p:spPr>
          <a:xfrm>
            <a:off x="0" y="6235482"/>
            <a:ext cx="513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/>
              <a:t>““Love our Library” campaign’s messaging on the Green Wall”  by UCC Library is licensed under CC BY 4.0</a:t>
            </a:r>
            <a:endParaRPr lang="de-DE" sz="1600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9A5C10D-3595-473B-AF99-8948232806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39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088"/>
    </mc:Choice>
    <mc:Fallback>
      <p:transition spd="slow" advTm="75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UCC Library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76250" y="1825624"/>
            <a:ext cx="4476750" cy="4765675"/>
          </a:xfrm>
        </p:spPr>
        <p:txBody>
          <a:bodyPr/>
          <a:lstStyle/>
          <a:p>
            <a:r>
              <a:rPr lang="en-US" dirty="0"/>
              <a:t>Monitoring waste management</a:t>
            </a:r>
          </a:p>
          <a:p>
            <a:r>
              <a:rPr lang="en-US" dirty="0"/>
              <a:t>Energy and water use</a:t>
            </a:r>
          </a:p>
          <a:p>
            <a:r>
              <a:rPr lang="en-US" dirty="0"/>
              <a:t>Identifying areas for improvement</a:t>
            </a:r>
          </a:p>
          <a:p>
            <a:r>
              <a:rPr lang="en-US" dirty="0"/>
              <a:t>Examining the environmental impact of library operations</a:t>
            </a:r>
            <a:endParaRPr lang="de-DE" dirty="0"/>
          </a:p>
        </p:txBody>
      </p:sp>
      <p:pic>
        <p:nvPicPr>
          <p:cNvPr id="3074" name="Picture 2" descr="Photo of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139" y="2128837"/>
            <a:ext cx="7098861" cy="472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/>
          <p:cNvSpPr txBox="1"/>
          <p:nvPr/>
        </p:nvSpPr>
        <p:spPr>
          <a:xfrm>
            <a:off x="56819" y="6141460"/>
            <a:ext cx="5036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/>
              <a:t>“’Love our Library” campaign’s signage in the library’s window”  by UCC Library is licensed under CC BY 4.0</a:t>
            </a:r>
            <a:endParaRPr lang="de-DE" sz="1600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C8B7072-1224-44DF-9A3A-1ED8D012952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260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95"/>
    </mc:Choice>
    <mc:Fallback>
      <p:transition spd="slow" advTm="30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UCC Library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38200" y="1825625"/>
            <a:ext cx="3524250" cy="4351338"/>
          </a:xfrm>
        </p:spPr>
        <p:txBody>
          <a:bodyPr/>
          <a:lstStyle/>
          <a:p>
            <a:r>
              <a:rPr lang="de-DE" dirty="0"/>
              <a:t>Communication</a:t>
            </a:r>
          </a:p>
          <a:p>
            <a:pPr lvl="1"/>
            <a:r>
              <a:rPr lang="de-DE" dirty="0" err="1"/>
              <a:t>Signage</a:t>
            </a:r>
            <a:endParaRPr lang="de-DE" dirty="0"/>
          </a:p>
          <a:p>
            <a:pPr lvl="1"/>
            <a:r>
              <a:rPr lang="de-DE" dirty="0"/>
              <a:t>Email</a:t>
            </a:r>
          </a:p>
          <a:p>
            <a:pPr lvl="1"/>
            <a:r>
              <a:rPr lang="de-DE" dirty="0" err="1"/>
              <a:t>Social</a:t>
            </a:r>
            <a:r>
              <a:rPr lang="de-DE" dirty="0"/>
              <a:t> </a:t>
            </a:r>
            <a:r>
              <a:rPr lang="de-DE" dirty="0" err="1"/>
              <a:t>media</a:t>
            </a:r>
            <a:endParaRPr lang="de-DE" dirty="0"/>
          </a:p>
          <a:p>
            <a:r>
              <a:rPr lang="de-DE" dirty="0" err="1"/>
              <a:t>Pledge</a:t>
            </a:r>
            <a:r>
              <a:rPr lang="de-DE" dirty="0"/>
              <a:t>: 1,000 </a:t>
            </a:r>
            <a:r>
              <a:rPr lang="de-DE" dirty="0" err="1"/>
              <a:t>students</a:t>
            </a:r>
            <a:r>
              <a:rPr lang="de-DE" dirty="0"/>
              <a:t> </a:t>
            </a:r>
            <a:r>
              <a:rPr lang="de-DE" dirty="0" err="1"/>
              <a:t>signed</a:t>
            </a:r>
            <a:r>
              <a:rPr lang="de-DE" dirty="0"/>
              <a:t> </a:t>
            </a:r>
            <a:r>
              <a:rPr lang="de-DE" dirty="0" err="1"/>
              <a:t>up</a:t>
            </a:r>
            <a:endParaRPr lang="de-DE" dirty="0"/>
          </a:p>
        </p:txBody>
      </p:sp>
      <p:pic>
        <p:nvPicPr>
          <p:cNvPr id="4098" name="Picture 2" descr="Photo of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2753916"/>
            <a:ext cx="7296150" cy="410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/>
          <p:cNvSpPr txBox="1"/>
          <p:nvPr/>
        </p:nvSpPr>
        <p:spPr>
          <a:xfrm>
            <a:off x="0" y="6176963"/>
            <a:ext cx="4895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“Library’s electric van containing signage of the “Love our Library” campaign”  by UCC Library is licensed under CC BY 4.0</a:t>
            </a:r>
            <a:endParaRPr lang="de-DE" sz="1400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8168C25-7258-4BFC-8941-2EAE3E468E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9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39"/>
    </mc:Choice>
    <mc:Fallback>
      <p:transition spd="slow" advTm="49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623456" y="365126"/>
            <a:ext cx="10730344" cy="978766"/>
          </a:xfrm>
        </p:spPr>
        <p:txBody>
          <a:bodyPr>
            <a:normAutofit/>
          </a:bodyPr>
          <a:lstStyle/>
          <a:p>
            <a:r>
              <a:rPr lang="en-US" dirty="0"/>
              <a:t>IFLA Green Library Award</a:t>
            </a:r>
            <a:endParaRPr lang="de-DE" dirty="0"/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375806" y="1468294"/>
            <a:ext cx="4786744" cy="488805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sz="3600" dirty="0"/>
              <a:t>Sponsored by IFLA and de </a:t>
            </a:r>
            <a:r>
              <a:rPr lang="en-US" sz="3600" dirty="0" err="1"/>
              <a:t>Gruyter</a:t>
            </a:r>
            <a:r>
              <a:rPr lang="en-US" sz="3600" dirty="0"/>
              <a:t>/Saur Publishing House</a:t>
            </a:r>
          </a:p>
          <a:p>
            <a:pPr lvl="0"/>
            <a:r>
              <a:rPr lang="en-US" sz="3600" dirty="0"/>
              <a:t>Guidelines</a:t>
            </a:r>
          </a:p>
          <a:p>
            <a:pPr lvl="1"/>
            <a:r>
              <a:rPr lang="en-US" sz="3200" dirty="0"/>
              <a:t>Any outstanding Green Library project, initiative or idea </a:t>
            </a:r>
          </a:p>
          <a:p>
            <a:pPr lvl="1"/>
            <a:r>
              <a:rPr lang="en-US" sz="3200" dirty="0"/>
              <a:t>Presented in any suitable way, for example, through an essay, a video, a poster, an article or a set of slides</a:t>
            </a:r>
            <a:endParaRPr lang="de-DE" sz="3200" dirty="0"/>
          </a:p>
          <a:p>
            <a:pPr lvl="1"/>
            <a:r>
              <a:rPr lang="en-US" sz="3200" dirty="0"/>
              <a:t>The quality and relevance evaluated by the ENSULIB award committee</a:t>
            </a:r>
            <a:endParaRPr lang="de-DE" sz="3200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A1E4A-9607-4B26-900E-033134A74271}" type="slidenum">
              <a:rPr lang="de-DE" altLang="de-DE" smtClean="0"/>
              <a:pPr>
                <a:defRPr/>
              </a:pPr>
              <a:t>14</a:t>
            </a:fld>
            <a:endParaRPr lang="de-DE" altLang="de-DE" dirty="0"/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5"/>
          <a:srcRect l="12000" t="10000" r="12000" b="15833"/>
          <a:stretch/>
        </p:blipFill>
        <p:spPr>
          <a:xfrm>
            <a:off x="5642991" y="1771650"/>
            <a:ext cx="6515100" cy="508635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feld 5"/>
          <p:cNvSpPr txBox="1"/>
          <p:nvPr/>
        </p:nvSpPr>
        <p:spPr>
          <a:xfrm>
            <a:off x="5554669" y="6423065"/>
            <a:ext cx="33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hlinkClick r:id="rId6"/>
              </a:rPr>
              <a:t>https://www.ifla.org/node/10159</a:t>
            </a:r>
            <a:endParaRPr lang="de-DE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46210121-59EA-4094-A301-D05DE9D15C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805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07"/>
    </mc:Choice>
    <mc:Fallback>
      <p:transition spd="slow" advTm="47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Green Library Checklist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19100" y="1571626"/>
            <a:ext cx="5676900" cy="5076824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US" dirty="0"/>
              <a:t>Project planning, finance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Tendering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Side / Location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Construction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The Building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Interior fittings: source, durability, cleaning capabilities, recycling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Green information and communication technology (Green IT)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User services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Library Management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Strategic goals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Marketing and PR</a:t>
            </a:r>
            <a:endParaRPr lang="de-D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Certificates</a:t>
            </a:r>
            <a:endParaRPr lang="de-DE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5"/>
          <a:srcRect l="48667" t="9721" r="18222" b="37784"/>
          <a:stretch/>
        </p:blipFill>
        <p:spPr>
          <a:xfrm>
            <a:off x="6515100" y="0"/>
            <a:ext cx="5257800" cy="6668623"/>
          </a:xfrm>
          <a:prstGeom prst="rect">
            <a:avLst/>
          </a:prstGeom>
        </p:spPr>
      </p:pic>
      <p:sp>
        <p:nvSpPr>
          <p:cNvPr id="5" name="Pfeil nach rechts 4"/>
          <p:cNvSpPr/>
          <p:nvPr/>
        </p:nvSpPr>
        <p:spPr>
          <a:xfrm>
            <a:off x="5327142" y="618399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feld 5"/>
          <p:cNvSpPr txBox="1"/>
          <p:nvPr/>
        </p:nvSpPr>
        <p:spPr>
          <a:xfrm>
            <a:off x="1984140" y="6540607"/>
            <a:ext cx="47976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hlinkClick r:id="rId6"/>
              </a:rPr>
              <a:t>https://www.ifla.org/publications/node/12621?og=479</a:t>
            </a:r>
            <a:endParaRPr lang="de-DE" sz="16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A7A2B2FD-0FBB-4174-82DF-5A1B957A00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174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41"/>
    </mc:Choice>
    <mc:Fallback>
      <p:transition spd="slow" advTm="34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Printed</a:t>
            </a:r>
            <a:r>
              <a:rPr lang="de-DE" dirty="0"/>
              <a:t> </a:t>
            </a:r>
            <a:r>
              <a:rPr lang="de-DE" dirty="0" err="1"/>
              <a:t>and</a:t>
            </a:r>
            <a:r>
              <a:rPr lang="de-DE" dirty="0"/>
              <a:t> Electronic Resources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81000" y="2191580"/>
            <a:ext cx="8096250" cy="4437819"/>
          </a:xfrm>
        </p:spPr>
        <p:txBody>
          <a:bodyPr/>
          <a:lstStyle/>
          <a:p>
            <a:r>
              <a:rPr lang="en-US" dirty="0"/>
              <a:t>Green Library Network (</a:t>
            </a:r>
            <a:r>
              <a:rPr lang="en-US" dirty="0" err="1"/>
              <a:t>Netzwerk</a:t>
            </a:r>
            <a:r>
              <a:rPr lang="en-US" dirty="0"/>
              <a:t> </a:t>
            </a:r>
            <a:r>
              <a:rPr lang="en-US" dirty="0" err="1"/>
              <a:t>Grüne</a:t>
            </a:r>
            <a:r>
              <a:rPr lang="en-US" dirty="0"/>
              <a:t> </a:t>
            </a:r>
            <a:r>
              <a:rPr lang="en-US" dirty="0" err="1"/>
              <a:t>Bibliothek</a:t>
            </a:r>
            <a:r>
              <a:rPr lang="en-US" dirty="0"/>
              <a:t>)</a:t>
            </a:r>
          </a:p>
          <a:p>
            <a:pPr lvl="1"/>
            <a:r>
              <a:rPr lang="en-US"/>
              <a:t>International bibliography</a:t>
            </a:r>
            <a:endParaRPr lang="en-US" dirty="0"/>
          </a:p>
          <a:p>
            <a:pPr lvl="1"/>
            <a:r>
              <a:rPr lang="de-DE" dirty="0">
                <a:hlinkClick r:id="rId5"/>
              </a:rPr>
              <a:t>https://www.netzwerk-gruene-bibliothek.de/</a:t>
            </a:r>
            <a:endParaRPr lang="de-DE" dirty="0"/>
          </a:p>
          <a:p>
            <a:r>
              <a:rPr lang="de-DE" dirty="0"/>
              <a:t>Hauke, P., K. Latimer, &amp; K.U. Werner, </a:t>
            </a:r>
            <a:r>
              <a:rPr lang="de-DE" dirty="0" err="1"/>
              <a:t>eds</a:t>
            </a:r>
            <a:r>
              <a:rPr lang="de-DE" dirty="0"/>
              <a:t>. (2013). </a:t>
            </a:r>
            <a:r>
              <a:rPr lang="de-DE" i="1" dirty="0"/>
              <a:t>The Green Library. </a:t>
            </a:r>
            <a:r>
              <a:rPr lang="de-DE" dirty="0"/>
              <a:t>(IFLA </a:t>
            </a:r>
            <a:r>
              <a:rPr lang="de-DE" dirty="0" err="1"/>
              <a:t>Publication</a:t>
            </a:r>
            <a:r>
              <a:rPr lang="de-DE" dirty="0"/>
              <a:t>, 167).</a:t>
            </a:r>
          </a:p>
          <a:p>
            <a:pPr lvl="1"/>
            <a:r>
              <a:rPr lang="de-DE" dirty="0"/>
              <a:t>Open </a:t>
            </a:r>
            <a:r>
              <a:rPr lang="de-DE" dirty="0" err="1"/>
              <a:t>access</a:t>
            </a:r>
            <a:r>
              <a:rPr lang="de-DE" dirty="0"/>
              <a:t>: </a:t>
            </a:r>
            <a:r>
              <a:rPr lang="de-DE" dirty="0">
                <a:hlinkClick r:id="rId6"/>
              </a:rPr>
              <a:t>https://www.ibi.hu-berlin.de/de/studium/studprojekte/buchidee/bi1</a:t>
            </a:r>
            <a:endParaRPr lang="de-DE" dirty="0"/>
          </a:p>
          <a:p>
            <a:r>
              <a:rPr lang="de-DE" dirty="0"/>
              <a:t>ALA: </a:t>
            </a:r>
            <a:r>
              <a:rPr lang="en-US" dirty="0"/>
              <a:t>“Sustainability and Libraries: Green Libraries” </a:t>
            </a:r>
          </a:p>
          <a:p>
            <a:pPr lvl="1"/>
            <a:r>
              <a:rPr lang="en-US" u="sng" dirty="0">
                <a:hlinkClick r:id="rId7"/>
              </a:rPr>
              <a:t>https://libguides.ala.org/SustainableLibraries/Green</a:t>
            </a:r>
            <a:endParaRPr lang="de-DE" dirty="0"/>
          </a:p>
          <a:p>
            <a:endParaRPr lang="de-DE" dirty="0"/>
          </a:p>
        </p:txBody>
      </p:sp>
      <p:pic>
        <p:nvPicPr>
          <p:cNvPr id="5122" name="Picture 2" descr="https://www.netzwerk-gruene-bibliothek.de/wp-content/uploads/2018/12/cropped-log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1248495"/>
            <a:ext cx="3714750" cy="100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www.ibi.hu-berlin.de/de/studium/studprojekte/buchidee/resolveuid/9a09592b16ea48909340a12baea795bc/@@images/image/preview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216" y="2382330"/>
            <a:ext cx="1958035" cy="305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9624" y="5700968"/>
            <a:ext cx="2829827" cy="741145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8BF313B-0A7E-404A-8152-68E58B05F7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513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55"/>
    </mc:Choice>
    <mc:Fallback>
      <p:transition spd="slow" advTm="40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Printed</a:t>
            </a:r>
            <a:r>
              <a:rPr lang="de-DE" dirty="0"/>
              <a:t> </a:t>
            </a:r>
            <a:r>
              <a:rPr lang="de-DE" dirty="0" err="1"/>
              <a:t>and</a:t>
            </a:r>
            <a:r>
              <a:rPr lang="de-DE" dirty="0"/>
              <a:t> Electronic Resources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66700" y="1690688"/>
            <a:ext cx="6362700" cy="4437819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Illinois Library: “Green Libraries: Sustainable Libraries – Resources to help libraries go green”</a:t>
            </a:r>
          </a:p>
          <a:p>
            <a:pPr lvl="1"/>
            <a:r>
              <a:rPr lang="en-US" u="sng" dirty="0">
                <a:hlinkClick r:id="rId5"/>
              </a:rPr>
              <a:t>https://guides.library.illinois.edu/green-libraries/overview/library-specific</a:t>
            </a:r>
            <a:endParaRPr lang="en-US" u="sng" dirty="0"/>
          </a:p>
          <a:p>
            <a:pPr lvl="0"/>
            <a:r>
              <a:rPr lang="en-US" dirty="0" err="1"/>
              <a:t>Carnegan</a:t>
            </a:r>
            <a:r>
              <a:rPr lang="en-US" dirty="0"/>
              <a:t> Mellon University Library: “CMU Libraries Sustainable Practices: Green libraries”</a:t>
            </a:r>
          </a:p>
          <a:p>
            <a:pPr lvl="1"/>
            <a:r>
              <a:rPr lang="en-US" u="sng" dirty="0">
                <a:hlinkClick r:id="rId6"/>
              </a:rPr>
              <a:t>https://guides.library.cmu.edu/c.php?g=829730&amp;p=6426127</a:t>
            </a:r>
            <a:endParaRPr lang="en-US" u="sng" dirty="0"/>
          </a:p>
          <a:p>
            <a:r>
              <a:rPr lang="de-DE" dirty="0" err="1"/>
              <a:t>Pun</a:t>
            </a:r>
            <a:r>
              <a:rPr lang="de-DE" dirty="0"/>
              <a:t>, R., G. L. </a:t>
            </a:r>
            <a:r>
              <a:rPr lang="de-DE" dirty="0" err="1"/>
              <a:t>Shaffer</a:t>
            </a:r>
            <a:r>
              <a:rPr lang="de-DE" dirty="0"/>
              <a:t>, </a:t>
            </a:r>
            <a:r>
              <a:rPr lang="de-DE" dirty="0" err="1"/>
              <a:t>eds</a:t>
            </a:r>
            <a:r>
              <a:rPr lang="de-DE" dirty="0"/>
              <a:t>. (2019). </a:t>
            </a:r>
            <a:r>
              <a:rPr lang="de-DE" i="1" dirty="0"/>
              <a:t>The </a:t>
            </a:r>
            <a:r>
              <a:rPr lang="de-DE" i="1" dirty="0" err="1"/>
              <a:t>Sustainable</a:t>
            </a:r>
            <a:r>
              <a:rPr lang="de-DE" i="1" dirty="0"/>
              <a:t> </a:t>
            </a:r>
            <a:r>
              <a:rPr lang="de-DE" i="1" dirty="0" err="1"/>
              <a:t>Library‘s</a:t>
            </a:r>
            <a:r>
              <a:rPr lang="de-DE" i="1" dirty="0"/>
              <a:t> </a:t>
            </a:r>
            <a:r>
              <a:rPr lang="de-DE" i="1" dirty="0" err="1"/>
              <a:t>Cookbook</a:t>
            </a:r>
            <a:r>
              <a:rPr lang="de-DE" i="1" dirty="0"/>
              <a:t>. </a:t>
            </a:r>
            <a:r>
              <a:rPr lang="de-DE" dirty="0"/>
              <a:t>Chicago: Ass. </a:t>
            </a:r>
            <a:r>
              <a:rPr lang="de-DE" dirty="0" err="1"/>
              <a:t>of</a:t>
            </a:r>
            <a:r>
              <a:rPr lang="de-DE" dirty="0"/>
              <a:t> College </a:t>
            </a:r>
            <a:r>
              <a:rPr lang="de-DE" dirty="0" err="1"/>
              <a:t>and</a:t>
            </a:r>
            <a:r>
              <a:rPr lang="de-DE" dirty="0"/>
              <a:t> Research Libraries.</a:t>
            </a:r>
          </a:p>
        </p:txBody>
      </p:sp>
      <p:pic>
        <p:nvPicPr>
          <p:cNvPr id="1026" name="Picture 2" descr="The Sustainable Library's Cookbook: Amazon.de: Pun, Raymond, Shaffer, Gary  L.: Fremdsprachige Bücher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9" r="16437"/>
          <a:stretch/>
        </p:blipFill>
        <p:spPr bwMode="auto">
          <a:xfrm>
            <a:off x="6915150" y="2431896"/>
            <a:ext cx="5086350" cy="442610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00DBACC-62C3-40EF-B1C1-C068FEE740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00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66"/>
    </mc:Choice>
    <mc:Fallback>
      <p:transition spd="slow" advTm="29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81200" y="836712"/>
            <a:ext cx="8229600" cy="1143000"/>
          </a:xfrm>
        </p:spPr>
        <p:txBody>
          <a:bodyPr/>
          <a:lstStyle/>
          <a:p>
            <a:r>
              <a:rPr lang="de-DE" dirty="0" err="1"/>
              <a:t>Looking</a:t>
            </a:r>
            <a:r>
              <a:rPr lang="de-DE" dirty="0"/>
              <a:t> </a:t>
            </a:r>
            <a:r>
              <a:rPr lang="de-DE" dirty="0" err="1"/>
              <a:t>forward</a:t>
            </a:r>
            <a:r>
              <a:rPr lang="de-DE" dirty="0"/>
              <a:t> ...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C010B2-831B-44AE-898D-732BE99D1EC4}" type="slidenum">
              <a:rPr lang="de-DE" altLang="de-DE" smtClean="0"/>
              <a:pPr>
                <a:defRPr/>
              </a:pPr>
              <a:t>18</a:t>
            </a:fld>
            <a:endParaRPr lang="de-DE" altLang="de-DE"/>
          </a:p>
        </p:txBody>
      </p:sp>
      <p:pic>
        <p:nvPicPr>
          <p:cNvPr id="5" name="Grafi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607" y="2204865"/>
            <a:ext cx="4645365" cy="4645365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7295DE0-5753-461D-9D69-87CDB66A5A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983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9"/>
    </mc:Choice>
    <mc:Fallback>
      <p:transition spd="slow" advTm="3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28650" y="174625"/>
            <a:ext cx="10515600" cy="1325563"/>
          </a:xfrm>
        </p:spPr>
        <p:txBody>
          <a:bodyPr/>
          <a:lstStyle/>
          <a:p>
            <a:r>
              <a:rPr lang="de-DE" dirty="0"/>
              <a:t>IFLA Environment, </a:t>
            </a:r>
            <a:r>
              <a:rPr lang="de-DE" dirty="0" err="1"/>
              <a:t>Sustainability</a:t>
            </a:r>
            <a:r>
              <a:rPr lang="de-DE" dirty="0"/>
              <a:t> &amp; Libraries Special Interest Group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28650" y="1825624"/>
            <a:ext cx="4648200" cy="468947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ENSULIB granted permission in becoming an IFLA Section!</a:t>
            </a:r>
          </a:p>
          <a:p>
            <a:r>
              <a:rPr lang="en-US" dirty="0"/>
              <a:t>More than 40 memberships already achieved!</a:t>
            </a:r>
          </a:p>
          <a:p>
            <a:r>
              <a:rPr lang="en-US" dirty="0"/>
              <a:t>Standing Committee elections beginning 2021</a:t>
            </a:r>
          </a:p>
          <a:p>
            <a:r>
              <a:rPr lang="en-US" dirty="0"/>
              <a:t>Start of the Section: WLIC, Rotterdam, August 2021</a:t>
            </a:r>
          </a:p>
          <a:p>
            <a:r>
              <a:rPr lang="en-US" dirty="0"/>
              <a:t>Join hands with ENSULIB in its journey from Special Interest Group to Section!</a:t>
            </a: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 rotWithShape="1">
          <a:blip r:embed="rId5"/>
          <a:srcRect l="12445" t="10000" r="13333" b="9444"/>
          <a:stretch/>
        </p:blipFill>
        <p:spPr>
          <a:xfrm>
            <a:off x="5829300" y="1333500"/>
            <a:ext cx="6362700" cy="55245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feld 4"/>
          <p:cNvSpPr txBox="1"/>
          <p:nvPr/>
        </p:nvSpPr>
        <p:spPr>
          <a:xfrm>
            <a:off x="5829300" y="6488667"/>
            <a:ext cx="33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hlinkClick r:id="rId6"/>
              </a:rPr>
              <a:t>https://www.ifla.org/node/10159</a:t>
            </a:r>
            <a:endParaRPr lang="de-DE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1E8F0B31-966C-4A18-A557-3449E63082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384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109"/>
    </mc:Choice>
    <mc:Fallback>
      <p:transition spd="slow" advTm="43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Inhaltsplatzhalter 2"/>
          <p:cNvSpPr>
            <a:spLocks noGrp="1"/>
          </p:cNvSpPr>
          <p:nvPr>
            <p:ph idx="1"/>
          </p:nvPr>
        </p:nvSpPr>
        <p:spPr>
          <a:xfrm>
            <a:off x="4087170" y="5475382"/>
            <a:ext cx="5325325" cy="1133660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GB" altLang="de-DE" sz="1800" dirty="0" err="1">
                <a:ea typeface="ＭＳ Ｐゴシック" pitchFamily="34" charset="-128"/>
              </a:rPr>
              <a:t>Dr.</a:t>
            </a:r>
            <a:r>
              <a:rPr lang="en-GB" altLang="de-DE" sz="1800" dirty="0">
                <a:ea typeface="ＭＳ Ｐゴシック" pitchFamily="34" charset="-128"/>
              </a:rPr>
              <a:t> Petra Hauke, Visiting Teacher</a:t>
            </a:r>
          </a:p>
          <a:p>
            <a:pPr marL="0" indent="0">
              <a:spcBef>
                <a:spcPct val="0"/>
              </a:spcBef>
              <a:buNone/>
            </a:pPr>
            <a:r>
              <a:rPr lang="de-DE" sz="1800" dirty="0">
                <a:hlinkClick r:id="rId6"/>
              </a:rPr>
              <a:t>petra.hauke@hu-berlin.de</a:t>
            </a:r>
            <a:endParaRPr lang="en-GB" altLang="de-DE" sz="180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GB" altLang="de-DE" sz="1800" dirty="0">
                <a:ea typeface="ＭＳ Ｐゴシック" pitchFamily="34" charset="-128"/>
              </a:rPr>
              <a:t>Berlin School for Library and Information Science, </a:t>
            </a:r>
            <a:br>
              <a:rPr lang="en-GB" altLang="de-DE" sz="1800" dirty="0">
                <a:ea typeface="ＭＳ Ｐゴシック" pitchFamily="34" charset="-128"/>
              </a:rPr>
            </a:br>
            <a:r>
              <a:rPr lang="en-GB" altLang="de-DE" sz="1800" dirty="0">
                <a:ea typeface="ＭＳ Ｐゴシック" pitchFamily="34" charset="-128"/>
              </a:rPr>
              <a:t>Humboldt-Universität zu Berlin, Germany</a:t>
            </a:r>
            <a:endParaRPr lang="en-GB" altLang="de-DE" sz="1900" dirty="0">
              <a:ea typeface="ＭＳ Ｐゴシック" pitchFamily="34" charset="-128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374072" y="616722"/>
            <a:ext cx="903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000" dirty="0" err="1"/>
              <a:t>Many</a:t>
            </a:r>
            <a:r>
              <a:rPr lang="de-DE" sz="4000" dirty="0"/>
              <a:t> </a:t>
            </a:r>
            <a:r>
              <a:rPr lang="de-DE" sz="4000" dirty="0" err="1"/>
              <a:t>thanks</a:t>
            </a:r>
            <a:r>
              <a:rPr lang="de-DE" sz="4000" dirty="0"/>
              <a:t> </a:t>
            </a:r>
            <a:r>
              <a:rPr lang="de-DE" sz="4000" dirty="0" err="1"/>
              <a:t>for</a:t>
            </a:r>
            <a:r>
              <a:rPr lang="de-DE" sz="4000" dirty="0"/>
              <a:t> </a:t>
            </a:r>
            <a:r>
              <a:rPr lang="de-DE" sz="4000" dirty="0" err="1"/>
              <a:t>your</a:t>
            </a:r>
            <a:r>
              <a:rPr lang="de-DE" sz="4000" dirty="0"/>
              <a:t> </a:t>
            </a:r>
            <a:r>
              <a:rPr lang="de-DE" sz="4000" dirty="0" err="1"/>
              <a:t>attention</a:t>
            </a:r>
            <a:r>
              <a:rPr lang="de-DE" sz="4000" dirty="0"/>
              <a:t>!</a:t>
            </a:r>
          </a:p>
        </p:txBody>
      </p:sp>
      <p:pic>
        <p:nvPicPr>
          <p:cNvPr id="8" name="Picture 3" descr="G:\Professional Communication\Design\House Style\logo\IFLA logo as vector (EMF) instead of bitmap\ifla-logo_rgb.pn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41" y="3645024"/>
            <a:ext cx="3143272" cy="3000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 descr="https://www.jungewelt.de/img/700/85449.jpg"/>
          <p:cNvPicPr>
            <a:picLocks noChangeAspect="1" noChangeArrowheads="1"/>
          </p:cNvPicPr>
          <p:nvPr/>
        </p:nvPicPr>
        <p:blipFill>
          <a:blip r:embed="rId8"/>
          <a:srcRect l="31072" r="12142" b="21342"/>
          <a:stretch>
            <a:fillRect/>
          </a:stretch>
        </p:blipFill>
        <p:spPr bwMode="auto">
          <a:xfrm>
            <a:off x="1346183" y="5145222"/>
            <a:ext cx="1857388" cy="1500198"/>
          </a:xfrm>
          <a:prstGeom prst="rect">
            <a:avLst/>
          </a:prstGeom>
          <a:noFill/>
        </p:spPr>
      </p:pic>
      <p:sp>
        <p:nvSpPr>
          <p:cNvPr id="7" name="Textfeld 6"/>
          <p:cNvSpPr txBox="1"/>
          <p:nvPr/>
        </p:nvSpPr>
        <p:spPr>
          <a:xfrm>
            <a:off x="2274877" y="1072158"/>
            <a:ext cx="816419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3200" dirty="0" err="1"/>
              <a:t>Please</a:t>
            </a:r>
            <a:r>
              <a:rPr lang="de-DE" sz="3200" dirty="0"/>
              <a:t> </a:t>
            </a:r>
            <a:r>
              <a:rPr lang="de-DE" sz="3200" dirty="0" err="1"/>
              <a:t>join</a:t>
            </a:r>
            <a:r>
              <a:rPr lang="de-DE" sz="3200" dirty="0"/>
              <a:t> </a:t>
            </a:r>
            <a:r>
              <a:rPr lang="de-DE" sz="3200" dirty="0" err="1"/>
              <a:t>us</a:t>
            </a:r>
            <a:r>
              <a:rPr lang="de-DE" sz="3200" dirty="0"/>
              <a:t>!</a:t>
            </a:r>
          </a:p>
          <a:p>
            <a:pPr algn="r"/>
            <a:r>
              <a:rPr lang="de-DE" sz="3200" dirty="0" err="1"/>
              <a:t>We</a:t>
            </a:r>
            <a:r>
              <a:rPr lang="de-DE" sz="3200" dirty="0"/>
              <a:t> </a:t>
            </a:r>
            <a:r>
              <a:rPr lang="de-DE" sz="3200" dirty="0" err="1"/>
              <a:t>are</a:t>
            </a:r>
            <a:r>
              <a:rPr lang="de-DE" sz="3200" dirty="0"/>
              <a:t> </a:t>
            </a:r>
            <a:r>
              <a:rPr lang="de-DE" sz="3200" dirty="0" err="1"/>
              <a:t>waiting</a:t>
            </a:r>
            <a:r>
              <a:rPr lang="de-DE" sz="3200" dirty="0"/>
              <a:t> </a:t>
            </a:r>
            <a:r>
              <a:rPr lang="de-DE" sz="3200" dirty="0" err="1"/>
              <a:t>for</a:t>
            </a:r>
            <a:r>
              <a:rPr lang="de-DE" sz="3200" dirty="0"/>
              <a:t> YOU!</a:t>
            </a:r>
          </a:p>
          <a:p>
            <a:pPr algn="r"/>
            <a:endParaRPr lang="de-DE" sz="3200" dirty="0"/>
          </a:p>
          <a:p>
            <a:pPr algn="r"/>
            <a:r>
              <a:rPr lang="de-DE" sz="3200" dirty="0"/>
              <a:t>ENSULIB</a:t>
            </a:r>
          </a:p>
          <a:p>
            <a:pPr algn="r"/>
            <a:r>
              <a:rPr lang="de-DE" sz="2000" dirty="0">
                <a:hlinkClick r:id="rId9"/>
              </a:rPr>
              <a:t>https://www.ifla.org/environment-sustainability-and-libraries</a:t>
            </a:r>
            <a:endParaRPr lang="de-DE" sz="2000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08A8B57-F4FA-45A6-906A-FDCB62EC687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31392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59"/>
    </mc:Choice>
    <mc:Fallback>
      <p:transition spd="slow" advTm="12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2531</Words>
  <Application>Microsoft Office PowerPoint</Application>
  <PresentationFormat>Breitbild</PresentationFormat>
  <Paragraphs>295</Paragraphs>
  <Slides>20</Slides>
  <Notes>20</Notes>
  <HiddenSlides>0</HiddenSlides>
  <MMClips>20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Academic Libraries of the World: Exemplars, Educators, Enablers  for Sustainable Development</vt:lpstr>
      <vt:lpstr>Overview</vt:lpstr>
      <vt:lpstr>Introduction</vt:lpstr>
      <vt:lpstr>Sustainability / Going Green</vt:lpstr>
      <vt:lpstr>Libraries/Librarians as Responsible actors</vt:lpstr>
      <vt:lpstr>The United Nations Agenda 2030 for Sustainable Development</vt:lpstr>
      <vt:lpstr>IFLA, the International Federation of Library Associations and Institutions</vt:lpstr>
      <vt:lpstr>IFLA Library Map of the World: SDG Stories</vt:lpstr>
      <vt:lpstr>IFLA Library Map of the World: SDG Stories</vt:lpstr>
      <vt:lpstr>Ireland, University College Cork (UCC) Library</vt:lpstr>
      <vt:lpstr>UCC Library</vt:lpstr>
      <vt:lpstr>UCC Library</vt:lpstr>
      <vt:lpstr>UCC Library</vt:lpstr>
      <vt:lpstr>IFLA Green Library Award</vt:lpstr>
      <vt:lpstr>Green Library Checklist</vt:lpstr>
      <vt:lpstr>Printed and Electronic Resources</vt:lpstr>
      <vt:lpstr>Printed and Electronic Resources</vt:lpstr>
      <vt:lpstr>Looking forward ...</vt:lpstr>
      <vt:lpstr>IFLA Environment, Sustainability &amp; Libraries Special Interest Group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IFLA Green Library Award 2018 sponsored by ENSULIB &amp; De Gruyter/Saur Result and Reflections</dc:title>
  <dc:creator>PH</dc:creator>
  <cp:lastModifiedBy>g.w.hauke@berlin.de</cp:lastModifiedBy>
  <cp:revision>86</cp:revision>
  <dcterms:created xsi:type="dcterms:W3CDTF">2019-05-19T13:54:46Z</dcterms:created>
  <dcterms:modified xsi:type="dcterms:W3CDTF">2020-08-27T19:02:33Z</dcterms:modified>
</cp:coreProperties>
</file>