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36" r:id="rId2"/>
    <p:sldId id="378" r:id="rId3"/>
    <p:sldId id="383" r:id="rId4"/>
    <p:sldId id="384" r:id="rId5"/>
    <p:sldId id="381" r:id="rId6"/>
    <p:sldId id="388" r:id="rId7"/>
    <p:sldId id="387" r:id="rId8"/>
    <p:sldId id="389" r:id="rId9"/>
    <p:sldId id="390" r:id="rId10"/>
    <p:sldId id="379" r:id="rId11"/>
    <p:sldId id="391" r:id="rId12"/>
    <p:sldId id="392" r:id="rId13"/>
    <p:sldId id="393" r:id="rId14"/>
    <p:sldId id="394" r:id="rId15"/>
    <p:sldId id="395" r:id="rId16"/>
    <p:sldId id="396" r:id="rId17"/>
    <p:sldId id="399" r:id="rId18"/>
    <p:sldId id="401" r:id="rId19"/>
    <p:sldId id="397" r:id="rId20"/>
    <p:sldId id="403" r:id="rId21"/>
    <p:sldId id="404" r:id="rId22"/>
    <p:sldId id="405" r:id="rId23"/>
    <p:sldId id="406" r:id="rId24"/>
    <p:sldId id="410" r:id="rId25"/>
    <p:sldId id="374" r:id="rId26"/>
    <p:sldId id="407" r:id="rId27"/>
    <p:sldId id="375" r:id="rId28"/>
    <p:sldId id="409" r:id="rId29"/>
    <p:sldId id="411" r:id="rId30"/>
    <p:sldId id="414" r:id="rId31"/>
    <p:sldId id="415" r:id="rId32"/>
    <p:sldId id="413" r:id="rId33"/>
    <p:sldId id="41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66"/>
    <a:srgbClr val="0000FF"/>
    <a:srgbClr val="800000"/>
    <a:srgbClr val="003366"/>
    <a:srgbClr val="009900"/>
    <a:srgbClr val="FF9900"/>
    <a:srgbClr val="0000CC"/>
    <a:srgbClr val="3333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>
      <p:cViewPr varScale="1">
        <p:scale>
          <a:sx n="74" d="100"/>
          <a:sy n="74" d="100"/>
        </p:scale>
        <p:origin x="558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_MixtureProportion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AppData\Roaming\Microsoft\Excel\Thermal%20conductivity%20vs%20physical%20properties%20(version%201).xlsb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_MixtureProportion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UPV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Analysis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IRP%20Paper\01.NAAC_Energy_MS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_MixtureProportion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IRP%20Paper\01.NAAC_Energy_MSc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4\Dropbox\02.MSc_Research_Inzhu\Analysis\Thermal%20Conductivity_MixturePropor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AppData\Roaming\Microsoft\Excel\Thermal%20conductivity%20vs%20physical%20properties%20(version%201).xlsb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Dropbox\02.MSc_Research_Inzhu\Analysis\Thermal%20conductivity%20vs%20physical%20properti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AppData\Roaming\Microsoft\Excel\Thermal%20conductivity%20vs%20physical%20properties%20(version%201).xlsb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AppData\Roaming\Microsoft\Excel\Thermal%20conductivity%20vs%20physical%20properties%20(version%201).xlsb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4\AppData\Roaming\Microsoft\Excel\Thermal%20conductivity%20vs%20physical%20properties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Test'!$F$13,'Thermal Conductivity 2020 Test'!$F$21,'Thermal Conductivity 2020 Test'!$F$29)</c:f>
                <c:numCache>
                  <c:formatCode>General</c:formatCode>
                  <c:ptCount val="3"/>
                  <c:pt idx="0">
                    <c:v>3.9566666666666667E-2</c:v>
                  </c:pt>
                  <c:pt idx="1">
                    <c:v>7.6250000000000207E-3</c:v>
                  </c:pt>
                  <c:pt idx="2">
                    <c:v>1.4250000000000096E-3</c:v>
                  </c:pt>
                </c:numCache>
              </c:numRef>
            </c:plus>
            <c:minus>
              <c:numRef>
                <c:f>('Thermal Conductivity 2020 Test'!$F$14,'Thermal Conductivity 2020 Test'!$F$22,'Thermal Conductivity 2020 Test'!$F$30)</c:f>
                <c:numCache>
                  <c:formatCode>General</c:formatCode>
                  <c:ptCount val="3"/>
                  <c:pt idx="0">
                    <c:v>3.8933333333333348E-2</c:v>
                  </c:pt>
                  <c:pt idx="1">
                    <c:v>1.5274999999999983E-2</c:v>
                  </c:pt>
                  <c:pt idx="2">
                    <c:v>1.6774999999999998E-2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Test'!$D$96:$D$98</c:f>
              <c:strCache>
                <c:ptCount val="3"/>
                <c:pt idx="0">
                  <c:v>M1 (0% GS)</c:v>
                </c:pt>
                <c:pt idx="1">
                  <c:v>M2 (15% GS) </c:v>
                </c:pt>
                <c:pt idx="2">
                  <c:v>M3 (30% GS) </c:v>
                </c:pt>
              </c:strCache>
            </c:strRef>
          </c:cat>
          <c:val>
            <c:numRef>
              <c:f>('Thermal Conductivity 2020 Test'!$F$12,'Thermal Conductivity 2020 Test'!$F$20,'Thermal Conductivity 2020 Test'!$F$28)</c:f>
              <c:numCache>
                <c:formatCode>0.0000</c:formatCode>
                <c:ptCount val="3"/>
                <c:pt idx="0">
                  <c:v>0.22493333333333335</c:v>
                </c:pt>
                <c:pt idx="1">
                  <c:v>0.13247499999999998</c:v>
                </c:pt>
                <c:pt idx="2">
                  <c:v>0.130775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D19-47BA-A404-25882774F518}"/>
            </c:ext>
          </c:extLst>
        </c:ser>
        <c:ser>
          <c:idx val="1"/>
          <c:order val="1"/>
          <c:tx>
            <c:v>14 day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Test'!$I$13,'Thermal Conductivity 2020 Test'!$I$21,'Thermal Conductivity 2020 Test'!$I$29)</c:f>
                <c:numCache>
                  <c:formatCode>General</c:formatCode>
                  <c:ptCount val="3"/>
                  <c:pt idx="0">
                    <c:v>1.799999999999996E-3</c:v>
                  </c:pt>
                  <c:pt idx="1">
                    <c:v>4.8333333333333423E-3</c:v>
                  </c:pt>
                  <c:pt idx="2">
                    <c:v>1.5949999999999992E-2</c:v>
                  </c:pt>
                </c:numCache>
              </c:numRef>
            </c:plus>
            <c:minus>
              <c:numRef>
                <c:f>('Thermal Conductivity 2020 Test'!$I$14,'Thermal Conductivity 2020 Test'!$I$22,'Thermal Conductivity 2020 Test'!$I$30)</c:f>
                <c:numCache>
                  <c:formatCode>General</c:formatCode>
                  <c:ptCount val="3"/>
                  <c:pt idx="0">
                    <c:v>2.5000000000000022E-3</c:v>
                  </c:pt>
                  <c:pt idx="1">
                    <c:v>6.6666666666666541E-3</c:v>
                  </c:pt>
                  <c:pt idx="2">
                    <c:v>8.5499999999999882E-3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Test'!$D$96:$D$98</c:f>
              <c:strCache>
                <c:ptCount val="3"/>
                <c:pt idx="0">
                  <c:v>M1 (0% GS)</c:v>
                </c:pt>
                <c:pt idx="1">
                  <c:v>M2 (15% GS) </c:v>
                </c:pt>
                <c:pt idx="2">
                  <c:v>M3 (30% GS) </c:v>
                </c:pt>
              </c:strCache>
            </c:strRef>
          </c:cat>
          <c:val>
            <c:numRef>
              <c:f>('Thermal Conductivity 2020 Test'!$I$12,'Thermal Conductivity 2020 Test'!$I$20,'Thermal Conductivity 2020 Test'!$I$28)</c:f>
              <c:numCache>
                <c:formatCode>0.0000</c:formatCode>
                <c:ptCount val="3"/>
                <c:pt idx="0">
                  <c:v>0.2104</c:v>
                </c:pt>
                <c:pt idx="1">
                  <c:v>0.11466666666666665</c:v>
                </c:pt>
                <c:pt idx="2">
                  <c:v>0.12504999999999999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D19-47BA-A404-25882774F518}"/>
            </c:ext>
          </c:extLst>
        </c:ser>
        <c:ser>
          <c:idx val="2"/>
          <c:order val="2"/>
          <c:tx>
            <c:v>28 day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Test'!$L$13,'Thermal Conductivity 2020 Test'!$L$21,'Thermal Conductivity 2020 Test'!$L$29)</c:f>
                <c:numCache>
                  <c:formatCode>General</c:formatCode>
                  <c:ptCount val="3"/>
                  <c:pt idx="0">
                    <c:v>2.2700000000000026E-2</c:v>
                  </c:pt>
                  <c:pt idx="1">
                    <c:v>1.7000000000000071E-3</c:v>
                  </c:pt>
                  <c:pt idx="2">
                    <c:v>1.3000000000000012E-2</c:v>
                  </c:pt>
                </c:numCache>
              </c:numRef>
            </c:plus>
            <c:minus>
              <c:numRef>
                <c:f>('Thermal Conductivity 2020 Test'!$L$14,'Thermal Conductivity 2020 Test'!$L$22,'Thermal Conductivity 2020 Test'!$L$30)</c:f>
                <c:numCache>
                  <c:formatCode>General</c:formatCode>
                  <c:ptCount val="3"/>
                  <c:pt idx="0">
                    <c:v>1.3999999999999985E-2</c:v>
                  </c:pt>
                  <c:pt idx="1">
                    <c:v>1.6999999999999793E-3</c:v>
                  </c:pt>
                  <c:pt idx="2">
                    <c:v>2.6699999999999974E-2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Test'!$D$96:$D$98</c:f>
              <c:strCache>
                <c:ptCount val="3"/>
                <c:pt idx="0">
                  <c:v>M1 (0% GS)</c:v>
                </c:pt>
                <c:pt idx="1">
                  <c:v>M2 (15% GS) </c:v>
                </c:pt>
                <c:pt idx="2">
                  <c:v>M3 (30% GS) </c:v>
                </c:pt>
              </c:strCache>
            </c:strRef>
          </c:cat>
          <c:val>
            <c:numRef>
              <c:f>('Thermal Conductivity 2020 Test'!$L$12,'Thermal Conductivity 2020 Test'!$L$20,'Thermal Conductivity 2020 Test'!$L$28)</c:f>
              <c:numCache>
                <c:formatCode>0.0000</c:formatCode>
                <c:ptCount val="3"/>
                <c:pt idx="0">
                  <c:v>0.22629999999999997</c:v>
                </c:pt>
                <c:pt idx="1">
                  <c:v>0.13619999999999999</c:v>
                </c:pt>
                <c:pt idx="2" formatCode="General">
                  <c:v>0.14029999999999998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D19-47BA-A404-25882774F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8878576"/>
        <c:axId val="314430544"/>
      </c:barChart>
      <c:catAx>
        <c:axId val="248878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Mixtures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4430544"/>
        <c:crosses val="autoZero"/>
        <c:auto val="1"/>
        <c:lblAlgn val="ctr"/>
        <c:lblOffset val="100"/>
        <c:noMultiLvlLbl val="0"/>
      </c:catAx>
      <c:valAx>
        <c:axId val="31443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Thermal conductivity (W/K)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4887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Series 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properties'!$F$10,'Thermal cond vs properties'!$F$11,'Thermal cond vs properties'!$F$12)</c:f>
              <c:numCache>
                <c:formatCode>General</c:formatCode>
                <c:ptCount val="3"/>
                <c:pt idx="0">
                  <c:v>45.832999999999998</c:v>
                </c:pt>
                <c:pt idx="1">
                  <c:v>70.650999999999996</c:v>
                </c:pt>
                <c:pt idx="2">
                  <c:v>62.609000000000002</c:v>
                </c:pt>
              </c:numCache>
            </c:numRef>
          </c:xVal>
          <c:yVal>
            <c:numRef>
              <c:f>('Thermal cond vs properties'!$B$10,'Thermal cond vs properties'!$B$11,'Thermal cond vs properties'!$B$11,'Thermal cond vs properties'!$B$11,'Thermal cond vs properties'!$B$12,'Thermal cond vs properties'!$B$12,'Thermal cond vs properties'!$B$12)</c:f>
              <c:numCache>
                <c:formatCode>General</c:formatCode>
                <c:ptCount val="7"/>
                <c:pt idx="0">
                  <c:v>0.22489999999999999</c:v>
                </c:pt>
                <c:pt idx="1">
                  <c:v>0.13250000000000001</c:v>
                </c:pt>
                <c:pt idx="2">
                  <c:v>0.13250000000000001</c:v>
                </c:pt>
                <c:pt idx="3">
                  <c:v>0.13250000000000001</c:v>
                </c:pt>
                <c:pt idx="4">
                  <c:v>0.1308</c:v>
                </c:pt>
                <c:pt idx="5">
                  <c:v>0.1308</c:v>
                </c:pt>
                <c:pt idx="6">
                  <c:v>0.1308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4E7-491E-B663-D8F90F68FFF8}"/>
            </c:ext>
          </c:extLst>
        </c:ser>
        <c:ser>
          <c:idx val="1"/>
          <c:order val="1"/>
          <c:tx>
            <c:v>Series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properties'!$F$12,'Thermal cond vs properties'!$F$13,'Thermal cond vs properties'!$F$14)</c:f>
              <c:numCache>
                <c:formatCode>General</c:formatCode>
                <c:ptCount val="3"/>
                <c:pt idx="0">
                  <c:v>62.609000000000002</c:v>
                </c:pt>
                <c:pt idx="1">
                  <c:v>57.753999999999998</c:v>
                </c:pt>
                <c:pt idx="2">
                  <c:v>66.736000000000004</c:v>
                </c:pt>
              </c:numCache>
            </c:numRef>
          </c:xVal>
          <c:yVal>
            <c:numRef>
              <c:f>('Thermal cond vs properties'!$B$12,'Thermal cond vs properties'!$B$13,'Thermal cond vs properties'!$B$14,'Thermal cond vs properties'!$B$14)</c:f>
              <c:numCache>
                <c:formatCode>General</c:formatCode>
                <c:ptCount val="4"/>
                <c:pt idx="0">
                  <c:v>0.1308</c:v>
                </c:pt>
                <c:pt idx="1">
                  <c:v>0.13739999999999999</c:v>
                </c:pt>
                <c:pt idx="2">
                  <c:v>0.1323</c:v>
                </c:pt>
                <c:pt idx="3">
                  <c:v>0.1323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14E7-491E-B663-D8F90F68FFF8}"/>
            </c:ext>
          </c:extLst>
        </c:ser>
        <c:ser>
          <c:idx val="2"/>
          <c:order val="2"/>
          <c:tx>
            <c:v>Series 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properties'!$F$15,'Thermal cond vs properties'!$F$16,'Thermal cond vs properties'!$F$17)</c:f>
              <c:numCache>
                <c:formatCode>General</c:formatCode>
                <c:ptCount val="3"/>
                <c:pt idx="0">
                  <c:v>55.912999999999997</c:v>
                </c:pt>
                <c:pt idx="1">
                  <c:v>52.997</c:v>
                </c:pt>
                <c:pt idx="2">
                  <c:v>53.173999999999999</c:v>
                </c:pt>
              </c:numCache>
            </c:numRef>
          </c:xVal>
          <c:yVal>
            <c:numRef>
              <c:f>('Thermal cond vs properties'!$B$15,'Thermal cond vs properties'!$B$16,'Thermal cond vs properties'!$B$17)</c:f>
              <c:numCache>
                <c:formatCode>General</c:formatCode>
                <c:ptCount val="3"/>
                <c:pt idx="0">
                  <c:v>0.15959999999999999</c:v>
                </c:pt>
                <c:pt idx="1">
                  <c:v>0.18609999999999999</c:v>
                </c:pt>
                <c:pt idx="2">
                  <c:v>0.16700000000000001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14E7-491E-B663-D8F90F68FFF8}"/>
            </c:ext>
          </c:extLst>
        </c:ser>
        <c:ser>
          <c:idx val="3"/>
          <c:order val="3"/>
          <c:tx>
            <c:v>Series 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properties'!$F$18,'Thermal cond vs properties'!$F$19,'Thermal cond vs properties'!$F$20)</c:f>
              <c:numCache>
                <c:formatCode>General</c:formatCode>
                <c:ptCount val="3"/>
                <c:pt idx="0">
                  <c:v>58.82</c:v>
                </c:pt>
                <c:pt idx="1">
                  <c:v>57.784999999999997</c:v>
                </c:pt>
                <c:pt idx="2">
                  <c:v>55.231000000000002</c:v>
                </c:pt>
              </c:numCache>
            </c:numRef>
          </c:xVal>
          <c:yVal>
            <c:numRef>
              <c:f>('Thermal cond vs properties'!$B$18,'Thermal cond vs properties'!$B$19,'Thermal cond vs properties'!$B$20)</c:f>
              <c:numCache>
                <c:formatCode>General</c:formatCode>
                <c:ptCount val="3"/>
                <c:pt idx="0">
                  <c:v>0.15870000000000001</c:v>
                </c:pt>
                <c:pt idx="1">
                  <c:v>0.15859999999999999</c:v>
                </c:pt>
                <c:pt idx="2">
                  <c:v>0.18609999999999999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14E7-491E-B663-D8F90F68F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5557544"/>
        <c:axId val="315557936"/>
      </c:scatterChart>
      <c:valAx>
        <c:axId val="315557544"/>
        <c:scaling>
          <c:orientation val="minMax"/>
          <c:min val="4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Porosity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7936"/>
        <c:crosses val="autoZero"/>
        <c:crossBetween val="midCat"/>
      </c:valAx>
      <c:valAx>
        <c:axId val="31555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21725931260318085"/>
                  <c:y val="-0.3940340909090909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properties'!$G$23:$G$33</c:f>
              <c:numCache>
                <c:formatCode>General</c:formatCode>
                <c:ptCount val="11"/>
                <c:pt idx="0">
                  <c:v>41.31</c:v>
                </c:pt>
                <c:pt idx="1">
                  <c:v>94.73</c:v>
                </c:pt>
                <c:pt idx="2">
                  <c:v>88.5</c:v>
                </c:pt>
                <c:pt idx="3">
                  <c:v>65.099999999999994</c:v>
                </c:pt>
                <c:pt idx="4">
                  <c:v>64.400000000000006</c:v>
                </c:pt>
                <c:pt idx="5">
                  <c:v>69.69</c:v>
                </c:pt>
                <c:pt idx="6">
                  <c:v>60.97</c:v>
                </c:pt>
                <c:pt idx="7">
                  <c:v>62.51</c:v>
                </c:pt>
                <c:pt idx="8">
                  <c:v>82.63</c:v>
                </c:pt>
                <c:pt idx="9">
                  <c:v>69.150000000000006</c:v>
                </c:pt>
                <c:pt idx="10">
                  <c:v>75.02</c:v>
                </c:pt>
              </c:numCache>
            </c:numRef>
          </c:xVal>
          <c:yVal>
            <c:numRef>
              <c:f>'Thermal cond vs properties'!$B$23:$B$33</c:f>
              <c:numCache>
                <c:formatCode>General</c:formatCode>
                <c:ptCount val="11"/>
                <c:pt idx="0">
                  <c:v>0.2104</c:v>
                </c:pt>
                <c:pt idx="1">
                  <c:v>0.1147</c:v>
                </c:pt>
                <c:pt idx="2" formatCode="0.0000">
                  <c:v>0.12509999999999999</c:v>
                </c:pt>
                <c:pt idx="3" formatCode="0.0000">
                  <c:v>0.17100000000000001</c:v>
                </c:pt>
                <c:pt idx="4" formatCode="0.0000">
                  <c:v>0.2127</c:v>
                </c:pt>
                <c:pt idx="5">
                  <c:v>0.1802</c:v>
                </c:pt>
                <c:pt idx="6">
                  <c:v>0.18729999999999999</c:v>
                </c:pt>
                <c:pt idx="7">
                  <c:v>0.1968</c:v>
                </c:pt>
                <c:pt idx="8">
                  <c:v>0.13639999999999999</c:v>
                </c:pt>
                <c:pt idx="9">
                  <c:v>0.17399999999999999</c:v>
                </c:pt>
                <c:pt idx="10">
                  <c:v>0.1769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48F-4ABD-8654-BB917FAAD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5559112"/>
        <c:axId val="315559504"/>
      </c:scatterChart>
      <c:valAx>
        <c:axId val="315559112"/>
        <c:scaling>
          <c:orientation val="minMax"/>
          <c:min val="3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9504"/>
        <c:crosses val="autoZero"/>
        <c:crossBetween val="midCat"/>
      </c:valAx>
      <c:valAx>
        <c:axId val="315559504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9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Series 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properties'!$G$23,'Thermal cond vs properties'!$G$24,'Thermal cond vs properties'!$G$24,'Thermal cond vs properties'!$G$24,'Thermal cond vs properties'!$G$25)</c:f>
              <c:numCache>
                <c:formatCode>General</c:formatCode>
                <c:ptCount val="5"/>
                <c:pt idx="0">
                  <c:v>41.31</c:v>
                </c:pt>
                <c:pt idx="1">
                  <c:v>94.73</c:v>
                </c:pt>
                <c:pt idx="2">
                  <c:v>94.73</c:v>
                </c:pt>
                <c:pt idx="3">
                  <c:v>94.73</c:v>
                </c:pt>
                <c:pt idx="4">
                  <c:v>88.5</c:v>
                </c:pt>
              </c:numCache>
            </c:numRef>
          </c:xVal>
          <c:yVal>
            <c:numRef>
              <c:f>('Thermal cond vs properties'!$B$23,'Thermal cond vs properties'!$B$24,'Thermal cond vs properties'!$B$25)</c:f>
              <c:numCache>
                <c:formatCode>General</c:formatCode>
                <c:ptCount val="3"/>
                <c:pt idx="0">
                  <c:v>0.2104</c:v>
                </c:pt>
                <c:pt idx="1">
                  <c:v>0.1147</c:v>
                </c:pt>
                <c:pt idx="2" formatCode="0.0000">
                  <c:v>0.12509999999999999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DA8-45D1-8A3B-581D425D3E4E}"/>
            </c:ext>
          </c:extLst>
        </c:ser>
        <c:ser>
          <c:idx val="1"/>
          <c:order val="1"/>
          <c:tx>
            <c:v>Series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properties'!$G$25,'Thermal cond vs properties'!$G$26,'Thermal cond vs properties'!$G$27)</c:f>
              <c:numCache>
                <c:formatCode>General</c:formatCode>
                <c:ptCount val="3"/>
                <c:pt idx="0">
                  <c:v>88.5</c:v>
                </c:pt>
                <c:pt idx="1">
                  <c:v>65.099999999999994</c:v>
                </c:pt>
                <c:pt idx="2">
                  <c:v>64.400000000000006</c:v>
                </c:pt>
              </c:numCache>
            </c:numRef>
          </c:xVal>
          <c:yVal>
            <c:numRef>
              <c:f>('Thermal cond vs properties'!$B$25,'Thermal cond vs properties'!$B$26,'Thermal cond vs properties'!$B$27)</c:f>
              <c:numCache>
                <c:formatCode>0.0000</c:formatCode>
                <c:ptCount val="3"/>
                <c:pt idx="0">
                  <c:v>0.12509999999999999</c:v>
                </c:pt>
                <c:pt idx="1">
                  <c:v>0.17100000000000001</c:v>
                </c:pt>
                <c:pt idx="2">
                  <c:v>0.2127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DA8-45D1-8A3B-581D425D3E4E}"/>
            </c:ext>
          </c:extLst>
        </c:ser>
        <c:ser>
          <c:idx val="2"/>
          <c:order val="2"/>
          <c:tx>
            <c:v>Series 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properties'!$G$28,'Thermal cond vs properties'!$G$29,'Thermal cond vs properties'!$G$30)</c:f>
              <c:numCache>
                <c:formatCode>General</c:formatCode>
                <c:ptCount val="3"/>
                <c:pt idx="0">
                  <c:v>69.69</c:v>
                </c:pt>
                <c:pt idx="1">
                  <c:v>60.97</c:v>
                </c:pt>
                <c:pt idx="2">
                  <c:v>62.51</c:v>
                </c:pt>
              </c:numCache>
            </c:numRef>
          </c:xVal>
          <c:yVal>
            <c:numRef>
              <c:f>('Thermal cond vs properties'!$B$28,'Thermal cond vs properties'!$B$29,'Thermal cond vs properties'!$B$30)</c:f>
              <c:numCache>
                <c:formatCode>General</c:formatCode>
                <c:ptCount val="3"/>
                <c:pt idx="0">
                  <c:v>0.1802</c:v>
                </c:pt>
                <c:pt idx="1">
                  <c:v>0.18729999999999999</c:v>
                </c:pt>
                <c:pt idx="2">
                  <c:v>0.1968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DA8-45D1-8A3B-581D425D3E4E}"/>
            </c:ext>
          </c:extLst>
        </c:ser>
        <c:ser>
          <c:idx val="3"/>
          <c:order val="3"/>
          <c:tx>
            <c:v>Series 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('Thermal cond vs properties'!$G$31,'Thermal cond vs properties'!$G$32,'Thermal cond vs properties'!$G$33)</c:f>
              <c:numCache>
                <c:formatCode>General</c:formatCode>
                <c:ptCount val="3"/>
                <c:pt idx="0">
                  <c:v>82.63</c:v>
                </c:pt>
                <c:pt idx="1">
                  <c:v>69.150000000000006</c:v>
                </c:pt>
                <c:pt idx="2">
                  <c:v>75.02</c:v>
                </c:pt>
              </c:numCache>
            </c:numRef>
          </c:xVal>
          <c:yVal>
            <c:numRef>
              <c:f>('Thermal cond vs properties'!$B$31,'Thermal cond vs properties'!$B$32,'Thermal cond vs properties'!$B$33)</c:f>
              <c:numCache>
                <c:formatCode>General</c:formatCode>
                <c:ptCount val="3"/>
                <c:pt idx="0">
                  <c:v>0.13639999999999999</c:v>
                </c:pt>
                <c:pt idx="1">
                  <c:v>0.17399999999999999</c:v>
                </c:pt>
                <c:pt idx="2">
                  <c:v>0.1769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DA8-45D1-8A3B-581D425D3E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190608"/>
        <c:axId val="317191000"/>
      </c:scatterChart>
      <c:valAx>
        <c:axId val="317190608"/>
        <c:scaling>
          <c:orientation val="minMax"/>
          <c:min val="3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1000"/>
        <c:crosses val="autoZero"/>
        <c:crossBetween val="midCat"/>
      </c:valAx>
      <c:valAx>
        <c:axId val="317191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06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M1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age'!$B$4:$D$4</c:f>
              <c:numCache>
                <c:formatCode>General</c:formatCode>
                <c:ptCount val="3"/>
                <c:pt idx="0">
                  <c:v>0.22489999999999999</c:v>
                </c:pt>
                <c:pt idx="1">
                  <c:v>0.2104</c:v>
                </c:pt>
                <c:pt idx="2">
                  <c:v>0.2263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01D-6D4A-BC3B-648C42714311}"/>
            </c:ext>
          </c:extLst>
        </c:ser>
        <c:ser>
          <c:idx val="1"/>
          <c:order val="1"/>
          <c:tx>
            <c:v>M2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age'!$B$5:$D$5</c:f>
              <c:numCache>
                <c:formatCode>General</c:formatCode>
                <c:ptCount val="3"/>
                <c:pt idx="0">
                  <c:v>0.13250000000000001</c:v>
                </c:pt>
                <c:pt idx="1">
                  <c:v>0.1147</c:v>
                </c:pt>
                <c:pt idx="2">
                  <c:v>0.13619999999999999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01D-6D4A-BC3B-648C42714311}"/>
            </c:ext>
          </c:extLst>
        </c:ser>
        <c:ser>
          <c:idx val="2"/>
          <c:order val="2"/>
          <c:tx>
            <c:v>M3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age'!$B$6:$D$6</c:f>
              <c:numCache>
                <c:formatCode>0.0000</c:formatCode>
                <c:ptCount val="3"/>
                <c:pt idx="0" formatCode="General">
                  <c:v>0.1308</c:v>
                </c:pt>
                <c:pt idx="1">
                  <c:v>0.12509999999999999</c:v>
                </c:pt>
                <c:pt idx="2" formatCode="General">
                  <c:v>0.14030000000000001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801D-6D4A-BC3B-648C427143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191784"/>
        <c:axId val="317192176"/>
      </c:scatterChart>
      <c:valAx>
        <c:axId val="317191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Curing age, days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41485301837270344"/>
              <c:y val="0.8879396325459317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2176"/>
        <c:crosses val="autoZero"/>
        <c:crossBetween val="midCat"/>
      </c:valAx>
      <c:valAx>
        <c:axId val="317192176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λ , W/mK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4.8954161103693813E-2"/>
              <c:y val="0.3230898834079489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17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0"/>
          <c:tx>
            <c:v>M3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age'!$B$6:$D$6</c:f>
              <c:numCache>
                <c:formatCode>0.0000</c:formatCode>
                <c:ptCount val="3"/>
                <c:pt idx="0" formatCode="General">
                  <c:v>0.1308</c:v>
                </c:pt>
                <c:pt idx="1">
                  <c:v>0.12509999999999999</c:v>
                </c:pt>
                <c:pt idx="2" formatCode="General">
                  <c:v>0.14030000000000001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8AE-674A-BA20-15F4FA26FC03}"/>
            </c:ext>
          </c:extLst>
        </c:ser>
        <c:ser>
          <c:idx val="3"/>
          <c:order val="1"/>
          <c:tx>
            <c:v>M4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age'!$B$7:$D$7</c:f>
              <c:numCache>
                <c:formatCode>0.0000</c:formatCode>
                <c:ptCount val="3"/>
                <c:pt idx="0" formatCode="General">
                  <c:v>0.13739999999999999</c:v>
                </c:pt>
                <c:pt idx="1">
                  <c:v>0.17100000000000001</c:v>
                </c:pt>
                <c:pt idx="2" formatCode="General">
                  <c:v>0.2167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8AE-674A-BA20-15F4FA26FC03}"/>
            </c:ext>
          </c:extLst>
        </c:ser>
        <c:ser>
          <c:idx val="4"/>
          <c:order val="2"/>
          <c:tx>
            <c:v>M5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age'!$B$8:$D$8</c:f>
              <c:numCache>
                <c:formatCode>0.0000</c:formatCode>
                <c:ptCount val="3"/>
                <c:pt idx="0" formatCode="General">
                  <c:v>0.1323</c:v>
                </c:pt>
                <c:pt idx="1">
                  <c:v>0.2127</c:v>
                </c:pt>
                <c:pt idx="2" formatCode="General">
                  <c:v>0.2213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48AE-674A-BA20-15F4FA26F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192960"/>
        <c:axId val="317193352"/>
      </c:scatterChart>
      <c:valAx>
        <c:axId val="317192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Curing age, days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41485301837270344"/>
              <c:y val="0.8879396325459317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3352"/>
        <c:crosses val="autoZero"/>
        <c:crossBetween val="midCat"/>
      </c:valAx>
      <c:valAx>
        <c:axId val="317193352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λ 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1929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5"/>
          <c:order val="0"/>
          <c:tx>
            <c:v>M6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age'!$B$9:$D$9</c:f>
              <c:numCache>
                <c:formatCode>General</c:formatCode>
                <c:ptCount val="3"/>
                <c:pt idx="0">
                  <c:v>0.15959999999999999</c:v>
                </c:pt>
                <c:pt idx="1">
                  <c:v>0.1802</c:v>
                </c:pt>
                <c:pt idx="2">
                  <c:v>0.22020000000000001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F77-1448-B9EF-086301516C7C}"/>
            </c:ext>
          </c:extLst>
        </c:ser>
        <c:ser>
          <c:idx val="6"/>
          <c:order val="1"/>
          <c:tx>
            <c:v>M7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age'!$B$10:$D$10</c:f>
              <c:numCache>
                <c:formatCode>General</c:formatCode>
                <c:ptCount val="3"/>
                <c:pt idx="0">
                  <c:v>0.18609999999999999</c:v>
                </c:pt>
                <c:pt idx="1">
                  <c:v>0.18729999999999999</c:v>
                </c:pt>
                <c:pt idx="2">
                  <c:v>0.14360000000000001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F77-1448-B9EF-086301516C7C}"/>
            </c:ext>
          </c:extLst>
        </c:ser>
        <c:ser>
          <c:idx val="7"/>
          <c:order val="2"/>
          <c:tx>
            <c:v>M8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age'!$B$11:$D$11</c:f>
              <c:numCache>
                <c:formatCode>General</c:formatCode>
                <c:ptCount val="3"/>
                <c:pt idx="0">
                  <c:v>0.16700000000000001</c:v>
                </c:pt>
                <c:pt idx="1">
                  <c:v>0.1968</c:v>
                </c:pt>
                <c:pt idx="2">
                  <c:v>0.19989999999999999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8F77-1448-B9EF-086301516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622760"/>
        <c:axId val="349623152"/>
      </c:scatterChart>
      <c:valAx>
        <c:axId val="349622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Curing age, days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41485301837270344"/>
              <c:y val="0.8879396325459317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623152"/>
        <c:crosses val="autoZero"/>
        <c:crossBetween val="midCat"/>
      </c:valAx>
      <c:valAx>
        <c:axId val="349623152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 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622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5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8"/>
          <c:order val="0"/>
          <c:tx>
            <c:v>M9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age'!$B$12:$D$12</c:f>
              <c:numCache>
                <c:formatCode>General</c:formatCode>
                <c:ptCount val="3"/>
                <c:pt idx="0">
                  <c:v>0.15870000000000001</c:v>
                </c:pt>
                <c:pt idx="1">
                  <c:v>0.13639999999999999</c:v>
                </c:pt>
                <c:pt idx="2">
                  <c:v>0.1182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22D-684D-9B67-A110D84786FB}"/>
            </c:ext>
          </c:extLst>
        </c:ser>
        <c:ser>
          <c:idx val="9"/>
          <c:order val="1"/>
          <c:tx>
            <c:v>M10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age'!$B$13:$D$13</c:f>
              <c:numCache>
                <c:formatCode>General</c:formatCode>
                <c:ptCount val="3"/>
                <c:pt idx="0">
                  <c:v>0.15859999999999999</c:v>
                </c:pt>
                <c:pt idx="1">
                  <c:v>0.17399999999999999</c:v>
                </c:pt>
                <c:pt idx="2">
                  <c:v>0.186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22D-684D-9B67-A110D84786FB}"/>
            </c:ext>
          </c:extLst>
        </c:ser>
        <c:ser>
          <c:idx val="10"/>
          <c:order val="2"/>
          <c:tx>
            <c:v>M11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'Thermal_curing age'!$B$2:$D$2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28</c:v>
                </c:pt>
              </c:numCache>
            </c:numRef>
          </c:xVal>
          <c:yVal>
            <c:numRef>
              <c:f>'Thermal_curing age'!$B$14:$D$14</c:f>
              <c:numCache>
                <c:formatCode>General</c:formatCode>
                <c:ptCount val="3"/>
                <c:pt idx="0">
                  <c:v>0.18609999999999999</c:v>
                </c:pt>
                <c:pt idx="1">
                  <c:v>0.1769</c:v>
                </c:pt>
                <c:pt idx="2">
                  <c:v>0.1764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822D-684D-9B67-A110D84786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623936"/>
        <c:axId val="349624328"/>
      </c:scatterChart>
      <c:valAx>
        <c:axId val="349623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Curing age, days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41485301837270344"/>
              <c:y val="0.8879396325459317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624328"/>
        <c:crosses val="autoZero"/>
        <c:crossBetween val="midCat"/>
      </c:valAx>
      <c:valAx>
        <c:axId val="349624328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623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Compr_Flex_Strength_Mixt_Variab!$C$60:$E$60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0.16300000000000003</c:v>
                  </c:pt>
                  <c:pt idx="2">
                    <c:v>0.20300000000000007</c:v>
                  </c:pt>
                </c:numCache>
              </c:numRef>
            </c:plus>
            <c:minus>
              <c:numRef>
                <c:f>Compr_Flex_Strength_Mixt_Variab!$C$61:$E$61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0.10899999999999999</c:v>
                  </c:pt>
                  <c:pt idx="2">
                    <c:v>0.252</c:v>
                  </c:pt>
                </c:numCache>
              </c:numRef>
            </c:minus>
          </c:errBars>
          <c:cat>
            <c:strRef>
              <c:f>Compr_Flex_Strength_Mixt_Variab!$A$7:$A$9</c:f>
              <c:strCache>
                <c:ptCount val="3"/>
                <c:pt idx="0">
                  <c:v>M1 (0% GS)</c:v>
                </c:pt>
                <c:pt idx="1">
                  <c:v>M2 (15% GS)</c:v>
                </c:pt>
                <c:pt idx="2">
                  <c:v>M3 (30% GS)</c:v>
                </c:pt>
              </c:strCache>
            </c:strRef>
          </c:cat>
          <c:val>
            <c:numRef>
              <c:f>Compr_Flex_Strength_Mixt_Variab!$C$14:$C$16</c:f>
              <c:numCache>
                <c:formatCode>General</c:formatCode>
                <c:ptCount val="3"/>
                <c:pt idx="0">
                  <c:v>0.434</c:v>
                </c:pt>
                <c:pt idx="1">
                  <c:v>0.747</c:v>
                </c:pt>
                <c:pt idx="2">
                  <c:v>0.91900000000000004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Compr_Flex_Strength_Mixt_Variab!$C$65:$E$65</c:f>
                <c:numCache>
                  <c:formatCode>General</c:formatCode>
                  <c:ptCount val="3"/>
                  <c:pt idx="0">
                    <c:v>3.1000000000000028E-2</c:v>
                  </c:pt>
                  <c:pt idx="1">
                    <c:v>0.10999999999999999</c:v>
                  </c:pt>
                  <c:pt idx="2">
                    <c:v>0.42799999999999994</c:v>
                  </c:pt>
                </c:numCache>
              </c:numRef>
            </c:plus>
            <c:minus>
              <c:numRef>
                <c:f>Compr_Flex_Strength_Mixt_Variab!$C$66:$E$66</c:f>
                <c:numCache>
                  <c:formatCode>General</c:formatCode>
                  <c:ptCount val="3"/>
                  <c:pt idx="0">
                    <c:v>4.1999999999999982E-2</c:v>
                  </c:pt>
                  <c:pt idx="1">
                    <c:v>0.15899999999999992</c:v>
                  </c:pt>
                  <c:pt idx="2">
                    <c:v>0.16199999999999992</c:v>
                  </c:pt>
                </c:numCache>
              </c:numRef>
            </c:minus>
          </c:errBars>
          <c:cat>
            <c:strRef>
              <c:f>Compr_Flex_Strength_Mixt_Variab!$A$7:$A$9</c:f>
              <c:strCache>
                <c:ptCount val="3"/>
                <c:pt idx="0">
                  <c:v>M1 (0% GS)</c:v>
                </c:pt>
                <c:pt idx="1">
                  <c:v>M2 (15% GS)</c:v>
                </c:pt>
                <c:pt idx="2">
                  <c:v>M3 (30% GS)</c:v>
                </c:pt>
              </c:strCache>
            </c:strRef>
          </c:cat>
          <c:val>
            <c:numRef>
              <c:f>Compr_Flex_Strength_Mixt_Variab!$C$29:$C$31</c:f>
              <c:numCache>
                <c:formatCode>General</c:formatCode>
                <c:ptCount val="3"/>
                <c:pt idx="0">
                  <c:v>0.311</c:v>
                </c:pt>
                <c:pt idx="1">
                  <c:v>0.84299999999999997</c:v>
                </c:pt>
                <c:pt idx="2">
                  <c:v>1.083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03-4667-A22E-DF699B608BB0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Compr_Flex_Strength_Mixt_Variab!$C$70:$E$70</c:f>
                <c:numCache>
                  <c:formatCode>General</c:formatCode>
                  <c:ptCount val="3"/>
                  <c:pt idx="0">
                    <c:v>4.4999999999999984E-2</c:v>
                  </c:pt>
                  <c:pt idx="1">
                    <c:v>0.18100000000000005</c:v>
                  </c:pt>
                  <c:pt idx="2">
                    <c:v>0.25600000000000001</c:v>
                  </c:pt>
                </c:numCache>
              </c:numRef>
            </c:plus>
            <c:minus>
              <c:numRef>
                <c:f>Compr_Flex_Strength_Mixt_Variab!$C$71:$E$71</c:f>
                <c:numCache>
                  <c:formatCode>General</c:formatCode>
                  <c:ptCount val="3"/>
                  <c:pt idx="0">
                    <c:v>6.5000000000000002E-2</c:v>
                  </c:pt>
                  <c:pt idx="1">
                    <c:v>0.20999999999999996</c:v>
                  </c:pt>
                  <c:pt idx="2">
                    <c:v>0.22399999999999998</c:v>
                  </c:pt>
                </c:numCache>
              </c:numRef>
            </c:minus>
          </c:errBars>
          <c:val>
            <c:numRef>
              <c:f>Compr_Flex_Strength_Mixt_Variab!$C$43:$C$45</c:f>
              <c:numCache>
                <c:formatCode>General</c:formatCode>
                <c:ptCount val="3"/>
                <c:pt idx="0">
                  <c:v>0.40300000000000002</c:v>
                </c:pt>
                <c:pt idx="1">
                  <c:v>0.89100000000000001</c:v>
                </c:pt>
                <c:pt idx="2" formatCode="0.00">
                  <c:v>1.26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03-4667-A22E-DF699B608B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625504"/>
        <c:axId val="349625896"/>
      </c:barChart>
      <c:catAx>
        <c:axId val="34962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ru-RU"/>
          </a:p>
        </c:txPr>
        <c:crossAx val="349625896"/>
        <c:crosses val="autoZero"/>
        <c:auto val="1"/>
        <c:lblAlgn val="ctr"/>
        <c:lblOffset val="100"/>
        <c:noMultiLvlLbl val="0"/>
      </c:catAx>
      <c:valAx>
        <c:axId val="349625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Compressive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62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Compr_Flex_Strength_Mixt_Variab!$E$60:$G$60</c:f>
                <c:numCache>
                  <c:formatCode>General</c:formatCode>
                  <c:ptCount val="3"/>
                  <c:pt idx="0">
                    <c:v>0.20300000000000007</c:v>
                  </c:pt>
                  <c:pt idx="1">
                    <c:v>0.17400000000000015</c:v>
                  </c:pt>
                  <c:pt idx="2">
                    <c:v>6.899999999999995E-2</c:v>
                  </c:pt>
                </c:numCache>
              </c:numRef>
            </c:plus>
            <c:minus>
              <c:numRef>
                <c:f>Compr_Flex_Strength_Mixt_Variab!$E$61:$G$61</c:f>
                <c:numCache>
                  <c:formatCode>General</c:formatCode>
                  <c:ptCount val="3"/>
                  <c:pt idx="0">
                    <c:v>0.252</c:v>
                  </c:pt>
                  <c:pt idx="1">
                    <c:v>0.19199999999999995</c:v>
                  </c:pt>
                  <c:pt idx="2">
                    <c:v>8.8000000000000078E-2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Compr_Flex_Strength_Mixt_Variab!$C$16:$C$18</c:f>
              <c:numCache>
                <c:formatCode>General</c:formatCode>
                <c:ptCount val="3"/>
                <c:pt idx="0">
                  <c:v>0.91900000000000004</c:v>
                </c:pt>
                <c:pt idx="1">
                  <c:v>1.2949999999999999</c:v>
                </c:pt>
                <c:pt idx="2">
                  <c:v>0.79800000000000004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Compr_Flex_Strength_Mixt_Variab!$E$65:$G$65</c:f>
                <c:numCache>
                  <c:formatCode>General</c:formatCode>
                  <c:ptCount val="3"/>
                  <c:pt idx="0">
                    <c:v>0.42799999999999994</c:v>
                  </c:pt>
                  <c:pt idx="1">
                    <c:v>4.6999999999999931E-2</c:v>
                  </c:pt>
                  <c:pt idx="2">
                    <c:v>0.33500000000000008</c:v>
                  </c:pt>
                </c:numCache>
              </c:numRef>
            </c:plus>
            <c:minus>
              <c:numRef>
                <c:f>Compr_Flex_Strength_Mixt_Variab!$E$66:$G$66</c:f>
                <c:numCache>
                  <c:formatCode>General</c:formatCode>
                  <c:ptCount val="3"/>
                  <c:pt idx="0">
                    <c:v>0.16199999999999992</c:v>
                  </c:pt>
                  <c:pt idx="1">
                    <c:v>0.25100000000000011</c:v>
                  </c:pt>
                  <c:pt idx="2">
                    <c:v>0.18199999999999994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Compr_Flex_Strength_Mixt_Variab!$C$31:$C$33</c:f>
              <c:numCache>
                <c:formatCode>General</c:formatCode>
                <c:ptCount val="3"/>
                <c:pt idx="0">
                  <c:v>1.083</c:v>
                </c:pt>
                <c:pt idx="1">
                  <c:v>1.6950000000000001</c:v>
                </c:pt>
                <c:pt idx="2">
                  <c:v>0.94499999999999995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F5-43D4-BB45-82E1E12FFA1B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Compr_Flex_Strength_Mixt_Variab!$E$70:$G$70</c:f>
                <c:numCache>
                  <c:formatCode>General</c:formatCode>
                  <c:ptCount val="3"/>
                  <c:pt idx="0">
                    <c:v>0.25600000000000001</c:v>
                  </c:pt>
                  <c:pt idx="1">
                    <c:v>0.39500000000000002</c:v>
                  </c:pt>
                  <c:pt idx="2">
                    <c:v>0.24</c:v>
                  </c:pt>
                </c:numCache>
              </c:numRef>
            </c:plus>
            <c:minus>
              <c:numRef>
                <c:f>Compr_Flex_Strength_Mixt_Variab!$E$71:$G$71</c:f>
                <c:numCache>
                  <c:formatCode>General</c:formatCode>
                  <c:ptCount val="3"/>
                  <c:pt idx="0">
                    <c:v>0.22399999999999998</c:v>
                  </c:pt>
                  <c:pt idx="1">
                    <c:v>0.38300000000000001</c:v>
                  </c:pt>
                  <c:pt idx="2">
                    <c:v>0.35399999999999987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Compr_Flex_Strength_Mixt_Variab!$C$45:$C$47</c:f>
              <c:numCache>
                <c:formatCode>General</c:formatCode>
                <c:ptCount val="3"/>
                <c:pt idx="0" formatCode="0.00">
                  <c:v>1.26</c:v>
                </c:pt>
                <c:pt idx="1">
                  <c:v>1.766</c:v>
                </c:pt>
                <c:pt idx="2">
                  <c:v>1.702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5F5-43D4-BB45-82E1E12FF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528560"/>
        <c:axId val="317528952"/>
      </c:barChart>
      <c:catAx>
        <c:axId val="31752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528952"/>
        <c:crosses val="autoZero"/>
        <c:auto val="1"/>
        <c:lblAlgn val="ctr"/>
        <c:lblOffset val="100"/>
        <c:noMultiLvlLbl val="0"/>
      </c:catAx>
      <c:valAx>
        <c:axId val="317528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Compressive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528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(Compr_Flex_Strength_Mixt_Variab!$E$60,Compr_Flex_Strength_Mixt_Variab!$H$60:$J$60)</c:f>
                <c:numCache>
                  <c:formatCode>General</c:formatCode>
                  <c:ptCount val="4"/>
                  <c:pt idx="0">
                    <c:v>0.20300000000000007</c:v>
                  </c:pt>
                  <c:pt idx="1">
                    <c:v>0.11299999999999999</c:v>
                  </c:pt>
                  <c:pt idx="2">
                    <c:v>0.3879999999999999</c:v>
                  </c:pt>
                  <c:pt idx="3">
                    <c:v>1.3329999999999997</c:v>
                  </c:pt>
                </c:numCache>
              </c:numRef>
            </c:plus>
            <c:minus>
              <c:numRef>
                <c:f>(Compr_Flex_Strength_Mixt_Variab!$E$61,Compr_Flex_Strength_Mixt_Variab!$H$61:$J$61)</c:f>
                <c:numCache>
                  <c:formatCode>General</c:formatCode>
                  <c:ptCount val="4"/>
                  <c:pt idx="0">
                    <c:v>0.252</c:v>
                  </c:pt>
                  <c:pt idx="1">
                    <c:v>0.23499999999999988</c:v>
                  </c:pt>
                  <c:pt idx="2">
                    <c:v>0.53</c:v>
                  </c:pt>
                  <c:pt idx="3">
                    <c:v>0.34699999999999998</c:v>
                  </c:pt>
                </c:numCache>
              </c:numRef>
            </c:minus>
          </c:errBars>
          <c:cat>
            <c:strRef>
              <c:f>Compr_Flex_Strength_Mixt_Variab!$C$6:$C$9</c:f>
              <c:strCache>
                <c:ptCount val="4"/>
                <c:pt idx="0">
                  <c:v>M3 (no GF)</c:v>
                </c:pt>
                <c:pt idx="1">
                  <c:v>M6 (1% GF)</c:v>
                </c:pt>
                <c:pt idx="2">
                  <c:v>M7 (2% GF)</c:v>
                </c:pt>
                <c:pt idx="3">
                  <c:v>M8 (3% GF)</c:v>
                </c:pt>
              </c:strCache>
            </c:strRef>
          </c:cat>
          <c:val>
            <c:numRef>
              <c:f>(Compr_Flex_Strength_Mixt_Variab!$C$16,Compr_Flex_Strength_Mixt_Variab!$C$19:$C$21)</c:f>
              <c:numCache>
                <c:formatCode>General</c:formatCode>
                <c:ptCount val="4"/>
                <c:pt idx="0">
                  <c:v>0.91900000000000004</c:v>
                </c:pt>
                <c:pt idx="1">
                  <c:v>1.851</c:v>
                </c:pt>
                <c:pt idx="2" formatCode="0.00">
                  <c:v>2.35</c:v>
                </c:pt>
                <c:pt idx="3">
                  <c:v>3.8919999999999999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(Compr_Flex_Strength_Mixt_Variab!$E$65,Compr_Flex_Strength_Mixt_Variab!$H$65:$J$65)</c:f>
                <c:numCache>
                  <c:formatCode>General</c:formatCode>
                  <c:ptCount val="4"/>
                  <c:pt idx="0">
                    <c:v>0.42799999999999994</c:v>
                  </c:pt>
                  <c:pt idx="1">
                    <c:v>0.14000000000000012</c:v>
                  </c:pt>
                  <c:pt idx="2">
                    <c:v>0.246</c:v>
                  </c:pt>
                  <c:pt idx="3">
                    <c:v>0.83900000000000041</c:v>
                  </c:pt>
                </c:numCache>
              </c:numRef>
            </c:plus>
            <c:minus>
              <c:numRef>
                <c:f>(Compr_Flex_Strength_Mixt_Variab!$E$66,Compr_Flex_Strength_Mixt_Variab!$H$66:$J$66)</c:f>
                <c:numCache>
                  <c:formatCode>General</c:formatCode>
                  <c:ptCount val="4"/>
                  <c:pt idx="0">
                    <c:v>0.16199999999999992</c:v>
                  </c:pt>
                  <c:pt idx="1">
                    <c:v>0.27899999999999991</c:v>
                  </c:pt>
                  <c:pt idx="2">
                    <c:v>0.39999999999999991</c:v>
                  </c:pt>
                  <c:pt idx="3">
                    <c:v>0.99799999999999978</c:v>
                  </c:pt>
                </c:numCache>
              </c:numRef>
            </c:minus>
          </c:errBars>
          <c:cat>
            <c:strRef>
              <c:f>Compr_Flex_Strength_Mixt_Variab!$C$6:$C$9</c:f>
              <c:strCache>
                <c:ptCount val="4"/>
                <c:pt idx="0">
                  <c:v>M3 (no GF)</c:v>
                </c:pt>
                <c:pt idx="1">
                  <c:v>M6 (1% GF)</c:v>
                </c:pt>
                <c:pt idx="2">
                  <c:v>M7 (2% GF)</c:v>
                </c:pt>
                <c:pt idx="3">
                  <c:v>M8 (3% GF)</c:v>
                </c:pt>
              </c:strCache>
            </c:strRef>
          </c:cat>
          <c:val>
            <c:numRef>
              <c:f>(Compr_Flex_Strength_Mixt_Variab!$C$31,Compr_Flex_Strength_Mixt_Variab!$C$34:$C$36)</c:f>
              <c:numCache>
                <c:formatCode>General</c:formatCode>
                <c:ptCount val="4"/>
                <c:pt idx="0">
                  <c:v>1.083</c:v>
                </c:pt>
                <c:pt idx="1">
                  <c:v>1.96</c:v>
                </c:pt>
                <c:pt idx="2">
                  <c:v>2.069</c:v>
                </c:pt>
                <c:pt idx="3">
                  <c:v>4.0739999999999998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261-4DB2-B996-A5288FE28EFF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(Compr_Flex_Strength_Mixt_Variab!$E$70,Compr_Flex_Strength_Mixt_Variab!$H$70:$J$70)</c:f>
                <c:numCache>
                  <c:formatCode>General</c:formatCode>
                  <c:ptCount val="4"/>
                  <c:pt idx="0">
                    <c:v>0.25600000000000001</c:v>
                  </c:pt>
                  <c:pt idx="1">
                    <c:v>0.22599999999999998</c:v>
                  </c:pt>
                  <c:pt idx="2">
                    <c:v>0.87400000000000011</c:v>
                  </c:pt>
                  <c:pt idx="3">
                    <c:v>1.3520000000000003</c:v>
                  </c:pt>
                </c:numCache>
              </c:numRef>
            </c:plus>
            <c:minus>
              <c:numRef>
                <c:f>(Compr_Flex_Strength_Mixt_Variab!$E$71,Compr_Flex_Strength_Mixt_Variab!$H$71:$J$71)</c:f>
                <c:numCache>
                  <c:formatCode>General</c:formatCode>
                  <c:ptCount val="4"/>
                  <c:pt idx="0">
                    <c:v>0.22399999999999998</c:v>
                  </c:pt>
                  <c:pt idx="1">
                    <c:v>0.17200000000000015</c:v>
                  </c:pt>
                  <c:pt idx="2">
                    <c:v>0.746</c:v>
                  </c:pt>
                  <c:pt idx="3">
                    <c:v>1.0069999999999997</c:v>
                  </c:pt>
                </c:numCache>
              </c:numRef>
            </c:minus>
          </c:errBars>
          <c:cat>
            <c:strRef>
              <c:f>Compr_Flex_Strength_Mixt_Variab!$C$6:$C$9</c:f>
              <c:strCache>
                <c:ptCount val="4"/>
                <c:pt idx="0">
                  <c:v>M3 (no GF)</c:v>
                </c:pt>
                <c:pt idx="1">
                  <c:v>M6 (1% GF)</c:v>
                </c:pt>
                <c:pt idx="2">
                  <c:v>M7 (2% GF)</c:v>
                </c:pt>
                <c:pt idx="3">
                  <c:v>M8 (3% GF)</c:v>
                </c:pt>
              </c:strCache>
            </c:strRef>
          </c:cat>
          <c:val>
            <c:numRef>
              <c:f>(Compr_Flex_Strength_Mixt_Variab!$C$45,Compr_Flex_Strength_Mixt_Variab!$C$48:$C$50)</c:f>
              <c:numCache>
                <c:formatCode>General</c:formatCode>
                <c:ptCount val="4"/>
                <c:pt idx="0" formatCode="0.00">
                  <c:v>1.26</c:v>
                </c:pt>
                <c:pt idx="1">
                  <c:v>2.258</c:v>
                </c:pt>
                <c:pt idx="2">
                  <c:v>2.71</c:v>
                </c:pt>
                <c:pt idx="3">
                  <c:v>5.1890000000000001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261-4DB2-B996-A5288FE28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530128"/>
        <c:axId val="317530520"/>
      </c:barChart>
      <c:catAx>
        <c:axId val="317530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530520"/>
        <c:crosses val="autoZero"/>
        <c:auto val="1"/>
        <c:lblAlgn val="ctr"/>
        <c:lblOffset val="100"/>
        <c:noMultiLvlLbl val="0"/>
      </c:catAx>
      <c:valAx>
        <c:axId val="317530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Compressive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7530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Test'!$F$29,'Thermal Conductivity 2020 Test'!$F$37,'Thermal Conductivity 2020 Test'!$F$45)</c:f>
                <c:numCache>
                  <c:formatCode>General</c:formatCode>
                  <c:ptCount val="3"/>
                  <c:pt idx="0">
                    <c:v>1.4250000000000096E-3</c:v>
                  </c:pt>
                  <c:pt idx="1">
                    <c:v>1.156666666666667E-2</c:v>
                  </c:pt>
                  <c:pt idx="2">
                    <c:v>1.7666666666666664E-2</c:v>
                  </c:pt>
                </c:numCache>
              </c:numRef>
            </c:plus>
            <c:minus>
              <c:numRef>
                <c:f>('Thermal Conductivity 2020 Test'!$F$30,'Thermal Conductivity 2020 Test'!$F$38,'Thermal Conductivity 2020 Test'!$F$46)</c:f>
                <c:numCache>
                  <c:formatCode>General</c:formatCode>
                  <c:ptCount val="3"/>
                  <c:pt idx="0">
                    <c:v>1.6774999999999998E-2</c:v>
                  </c:pt>
                  <c:pt idx="1">
                    <c:v>1.6433333333333328E-2</c:v>
                  </c:pt>
                  <c:pt idx="2">
                    <c:v>1.2333333333333335E-2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Test'!$D$99:$D$101</c:f>
              <c:strCache>
                <c:ptCount val="3"/>
                <c:pt idx="0">
                  <c:v>M3 (0% GF)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('Thermal Conductivity 2020 Test'!$F$28,'Thermal Conductivity 2020 Test'!$F$36,'Thermal Conductivity 2020 Test'!$F$44)</c:f>
              <c:numCache>
                <c:formatCode>0.0000</c:formatCode>
                <c:ptCount val="3"/>
                <c:pt idx="0">
                  <c:v>0.130775</c:v>
                </c:pt>
                <c:pt idx="1">
                  <c:v>0.13743333333333332</c:v>
                </c:pt>
                <c:pt idx="2">
                  <c:v>0.13233333333333333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CF-4D46-9A34-BD05F497A8DF}"/>
            </c:ext>
          </c:extLst>
        </c:ser>
        <c:ser>
          <c:idx val="1"/>
          <c:order val="1"/>
          <c:tx>
            <c:v>14 day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Test'!$I$29,'Thermal Conductivity 2020 Test'!$I$37,'Thermal Conductivity 2020 Test'!$I$45)</c:f>
                <c:numCache>
                  <c:formatCode>General</c:formatCode>
                  <c:ptCount val="3"/>
                  <c:pt idx="0">
                    <c:v>1.5949999999999992E-2</c:v>
                  </c:pt>
                  <c:pt idx="1">
                    <c:v>1.9766666666666655E-2</c:v>
                  </c:pt>
                  <c:pt idx="2">
                    <c:v>2.3266666666666658E-2</c:v>
                  </c:pt>
                </c:numCache>
              </c:numRef>
            </c:plus>
            <c:minus>
              <c:numRef>
                <c:f>('Thermal Conductivity 2020 Test'!$I$30,'Thermal Conductivity 2020 Test'!$I$38,'Thermal Conductivity 2020 Test'!$I$46)</c:f>
                <c:numCache>
                  <c:formatCode>General</c:formatCode>
                  <c:ptCount val="3"/>
                  <c:pt idx="0">
                    <c:v>8.5499999999999882E-3</c:v>
                  </c:pt>
                  <c:pt idx="1">
                    <c:v>1.3533333333333342E-2</c:v>
                  </c:pt>
                  <c:pt idx="2">
                    <c:v>2.5033333333333324E-2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Test'!$D$99:$D$101</c:f>
              <c:strCache>
                <c:ptCount val="3"/>
                <c:pt idx="0">
                  <c:v>M3 (0% GF)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('Thermal Conductivity 2020 Test'!$I$28,'Thermal Conductivity 2020 Test'!$I$36,'Thermal Conductivity 2020 Test'!$I$44)</c:f>
              <c:numCache>
                <c:formatCode>0.0000</c:formatCode>
                <c:ptCount val="3"/>
                <c:pt idx="0">
                  <c:v>0.12504999999999999</c:v>
                </c:pt>
                <c:pt idx="1">
                  <c:v>0.17103333333333334</c:v>
                </c:pt>
                <c:pt idx="2">
                  <c:v>0.21273333333333333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3CF-4D46-9A34-BD05F497A8DF}"/>
            </c:ext>
          </c:extLst>
        </c:ser>
        <c:ser>
          <c:idx val="2"/>
          <c:order val="2"/>
          <c:tx>
            <c:v>28 day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Test'!$L$29,'Thermal Conductivity 2020 Test'!$L$37,'Thermal Conductivity 2020 Test'!$L$45)</c:f>
                <c:numCache>
                  <c:formatCode>General</c:formatCode>
                  <c:ptCount val="3"/>
                  <c:pt idx="0">
                    <c:v>1.3000000000000012E-2</c:v>
                  </c:pt>
                  <c:pt idx="1">
                    <c:v>1.1649999999999994E-2</c:v>
                  </c:pt>
                  <c:pt idx="2">
                    <c:v>2.0200000000000023E-2</c:v>
                  </c:pt>
                </c:numCache>
              </c:numRef>
            </c:plus>
            <c:minus>
              <c:numRef>
                <c:f>('Thermal Conductivity 2020 Test'!$L$30,'Thermal Conductivity 2020 Test'!$L$38,'Thermal Conductivity 2020 Test'!$L$46)</c:f>
                <c:numCache>
                  <c:formatCode>General</c:formatCode>
                  <c:ptCount val="3"/>
                  <c:pt idx="0">
                    <c:v>2.6699999999999974E-2</c:v>
                  </c:pt>
                  <c:pt idx="1">
                    <c:v>1.9850000000000007E-2</c:v>
                  </c:pt>
                  <c:pt idx="2">
                    <c:v>2.4899999999999978E-2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Test'!$D$99:$D$101</c:f>
              <c:strCache>
                <c:ptCount val="3"/>
                <c:pt idx="0">
                  <c:v>M3 (0% GF)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('Thermal Conductivity 2020 Test'!$L$28,'Thermal Conductivity 2020 Test'!$L$36,'Thermal Conductivity 2020 Test'!$L$44)</c:f>
              <c:numCache>
                <c:formatCode>0.0000</c:formatCode>
                <c:ptCount val="3"/>
                <c:pt idx="0" formatCode="General">
                  <c:v>0.14029999999999998</c:v>
                </c:pt>
                <c:pt idx="1">
                  <c:v>0.21665000000000001</c:v>
                </c:pt>
                <c:pt idx="2">
                  <c:v>0.22129999999999997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3CF-4D46-9A34-BD05F497A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4430064"/>
        <c:axId val="316546408"/>
      </c:barChart>
      <c:catAx>
        <c:axId val="3144300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Mixtures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6546408"/>
        <c:crosses val="autoZero"/>
        <c:auto val="1"/>
        <c:lblAlgn val="ctr"/>
        <c:lblOffset val="100"/>
        <c:noMultiLvlLbl val="0"/>
      </c:catAx>
      <c:valAx>
        <c:axId val="31654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Thermal conductivity (W/K)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4430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Compr_Flex_Strength_Mixt_Variab!$K$60:$M$60</c:f>
                <c:numCache>
                  <c:formatCode>General</c:formatCode>
                  <c:ptCount val="3"/>
                  <c:pt idx="0">
                    <c:v>1.0589999999999999</c:v>
                  </c:pt>
                  <c:pt idx="1">
                    <c:v>0.50900000000000012</c:v>
                  </c:pt>
                  <c:pt idx="2">
                    <c:v>0.22100000000000009</c:v>
                  </c:pt>
                </c:numCache>
              </c:numRef>
            </c:plus>
            <c:minus>
              <c:numRef>
                <c:f>Compr_Flex_Strength_Mixt_Variab!$K$61:$M$61</c:f>
                <c:numCache>
                  <c:formatCode>General</c:formatCode>
                  <c:ptCount val="3"/>
                  <c:pt idx="0">
                    <c:v>0.58999999999999986</c:v>
                  </c:pt>
                  <c:pt idx="1">
                    <c:v>0.54499999999999993</c:v>
                  </c:pt>
                  <c:pt idx="2">
                    <c:v>0.34899999999999998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Compr_Flex_Strength_Mixt_Variab!$C$22:$C$24</c:f>
              <c:numCache>
                <c:formatCode>General</c:formatCode>
                <c:ptCount val="3"/>
                <c:pt idx="0">
                  <c:v>1.708</c:v>
                </c:pt>
                <c:pt idx="1">
                  <c:v>1.9139999999999999</c:v>
                </c:pt>
                <c:pt idx="2" formatCode="0.00">
                  <c:v>1.94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Compr_Flex_Strength_Mixt_Variab!$K$83:$M$83</c:f>
                <c:numCache>
                  <c:formatCode>General</c:formatCode>
                  <c:ptCount val="3"/>
                  <c:pt idx="0">
                    <c:v>5.400000000000027E-2</c:v>
                  </c:pt>
                  <c:pt idx="1">
                    <c:v>0.11799999999999988</c:v>
                  </c:pt>
                  <c:pt idx="2">
                    <c:v>0.45999999999999996</c:v>
                  </c:pt>
                </c:numCache>
              </c:numRef>
            </c:plus>
            <c:minus>
              <c:numRef>
                <c:f>Compr_Flex_Strength_Mixt_Variab!$K$84:$M$84</c:f>
                <c:numCache>
                  <c:formatCode>General</c:formatCode>
                  <c:ptCount val="3"/>
                  <c:pt idx="0">
                    <c:v>8.7999999999999856E-2</c:v>
                  </c:pt>
                  <c:pt idx="1">
                    <c:v>0.13700000000000001</c:v>
                  </c:pt>
                  <c:pt idx="2">
                    <c:v>0.32699999999999996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Compr_Flex_Strength_Mixt_Variab!$C$37:$C$39</c:f>
              <c:numCache>
                <c:formatCode>General</c:formatCode>
                <c:ptCount val="3"/>
                <c:pt idx="0">
                  <c:v>2.359</c:v>
                </c:pt>
                <c:pt idx="1">
                  <c:v>2.2589999999999999</c:v>
                </c:pt>
                <c:pt idx="2" formatCode="0.00">
                  <c:v>1.84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A4-4873-A938-E5D9E506A209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Compr_Flex_Strength_Mixt_Variab!$K$88:$M$88</c:f>
                <c:numCache>
                  <c:formatCode>General</c:formatCode>
                  <c:ptCount val="3"/>
                  <c:pt idx="0">
                    <c:v>0.19300000000000006</c:v>
                  </c:pt>
                  <c:pt idx="1">
                    <c:v>0.45600000000000018</c:v>
                  </c:pt>
                  <c:pt idx="2">
                    <c:v>0.24900000000000011</c:v>
                  </c:pt>
                </c:numCache>
              </c:numRef>
            </c:plus>
            <c:minus>
              <c:numRef>
                <c:f>Compr_Flex_Strength_Mixt_Variab!$K$89:$M$89</c:f>
                <c:numCache>
                  <c:formatCode>General</c:formatCode>
                  <c:ptCount val="3"/>
                  <c:pt idx="0">
                    <c:v>0.20900000000000007</c:v>
                  </c:pt>
                  <c:pt idx="1">
                    <c:v>0.35999999999999988</c:v>
                  </c:pt>
                  <c:pt idx="2">
                    <c:v>0.2430000000000001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Compr_Flex_Strength_Mixt_Variab!$C$51:$C$53</c:f>
              <c:numCache>
                <c:formatCode>General</c:formatCode>
                <c:ptCount val="3"/>
                <c:pt idx="0">
                  <c:v>1.768</c:v>
                </c:pt>
                <c:pt idx="1">
                  <c:v>3.496</c:v>
                </c:pt>
                <c:pt idx="2">
                  <c:v>3.4980000000000002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FA4-4873-A938-E5D9E506A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068184"/>
        <c:axId val="350068576"/>
      </c:barChart>
      <c:catAx>
        <c:axId val="35006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68576"/>
        <c:crosses val="autoZero"/>
        <c:auto val="1"/>
        <c:lblAlgn val="ctr"/>
        <c:lblOffset val="100"/>
        <c:noMultiLvlLbl val="0"/>
      </c:catAx>
      <c:valAx>
        <c:axId val="350068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Compressive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68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7-day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2875299641626223"/>
                  <c:y val="-6.689965025412703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('Upv_strength '!$E$7,'Upv_strength '!$E$12,'Upv_strength '!$E$17,'Upv_strength '!$E$22,'Upv_strength '!$E$27,'Upv_strength '!$E$32,'Upv_strength '!$E$37,'Upv_strength '!$E$42,'Upv_strength '!$E$47,'Upv_strength '!$E$52,'Upv_strength '!$E$57)</c:f>
              <c:numCache>
                <c:formatCode>General</c:formatCode>
                <c:ptCount val="11"/>
                <c:pt idx="0" formatCode="0.0">
                  <c:v>1037.3333333333333</c:v>
                </c:pt>
                <c:pt idx="1">
                  <c:v>1287.75</c:v>
                </c:pt>
                <c:pt idx="2">
                  <c:v>1453.5</c:v>
                </c:pt>
                <c:pt idx="3">
                  <c:v>1659.25</c:v>
                </c:pt>
                <c:pt idx="4">
                  <c:v>1388</c:v>
                </c:pt>
                <c:pt idx="5">
                  <c:v>1817</c:v>
                </c:pt>
                <c:pt idx="6">
                  <c:v>1915</c:v>
                </c:pt>
                <c:pt idx="7">
                  <c:v>2225</c:v>
                </c:pt>
                <c:pt idx="8">
                  <c:v>1769.5</c:v>
                </c:pt>
                <c:pt idx="9">
                  <c:v>1889.75</c:v>
                </c:pt>
                <c:pt idx="10">
                  <c:v>1752.5</c:v>
                </c:pt>
              </c:numCache>
            </c:numRef>
          </c:xVal>
          <c:yVal>
            <c:numRef>
              <c:f>'Upv_strength '!$I$4:$I$14</c:f>
              <c:numCache>
                <c:formatCode>General</c:formatCode>
                <c:ptCount val="11"/>
                <c:pt idx="0">
                  <c:v>0.434</c:v>
                </c:pt>
                <c:pt idx="1">
                  <c:v>0.747</c:v>
                </c:pt>
                <c:pt idx="2">
                  <c:v>0.91900000000000004</c:v>
                </c:pt>
                <c:pt idx="3">
                  <c:v>1.2949999999999999</c:v>
                </c:pt>
                <c:pt idx="4">
                  <c:v>0.79800000000000004</c:v>
                </c:pt>
                <c:pt idx="5">
                  <c:v>1.851</c:v>
                </c:pt>
                <c:pt idx="6" formatCode="0.00">
                  <c:v>2.35</c:v>
                </c:pt>
                <c:pt idx="7">
                  <c:v>3.8919999999999999</c:v>
                </c:pt>
                <c:pt idx="8">
                  <c:v>1.708</c:v>
                </c:pt>
                <c:pt idx="9">
                  <c:v>1.9139999999999999</c:v>
                </c:pt>
                <c:pt idx="10" formatCode="0.00">
                  <c:v>1.94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AA-E043-93BD-3C11332696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069360"/>
        <c:axId val="350069752"/>
      </c:scatterChart>
      <c:valAx>
        <c:axId val="350069360"/>
        <c:scaling>
          <c:orientation val="minMax"/>
          <c:min val="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UPV, m/s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69752"/>
        <c:crosses val="autoZero"/>
        <c:crossBetween val="midCat"/>
      </c:valAx>
      <c:valAx>
        <c:axId val="3500697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Compressive strength , MPa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693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Compr_Flex_Strength_Mixt_Variab!$C$78:$E$78</c:f>
                <c:numCache>
                  <c:formatCode>General</c:formatCode>
                  <c:ptCount val="3"/>
                  <c:pt idx="0">
                    <c:v>0.21399999999999997</c:v>
                  </c:pt>
                  <c:pt idx="1">
                    <c:v>0.25600000000000001</c:v>
                  </c:pt>
                  <c:pt idx="2">
                    <c:v>0.18700000000000006</c:v>
                  </c:pt>
                </c:numCache>
              </c:numRef>
            </c:plus>
            <c:minus>
              <c:numRef>
                <c:f>Compr_Flex_Strength_Mixt_Variab!$C$79:$E$79</c:f>
                <c:numCache>
                  <c:formatCode>General</c:formatCode>
                  <c:ptCount val="3"/>
                  <c:pt idx="0">
                    <c:v>0.19600000000000001</c:v>
                  </c:pt>
                  <c:pt idx="1">
                    <c:v>0.45700000000000007</c:v>
                  </c:pt>
                  <c:pt idx="2">
                    <c:v>9.4999999999999973E-2</c:v>
                  </c:pt>
                </c:numCache>
              </c:numRef>
            </c:minus>
          </c:errBars>
          <c:cat>
            <c:strRef>
              <c:f>Compr_Flex_Strength_Mixt_Variab!$A$7:$A$9</c:f>
              <c:strCache>
                <c:ptCount val="3"/>
                <c:pt idx="0">
                  <c:v>M1 (0% GS)</c:v>
                </c:pt>
                <c:pt idx="1">
                  <c:v>M2 (15% GS)</c:v>
                </c:pt>
                <c:pt idx="2">
                  <c:v>M3 (30% GS)</c:v>
                </c:pt>
              </c:strCache>
            </c:strRef>
          </c:cat>
          <c:val>
            <c:numRef>
              <c:f>Compr_Flex_Strength_Mixt_Variab!$D$14:$D$16</c:f>
              <c:numCache>
                <c:formatCode>General</c:formatCode>
                <c:ptCount val="3"/>
                <c:pt idx="0">
                  <c:v>0.64200000000000002</c:v>
                </c:pt>
                <c:pt idx="1">
                  <c:v>1.865</c:v>
                </c:pt>
                <c:pt idx="2">
                  <c:v>1.778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Compr_Flex_Strength_Mixt_Variab!$C$83:$E$83</c:f>
                <c:numCache>
                  <c:formatCode>General</c:formatCode>
                  <c:ptCount val="3"/>
                  <c:pt idx="0">
                    <c:v>0.19100000000000006</c:v>
                  </c:pt>
                  <c:pt idx="1">
                    <c:v>0.3650000000000001</c:v>
                  </c:pt>
                  <c:pt idx="2">
                    <c:v>0.48799999999999999</c:v>
                  </c:pt>
                </c:numCache>
              </c:numRef>
            </c:plus>
            <c:minus>
              <c:numRef>
                <c:f>Compr_Flex_Strength_Mixt_Variab!$C$84:$E$84</c:f>
                <c:numCache>
                  <c:formatCode>General</c:formatCode>
                  <c:ptCount val="3"/>
                  <c:pt idx="0">
                    <c:v>0.16899999999999993</c:v>
                  </c:pt>
                  <c:pt idx="1">
                    <c:v>0.28199999999999992</c:v>
                  </c:pt>
                  <c:pt idx="2">
                    <c:v>0.27200000000000002</c:v>
                  </c:pt>
                </c:numCache>
              </c:numRef>
            </c:minus>
          </c:errBars>
          <c:cat>
            <c:strRef>
              <c:f>Compr_Flex_Strength_Mixt_Variab!$A$7:$A$9</c:f>
              <c:strCache>
                <c:ptCount val="3"/>
                <c:pt idx="0">
                  <c:v>M1 (0% GS)</c:v>
                </c:pt>
                <c:pt idx="1">
                  <c:v>M2 (15% GS)</c:v>
                </c:pt>
                <c:pt idx="2">
                  <c:v>M3 (30% GS)</c:v>
                </c:pt>
              </c:strCache>
            </c:strRef>
          </c:cat>
          <c:val>
            <c:numRef>
              <c:f>Compr_Flex_Strength_Mixt_Variab!$D$29:$D$31</c:f>
              <c:numCache>
                <c:formatCode>General</c:formatCode>
                <c:ptCount val="3"/>
                <c:pt idx="0">
                  <c:v>1.0469999999999999</c:v>
                </c:pt>
                <c:pt idx="1">
                  <c:v>0.81599999999999995</c:v>
                </c:pt>
                <c:pt idx="2">
                  <c:v>1.903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79-4C7C-B7F7-C4E1B8A940D3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Compr_Flex_Strength_Mixt_Variab!$C$88:$E$88</c:f>
                <c:numCache>
                  <c:formatCode>General</c:formatCode>
                  <c:ptCount val="3"/>
                  <c:pt idx="0">
                    <c:v>0.19999999999999996</c:v>
                  </c:pt>
                  <c:pt idx="1">
                    <c:v>0.17900000000000005</c:v>
                  </c:pt>
                  <c:pt idx="2">
                    <c:v>0.40500000000000003</c:v>
                  </c:pt>
                </c:numCache>
              </c:numRef>
            </c:plus>
            <c:minus>
              <c:numRef>
                <c:f>Compr_Flex_Strength_Mixt_Variab!$C$89:$E$89</c:f>
                <c:numCache>
                  <c:formatCode>General</c:formatCode>
                  <c:ptCount val="3"/>
                  <c:pt idx="0">
                    <c:v>0.16700000000000004</c:v>
                  </c:pt>
                  <c:pt idx="1">
                    <c:v>0.32699999999999996</c:v>
                  </c:pt>
                  <c:pt idx="2">
                    <c:v>0.40100000000000002</c:v>
                  </c:pt>
                </c:numCache>
              </c:numRef>
            </c:minus>
          </c:errBars>
          <c:cat>
            <c:strRef>
              <c:f>Compr_Flex_Strength_Mixt_Variab!$A$7:$A$9</c:f>
              <c:strCache>
                <c:ptCount val="3"/>
                <c:pt idx="0">
                  <c:v>M1 (0% GS)</c:v>
                </c:pt>
                <c:pt idx="1">
                  <c:v>M2 (15% GS)</c:v>
                </c:pt>
                <c:pt idx="2">
                  <c:v>M3 (30% GS)</c:v>
                </c:pt>
              </c:strCache>
            </c:strRef>
          </c:cat>
          <c:val>
            <c:numRef>
              <c:f>Compr_Flex_Strength_Mixt_Variab!$D$43:$D$45</c:f>
              <c:numCache>
                <c:formatCode>General</c:formatCode>
                <c:ptCount val="3"/>
                <c:pt idx="0">
                  <c:v>1</c:v>
                </c:pt>
                <c:pt idx="1">
                  <c:v>1.8939999999999999</c:v>
                </c:pt>
                <c:pt idx="2">
                  <c:v>1.643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79-4C7C-B7F7-C4E1B8A940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070928"/>
        <c:axId val="350071320"/>
      </c:barChart>
      <c:catAx>
        <c:axId val="35007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71320"/>
        <c:crosses val="autoZero"/>
        <c:auto val="1"/>
        <c:lblAlgn val="ctr"/>
        <c:lblOffset val="100"/>
        <c:noMultiLvlLbl val="0"/>
      </c:catAx>
      <c:valAx>
        <c:axId val="35007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Flexxural 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070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Compr_Flex_Strength_Mixt_Variab!$E$78:$G$78</c:f>
                <c:numCache>
                  <c:formatCode>General</c:formatCode>
                  <c:ptCount val="3"/>
                  <c:pt idx="0">
                    <c:v>0.18700000000000006</c:v>
                  </c:pt>
                  <c:pt idx="1">
                    <c:v>0.26200000000000001</c:v>
                  </c:pt>
                  <c:pt idx="2">
                    <c:v>7.9999999999999849E-2</c:v>
                  </c:pt>
                </c:numCache>
              </c:numRef>
            </c:plus>
            <c:minus>
              <c:numRef>
                <c:f>Compr_Flex_Strength_Mixt_Variab!$E$79:$G$79</c:f>
                <c:numCache>
                  <c:formatCode>General</c:formatCode>
                  <c:ptCount val="3"/>
                  <c:pt idx="0">
                    <c:v>9.4999999999999973E-2</c:v>
                  </c:pt>
                  <c:pt idx="1">
                    <c:v>0.18700000000000006</c:v>
                  </c:pt>
                  <c:pt idx="2">
                    <c:v>0.1140000000000001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Compr_Flex_Strength_Mixt_Variab!$D$16:$D$18</c:f>
              <c:numCache>
                <c:formatCode>General</c:formatCode>
                <c:ptCount val="3"/>
                <c:pt idx="0">
                  <c:v>1.778</c:v>
                </c:pt>
                <c:pt idx="1">
                  <c:v>1.444</c:v>
                </c:pt>
                <c:pt idx="2">
                  <c:v>1.9370000000000001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Compr_Flex_Strength_Mixt_Variab!$E$83:$G$83</c:f>
                <c:numCache>
                  <c:formatCode>General</c:formatCode>
                  <c:ptCount val="3"/>
                  <c:pt idx="0">
                    <c:v>0.48799999999999999</c:v>
                  </c:pt>
                  <c:pt idx="1">
                    <c:v>0.19200000000000017</c:v>
                  </c:pt>
                  <c:pt idx="2">
                    <c:v>0.12699999999999978</c:v>
                  </c:pt>
                </c:numCache>
              </c:numRef>
            </c:plus>
            <c:minus>
              <c:numRef>
                <c:f>Compr_Flex_Strength_Mixt_Variab!$E$84:$G$84</c:f>
                <c:numCache>
                  <c:formatCode>General</c:formatCode>
                  <c:ptCount val="3"/>
                  <c:pt idx="0">
                    <c:v>0.27200000000000002</c:v>
                  </c:pt>
                  <c:pt idx="1">
                    <c:v>0.1419999999999999</c:v>
                  </c:pt>
                  <c:pt idx="2">
                    <c:v>0.17000000000000015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Compr_Flex_Strength_Mixt_Variab!$D$31:$D$33</c:f>
              <c:numCache>
                <c:formatCode>General</c:formatCode>
                <c:ptCount val="3"/>
                <c:pt idx="0">
                  <c:v>1.903</c:v>
                </c:pt>
                <c:pt idx="1">
                  <c:v>1.3939999999999999</c:v>
                </c:pt>
                <c:pt idx="2">
                  <c:v>1.9430000000000001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10-4498-A1EB-1E642256D2DA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Compr_Flex_Strength_Mixt_Variab!$E$88:$G$88</c:f>
                <c:numCache>
                  <c:formatCode>General</c:formatCode>
                  <c:ptCount val="3"/>
                  <c:pt idx="0">
                    <c:v>0.40500000000000003</c:v>
                  </c:pt>
                  <c:pt idx="1">
                    <c:v>0.21300000000000008</c:v>
                  </c:pt>
                  <c:pt idx="2">
                    <c:v>0.10600000000000009</c:v>
                  </c:pt>
                </c:numCache>
              </c:numRef>
            </c:plus>
            <c:minus>
              <c:numRef>
                <c:f>Compr_Flex_Strength_Mixt_Variab!$E$89:$G$89</c:f>
                <c:numCache>
                  <c:formatCode>General</c:formatCode>
                  <c:ptCount val="3"/>
                  <c:pt idx="0">
                    <c:v>0.40100000000000002</c:v>
                  </c:pt>
                  <c:pt idx="1">
                    <c:v>0.23399999999999999</c:v>
                  </c:pt>
                  <c:pt idx="2">
                    <c:v>0.12299999999999994</c:v>
                  </c:pt>
                </c:numCache>
              </c:numRef>
            </c:minus>
          </c:errBars>
          <c:cat>
            <c:strRef>
              <c:f>Compr_Flex_Strength_Mixt_Variab!$B$7:$B$9</c:f>
              <c:strCache>
                <c:ptCount val="3"/>
                <c:pt idx="0">
                  <c:v>M3 (0% FA)</c:v>
                </c:pt>
                <c:pt idx="1">
                  <c:v>M4 (15% FA)</c:v>
                </c:pt>
                <c:pt idx="2">
                  <c:v>M5 (30% FA)</c:v>
                </c:pt>
              </c:strCache>
            </c:strRef>
          </c:cat>
          <c:val>
            <c:numRef>
              <c:f>Compr_Flex_Strength_Mixt_Variab!$D$45:$D$47</c:f>
              <c:numCache>
                <c:formatCode>General</c:formatCode>
                <c:ptCount val="3"/>
                <c:pt idx="0">
                  <c:v>1.643</c:v>
                </c:pt>
                <c:pt idx="1">
                  <c:v>1.611</c:v>
                </c:pt>
                <c:pt idx="2">
                  <c:v>0.56299999999999994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D10-4498-A1EB-1E642256D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883208"/>
        <c:axId val="349883600"/>
      </c:barChart>
      <c:catAx>
        <c:axId val="349883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883600"/>
        <c:crosses val="autoZero"/>
        <c:auto val="1"/>
        <c:lblAlgn val="ctr"/>
        <c:lblOffset val="100"/>
        <c:noMultiLvlLbl val="0"/>
      </c:catAx>
      <c:valAx>
        <c:axId val="349883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Flexxural 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883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Compr_Flex_Strength_Mixt_Variab!$H$78:$J$78</c:f>
                <c:numCache>
                  <c:formatCode>General</c:formatCode>
                  <c:ptCount val="3"/>
                  <c:pt idx="0">
                    <c:v>0.29099999999999993</c:v>
                  </c:pt>
                  <c:pt idx="1">
                    <c:v>0.33999999999999986</c:v>
                  </c:pt>
                  <c:pt idx="2">
                    <c:v>0.17599999999999971</c:v>
                  </c:pt>
                </c:numCache>
              </c:numRef>
            </c:plus>
            <c:minus>
              <c:numRef>
                <c:f>Compr_Flex_Strength_Mixt_Variab!$H$79:$J$79</c:f>
                <c:numCache>
                  <c:formatCode>General</c:formatCode>
                  <c:ptCount val="3"/>
                  <c:pt idx="0">
                    <c:v>0.10400000000000009</c:v>
                  </c:pt>
                  <c:pt idx="1">
                    <c:v>0.13400000000000012</c:v>
                  </c:pt>
                  <c:pt idx="2">
                    <c:v>8.3000000000000185E-2</c:v>
                  </c:pt>
                </c:numCache>
              </c:numRef>
            </c:minus>
          </c:errBars>
          <c:cat>
            <c:strRef>
              <c:f>Compr_Flex_Strength_Mixt_Variab!$C$7:$C$9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</c:v>
                </c:pt>
              </c:strCache>
            </c:strRef>
          </c:cat>
          <c:val>
            <c:numRef>
              <c:f>Compr_Flex_Strength_Mixt_Variab!$D$19:$D$21</c:f>
              <c:numCache>
                <c:formatCode>General</c:formatCode>
                <c:ptCount val="3"/>
                <c:pt idx="0">
                  <c:v>1.496</c:v>
                </c:pt>
                <c:pt idx="1">
                  <c:v>1.6180000000000001</c:v>
                </c:pt>
                <c:pt idx="2">
                  <c:v>2.1560000000000001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Compr_Flex_Strength_Mixt_Variab!$H$83:$J$83</c:f>
                <c:numCache>
                  <c:formatCode>General</c:formatCode>
                  <c:ptCount val="3"/>
                  <c:pt idx="0">
                    <c:v>0.17599999999999993</c:v>
                  </c:pt>
                  <c:pt idx="1">
                    <c:v>9.8999999999999977E-2</c:v>
                  </c:pt>
                  <c:pt idx="2">
                    <c:v>0.12399999999999989</c:v>
                  </c:pt>
                </c:numCache>
              </c:numRef>
            </c:plus>
            <c:minus>
              <c:numRef>
                <c:f>Compr_Flex_Strength_Mixt_Variab!$H$84:$J$84</c:f>
                <c:numCache>
                  <c:formatCode>General</c:formatCode>
                  <c:ptCount val="3"/>
                  <c:pt idx="0">
                    <c:v>0.21599999999999997</c:v>
                  </c:pt>
                  <c:pt idx="1">
                    <c:v>0.14600000000000013</c:v>
                  </c:pt>
                  <c:pt idx="2">
                    <c:v>0.19599999999999995</c:v>
                  </c:pt>
                </c:numCache>
              </c:numRef>
            </c:minus>
          </c:errBars>
          <c:cat>
            <c:strRef>
              <c:f>Compr_Flex_Strength_Mixt_Variab!$C$7:$C$9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</c:v>
                </c:pt>
              </c:strCache>
            </c:strRef>
          </c:cat>
          <c:val>
            <c:numRef>
              <c:f>Compr_Flex_Strength_Mixt_Variab!$D$34:$D$36</c:f>
              <c:numCache>
                <c:formatCode>General</c:formatCode>
                <c:ptCount val="3"/>
                <c:pt idx="0">
                  <c:v>1.593</c:v>
                </c:pt>
                <c:pt idx="1">
                  <c:v>1.4690000000000001</c:v>
                </c:pt>
                <c:pt idx="2">
                  <c:v>1.502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1A-4520-BA7E-EE58F3053FEF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Compr_Flex_Strength_Mixt_Variab!$H$88:$J$88</c:f>
                <c:numCache>
                  <c:formatCode>General</c:formatCode>
                  <c:ptCount val="3"/>
                  <c:pt idx="0">
                    <c:v>0.17100000000000004</c:v>
                  </c:pt>
                  <c:pt idx="1">
                    <c:v>0.7220000000000002</c:v>
                  </c:pt>
                  <c:pt idx="2">
                    <c:v>0.46399999999999997</c:v>
                  </c:pt>
                </c:numCache>
              </c:numRef>
            </c:plus>
            <c:minus>
              <c:numRef>
                <c:f>Compr_Flex_Strength_Mixt_Variab!$H$89:$J$89</c:f>
                <c:numCache>
                  <c:formatCode>General</c:formatCode>
                  <c:ptCount val="3"/>
                  <c:pt idx="0">
                    <c:v>8.6999999999999966E-2</c:v>
                  </c:pt>
                  <c:pt idx="1">
                    <c:v>0.37199999999999989</c:v>
                  </c:pt>
                  <c:pt idx="2">
                    <c:v>0.28900000000000015</c:v>
                  </c:pt>
                </c:numCache>
              </c:numRef>
            </c:minus>
          </c:errBars>
          <c:cat>
            <c:strRef>
              <c:f>Compr_Flex_Strength_Mixt_Variab!$C$7:$C$9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</c:v>
                </c:pt>
              </c:strCache>
            </c:strRef>
          </c:cat>
          <c:val>
            <c:numRef>
              <c:f>Compr_Flex_Strength_Mixt_Variab!$D$48:$D$50</c:f>
              <c:numCache>
                <c:formatCode>General</c:formatCode>
                <c:ptCount val="3"/>
                <c:pt idx="0">
                  <c:v>1.5309999999999999</c:v>
                </c:pt>
                <c:pt idx="1">
                  <c:v>1.615</c:v>
                </c:pt>
                <c:pt idx="2">
                  <c:v>2.1520000000000001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C1A-4520-BA7E-EE58F3053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884776"/>
        <c:axId val="349885168"/>
      </c:barChart>
      <c:catAx>
        <c:axId val="349884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885168"/>
        <c:crosses val="autoZero"/>
        <c:auto val="1"/>
        <c:lblAlgn val="ctr"/>
        <c:lblOffset val="100"/>
        <c:noMultiLvlLbl val="0"/>
      </c:catAx>
      <c:valAx>
        <c:axId val="34988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Flexxural 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884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Compr_Flex_Strength_Mixt_Variab!$K$78:$M$78</c:f>
                <c:numCache>
                  <c:formatCode>General</c:formatCode>
                  <c:ptCount val="3"/>
                  <c:pt idx="0">
                    <c:v>0.21700000000000008</c:v>
                  </c:pt>
                  <c:pt idx="1">
                    <c:v>0.22300000000000009</c:v>
                  </c:pt>
                  <c:pt idx="2">
                    <c:v>0.39900000000000002</c:v>
                  </c:pt>
                </c:numCache>
              </c:numRef>
            </c:plus>
            <c:minus>
              <c:numRef>
                <c:f>Compr_Flex_Strength_Mixt_Variab!$K$79:$M$79</c:f>
                <c:numCache>
                  <c:formatCode>General</c:formatCode>
                  <c:ptCount val="3"/>
                  <c:pt idx="0">
                    <c:v>0.1399999999999999</c:v>
                  </c:pt>
                  <c:pt idx="1">
                    <c:v>0.17199999999999993</c:v>
                  </c:pt>
                  <c:pt idx="2">
                    <c:v>0.28299999999999992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Compr_Flex_Strength_Mixt_Variab!$D$22:$D$24</c:f>
              <c:numCache>
                <c:formatCode>General</c:formatCode>
                <c:ptCount val="3"/>
                <c:pt idx="0">
                  <c:v>0.69399999999999995</c:v>
                </c:pt>
                <c:pt idx="1">
                  <c:v>1.476</c:v>
                </c:pt>
                <c:pt idx="2">
                  <c:v>1.492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9E-4415-A056-4E99C784E8A1}"/>
            </c:ext>
          </c:extLst>
        </c:ser>
        <c:ser>
          <c:idx val="1"/>
          <c:order val="1"/>
          <c:tx>
            <c:v>14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Compr_Flex_Strength_Mixt_Variab!$K$83:$M$83</c:f>
                <c:numCache>
                  <c:formatCode>General</c:formatCode>
                  <c:ptCount val="3"/>
                  <c:pt idx="0">
                    <c:v>5.400000000000027E-2</c:v>
                  </c:pt>
                  <c:pt idx="1">
                    <c:v>0.11799999999999988</c:v>
                  </c:pt>
                  <c:pt idx="2">
                    <c:v>0.45999999999999996</c:v>
                  </c:pt>
                </c:numCache>
              </c:numRef>
            </c:plus>
            <c:minus>
              <c:numRef>
                <c:f>Compr_Flex_Strength_Mixt_Variab!$K$84:$M$84</c:f>
                <c:numCache>
                  <c:formatCode>General</c:formatCode>
                  <c:ptCount val="3"/>
                  <c:pt idx="0">
                    <c:v>8.7999999999999856E-2</c:v>
                  </c:pt>
                  <c:pt idx="1">
                    <c:v>0.13700000000000001</c:v>
                  </c:pt>
                  <c:pt idx="2">
                    <c:v>0.32699999999999996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Compr_Flex_Strength_Mixt_Variab!$D$37:$D$39</c:f>
              <c:numCache>
                <c:formatCode>General</c:formatCode>
                <c:ptCount val="3"/>
                <c:pt idx="0">
                  <c:v>2.0059999999999998</c:v>
                </c:pt>
                <c:pt idx="1">
                  <c:v>1.7350000000000001</c:v>
                </c:pt>
                <c:pt idx="2" formatCode="0.00">
                  <c:v>1.88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6-4503-B2F4-67F56FB443A6}"/>
            </c:ext>
          </c:extLst>
        </c:ser>
        <c:ser>
          <c:idx val="2"/>
          <c:order val="2"/>
          <c:tx>
            <c:v>28 day</c:v>
          </c:tx>
          <c:invertIfNegative val="0"/>
          <c:errBars>
            <c:errBarType val="both"/>
            <c:errValType val="cust"/>
            <c:noEndCap val="0"/>
            <c:plus>
              <c:numRef>
                <c:f>Compr_Flex_Strength_Mixt_Variab!$K$88:$M$88</c:f>
                <c:numCache>
                  <c:formatCode>General</c:formatCode>
                  <c:ptCount val="3"/>
                  <c:pt idx="0">
                    <c:v>0.19300000000000006</c:v>
                  </c:pt>
                  <c:pt idx="1">
                    <c:v>0.45600000000000018</c:v>
                  </c:pt>
                  <c:pt idx="2">
                    <c:v>0.24900000000000011</c:v>
                  </c:pt>
                </c:numCache>
              </c:numRef>
            </c:plus>
            <c:minus>
              <c:numRef>
                <c:f>Compr_Flex_Strength_Mixt_Variab!$K$89:$M$89</c:f>
                <c:numCache>
                  <c:formatCode>General</c:formatCode>
                  <c:ptCount val="3"/>
                  <c:pt idx="0">
                    <c:v>0.20900000000000007</c:v>
                  </c:pt>
                  <c:pt idx="1">
                    <c:v>0.35999999999999988</c:v>
                  </c:pt>
                  <c:pt idx="2">
                    <c:v>0.2430000000000001</c:v>
                  </c:pt>
                </c:numCache>
              </c:numRef>
            </c:minus>
          </c:errBars>
          <c:cat>
            <c:strRef>
              <c:f>Compr_Flex_Strength_Mixt_Variab!$D$7:$D$9</c:f>
              <c:strCache>
                <c:ptCount val="3"/>
                <c:pt idx="0">
                  <c:v>M9 (1% GF)</c:v>
                </c:pt>
                <c:pt idx="1">
                  <c:v>M10 (2% GF)</c:v>
                </c:pt>
                <c:pt idx="2">
                  <c:v>M11 (3% GF)</c:v>
                </c:pt>
              </c:strCache>
            </c:strRef>
          </c:cat>
          <c:val>
            <c:numRef>
              <c:f>Compr_Flex_Strength_Mixt_Variab!$D$51:$D$53</c:f>
              <c:numCache>
                <c:formatCode>General</c:formatCode>
                <c:ptCount val="3"/>
                <c:pt idx="0">
                  <c:v>1.919</c:v>
                </c:pt>
                <c:pt idx="1">
                  <c:v>1.8009999999999999</c:v>
                </c:pt>
                <c:pt idx="2">
                  <c:v>1.883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D46-4503-B2F4-67F56FB44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886344"/>
        <c:axId val="350497232"/>
      </c:barChart>
      <c:catAx>
        <c:axId val="34988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497232"/>
        <c:crosses val="autoZero"/>
        <c:auto val="1"/>
        <c:lblAlgn val="ctr"/>
        <c:lblOffset val="100"/>
        <c:noMultiLvlLbl val="0"/>
      </c:catAx>
      <c:valAx>
        <c:axId val="350497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Flexxural  Strength (MPa)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49886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0585585892672507"/>
                  <c:y val="0.18656561814665254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en-US"/>
                      <a:t>y = -0,0155x + 2,2629</a:t>
                    </a:r>
                    <a:br>
                      <a:rPr lang="en-US"/>
                    </a:br>
                    <a:r>
                      <a:rPr lang="en-US"/>
                      <a:t>R² = 0,6336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xVal>
            <c:numRef>
              <c:f>'Thermal cond vs properties'!$F$23:$F$33</c:f>
              <c:numCache>
                <c:formatCode>General</c:formatCode>
                <c:ptCount val="11"/>
                <c:pt idx="0">
                  <c:v>45.832999999999998</c:v>
                </c:pt>
                <c:pt idx="1">
                  <c:v>59.96</c:v>
                </c:pt>
                <c:pt idx="2">
                  <c:v>61.08</c:v>
                </c:pt>
                <c:pt idx="3">
                  <c:v>54.75</c:v>
                </c:pt>
                <c:pt idx="4">
                  <c:v>54.59</c:v>
                </c:pt>
                <c:pt idx="5">
                  <c:v>56.22</c:v>
                </c:pt>
                <c:pt idx="6">
                  <c:v>54.17</c:v>
                </c:pt>
                <c:pt idx="7">
                  <c:v>54.72</c:v>
                </c:pt>
                <c:pt idx="8">
                  <c:v>60.15</c:v>
                </c:pt>
                <c:pt idx="9">
                  <c:v>57.68</c:v>
                </c:pt>
                <c:pt idx="10">
                  <c:v>60.19</c:v>
                </c:pt>
              </c:numCache>
            </c:numRef>
          </c:xVal>
          <c:yVal>
            <c:numRef>
              <c:f>('Thermal cond vs properties'!$D$23,'Thermal cond vs properties'!$D$24,'Thermal cond vs properties'!$D$25,'Thermal cond vs properties'!$D$26,'Thermal cond vs properties'!$D$26,'Thermal cond vs properties'!$D$26,'Thermal cond vs properties'!$D$27,'Thermal cond vs properties'!$D$28,'Thermal cond vs properties'!$D$29,'Thermal cond vs properties'!$D$30,'Thermal cond vs properties'!$D$31,'Thermal cond vs properties'!$D$32,'Thermal cond vs properties'!$D$33)</c:f>
              <c:numCache>
                <c:formatCode>General</c:formatCode>
                <c:ptCount val="13"/>
                <c:pt idx="0">
                  <c:v>1.5780000000000001</c:v>
                </c:pt>
                <c:pt idx="1">
                  <c:v>1.25</c:v>
                </c:pt>
                <c:pt idx="2">
                  <c:v>1.3</c:v>
                </c:pt>
                <c:pt idx="3">
                  <c:v>1.4</c:v>
                </c:pt>
                <c:pt idx="4">
                  <c:v>1.4</c:v>
                </c:pt>
                <c:pt idx="5">
                  <c:v>1.4</c:v>
                </c:pt>
                <c:pt idx="6">
                  <c:v>1.41</c:v>
                </c:pt>
                <c:pt idx="7">
                  <c:v>1.37</c:v>
                </c:pt>
                <c:pt idx="8">
                  <c:v>1.44</c:v>
                </c:pt>
                <c:pt idx="9">
                  <c:v>1.43</c:v>
                </c:pt>
                <c:pt idx="10">
                  <c:v>1.33</c:v>
                </c:pt>
                <c:pt idx="11">
                  <c:v>1.41</c:v>
                </c:pt>
                <c:pt idx="12">
                  <c:v>1.41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38A-4DD1-81F1-F71A14EC1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498408"/>
        <c:axId val="350498800"/>
      </c:scatterChart>
      <c:valAx>
        <c:axId val="350498408"/>
        <c:scaling>
          <c:orientation val="minMax"/>
          <c:min val="4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Porosity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498800"/>
        <c:crosses val="autoZero"/>
        <c:crossBetween val="midCat"/>
      </c:valAx>
      <c:valAx>
        <c:axId val="350498800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4984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33133736189953"/>
                  <c:y val="0.1306945387660247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properties'!$G$23:$G$33</c:f>
              <c:numCache>
                <c:formatCode>General</c:formatCode>
                <c:ptCount val="11"/>
                <c:pt idx="0">
                  <c:v>41.31</c:v>
                </c:pt>
                <c:pt idx="1">
                  <c:v>94.73</c:v>
                </c:pt>
                <c:pt idx="2">
                  <c:v>88.5</c:v>
                </c:pt>
                <c:pt idx="3">
                  <c:v>65.099999999999994</c:v>
                </c:pt>
                <c:pt idx="4">
                  <c:v>64.400000000000006</c:v>
                </c:pt>
                <c:pt idx="5">
                  <c:v>69.69</c:v>
                </c:pt>
                <c:pt idx="6">
                  <c:v>60.97</c:v>
                </c:pt>
                <c:pt idx="7">
                  <c:v>62.51</c:v>
                </c:pt>
                <c:pt idx="8">
                  <c:v>82.63</c:v>
                </c:pt>
                <c:pt idx="9">
                  <c:v>69.150000000000006</c:v>
                </c:pt>
                <c:pt idx="10">
                  <c:v>75.02</c:v>
                </c:pt>
              </c:numCache>
            </c:numRef>
          </c:xVal>
          <c:yVal>
            <c:numRef>
              <c:f>('Thermal cond vs properties'!$D$23,'Thermal cond vs properties'!$D$24,'Thermal cond vs properties'!$D$25,'Thermal cond vs properties'!$D$26,'Thermal cond vs properties'!$D$26,'Thermal cond vs properties'!$D$26,'Thermal cond vs properties'!$D$27,'Thermal cond vs properties'!$D$28,'Thermal cond vs properties'!$D$29,'Thermal cond vs properties'!$D$30,'Thermal cond vs properties'!$D$31,'Thermal cond vs properties'!$D$32,'Thermal cond vs properties'!$D$33)</c:f>
              <c:numCache>
                <c:formatCode>General</c:formatCode>
                <c:ptCount val="13"/>
                <c:pt idx="0">
                  <c:v>1.5780000000000001</c:v>
                </c:pt>
                <c:pt idx="1">
                  <c:v>1.25</c:v>
                </c:pt>
                <c:pt idx="2">
                  <c:v>1.3</c:v>
                </c:pt>
                <c:pt idx="3">
                  <c:v>1.4</c:v>
                </c:pt>
                <c:pt idx="4">
                  <c:v>1.4</c:v>
                </c:pt>
                <c:pt idx="5">
                  <c:v>1.4</c:v>
                </c:pt>
                <c:pt idx="6">
                  <c:v>1.41</c:v>
                </c:pt>
                <c:pt idx="7">
                  <c:v>1.37</c:v>
                </c:pt>
                <c:pt idx="8">
                  <c:v>1.44</c:v>
                </c:pt>
                <c:pt idx="9">
                  <c:v>1.43</c:v>
                </c:pt>
                <c:pt idx="10">
                  <c:v>1.33</c:v>
                </c:pt>
                <c:pt idx="11">
                  <c:v>1.41</c:v>
                </c:pt>
                <c:pt idx="12">
                  <c:v>1.41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EA6-441F-B46E-3A577E91D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499976"/>
        <c:axId val="350500368"/>
      </c:scatterChart>
      <c:valAx>
        <c:axId val="350499976"/>
        <c:scaling>
          <c:orientation val="minMax"/>
          <c:min val="4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500368"/>
        <c:crosses val="autoZero"/>
        <c:crossBetween val="midCat"/>
      </c:valAx>
      <c:valAx>
        <c:axId val="350500368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499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3736720642478439"/>
                  <c:y val="-8.4346651058013131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properties'!$F$23:$F$33</c:f>
              <c:numCache>
                <c:formatCode>General</c:formatCode>
                <c:ptCount val="11"/>
                <c:pt idx="0">
                  <c:v>45.832999999999998</c:v>
                </c:pt>
                <c:pt idx="1">
                  <c:v>59.96</c:v>
                </c:pt>
                <c:pt idx="2">
                  <c:v>61.08</c:v>
                </c:pt>
                <c:pt idx="3">
                  <c:v>54.75</c:v>
                </c:pt>
                <c:pt idx="4">
                  <c:v>54.59</c:v>
                </c:pt>
                <c:pt idx="5">
                  <c:v>56.22</c:v>
                </c:pt>
                <c:pt idx="6">
                  <c:v>54.17</c:v>
                </c:pt>
                <c:pt idx="7">
                  <c:v>54.72</c:v>
                </c:pt>
                <c:pt idx="8">
                  <c:v>60.15</c:v>
                </c:pt>
                <c:pt idx="9">
                  <c:v>57.68</c:v>
                </c:pt>
                <c:pt idx="10">
                  <c:v>60.19</c:v>
                </c:pt>
              </c:numCache>
            </c:numRef>
          </c:xVal>
          <c:yVal>
            <c:numRef>
              <c:f>'Thermal cond vs properties'!$G$23:$G$33</c:f>
              <c:numCache>
                <c:formatCode>General</c:formatCode>
                <c:ptCount val="11"/>
                <c:pt idx="0">
                  <c:v>41.31</c:v>
                </c:pt>
                <c:pt idx="1">
                  <c:v>94.73</c:v>
                </c:pt>
                <c:pt idx="2">
                  <c:v>88.5</c:v>
                </c:pt>
                <c:pt idx="3">
                  <c:v>65.099999999999994</c:v>
                </c:pt>
                <c:pt idx="4">
                  <c:v>64.400000000000006</c:v>
                </c:pt>
                <c:pt idx="5">
                  <c:v>69.69</c:v>
                </c:pt>
                <c:pt idx="6">
                  <c:v>60.97</c:v>
                </c:pt>
                <c:pt idx="7">
                  <c:v>62.51</c:v>
                </c:pt>
                <c:pt idx="8">
                  <c:v>82.63</c:v>
                </c:pt>
                <c:pt idx="9">
                  <c:v>69.150000000000006</c:v>
                </c:pt>
                <c:pt idx="10">
                  <c:v>75.02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01F-4B15-AEA2-E578CE1F22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122800"/>
        <c:axId val="350123192"/>
      </c:scatterChart>
      <c:valAx>
        <c:axId val="350122800"/>
        <c:scaling>
          <c:orientation val="minMax"/>
          <c:min val="4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Porosity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123192"/>
        <c:crosses val="autoZero"/>
        <c:crossBetween val="midCat"/>
      </c:valAx>
      <c:valAx>
        <c:axId val="350123192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122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80686567038553"/>
          <c:y val="2.553842971495137E-2"/>
          <c:w val="0.77008845121370362"/>
          <c:h val="0.69719916243156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NAAC_MSc!$B$4</c:f>
              <c:strCache>
                <c:ptCount val="1"/>
                <c:pt idx="0">
                  <c:v>M1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NAAC_MSc!$D$4:$O$4</c:f>
              <c:numCache>
                <c:formatCode>General</c:formatCode>
                <c:ptCount val="12"/>
                <c:pt idx="0">
                  <c:v>78404.22</c:v>
                </c:pt>
                <c:pt idx="1">
                  <c:v>64687.91</c:v>
                </c:pt>
                <c:pt idx="2">
                  <c:v>50151.53</c:v>
                </c:pt>
                <c:pt idx="3">
                  <c:v>14501.02</c:v>
                </c:pt>
                <c:pt idx="4">
                  <c:v>22.94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652.48</c:v>
                </c:pt>
                <c:pt idx="9">
                  <c:v>18030.689999999999</c:v>
                </c:pt>
                <c:pt idx="10">
                  <c:v>51827.87</c:v>
                </c:pt>
                <c:pt idx="11">
                  <c:v>70078.039999999994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BF-4EDF-927A-E3C6F7A0484A}"/>
            </c:ext>
          </c:extLst>
        </c:ser>
        <c:ser>
          <c:idx val="2"/>
          <c:order val="1"/>
          <c:tx>
            <c:strRef>
              <c:f>NAAC_MSc!$B$5</c:f>
              <c:strCache>
                <c:ptCount val="1"/>
                <c:pt idx="0">
                  <c:v>M2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NAAC_MSc!$D$5:$O$5</c:f>
              <c:numCache>
                <c:formatCode>General</c:formatCode>
                <c:ptCount val="12"/>
                <c:pt idx="0">
                  <c:v>76391.86</c:v>
                </c:pt>
                <c:pt idx="1">
                  <c:v>62894.61</c:v>
                </c:pt>
                <c:pt idx="2">
                  <c:v>48531.57</c:v>
                </c:pt>
                <c:pt idx="3">
                  <c:v>13712.29</c:v>
                </c:pt>
                <c:pt idx="4">
                  <c:v>15.24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705.73</c:v>
                </c:pt>
                <c:pt idx="9">
                  <c:v>17619.88</c:v>
                </c:pt>
                <c:pt idx="10">
                  <c:v>50658.02</c:v>
                </c:pt>
                <c:pt idx="11">
                  <c:v>68147.179999999993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BF-4EDF-927A-E3C6F7A0484A}"/>
            </c:ext>
          </c:extLst>
        </c:ser>
        <c:ser>
          <c:idx val="3"/>
          <c:order val="2"/>
          <c:tx>
            <c:strRef>
              <c:f>NAAC_MSc!$B$6</c:f>
              <c:strCache>
                <c:ptCount val="1"/>
                <c:pt idx="0">
                  <c:v>M3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NAAC_MSc!$D$6:$O$6</c:f>
              <c:numCache>
                <c:formatCode>General</c:formatCode>
                <c:ptCount val="12"/>
                <c:pt idx="0">
                  <c:v>76689.460000000006</c:v>
                </c:pt>
                <c:pt idx="1">
                  <c:v>63152</c:v>
                </c:pt>
                <c:pt idx="2">
                  <c:v>48758.35</c:v>
                </c:pt>
                <c:pt idx="3">
                  <c:v>13802.03</c:v>
                </c:pt>
                <c:pt idx="4">
                  <c:v>15.9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717.21</c:v>
                </c:pt>
                <c:pt idx="9">
                  <c:v>17727.75</c:v>
                </c:pt>
                <c:pt idx="10">
                  <c:v>50862.37</c:v>
                </c:pt>
                <c:pt idx="11">
                  <c:v>68429.31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BF-4EDF-927A-E3C6F7A0484A}"/>
            </c:ext>
          </c:extLst>
        </c:ser>
        <c:ser>
          <c:idx val="4"/>
          <c:order val="3"/>
          <c:tx>
            <c:strRef>
              <c:f>NAAC_MSc!$B$7</c:f>
              <c:strCache>
                <c:ptCount val="1"/>
                <c:pt idx="0">
                  <c:v>M4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NAAC_MSc!$D$7:$O$7</c:f>
              <c:numCache>
                <c:formatCode>General</c:formatCode>
                <c:ptCount val="12"/>
                <c:pt idx="0">
                  <c:v>77737.48</c:v>
                </c:pt>
                <c:pt idx="1">
                  <c:v>64054.95</c:v>
                </c:pt>
                <c:pt idx="2">
                  <c:v>49539.3</c:v>
                </c:pt>
                <c:pt idx="3">
                  <c:v>14103.59</c:v>
                </c:pt>
                <c:pt idx="4">
                  <c:v>18.23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767.32</c:v>
                </c:pt>
                <c:pt idx="9">
                  <c:v>18134.11</c:v>
                </c:pt>
                <c:pt idx="10">
                  <c:v>51605.88</c:v>
                </c:pt>
                <c:pt idx="11">
                  <c:v>69409.13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BBF-4EDF-927A-E3C6F7A0484A}"/>
            </c:ext>
          </c:extLst>
        </c:ser>
        <c:ser>
          <c:idx val="5"/>
          <c:order val="4"/>
          <c:tx>
            <c:strRef>
              <c:f>NAAC_MSc!$B$8</c:f>
              <c:strCache>
                <c:ptCount val="1"/>
                <c:pt idx="0">
                  <c:v>M5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NAAC_MSc!$D$8:$O$8</c:f>
              <c:numCache>
                <c:formatCode>General</c:formatCode>
                <c:ptCount val="12"/>
                <c:pt idx="0">
                  <c:v>78431.289999999994</c:v>
                </c:pt>
                <c:pt idx="1">
                  <c:v>64633.120000000003</c:v>
                </c:pt>
                <c:pt idx="2">
                  <c:v>50042.720000000001</c:v>
                </c:pt>
                <c:pt idx="3">
                  <c:v>14288.63</c:v>
                </c:pt>
                <c:pt idx="4">
                  <c:v>19.78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807.03</c:v>
                </c:pt>
                <c:pt idx="9">
                  <c:v>18418.84</c:v>
                </c:pt>
                <c:pt idx="10">
                  <c:v>52133.37</c:v>
                </c:pt>
                <c:pt idx="11">
                  <c:v>70046.64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BBF-4EDF-927A-E3C6F7A0484A}"/>
            </c:ext>
          </c:extLst>
        </c:ser>
        <c:ser>
          <c:idx val="6"/>
          <c:order val="5"/>
          <c:tx>
            <c:strRef>
              <c:f>NAAC_MSc!$B$9</c:f>
              <c:strCache>
                <c:ptCount val="1"/>
                <c:pt idx="0">
                  <c:v>M6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NAAC_MSc!$D$9:$O$9</c:f>
              <c:numCache>
                <c:formatCode>General</c:formatCode>
                <c:ptCount val="12"/>
                <c:pt idx="0">
                  <c:v>77908.47</c:v>
                </c:pt>
                <c:pt idx="1">
                  <c:v>64198.77</c:v>
                </c:pt>
                <c:pt idx="2">
                  <c:v>49659.4</c:v>
                </c:pt>
                <c:pt idx="3">
                  <c:v>14143.78</c:v>
                </c:pt>
                <c:pt idx="4">
                  <c:v>18.54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781.23</c:v>
                </c:pt>
                <c:pt idx="9">
                  <c:v>18214.7</c:v>
                </c:pt>
                <c:pt idx="10">
                  <c:v>51743.55</c:v>
                </c:pt>
                <c:pt idx="11">
                  <c:v>69564.960000000006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BBF-4EDF-927A-E3C6F7A0484A}"/>
            </c:ext>
          </c:extLst>
        </c:ser>
        <c:ser>
          <c:idx val="7"/>
          <c:order val="6"/>
          <c:tx>
            <c:strRef>
              <c:f>NAAC_MSc!$B$10</c:f>
              <c:strCache>
                <c:ptCount val="1"/>
                <c:pt idx="0">
                  <c:v>M7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NAAC_MSc!$D$10:$O$10</c:f>
              <c:numCache>
                <c:formatCode>General</c:formatCode>
                <c:ptCount val="12"/>
                <c:pt idx="0">
                  <c:v>78030.02</c:v>
                </c:pt>
                <c:pt idx="1">
                  <c:v>64307.43</c:v>
                </c:pt>
                <c:pt idx="2">
                  <c:v>49757.45</c:v>
                </c:pt>
                <c:pt idx="3">
                  <c:v>14189.71</c:v>
                </c:pt>
                <c:pt idx="4">
                  <c:v>18.940000000000001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779.43</c:v>
                </c:pt>
                <c:pt idx="9">
                  <c:v>18244.38</c:v>
                </c:pt>
                <c:pt idx="10">
                  <c:v>51815.199999999997</c:v>
                </c:pt>
                <c:pt idx="11">
                  <c:v>69682.31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BF-4EDF-927A-E3C6F7A0484A}"/>
            </c:ext>
          </c:extLst>
        </c:ser>
        <c:ser>
          <c:idx val="8"/>
          <c:order val="7"/>
          <c:tx>
            <c:strRef>
              <c:f>NAAC_MSc!$B$13</c:f>
              <c:strCache>
                <c:ptCount val="1"/>
                <c:pt idx="0">
                  <c:v>M10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NAAC_MSc!$D$13:$O$13</c:f>
              <c:numCache>
                <c:formatCode>General</c:formatCode>
                <c:ptCount val="12"/>
                <c:pt idx="0">
                  <c:v>77793.740000000005</c:v>
                </c:pt>
                <c:pt idx="1">
                  <c:v>64103.34</c:v>
                </c:pt>
                <c:pt idx="2">
                  <c:v>49580.88</c:v>
                </c:pt>
                <c:pt idx="3">
                  <c:v>14120.66</c:v>
                </c:pt>
                <c:pt idx="4">
                  <c:v>18.37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769.39</c:v>
                </c:pt>
                <c:pt idx="9">
                  <c:v>18154.669999999998</c:v>
                </c:pt>
                <c:pt idx="10">
                  <c:v>51648.62</c:v>
                </c:pt>
                <c:pt idx="11">
                  <c:v>69461.77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8BBF-4EDF-927A-E3C6F7A0484A}"/>
            </c:ext>
          </c:extLst>
        </c:ser>
        <c:ser>
          <c:idx val="9"/>
          <c:order val="8"/>
          <c:tx>
            <c:strRef>
              <c:f>NAAC_MSc!$B$14</c:f>
              <c:strCache>
                <c:ptCount val="1"/>
                <c:pt idx="0">
                  <c:v>M11</c:v>
                </c:pt>
              </c:strCache>
            </c:strRef>
          </c:tx>
          <c:invertIfNegative val="0"/>
          <c:cat>
            <c:strRef>
              <c:f>NAAC_MSc!$D$3:$O$3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NAAC_MSc!$D$14:$O$14</c:f>
              <c:numCache>
                <c:formatCode>General</c:formatCode>
                <c:ptCount val="12"/>
                <c:pt idx="0">
                  <c:v>77847.95</c:v>
                </c:pt>
                <c:pt idx="1">
                  <c:v>64149.46</c:v>
                </c:pt>
                <c:pt idx="2">
                  <c:v>49620.42</c:v>
                </c:pt>
                <c:pt idx="3">
                  <c:v>14135.09</c:v>
                </c:pt>
                <c:pt idx="4">
                  <c:v>18.48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772.54</c:v>
                </c:pt>
                <c:pt idx="9">
                  <c:v>18177</c:v>
                </c:pt>
                <c:pt idx="10">
                  <c:v>51688.61</c:v>
                </c:pt>
                <c:pt idx="11">
                  <c:v>69511.86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BF-4EDF-927A-E3C6F7A048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123976"/>
        <c:axId val="350124368"/>
      </c:barChart>
      <c:lineChart>
        <c:grouping val="standard"/>
        <c:varyColors val="0"/>
        <c:ser>
          <c:idx val="1"/>
          <c:order val="9"/>
          <c:tx>
            <c:strRef>
              <c:f>NAAC_MSc!$C$30:$N$30</c:f>
              <c:strCache>
                <c:ptCount val="12"/>
                <c:pt idx="0">
                  <c:v>Temperature (°C)</c:v>
                </c:pt>
              </c:strCache>
            </c:strRef>
          </c:tx>
          <c:marker>
            <c:symbol val="none"/>
          </c:marker>
          <c:val>
            <c:numRef>
              <c:f>NAAC_MSc!$C$32:$N$32</c:f>
              <c:numCache>
                <c:formatCode>General</c:formatCode>
                <c:ptCount val="12"/>
                <c:pt idx="0">
                  <c:v>-10.59</c:v>
                </c:pt>
                <c:pt idx="1">
                  <c:v>-10.17</c:v>
                </c:pt>
                <c:pt idx="2">
                  <c:v>-5.49</c:v>
                </c:pt>
                <c:pt idx="3">
                  <c:v>5.81</c:v>
                </c:pt>
                <c:pt idx="4">
                  <c:v>14.21</c:v>
                </c:pt>
                <c:pt idx="5">
                  <c:v>18.399999999999999</c:v>
                </c:pt>
                <c:pt idx="6">
                  <c:v>20.02</c:v>
                </c:pt>
                <c:pt idx="7">
                  <c:v>17.63</c:v>
                </c:pt>
                <c:pt idx="8">
                  <c:v>12.12</c:v>
                </c:pt>
                <c:pt idx="9">
                  <c:v>5.44</c:v>
                </c:pt>
                <c:pt idx="10">
                  <c:v>-3.89</c:v>
                </c:pt>
                <c:pt idx="11">
                  <c:v>-7.67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8BBF-4EDF-927A-E3C6F7A048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125152"/>
        <c:axId val="350124760"/>
      </c:lineChart>
      <c:catAx>
        <c:axId val="350123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0124368"/>
        <c:crosses val="autoZero"/>
        <c:auto val="1"/>
        <c:lblAlgn val="ctr"/>
        <c:lblOffset val="100"/>
        <c:noMultiLvlLbl val="0"/>
      </c:catAx>
      <c:valAx>
        <c:axId val="35012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GB" sz="1050"/>
                  <a:t>Heating Load (kWh)</a:t>
                </a:r>
              </a:p>
            </c:rich>
          </c:tx>
          <c:layout>
            <c:manualLayout>
              <c:xMode val="edge"/>
              <c:yMode val="edge"/>
              <c:x val="0"/>
              <c:y val="0.2152788803891846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1050"/>
            </a:pPr>
            <a:endParaRPr lang="ru-RU"/>
          </a:p>
        </c:txPr>
        <c:crossAx val="350123976"/>
        <c:crosses val="autoZero"/>
        <c:crossBetween val="between"/>
      </c:valAx>
      <c:valAx>
        <c:axId val="350124760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(oC)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50125152"/>
        <c:crosses val="max"/>
        <c:crossBetween val="between"/>
      </c:valAx>
      <c:catAx>
        <c:axId val="350125152"/>
        <c:scaling>
          <c:orientation val="minMax"/>
        </c:scaling>
        <c:delete val="1"/>
        <c:axPos val="b"/>
        <c:majorTickMark val="out"/>
        <c:minorTickMark val="none"/>
        <c:tickLblPos val="none"/>
        <c:crossAx val="350124760"/>
        <c:crosses val="autoZero"/>
        <c:auto val="1"/>
        <c:lblAlgn val="ctr"/>
        <c:lblOffset val="100"/>
        <c:noMultiLvlLbl val="0"/>
      </c:catAx>
      <c:spPr>
        <a:noFill/>
        <a:ln w="15875">
          <a:solidFill>
            <a:schemeClr val="bg2">
              <a:lumMod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1.8201093164785662E-2"/>
          <c:y val="0.83190394137020951"/>
          <c:w val="0.96359781367042885"/>
          <c:h val="0.16809605862979041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Test'!$F$77,'Thermal Conductivity 2020 Test'!$F$85,'Thermal Conductivity 2020 Test'!$F$93)</c:f>
                <c:numCache>
                  <c:formatCode>General</c:formatCode>
                  <c:ptCount val="3"/>
                  <c:pt idx="0">
                    <c:v>1.0366666666666635E-2</c:v>
                  </c:pt>
                  <c:pt idx="1">
                    <c:v>1.2766666666666676E-2</c:v>
                  </c:pt>
                  <c:pt idx="2">
                    <c:v>9.199999999999986E-3</c:v>
                  </c:pt>
                </c:numCache>
              </c:numRef>
            </c:plus>
            <c:minus>
              <c:numRef>
                <c:f>('Thermal Conductivity 2020 Test'!$F$78,'Thermal Conductivity 2020 Test'!$F$86,'Thermal Conductivity 2020 Test'!$F$94)</c:f>
                <c:numCache>
                  <c:formatCode>General</c:formatCode>
                  <c:ptCount val="3"/>
                  <c:pt idx="0">
                    <c:v>1.4333333333333365E-2</c:v>
                  </c:pt>
                  <c:pt idx="1">
                    <c:v>2.4833333333333318E-2</c:v>
                  </c:pt>
                  <c:pt idx="2">
                    <c:v>1.3600000000000029E-2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Test'!$D$105:$D$107</c:f>
              <c:strCache>
                <c:ptCount val="3"/>
                <c:pt idx="0">
                  <c:v>M9 (1% GF + 30% FA)</c:v>
                </c:pt>
                <c:pt idx="1">
                  <c:v>M10 (2% GF + 30% FA) </c:v>
                </c:pt>
                <c:pt idx="2">
                  <c:v>M11 (3% GF+30 % FA)</c:v>
                </c:pt>
              </c:strCache>
            </c:strRef>
          </c:cat>
          <c:val>
            <c:numRef>
              <c:f>('Thermal Conductivity 2020 Test'!$F$76,'Thermal Conductivity 2020 Test'!$F$84,'Thermal Conductivity 2020 Test'!$F$92)</c:f>
              <c:numCache>
                <c:formatCode>0.0000</c:formatCode>
                <c:ptCount val="3"/>
                <c:pt idx="0">
                  <c:v>0.15873333333333337</c:v>
                </c:pt>
                <c:pt idx="1">
                  <c:v>0.15863333333333332</c:v>
                </c:pt>
                <c:pt idx="2" formatCode="General">
                  <c:v>0.18610000000000002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E5-4A6E-85E6-88B91FE0E406}"/>
            </c:ext>
          </c:extLst>
        </c:ser>
        <c:ser>
          <c:idx val="1"/>
          <c:order val="1"/>
          <c:tx>
            <c:v>14 day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Test'!$I$77,'Thermal Conductivity 2020 Test'!$I$85,'Thermal Conductivity 2020 Test'!$I$93)</c:f>
                <c:numCache>
                  <c:formatCode>General</c:formatCode>
                  <c:ptCount val="3"/>
                  <c:pt idx="0">
                    <c:v>1.6899999999999998E-2</c:v>
                  </c:pt>
                  <c:pt idx="1">
                    <c:v>1.8233333333333324E-2</c:v>
                  </c:pt>
                  <c:pt idx="2">
                    <c:v>1.1449999999999988E-2</c:v>
                  </c:pt>
                </c:numCache>
              </c:numRef>
            </c:plus>
            <c:minus>
              <c:numRef>
                <c:f>('Thermal Conductivity 2020 Test'!$I$78,'Thermal Conductivity 2020 Test'!$I$86,'Thermal Conductivity 2020 Test'!$I$94)</c:f>
                <c:numCache>
                  <c:formatCode>General</c:formatCode>
                  <c:ptCount val="3"/>
                  <c:pt idx="0">
                    <c:v>1.6899999999999998E-2</c:v>
                  </c:pt>
                  <c:pt idx="1">
                    <c:v>3.0666666666666675E-2</c:v>
                  </c:pt>
                  <c:pt idx="2">
                    <c:v>1.1450000000000016E-2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Test'!$D$105:$D$107</c:f>
              <c:strCache>
                <c:ptCount val="3"/>
                <c:pt idx="0">
                  <c:v>M9 (1% GF + 30% FA)</c:v>
                </c:pt>
                <c:pt idx="1">
                  <c:v>M10 (2% GF + 30% FA) </c:v>
                </c:pt>
                <c:pt idx="2">
                  <c:v>M11 (3% GF+30 % FA)</c:v>
                </c:pt>
              </c:strCache>
            </c:strRef>
          </c:cat>
          <c:val>
            <c:numRef>
              <c:f>('Thermal Conductivity 2020 Test'!$I$76,'Thermal Conductivity 2020 Test'!$I$84,'Thermal Conductivity 2020 Test'!$I$92)</c:f>
              <c:numCache>
                <c:formatCode>0.0000</c:formatCode>
                <c:ptCount val="3"/>
                <c:pt idx="0" formatCode="General">
                  <c:v>0.13639999999999999</c:v>
                </c:pt>
                <c:pt idx="1">
                  <c:v>0.17396666666666669</c:v>
                </c:pt>
                <c:pt idx="2">
                  <c:v>0.17685000000000001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E5-4A6E-85E6-88B91FE0E406}"/>
            </c:ext>
          </c:extLst>
        </c:ser>
        <c:ser>
          <c:idx val="2"/>
          <c:order val="2"/>
          <c:tx>
            <c:v>28 day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('Thermal Conductivity 2020 Test'!$L$77,'Thermal Conductivity 2020 Test'!$L$85,'Thermal Conductivity 2020 Test'!$L$93)</c:f>
                <c:numCache>
                  <c:formatCode>General</c:formatCode>
                  <c:ptCount val="3"/>
                  <c:pt idx="0">
                    <c:v>3.443333333333333E-2</c:v>
                  </c:pt>
                  <c:pt idx="1">
                    <c:v>4.8666666666666858E-3</c:v>
                  </c:pt>
                  <c:pt idx="2">
                    <c:v>1.84E-2</c:v>
                  </c:pt>
                </c:numCache>
              </c:numRef>
            </c:plus>
            <c:minus>
              <c:numRef>
                <c:f>('Thermal Conductivity 2020 Test'!$L$78,'Thermal Conductivity 2020 Test'!$L$86,'Thermal Conductivity 2020 Test'!$L$94,'Thermal Conductivity 2020 Test'!$L$94)</c:f>
                <c:numCache>
                  <c:formatCode>General</c:formatCode>
                  <c:ptCount val="4"/>
                  <c:pt idx="0">
                    <c:v>2.9266666666666677E-2</c:v>
                  </c:pt>
                  <c:pt idx="1">
                    <c:v>6.6333333333332967E-3</c:v>
                  </c:pt>
                  <c:pt idx="2">
                    <c:v>1.3000000000000012E-2</c:v>
                  </c:pt>
                  <c:pt idx="3">
                    <c:v>1.3000000000000012E-2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'Thermal Conductivity 2020 Test'!$D$105:$D$107</c:f>
              <c:strCache>
                <c:ptCount val="3"/>
                <c:pt idx="0">
                  <c:v>M9 (1% GF + 30% FA)</c:v>
                </c:pt>
                <c:pt idx="1">
                  <c:v>M10 (2% GF + 30% FA) </c:v>
                </c:pt>
                <c:pt idx="2">
                  <c:v>M11 (3% GF+30 % FA)</c:v>
                </c:pt>
              </c:strCache>
            </c:strRef>
          </c:cat>
          <c:val>
            <c:numRef>
              <c:f>('Thermal Conductivity 2020 Test'!$L$76,'Thermal Conductivity 2020 Test'!$L$84,'Thermal Conductivity 2020 Test'!$L$92)</c:f>
              <c:numCache>
                <c:formatCode>0.0000</c:formatCode>
                <c:ptCount val="3"/>
                <c:pt idx="0">
                  <c:v>0.11816666666666668</c:v>
                </c:pt>
                <c:pt idx="1">
                  <c:v>0.1860333333333333</c:v>
                </c:pt>
                <c:pt idx="2" formatCode="General">
                  <c:v>0.1764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E5-4A6E-85E6-88B91FE0E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154960"/>
        <c:axId val="316155344"/>
      </c:barChart>
      <c:catAx>
        <c:axId val="316154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Mixtures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6155344"/>
        <c:crosses val="autoZero"/>
        <c:auto val="1"/>
        <c:lblAlgn val="ctr"/>
        <c:lblOffset val="100"/>
        <c:noMultiLvlLbl val="0"/>
      </c:catAx>
      <c:valAx>
        <c:axId val="31615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Thermal conductivity (W/K)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6154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49635725224406"/>
          <c:y val="3.2451632604096239E-2"/>
          <c:w val="0.77008845121370362"/>
          <c:h val="0.69719916243156599"/>
        </c:manualLayout>
      </c:layout>
      <c:barChart>
        <c:barDir val="col"/>
        <c:grouping val="clustered"/>
        <c:varyColors val="0"/>
        <c:ser>
          <c:idx val="0"/>
          <c:order val="0"/>
          <c:tx>
            <c:v>M1</c:v>
          </c:tx>
          <c:invertIfNegative val="0"/>
          <c:cat>
            <c:strRef>
              <c:f>NAAC_MSc_Thesis!$C$32:$N$32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NAAC_MSc_Thesis!$D$19:$O$19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1.68</c:v>
                </c:pt>
                <c:pt idx="3">
                  <c:v>222.96</c:v>
                </c:pt>
                <c:pt idx="4">
                  <c:v>1568.06</c:v>
                </c:pt>
                <c:pt idx="5">
                  <c:v>6611.89</c:v>
                </c:pt>
                <c:pt idx="6">
                  <c:v>10519.73</c:v>
                </c:pt>
                <c:pt idx="7">
                  <c:v>5653.06</c:v>
                </c:pt>
                <c:pt idx="8">
                  <c:v>346.24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25-44A0-80B7-A865D17B3492}"/>
            </c:ext>
          </c:extLst>
        </c:ser>
        <c:ser>
          <c:idx val="2"/>
          <c:order val="2"/>
          <c:tx>
            <c:v>M2</c:v>
          </c:tx>
          <c:invertIfNegative val="0"/>
          <c:val>
            <c:numRef>
              <c:f>NAAC_MSc_Thesis!$D$20:$O$20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0.8</c:v>
                </c:pt>
                <c:pt idx="3">
                  <c:v>170.62</c:v>
                </c:pt>
                <c:pt idx="4">
                  <c:v>1365.82</c:v>
                </c:pt>
                <c:pt idx="5">
                  <c:v>6322.98</c:v>
                </c:pt>
                <c:pt idx="6">
                  <c:v>10411.98</c:v>
                </c:pt>
                <c:pt idx="7">
                  <c:v>5606.38</c:v>
                </c:pt>
                <c:pt idx="8">
                  <c:v>327.75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225-44A0-80B7-A865D17B3492}"/>
            </c:ext>
          </c:extLst>
        </c:ser>
        <c:ser>
          <c:idx val="3"/>
          <c:order val="3"/>
          <c:tx>
            <c:v>M3</c:v>
          </c:tx>
          <c:invertIfNegative val="0"/>
          <c:val>
            <c:numRef>
              <c:f>NAAC_MSc_Thesis!$D$21:$O$21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1.1100000000000001</c:v>
                </c:pt>
                <c:pt idx="3">
                  <c:v>199.43</c:v>
                </c:pt>
                <c:pt idx="4">
                  <c:v>1457.82</c:v>
                </c:pt>
                <c:pt idx="5">
                  <c:v>6482.11</c:v>
                </c:pt>
                <c:pt idx="6">
                  <c:v>10435.129999999999</c:v>
                </c:pt>
                <c:pt idx="7">
                  <c:v>5530.32</c:v>
                </c:pt>
                <c:pt idx="8">
                  <c:v>317.26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225-44A0-80B7-A865D17B3492}"/>
            </c:ext>
          </c:extLst>
        </c:ser>
        <c:ser>
          <c:idx val="4"/>
          <c:order val="4"/>
          <c:tx>
            <c:v>M4</c:v>
          </c:tx>
          <c:invertIfNegative val="0"/>
          <c:val>
            <c:numRef>
              <c:f>NAAC_MSc_Thesis!$D$22:$O$22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1.21</c:v>
                </c:pt>
                <c:pt idx="3">
                  <c:v>203.27</c:v>
                </c:pt>
                <c:pt idx="4">
                  <c:v>1477.84</c:v>
                </c:pt>
                <c:pt idx="5">
                  <c:v>6504.01</c:v>
                </c:pt>
                <c:pt idx="6">
                  <c:v>10454.030000000001</c:v>
                </c:pt>
                <c:pt idx="7">
                  <c:v>5561.68</c:v>
                </c:pt>
                <c:pt idx="8">
                  <c:v>323.62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225-44A0-80B7-A865D17B3492}"/>
            </c:ext>
          </c:extLst>
        </c:ser>
        <c:ser>
          <c:idx val="5"/>
          <c:order val="5"/>
          <c:tx>
            <c:v>M5</c:v>
          </c:tx>
          <c:invertIfNegative val="0"/>
          <c:val>
            <c:numRef>
              <c:f>NAAC_MSc_Thesis!$D$23:$O$23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1.81</c:v>
                </c:pt>
                <c:pt idx="3">
                  <c:v>227.97</c:v>
                </c:pt>
                <c:pt idx="4">
                  <c:v>1590.17</c:v>
                </c:pt>
                <c:pt idx="5">
                  <c:v>6638.08</c:v>
                </c:pt>
                <c:pt idx="6">
                  <c:v>10535.12</c:v>
                </c:pt>
                <c:pt idx="7">
                  <c:v>5672.43</c:v>
                </c:pt>
                <c:pt idx="8">
                  <c:v>351.14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225-44A0-80B7-A865D17B3492}"/>
            </c:ext>
          </c:extLst>
        </c:ser>
        <c:ser>
          <c:idx val="6"/>
          <c:order val="6"/>
          <c:tx>
            <c:v>M6</c:v>
          </c:tx>
          <c:invertIfNegative val="0"/>
          <c:val>
            <c:numRef>
              <c:f>NAAC_MSc_Thesis!$D$24:$O$24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1.3</c:v>
                </c:pt>
                <c:pt idx="3">
                  <c:v>206.86</c:v>
                </c:pt>
                <c:pt idx="4">
                  <c:v>1493.94</c:v>
                </c:pt>
                <c:pt idx="5">
                  <c:v>6523.54</c:v>
                </c:pt>
                <c:pt idx="6">
                  <c:v>10465.700000000001</c:v>
                </c:pt>
                <c:pt idx="7">
                  <c:v>5577.29</c:v>
                </c:pt>
                <c:pt idx="8">
                  <c:v>327.26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225-44A0-80B7-A865D17B3492}"/>
            </c:ext>
          </c:extLst>
        </c:ser>
        <c:ser>
          <c:idx val="7"/>
          <c:order val="7"/>
          <c:tx>
            <c:v>M7</c:v>
          </c:tx>
          <c:invertIfNegative val="0"/>
          <c:val>
            <c:numRef>
              <c:f>NAAC_MSc_Thesis!$D$25:$O$25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1.32</c:v>
                </c:pt>
                <c:pt idx="3">
                  <c:v>207.8</c:v>
                </c:pt>
                <c:pt idx="4">
                  <c:v>1498.08</c:v>
                </c:pt>
                <c:pt idx="5">
                  <c:v>6528.62</c:v>
                </c:pt>
                <c:pt idx="6">
                  <c:v>10468.549999999999</c:v>
                </c:pt>
                <c:pt idx="7">
                  <c:v>5580.89</c:v>
                </c:pt>
                <c:pt idx="8">
                  <c:v>328.12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225-44A0-80B7-A865D17B3492}"/>
            </c:ext>
          </c:extLst>
        </c:ser>
        <c:ser>
          <c:idx val="8"/>
          <c:order val="8"/>
          <c:tx>
            <c:v>M8</c:v>
          </c:tx>
          <c:invertIfNegative val="0"/>
          <c:val>
            <c:numRef>
              <c:f>NAAC_MSc_Thesis!$D$26:$O$26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1.57</c:v>
                </c:pt>
                <c:pt idx="3">
                  <c:v>218.6</c:v>
                </c:pt>
                <c:pt idx="4">
                  <c:v>1548.01</c:v>
                </c:pt>
                <c:pt idx="5">
                  <c:v>6587.88</c:v>
                </c:pt>
                <c:pt idx="6">
                  <c:v>10504.71</c:v>
                </c:pt>
                <c:pt idx="7">
                  <c:v>5632.82</c:v>
                </c:pt>
                <c:pt idx="8">
                  <c:v>341.36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225-44A0-80B7-A865D17B3492}"/>
            </c:ext>
          </c:extLst>
        </c:ser>
        <c:ser>
          <c:idx val="9"/>
          <c:order val="9"/>
          <c:tx>
            <c:v>M9</c:v>
          </c:tx>
          <c:invertIfNegative val="0"/>
          <c:val>
            <c:numRef>
              <c:f>NAAC_MSc_Thesis!$D$27:$O$27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1.17</c:v>
                </c:pt>
                <c:pt idx="3">
                  <c:v>201.72</c:v>
                </c:pt>
                <c:pt idx="4">
                  <c:v>1469.79</c:v>
                </c:pt>
                <c:pt idx="5">
                  <c:v>6495.26</c:v>
                </c:pt>
                <c:pt idx="6">
                  <c:v>10446.75</c:v>
                </c:pt>
                <c:pt idx="7">
                  <c:v>5549.42</c:v>
                </c:pt>
                <c:pt idx="8">
                  <c:v>321.12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225-44A0-80B7-A865D17B3492}"/>
            </c:ext>
          </c:extLst>
        </c:ser>
        <c:ser>
          <c:idx val="10"/>
          <c:order val="10"/>
          <c:tx>
            <c:v>M10</c:v>
          </c:tx>
          <c:invertIfNegative val="0"/>
          <c:val>
            <c:numRef>
              <c:f>NAAC_MSc_Thesis!$D$28:$O$28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1.27</c:v>
                </c:pt>
                <c:pt idx="3">
                  <c:v>206.63</c:v>
                </c:pt>
                <c:pt idx="4">
                  <c:v>1490.86</c:v>
                </c:pt>
                <c:pt idx="5">
                  <c:v>6521.78</c:v>
                </c:pt>
                <c:pt idx="6">
                  <c:v>10460.049999999999</c:v>
                </c:pt>
                <c:pt idx="7">
                  <c:v>5566.38</c:v>
                </c:pt>
                <c:pt idx="8">
                  <c:v>325.26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225-44A0-80B7-A865D17B3492}"/>
            </c:ext>
          </c:extLst>
        </c:ser>
        <c:ser>
          <c:idx val="11"/>
          <c:order val="11"/>
          <c:tx>
            <c:v>M11</c:v>
          </c:tx>
          <c:invertIfNegative val="0"/>
          <c:val>
            <c:numRef>
              <c:f>NAAC_MSc_Thesis!$D$29:$O$29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1.28</c:v>
                </c:pt>
                <c:pt idx="3">
                  <c:v>206.22</c:v>
                </c:pt>
                <c:pt idx="4">
                  <c:v>1490.87</c:v>
                </c:pt>
                <c:pt idx="5">
                  <c:v>6520.05</c:v>
                </c:pt>
                <c:pt idx="6">
                  <c:v>10463.06</c:v>
                </c:pt>
                <c:pt idx="7">
                  <c:v>5573.4</c:v>
                </c:pt>
                <c:pt idx="8">
                  <c:v>326.38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225-44A0-80B7-A865D17B3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826496"/>
        <c:axId val="350826888"/>
      </c:barChart>
      <c:lineChart>
        <c:grouping val="standard"/>
        <c:varyColors val="0"/>
        <c:ser>
          <c:idx val="1"/>
          <c:order val="1"/>
          <c:tx>
            <c:v>Temperature</c:v>
          </c:tx>
          <c:marker>
            <c:symbol val="none"/>
          </c:marker>
          <c:val>
            <c:numRef>
              <c:f>NAAC_MSc_Thesis!$C$33:$N$33</c:f>
              <c:numCache>
                <c:formatCode>General</c:formatCode>
                <c:ptCount val="12"/>
                <c:pt idx="0">
                  <c:v>-10.59</c:v>
                </c:pt>
                <c:pt idx="1">
                  <c:v>-10.17</c:v>
                </c:pt>
                <c:pt idx="2">
                  <c:v>-5.49</c:v>
                </c:pt>
                <c:pt idx="3">
                  <c:v>5.81</c:v>
                </c:pt>
                <c:pt idx="4">
                  <c:v>14.21</c:v>
                </c:pt>
                <c:pt idx="5">
                  <c:v>18.399999999999999</c:v>
                </c:pt>
                <c:pt idx="6">
                  <c:v>20.02</c:v>
                </c:pt>
                <c:pt idx="7">
                  <c:v>17.63</c:v>
                </c:pt>
                <c:pt idx="8">
                  <c:v>12.12</c:v>
                </c:pt>
                <c:pt idx="9">
                  <c:v>5.44</c:v>
                </c:pt>
                <c:pt idx="10">
                  <c:v>-3.89</c:v>
                </c:pt>
                <c:pt idx="11">
                  <c:v>-7.67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6225-44A0-80B7-A865D17B3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827672"/>
        <c:axId val="350827280"/>
      </c:lineChart>
      <c:catAx>
        <c:axId val="35082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50826888"/>
        <c:crosses val="autoZero"/>
        <c:auto val="1"/>
        <c:lblAlgn val="ctr"/>
        <c:lblOffset val="100"/>
        <c:noMultiLvlLbl val="0"/>
      </c:catAx>
      <c:valAx>
        <c:axId val="350826888"/>
        <c:scaling>
          <c:orientation val="minMax"/>
          <c:max val="11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GB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Cooling Load (kWh)</a:t>
                </a:r>
              </a:p>
            </c:rich>
          </c:tx>
          <c:layout>
            <c:manualLayout>
              <c:xMode val="edge"/>
              <c:yMode val="edge"/>
              <c:x val="1.2061568378925072E-2"/>
              <c:y val="0.1798825491641131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105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50826496"/>
        <c:crosses val="autoZero"/>
        <c:crossBetween val="between"/>
      </c:valAx>
      <c:valAx>
        <c:axId val="3508272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50827672"/>
        <c:crosses val="max"/>
        <c:crossBetween val="between"/>
      </c:valAx>
      <c:catAx>
        <c:axId val="350827672"/>
        <c:scaling>
          <c:orientation val="minMax"/>
        </c:scaling>
        <c:delete val="1"/>
        <c:axPos val="b"/>
        <c:majorTickMark val="out"/>
        <c:minorTickMark val="none"/>
        <c:tickLblPos val="nextTo"/>
        <c:crossAx val="350827280"/>
        <c:crosses val="autoZero"/>
        <c:auto val="1"/>
        <c:lblAlgn val="ctr"/>
        <c:lblOffset val="100"/>
        <c:noMultiLvlLbl val="0"/>
      </c:catAx>
      <c:spPr>
        <a:noFill/>
        <a:ln w="15875">
          <a:solidFill>
            <a:schemeClr val="bg2">
              <a:lumMod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1.8201093164785662E-2"/>
          <c:y val="0.83190394137020951"/>
          <c:w val="0.95733186328555675"/>
          <c:h val="0.15985446646755361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7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Test'!$F$29,'Thermal Conductivity 2020 Test'!$F$53,'Thermal Conductivity 2020 Test'!$F$61,'Thermal Conductivity 2020 Test'!$F$69)</c15:sqref>
                    </c15:fullRef>
                  </c:ext>
                </c:extLst>
                <c:f>('Thermal Conductivity 2020 Test'!$F$53,'Thermal Conductivity 2020 Test'!$F$61,'Thermal Conductivity 2020 Test'!$F$69)</c:f>
                <c:numCache>
                  <c:formatCode>General</c:formatCode>
                  <c:ptCount val="3"/>
                  <c:pt idx="0">
                    <c:v>1.5333333333333338E-2</c:v>
                  </c:pt>
                  <c:pt idx="1">
                    <c:v>8.3333333333333037E-3</c:v>
                  </c:pt>
                  <c:pt idx="2">
                    <c:v>4.1899999999999993E-2</c:v>
                  </c:pt>
                </c:numCache>
              </c:numRef>
            </c:plus>
            <c:min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Test'!$F$30,'Thermal Conductivity 2020 Test'!$F$54,'Thermal Conductivity 2020 Test'!$F$62,'Thermal Conductivity 2020 Test'!$F$70)</c15:sqref>
                    </c15:fullRef>
                  </c:ext>
                </c:extLst>
                <c:f>('Thermal Conductivity 2020 Test'!$F$54,'Thermal Conductivity 2020 Test'!$F$62,'Thermal Conductivity 2020 Test'!$F$70)</c:f>
                <c:numCache>
                  <c:formatCode>General</c:formatCode>
                  <c:ptCount val="3"/>
                  <c:pt idx="0">
                    <c:v>2.1766666666666656E-2</c:v>
                  </c:pt>
                  <c:pt idx="1">
                    <c:v>7.5666666666666937E-3</c:v>
                  </c:pt>
                  <c:pt idx="2">
                    <c:v>2.830000000000002E-2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extLst>
                <c:ext xmlns:c15="http://schemas.microsoft.com/office/drawing/2012/chart" uri="{02D57815-91ED-43cb-92C2-25804820EDAC}">
                  <c15:fullRef>
                    <c15:sqref>('Thermal Conductivity 2020 Test'!$D$99,'Thermal Conductivity 2020 Test'!$D$102,'Thermal Conductivity 2020 Test'!$D$103,'Thermal Conductivity 2020 Test'!$D$104,'Thermal Conductivity 2020 Test'!$D$96)</c15:sqref>
                  </c15:fullRef>
                </c:ext>
              </c:extLst>
              <c:f>('Thermal Conductivity 2020 Test'!$D$102,'Thermal Conductivity 2020 Test'!$D$103,'Thermal Conductivity 2020 Test'!$D$104)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 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('Thermal Conductivity 2020 Test'!$F$28,'Thermal Conductivity 2020 Test'!$F$52,'Thermal Conductivity 2020 Test'!$F$60,'Thermal Conductivity 2020 Test'!$F$68,'Thermal Conductivity 2020 Test'!$F$12)</c15:sqref>
                  </c15:fullRef>
                </c:ext>
              </c:extLst>
              <c:f>('Thermal Conductivity 2020 Test'!$F$52,'Thermal Conductivity 2020 Test'!$F$60,'Thermal Conductivity 2020 Test'!$F$68)</c:f>
              <c:numCache>
                <c:formatCode>0.0000</c:formatCode>
                <c:ptCount val="3"/>
                <c:pt idx="0">
                  <c:v>0.15956666666666666</c:v>
                </c:pt>
                <c:pt idx="1">
                  <c:v>0.18606666666666669</c:v>
                </c:pt>
                <c:pt idx="2">
                  <c:v>0.16700000000000001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31-442B-B06D-D9C9FE90CCEF}"/>
            </c:ext>
          </c:extLst>
        </c:ser>
        <c:ser>
          <c:idx val="1"/>
          <c:order val="1"/>
          <c:tx>
            <c:v>14 day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Test'!$I$29,'Thermal Conductivity 2020 Test'!$I$53,'Thermal Conductivity 2020 Test'!$I$61,'Thermal Conductivity 2020 Test'!$I$69)</c15:sqref>
                    </c15:fullRef>
                  </c:ext>
                </c:extLst>
                <c:f>('Thermal Conductivity 2020 Test'!$I$53,'Thermal Conductivity 2020 Test'!$I$61,'Thermal Conductivity 2020 Test'!$I$69)</c:f>
                <c:numCache>
                  <c:formatCode>General</c:formatCode>
                  <c:ptCount val="3"/>
                  <c:pt idx="0">
                    <c:v>1.6325000000000034E-2</c:v>
                  </c:pt>
                  <c:pt idx="1">
                    <c:v>4.4249999999999984E-2</c:v>
                  </c:pt>
                  <c:pt idx="2">
                    <c:v>2.3666666666666669E-2</c:v>
                  </c:pt>
                </c:numCache>
              </c:numRef>
            </c:plus>
            <c:min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Test'!$I$30,'Thermal Conductivity 2020 Test'!$I$54,'Thermal Conductivity 2020 Test'!$I$62,'Thermal Conductivity 2020 Test'!$I$70)</c15:sqref>
                    </c15:fullRef>
                  </c:ext>
                </c:extLst>
                <c:f>('Thermal Conductivity 2020 Test'!$I$54,'Thermal Conductivity 2020 Test'!$I$62,'Thermal Conductivity 2020 Test'!$I$70)</c:f>
                <c:numCache>
                  <c:formatCode>General</c:formatCode>
                  <c:ptCount val="3"/>
                  <c:pt idx="0">
                    <c:v>2.0174999999999971E-2</c:v>
                  </c:pt>
                  <c:pt idx="1">
                    <c:v>4.7250000000000014E-2</c:v>
                  </c:pt>
                  <c:pt idx="2">
                    <c:v>2.5333333333333319E-2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extLst>
                <c:ext xmlns:c15="http://schemas.microsoft.com/office/drawing/2012/chart" uri="{02D57815-91ED-43cb-92C2-25804820EDAC}">
                  <c15:fullRef>
                    <c15:sqref>('Thermal Conductivity 2020 Test'!$D$99,'Thermal Conductivity 2020 Test'!$D$102,'Thermal Conductivity 2020 Test'!$D$103,'Thermal Conductivity 2020 Test'!$D$104,'Thermal Conductivity 2020 Test'!$D$96)</c15:sqref>
                  </c15:fullRef>
                </c:ext>
              </c:extLst>
              <c:f>('Thermal Conductivity 2020 Test'!$D$102,'Thermal Conductivity 2020 Test'!$D$103,'Thermal Conductivity 2020 Test'!$D$104)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 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('Thermal Conductivity 2020 Test'!$I$28,'Thermal Conductivity 2020 Test'!$I$52,'Thermal Conductivity 2020 Test'!$I$60,'Thermal Conductivity 2020 Test'!$I$68,'Thermal Conductivity 2020 Test'!$I$12)</c15:sqref>
                  </c15:fullRef>
                </c:ext>
              </c:extLst>
              <c:f>('Thermal Conductivity 2020 Test'!$I$52,'Thermal Conductivity 2020 Test'!$I$60,'Thermal Conductivity 2020 Test'!$I$68)</c:f>
              <c:numCache>
                <c:formatCode>0.0000</c:formatCode>
                <c:ptCount val="3"/>
                <c:pt idx="0">
                  <c:v>0.18017499999999997</c:v>
                </c:pt>
                <c:pt idx="1">
                  <c:v>0.18725000000000003</c:v>
                </c:pt>
                <c:pt idx="2">
                  <c:v>0.19683333333333333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831-442B-B06D-D9C9FE90CCEF}"/>
            </c:ext>
          </c:extLst>
        </c:ser>
        <c:ser>
          <c:idx val="2"/>
          <c:order val="2"/>
          <c:tx>
            <c:v>28 day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Test'!$L$29,'Thermal Conductivity 2020 Test'!$L$53,'Thermal Conductivity 2020 Test'!$L$61,'Thermal Conductivity 2020 Test'!$L$69)</c15:sqref>
                    </c15:fullRef>
                  </c:ext>
                </c:extLst>
                <c:f>('Thermal Conductivity 2020 Test'!$L$53,'Thermal Conductivity 2020 Test'!$L$61,'Thermal Conductivity 2020 Test'!$L$69)</c:f>
                <c:numCache>
                  <c:formatCode>General</c:formatCode>
                  <c:ptCount val="3"/>
                  <c:pt idx="0">
                    <c:v>2.4875000000000008E-2</c:v>
                  </c:pt>
                  <c:pt idx="1">
                    <c:v>4.500000000000004E-3</c:v>
                  </c:pt>
                  <c:pt idx="2">
                    <c:v>4.0974999999999984E-2</c:v>
                  </c:pt>
                </c:numCache>
              </c:numRef>
            </c:plus>
            <c:minus>
              <c:numRef>
                <c:extLst>
                  <c:ext xmlns:c15="http://schemas.microsoft.com/office/drawing/2012/chart" uri="{02D57815-91ED-43cb-92C2-25804820EDAC}">
                    <c15:fullRef>
                      <c15:sqref>('Thermal Conductivity 2020 Test'!$L$30,'Thermal Conductivity 2020 Test'!$L$54,'Thermal Conductivity 2020 Test'!$L$62,'Thermal Conductivity 2020 Test'!$L$70)</c15:sqref>
                    </c15:fullRef>
                  </c:ext>
                </c:extLst>
                <c:f>('Thermal Conductivity 2020 Test'!$L$54,'Thermal Conductivity 2020 Test'!$L$62,'Thermal Conductivity 2020 Test'!$L$70)</c:f>
                <c:numCache>
                  <c:formatCode>General</c:formatCode>
                  <c:ptCount val="3"/>
                  <c:pt idx="0">
                    <c:v>4.4124999999999998E-2</c:v>
                  </c:pt>
                  <c:pt idx="1">
                    <c:v>2.600000000000019E-3</c:v>
                  </c:pt>
                  <c:pt idx="2">
                    <c:v>3.5825000000000023E-2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extLst>
                <c:ext xmlns:c15="http://schemas.microsoft.com/office/drawing/2012/chart" uri="{02D57815-91ED-43cb-92C2-25804820EDAC}">
                  <c15:fullRef>
                    <c15:sqref>('Thermal Conductivity 2020 Test'!$D$99,'Thermal Conductivity 2020 Test'!$D$102,'Thermal Conductivity 2020 Test'!$D$103,'Thermal Conductivity 2020 Test'!$D$104,'Thermal Conductivity 2020 Test'!$D$96)</c15:sqref>
                  </c15:fullRef>
                </c:ext>
              </c:extLst>
              <c:f>('Thermal Conductivity 2020 Test'!$D$102,'Thermal Conductivity 2020 Test'!$D$103,'Thermal Conductivity 2020 Test'!$D$104)</c:f>
              <c:strCache>
                <c:ptCount val="3"/>
                <c:pt idx="0">
                  <c:v>M6 (1% GF)</c:v>
                </c:pt>
                <c:pt idx="1">
                  <c:v>M7 (2% GF)</c:v>
                </c:pt>
                <c:pt idx="2">
                  <c:v>M8 (3% GF) 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('Thermal Conductivity 2020 Test'!$L$28,'Thermal Conductivity 2020 Test'!$L$52,'Thermal Conductivity 2020 Test'!$L$60,'Thermal Conductivity 2020 Test'!$L$68,'Thermal Conductivity 2020 Test'!$L$12)</c15:sqref>
                  </c15:fullRef>
                </c:ext>
              </c:extLst>
              <c:f>('Thermal Conductivity 2020 Test'!$L$52,'Thermal Conductivity 2020 Test'!$L$60,'Thermal Conductivity 2020 Test'!$L$68)</c:f>
              <c:numCache>
                <c:formatCode>0.0000</c:formatCode>
                <c:ptCount val="3"/>
                <c:pt idx="0">
                  <c:v>0.220225</c:v>
                </c:pt>
                <c:pt idx="1">
                  <c:v>0.14360000000000001</c:v>
                </c:pt>
                <c:pt idx="2">
                  <c:v>0.19992500000000002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831-442B-B06D-D9C9FE90C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878576"/>
        <c:axId val="302992184"/>
      </c:barChart>
      <c:catAx>
        <c:axId val="316878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Mixtures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2992184"/>
        <c:crosses val="autoZero"/>
        <c:auto val="1"/>
        <c:lblAlgn val="ctr"/>
        <c:lblOffset val="100"/>
        <c:noMultiLvlLbl val="0"/>
      </c:catAx>
      <c:valAx>
        <c:axId val="302992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Thermal conductivity (W/K)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687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  <a:latin typeface="+mn-lt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7-day cured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2569445983011271"/>
                  <c:y val="-6.9937132901535387E-2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en-US"/>
                      <a:t>y = 0,3227x - 0,2958</a:t>
                    </a:r>
                    <a:br>
                      <a:rPr lang="en-US"/>
                    </a:br>
                    <a:r>
                      <a:rPr lang="en-US"/>
                      <a:t>R² = 0,5847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xVal>
            <c:numRef>
              <c:f>'Thermal cond vs properties'!$D$10:$D$20</c:f>
              <c:numCache>
                <c:formatCode>General</c:formatCode>
                <c:ptCount val="11"/>
                <c:pt idx="0">
                  <c:v>1.5780000000000001</c:v>
                </c:pt>
                <c:pt idx="1">
                  <c:v>1.377</c:v>
                </c:pt>
                <c:pt idx="2">
                  <c:v>1.3080000000000001</c:v>
                </c:pt>
                <c:pt idx="3">
                  <c:v>1.4139999999999999</c:v>
                </c:pt>
                <c:pt idx="4">
                  <c:v>1.4330000000000001</c:v>
                </c:pt>
                <c:pt idx="5">
                  <c:v>1.4219999999999999</c:v>
                </c:pt>
                <c:pt idx="6">
                  <c:v>1.4450000000000001</c:v>
                </c:pt>
                <c:pt idx="7">
                  <c:v>1.4590000000000001</c:v>
                </c:pt>
                <c:pt idx="8">
                  <c:v>1.355</c:v>
                </c:pt>
                <c:pt idx="9">
                  <c:v>1.377</c:v>
                </c:pt>
                <c:pt idx="10">
                  <c:v>1.4119999999999999</c:v>
                </c:pt>
              </c:numCache>
            </c:numRef>
          </c:xVal>
          <c:yVal>
            <c:numRef>
              <c:f>'Thermal cond vs properties'!$B$10:$B$20</c:f>
              <c:numCache>
                <c:formatCode>General</c:formatCode>
                <c:ptCount val="11"/>
                <c:pt idx="0">
                  <c:v>0.22489999999999999</c:v>
                </c:pt>
                <c:pt idx="1">
                  <c:v>0.13250000000000001</c:v>
                </c:pt>
                <c:pt idx="2">
                  <c:v>0.1308</c:v>
                </c:pt>
                <c:pt idx="3">
                  <c:v>0.13739999999999999</c:v>
                </c:pt>
                <c:pt idx="4">
                  <c:v>0.1323</c:v>
                </c:pt>
                <c:pt idx="5">
                  <c:v>0.15959999999999999</c:v>
                </c:pt>
                <c:pt idx="6">
                  <c:v>0.18609999999999999</c:v>
                </c:pt>
                <c:pt idx="7">
                  <c:v>0.16700000000000001</c:v>
                </c:pt>
                <c:pt idx="8">
                  <c:v>0.15870000000000001</c:v>
                </c:pt>
                <c:pt idx="9">
                  <c:v>0.15859999999999999</c:v>
                </c:pt>
                <c:pt idx="10">
                  <c:v>0.18609999999999999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F08-40E0-B663-ED9622EBF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2993752"/>
        <c:axId val="302993360"/>
      </c:scatterChart>
      <c:valAx>
        <c:axId val="302993752"/>
        <c:scaling>
          <c:orientation val="minMax"/>
          <c:min val="1.25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02993360"/>
        <c:crosses val="autoZero"/>
        <c:crossBetween val="midCat"/>
      </c:valAx>
      <c:valAx>
        <c:axId val="302993360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02993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7.4537213903576316E-2"/>
                  <c:y val="0.3464078288696206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properties'!$D$23:$D$33</c:f>
              <c:numCache>
                <c:formatCode>General</c:formatCode>
                <c:ptCount val="11"/>
                <c:pt idx="0">
                  <c:v>1.5780000000000001</c:v>
                </c:pt>
                <c:pt idx="1">
                  <c:v>1.25</c:v>
                </c:pt>
                <c:pt idx="2">
                  <c:v>1.3</c:v>
                </c:pt>
                <c:pt idx="3">
                  <c:v>1.4</c:v>
                </c:pt>
                <c:pt idx="4">
                  <c:v>1.41</c:v>
                </c:pt>
                <c:pt idx="5">
                  <c:v>1.37</c:v>
                </c:pt>
                <c:pt idx="6">
                  <c:v>1.44</c:v>
                </c:pt>
                <c:pt idx="7">
                  <c:v>1.43</c:v>
                </c:pt>
                <c:pt idx="8">
                  <c:v>1.33</c:v>
                </c:pt>
                <c:pt idx="9">
                  <c:v>1.41</c:v>
                </c:pt>
                <c:pt idx="10">
                  <c:v>1.41</c:v>
                </c:pt>
              </c:numCache>
            </c:numRef>
          </c:xVal>
          <c:yVal>
            <c:numRef>
              <c:f>'Thermal cond vs properties'!$B$23:$B$33</c:f>
              <c:numCache>
                <c:formatCode>General</c:formatCode>
                <c:ptCount val="11"/>
                <c:pt idx="0">
                  <c:v>0.2104</c:v>
                </c:pt>
                <c:pt idx="1">
                  <c:v>0.1147</c:v>
                </c:pt>
                <c:pt idx="2" formatCode="0.0000">
                  <c:v>0.12509999999999999</c:v>
                </c:pt>
                <c:pt idx="3" formatCode="0.0000">
                  <c:v>0.17100000000000001</c:v>
                </c:pt>
                <c:pt idx="4" formatCode="0.0000">
                  <c:v>0.2127</c:v>
                </c:pt>
                <c:pt idx="5">
                  <c:v>0.1802</c:v>
                </c:pt>
                <c:pt idx="6">
                  <c:v>0.18729999999999999</c:v>
                </c:pt>
                <c:pt idx="7">
                  <c:v>0.1968</c:v>
                </c:pt>
                <c:pt idx="8">
                  <c:v>0.13639999999999999</c:v>
                </c:pt>
                <c:pt idx="9">
                  <c:v>0.17399999999999999</c:v>
                </c:pt>
                <c:pt idx="10">
                  <c:v>0.1769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3DE-4C27-BBCA-9BEB1F292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4243216"/>
        <c:axId val="314243608"/>
      </c:scatterChart>
      <c:valAx>
        <c:axId val="314243216"/>
        <c:scaling>
          <c:orientation val="minMax"/>
          <c:min val="1.2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4243608"/>
        <c:crosses val="autoZero"/>
        <c:crossBetween val="midCat"/>
      </c:valAx>
      <c:valAx>
        <c:axId val="314243608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42432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24199340812935957"/>
                  <c:y val="0.1789743309757820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properties'!$D$37:$D$47</c:f>
              <c:numCache>
                <c:formatCode>General</c:formatCode>
                <c:ptCount val="11"/>
                <c:pt idx="0">
                  <c:v>0.9</c:v>
                </c:pt>
                <c:pt idx="1">
                  <c:v>1.28</c:v>
                </c:pt>
                <c:pt idx="2">
                  <c:v>1.34</c:v>
                </c:pt>
                <c:pt idx="3">
                  <c:v>1.46</c:v>
                </c:pt>
                <c:pt idx="4">
                  <c:v>1.5</c:v>
                </c:pt>
                <c:pt idx="5">
                  <c:v>1.51</c:v>
                </c:pt>
                <c:pt idx="6">
                  <c:v>1.5</c:v>
                </c:pt>
                <c:pt idx="7">
                  <c:v>1.55</c:v>
                </c:pt>
                <c:pt idx="8">
                  <c:v>1.4</c:v>
                </c:pt>
                <c:pt idx="9">
                  <c:v>1.45</c:v>
                </c:pt>
                <c:pt idx="10">
                  <c:v>1.45</c:v>
                </c:pt>
              </c:numCache>
            </c:numRef>
          </c:xVal>
          <c:yVal>
            <c:numRef>
              <c:f>'Thermal cond vs properties'!$B$37:$B$47</c:f>
              <c:numCache>
                <c:formatCode>General</c:formatCode>
                <c:ptCount val="11"/>
                <c:pt idx="0">
                  <c:v>0.2263</c:v>
                </c:pt>
                <c:pt idx="1">
                  <c:v>0.13619999999999999</c:v>
                </c:pt>
                <c:pt idx="2">
                  <c:v>0.14030000000000001</c:v>
                </c:pt>
                <c:pt idx="3">
                  <c:v>0.2167</c:v>
                </c:pt>
                <c:pt idx="4">
                  <c:v>0.2213</c:v>
                </c:pt>
                <c:pt idx="5">
                  <c:v>0.22020000000000001</c:v>
                </c:pt>
                <c:pt idx="6">
                  <c:v>0.14360000000000001</c:v>
                </c:pt>
                <c:pt idx="7">
                  <c:v>0.19989999999999999</c:v>
                </c:pt>
                <c:pt idx="8">
                  <c:v>0.1182</c:v>
                </c:pt>
                <c:pt idx="9">
                  <c:v>0.186</c:v>
                </c:pt>
                <c:pt idx="10">
                  <c:v>0.1764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153-4CAA-95AE-44A5948CCE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469352"/>
        <c:axId val="316469744"/>
      </c:scatterChart>
      <c:valAx>
        <c:axId val="316469352"/>
        <c:scaling>
          <c:orientation val="minMax"/>
          <c:min val="0.8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6469744"/>
        <c:crosses val="autoZero"/>
        <c:crossBetween val="midCat"/>
      </c:valAx>
      <c:valAx>
        <c:axId val="316469744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6469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3939068805210539"/>
                  <c:y val="-4.7904963773080053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</c:trendlineLbl>
          </c:trendline>
          <c:xVal>
            <c:numRef>
              <c:f>'Thermal cond vs properties'!$D$38:$D$47</c:f>
              <c:numCache>
                <c:formatCode>General</c:formatCode>
                <c:ptCount val="10"/>
                <c:pt idx="0">
                  <c:v>1.28</c:v>
                </c:pt>
                <c:pt idx="1">
                  <c:v>1.34</c:v>
                </c:pt>
                <c:pt idx="2">
                  <c:v>1.46</c:v>
                </c:pt>
                <c:pt idx="3">
                  <c:v>1.5</c:v>
                </c:pt>
                <c:pt idx="4">
                  <c:v>1.51</c:v>
                </c:pt>
                <c:pt idx="5">
                  <c:v>1.5</c:v>
                </c:pt>
                <c:pt idx="6">
                  <c:v>1.55</c:v>
                </c:pt>
                <c:pt idx="7">
                  <c:v>1.4</c:v>
                </c:pt>
                <c:pt idx="8">
                  <c:v>1.45</c:v>
                </c:pt>
                <c:pt idx="9">
                  <c:v>1.45</c:v>
                </c:pt>
              </c:numCache>
            </c:numRef>
          </c:xVal>
          <c:yVal>
            <c:numRef>
              <c:f>'Thermal cond vs properties'!$B$38:$B$47</c:f>
              <c:numCache>
                <c:formatCode>General</c:formatCode>
                <c:ptCount val="10"/>
                <c:pt idx="0">
                  <c:v>0.13619999999999999</c:v>
                </c:pt>
                <c:pt idx="1">
                  <c:v>0.14030000000000001</c:v>
                </c:pt>
                <c:pt idx="2">
                  <c:v>0.2167</c:v>
                </c:pt>
                <c:pt idx="3">
                  <c:v>0.2213</c:v>
                </c:pt>
                <c:pt idx="4">
                  <c:v>0.22020000000000001</c:v>
                </c:pt>
                <c:pt idx="5">
                  <c:v>0.14360000000000001</c:v>
                </c:pt>
                <c:pt idx="6">
                  <c:v>0.19989999999999999</c:v>
                </c:pt>
                <c:pt idx="7">
                  <c:v>0.1182</c:v>
                </c:pt>
                <c:pt idx="8">
                  <c:v>0.186</c:v>
                </c:pt>
                <c:pt idx="9">
                  <c:v>0.1764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153-4CAA-95AE-44A5948CCE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470920"/>
        <c:axId val="316471312"/>
      </c:scatterChart>
      <c:valAx>
        <c:axId val="316470920"/>
        <c:scaling>
          <c:orientation val="minMax"/>
          <c:min val="0.8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Density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6471312"/>
        <c:crosses val="autoZero"/>
        <c:crossBetween val="midCat"/>
      </c:valAx>
      <c:valAx>
        <c:axId val="316471312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6470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7.677471075390814E-2"/>
                  <c:y val="0.142362305770489"/>
                </c:manualLayout>
              </c:layout>
              <c:tx>
                <c:rich>
                  <a:bodyPr rot="0" vert="horz"/>
                  <a:lstStyle/>
                  <a:p>
                    <a:pPr>
                      <a:defRPr/>
                    </a:pPr>
                    <a:r>
                      <a:rPr lang="en-US"/>
                      <a:t>y = -0,0037x + 0,3779</a:t>
                    </a:r>
                    <a:br>
                      <a:rPr lang="en-US"/>
                    </a:br>
                    <a:r>
                      <a:rPr lang="en-US"/>
                      <a:t>R² = 0,7674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xVal>
            <c:numRef>
              <c:f>'Thermal cond vs properties'!$F$10:$F$20</c:f>
              <c:numCache>
                <c:formatCode>General</c:formatCode>
                <c:ptCount val="11"/>
                <c:pt idx="0">
                  <c:v>45.832999999999998</c:v>
                </c:pt>
                <c:pt idx="1">
                  <c:v>70.650999999999996</c:v>
                </c:pt>
                <c:pt idx="2">
                  <c:v>62.609000000000002</c:v>
                </c:pt>
                <c:pt idx="3">
                  <c:v>57.753999999999998</c:v>
                </c:pt>
                <c:pt idx="4">
                  <c:v>66.736000000000004</c:v>
                </c:pt>
                <c:pt idx="5">
                  <c:v>55.912999999999997</c:v>
                </c:pt>
                <c:pt idx="6">
                  <c:v>52.997</c:v>
                </c:pt>
                <c:pt idx="7">
                  <c:v>53.173999999999999</c:v>
                </c:pt>
                <c:pt idx="8">
                  <c:v>58.82</c:v>
                </c:pt>
                <c:pt idx="9">
                  <c:v>57.784999999999997</c:v>
                </c:pt>
                <c:pt idx="10">
                  <c:v>55.231000000000002</c:v>
                </c:pt>
              </c:numCache>
            </c:numRef>
          </c:xVal>
          <c:yVal>
            <c:numRef>
              <c:f>'Thermal cond vs properties'!$B$10:$B$20</c:f>
              <c:numCache>
                <c:formatCode>General</c:formatCode>
                <c:ptCount val="11"/>
                <c:pt idx="0">
                  <c:v>0.22489999999999999</c:v>
                </c:pt>
                <c:pt idx="1">
                  <c:v>0.13250000000000001</c:v>
                </c:pt>
                <c:pt idx="2">
                  <c:v>0.1308</c:v>
                </c:pt>
                <c:pt idx="3">
                  <c:v>0.13739999999999999</c:v>
                </c:pt>
                <c:pt idx="4">
                  <c:v>0.1323</c:v>
                </c:pt>
                <c:pt idx="5">
                  <c:v>0.15959999999999999</c:v>
                </c:pt>
                <c:pt idx="6">
                  <c:v>0.18609999999999999</c:v>
                </c:pt>
                <c:pt idx="7">
                  <c:v>0.16700000000000001</c:v>
                </c:pt>
                <c:pt idx="8">
                  <c:v>0.15870000000000001</c:v>
                </c:pt>
                <c:pt idx="9">
                  <c:v>0.15859999999999999</c:v>
                </c:pt>
                <c:pt idx="10">
                  <c:v>0.18609999999999999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BC1-4F88-B4C8-3873A5C0B1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5555976"/>
        <c:axId val="315556368"/>
      </c:scatterChart>
      <c:valAx>
        <c:axId val="315555976"/>
        <c:scaling>
          <c:orientation val="minMax"/>
          <c:min val="4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Porosity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6368"/>
        <c:crosses val="autoZero"/>
        <c:crossBetween val="midCat"/>
      </c:valAx>
      <c:valAx>
        <c:axId val="31555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λ</a:t>
                </a:r>
                <a:r>
                  <a:rPr lang="en-US"/>
                  <a:t>, W/mK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15555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40ACC-A93A-4E48-8487-51A730DA195C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2B0BE-3AFB-4A47-BB6B-5BCEB62CEC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07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320676"/>
            <a:ext cx="609600" cy="365125"/>
          </a:xfrm>
        </p:spPr>
        <p:txBody>
          <a:bodyPr/>
          <a:lstStyle>
            <a:lvl1pPr>
              <a:defRPr b="1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227392" y="410028"/>
            <a:ext cx="11253408" cy="732972"/>
            <a:chOff x="170544" y="562428"/>
            <a:chExt cx="8440056" cy="732972"/>
          </a:xfrm>
          <a:solidFill>
            <a:srgbClr val="003399"/>
          </a:solidFill>
        </p:grpSpPr>
        <p:sp>
          <p:nvSpPr>
            <p:cNvPr id="23" name="Half Frame 22"/>
            <p:cNvSpPr/>
            <p:nvPr userDrawn="1"/>
          </p:nvSpPr>
          <p:spPr>
            <a:xfrm>
              <a:off x="762000" y="838200"/>
              <a:ext cx="7848600" cy="457200"/>
            </a:xfrm>
            <a:prstGeom prst="halfFrame">
              <a:avLst/>
            </a:prstGeom>
            <a:grpFill/>
            <a:ln w="1905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24" name="Right Triangle 23"/>
            <p:cNvSpPr/>
            <p:nvPr userDrawn="1"/>
          </p:nvSpPr>
          <p:spPr>
            <a:xfrm rot="16200000" flipH="1">
              <a:off x="360137" y="648607"/>
              <a:ext cx="154213" cy="533400"/>
            </a:xfrm>
            <a:prstGeom prst="rtTriangle">
              <a:avLst/>
            </a:prstGeom>
            <a:grpFill/>
            <a:ln w="1905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764277" y="562428"/>
              <a:ext cx="155448" cy="228600"/>
            </a:xfrm>
            <a:prstGeom prst="rect">
              <a:avLst/>
            </a:prstGeom>
            <a:grpFill/>
            <a:ln w="1905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54592" y="6400800"/>
            <a:ext cx="2587008" cy="3946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898D0990-05B6-45AF-9B91-65B5773626CB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7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52400"/>
            <a:ext cx="11785600" cy="609600"/>
          </a:xfrm>
          <a:prstGeom prst="roundRect">
            <a:avLst/>
          </a:prstGeom>
          <a:solidFill>
            <a:srgbClr val="000066"/>
          </a:solidFill>
          <a:ln w="2857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chilly" dir="t"/>
          </a:scene3d>
          <a:sp3d prstMaterial="softEdge">
            <a:bevelT w="63500" h="254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45193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tengrinews.kz/fotoarchive/1048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13010"/>
            <a:ext cx="11582400" cy="434015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66"/>
                </a:solidFill>
                <a:latin typeface="+mn-lt"/>
              </a:rPr>
              <a:t>THESIS DEFENSE</a:t>
            </a:r>
          </a:p>
          <a:p>
            <a:r>
              <a:rPr lang="en-US" sz="3000" b="1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US" sz="3000" b="1" dirty="0">
                <a:solidFill>
                  <a:schemeClr val="tx1"/>
                </a:solidFill>
                <a:latin typeface="+mn-lt"/>
              </a:rPr>
              <a:t>Combined Effect of Waste Glass Sand and Glass Fiber on the Improvement of Thermal Property of Aerated Concrete</a:t>
            </a:r>
            <a:endParaRPr lang="ru-RU" sz="3000" b="1" dirty="0">
              <a:solidFill>
                <a:schemeClr val="tx1"/>
              </a:solidFill>
              <a:latin typeface="+mn-lt"/>
            </a:endParaRPr>
          </a:p>
          <a:p>
            <a:endParaRPr lang="ru-RU" sz="3200" b="1" dirty="0">
              <a:solidFill>
                <a:schemeClr val="tx1"/>
              </a:solidFill>
              <a:latin typeface="+mn-lt"/>
            </a:endParaRPr>
          </a:p>
          <a:p>
            <a:pPr algn="r"/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algn="r"/>
            <a:r>
              <a:rPr lang="en-US" sz="2000" b="1" dirty="0" err="1">
                <a:solidFill>
                  <a:schemeClr val="tx1"/>
                </a:solidFill>
                <a:latin typeface="+mn-lt"/>
              </a:rPr>
              <a:t>Inzhu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+mn-lt"/>
              </a:rPr>
              <a:t>Yerbolat</a:t>
            </a:r>
            <a:r>
              <a:rPr lang="en-US" sz="2000" b="1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ID 201460756</a:t>
            </a:r>
          </a:p>
          <a:p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8560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0" y="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3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152400"/>
            <a:ext cx="1036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66"/>
                </a:solidFill>
              </a:rPr>
              <a:t>3. EXPERIMENTAL PROGRAM 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866999"/>
              </p:ext>
            </p:extLst>
          </p:nvPr>
        </p:nvGraphicFramePr>
        <p:xfrm>
          <a:off x="800100" y="1728831"/>
          <a:ext cx="10858500" cy="3027658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2965557"/>
                <a:gridCol w="1644543"/>
                <a:gridCol w="1752600"/>
                <a:gridCol w="1600200"/>
                <a:gridCol w="2895600"/>
              </a:tblGrid>
              <a:tr h="455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Properties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# </a:t>
                      </a:r>
                      <a:r>
                        <a:rPr lang="ru-RU" sz="2000" b="1" dirty="0" err="1">
                          <a:effectLst/>
                        </a:rPr>
                        <a:t>of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r>
                        <a:rPr lang="ru-RU" sz="2000" b="1" dirty="0" err="1">
                          <a:effectLst/>
                        </a:rPr>
                        <a:t>Samples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Test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r>
                        <a:rPr lang="ru-RU" sz="2000" b="1" dirty="0" err="1">
                          <a:effectLst/>
                        </a:rPr>
                        <a:t>Methods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Testing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r>
                        <a:rPr lang="ru-RU" sz="2000" b="1" dirty="0" err="1">
                          <a:effectLst/>
                        </a:rPr>
                        <a:t>Date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Equipment</a:t>
                      </a:r>
                      <a:endParaRPr lang="ru-RU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5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Thermal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Conductivity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ASTM E1530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7/14/28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ИТС-1 “150”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Compressive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Strength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+ UPV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 </a:t>
                      </a:r>
                      <a:r>
                        <a:rPr lang="en-US" sz="2000" dirty="0" smtClean="0">
                          <a:effectLst/>
                        </a:rPr>
                        <a:t>+</a:t>
                      </a:r>
                      <a:r>
                        <a:rPr lang="en-US" sz="2000" baseline="0" dirty="0" smtClean="0">
                          <a:effectLst/>
                        </a:rPr>
                        <a:t> 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ASTM C39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7/14/28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Compression Testing Machine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Flexural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Strength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ASTM C78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7/14/28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Compression Testing Machine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5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Porosity</a:t>
                      </a:r>
                      <a:r>
                        <a:rPr lang="ru-RU" sz="2000" dirty="0">
                          <a:effectLst/>
                        </a:rPr>
                        <a:t>, </a:t>
                      </a:r>
                      <a:r>
                        <a:rPr lang="en-US" sz="2000" dirty="0" smtClean="0">
                          <a:effectLst/>
                        </a:rPr>
                        <a:t>Density,</a:t>
                      </a:r>
                      <a:r>
                        <a:rPr lang="en-US" sz="2000" baseline="0" dirty="0" smtClean="0">
                          <a:effectLst/>
                        </a:rPr>
                        <a:t> Absorption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Same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samples</a:t>
                      </a:r>
                      <a:r>
                        <a:rPr lang="ru-RU" sz="2000" dirty="0">
                          <a:effectLst/>
                        </a:rPr>
                        <a:t> 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ASTM C830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7/14/28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Weighing machine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326716" y="4889610"/>
            <a:ext cx="5538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# of samples for each batch = </a:t>
            </a:r>
            <a:r>
              <a:rPr lang="en-US" sz="2000" b="1" dirty="0" smtClean="0"/>
              <a:t>39</a:t>
            </a:r>
            <a:endParaRPr lang="en-US" sz="2000" b="1" dirty="0"/>
          </a:p>
          <a:p>
            <a:r>
              <a:rPr lang="en-US" sz="2000" dirty="0"/>
              <a:t>Total # of samples = </a:t>
            </a:r>
            <a:r>
              <a:rPr lang="en-US" sz="2000" dirty="0" smtClean="0"/>
              <a:t>11 </a:t>
            </a:r>
            <a:r>
              <a:rPr lang="en-US" sz="2000" dirty="0"/>
              <a:t>batches * </a:t>
            </a:r>
            <a:r>
              <a:rPr lang="en-US" sz="2000" dirty="0" smtClean="0"/>
              <a:t>39 </a:t>
            </a:r>
            <a:r>
              <a:rPr lang="en-US" sz="2000" dirty="0"/>
              <a:t>samples = </a:t>
            </a:r>
            <a:r>
              <a:rPr lang="en-US" sz="2000" b="1" dirty="0" smtClean="0"/>
              <a:t>396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1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191000" y="1278799"/>
            <a:ext cx="3200400" cy="285299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n-lt"/>
              </a:rPr>
              <a:t>Table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3. Testing Properties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04800" y="320676"/>
            <a:ext cx="609600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ru-RU" sz="4000" b="1" u="sng" dirty="0">
                <a:solidFill>
                  <a:srgbClr val="000066"/>
                </a:solidFill>
                <a:latin typeface="+mn-lt"/>
              </a:rPr>
              <a:t>4</a:t>
            </a:r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. TEST RESULTS ANALYSIS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2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15400" y="2017160"/>
            <a:ext cx="3124200" cy="2873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4.1. </a:t>
            </a:r>
            <a:endParaRPr lang="ru-RU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(a) Thermal </a:t>
            </a: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conductivity of NAAC containing glass </a:t>
            </a: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sand </a:t>
            </a:r>
            <a:endParaRPr lang="ru-RU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b) Thermal </a:t>
            </a: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conductivity of NAAC containing fly ash</a:t>
            </a: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600" dirty="0" smtClean="0"/>
              <a:t>Thermal </a:t>
            </a:r>
            <a:r>
              <a:rPr lang="en-US" sz="1600" dirty="0"/>
              <a:t>conductivity of NAAC containing glass </a:t>
            </a:r>
            <a:r>
              <a:rPr lang="en-US" sz="1600" dirty="0" smtClean="0"/>
              <a:t>fiber </a:t>
            </a:r>
            <a:endParaRPr lang="ru-RU" sz="1600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/>
              <a:t>(d) </a:t>
            </a:r>
            <a:r>
              <a:rPr lang="en-US" sz="1600" dirty="0"/>
              <a:t>Thermal conductivity of NAAC containing glass fiber with fly ash.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70691" y="351186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809112" y="35216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348785" y="646142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107635" y="646142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Thermal conductivity and mixture parameters</a:t>
            </a:r>
            <a:endParaRPr lang="ru-RU" sz="2400" b="1" i="1" dirty="0"/>
          </a:p>
          <a:p>
            <a:endParaRPr lang="ru-RU" dirty="0"/>
          </a:p>
        </p:txBody>
      </p:sp>
      <p:graphicFrame>
        <p:nvGraphicFramePr>
          <p:cNvPr id="20" name="Диаграмма 1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F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9620172"/>
              </p:ext>
            </p:extLst>
          </p:nvPr>
        </p:nvGraphicFramePr>
        <p:xfrm>
          <a:off x="228601" y="937208"/>
          <a:ext cx="3962399" cy="2557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Диаграмма 20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0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7502873"/>
              </p:ext>
            </p:extLst>
          </p:nvPr>
        </p:nvGraphicFramePr>
        <p:xfrm>
          <a:off x="4796844" y="965647"/>
          <a:ext cx="3893344" cy="2488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Диаграмма 22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6682701"/>
              </p:ext>
            </p:extLst>
          </p:nvPr>
        </p:nvGraphicFramePr>
        <p:xfrm>
          <a:off x="4751063" y="3805844"/>
          <a:ext cx="3976688" cy="253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000-000011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653758"/>
              </p:ext>
            </p:extLst>
          </p:nvPr>
        </p:nvGraphicFramePr>
        <p:xfrm>
          <a:off x="228601" y="3757735"/>
          <a:ext cx="3886199" cy="2585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150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428932"/>
            <a:ext cx="1203960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4.2. </a:t>
            </a:r>
            <a:r>
              <a:rPr lang="en-US" sz="1400" b="1" i="1" dirty="0"/>
              <a:t>Relationship between thermal conductivity and density (a) 7-day cured  </a:t>
            </a:r>
            <a:r>
              <a:rPr lang="en-US" sz="1400" b="1" i="1" dirty="0" smtClean="0"/>
              <a:t>(</a:t>
            </a:r>
            <a:r>
              <a:rPr lang="en-US" sz="1400" b="1" i="1" dirty="0"/>
              <a:t>b) 14-day cured  </a:t>
            </a:r>
            <a:r>
              <a:rPr lang="en-US" sz="1400" b="1" i="1" dirty="0" smtClean="0"/>
              <a:t>(</a:t>
            </a:r>
            <a:r>
              <a:rPr lang="en-US" sz="1400" b="1" i="1" dirty="0"/>
              <a:t>c) 28-day cured  </a:t>
            </a:r>
            <a:r>
              <a:rPr lang="en-US" sz="1400" b="1" i="1" dirty="0" smtClean="0"/>
              <a:t>(</a:t>
            </a:r>
            <a:r>
              <a:rPr lang="en-US" sz="1400" b="1" i="1" dirty="0"/>
              <a:t>d) 28-day cured except </a:t>
            </a:r>
            <a:r>
              <a:rPr lang="en-US" sz="1400" b="1" i="1" dirty="0" smtClean="0"/>
              <a:t>M1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70691" y="351186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45154" y="353270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7610" y="611437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25246" y="611437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Thermal conductivity and density</a:t>
            </a:r>
            <a:endParaRPr lang="ru-RU" dirty="0"/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9398518"/>
              </p:ext>
            </p:extLst>
          </p:nvPr>
        </p:nvGraphicFramePr>
        <p:xfrm>
          <a:off x="457200" y="1255782"/>
          <a:ext cx="3733800" cy="2256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E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0085455"/>
              </p:ext>
            </p:extLst>
          </p:nvPr>
        </p:nvGraphicFramePr>
        <p:xfrm>
          <a:off x="4697095" y="1255782"/>
          <a:ext cx="3456305" cy="2256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20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8229695"/>
              </p:ext>
            </p:extLst>
          </p:nvPr>
        </p:nvGraphicFramePr>
        <p:xfrm>
          <a:off x="500696" y="3872860"/>
          <a:ext cx="3690303" cy="2161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Диаграмма 24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20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875327"/>
              </p:ext>
            </p:extLst>
          </p:nvPr>
        </p:nvGraphicFramePr>
        <p:xfrm>
          <a:off x="4697094" y="3830542"/>
          <a:ext cx="3456305" cy="2203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307008"/>
              </p:ext>
            </p:extLst>
          </p:nvPr>
        </p:nvGraphicFramePr>
        <p:xfrm>
          <a:off x="8453202" y="2048607"/>
          <a:ext cx="3481982" cy="301752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916466"/>
                <a:gridCol w="869938"/>
                <a:gridCol w="669183"/>
                <a:gridCol w="1026395"/>
              </a:tblGrid>
              <a:tr h="0">
                <a:tc gridSpan="4">
                  <a:txBody>
                    <a:bodyPr/>
                    <a:lstStyle/>
                    <a:p>
                      <a:pPr marL="548640" marR="548640"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Table </a:t>
                      </a:r>
                      <a:r>
                        <a:rPr lang="en-US" sz="1200" kern="100" dirty="0" smtClean="0">
                          <a:effectLst/>
                        </a:rPr>
                        <a:t>4.1 </a:t>
                      </a:r>
                      <a:r>
                        <a:rPr lang="en-US" sz="1200" kern="100" dirty="0">
                          <a:effectLst/>
                        </a:rPr>
                        <a:t>Relationship between thermal conductivity and density</a:t>
                      </a:r>
                      <a:endParaRPr lang="ru-RU" sz="11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 day 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14 day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28 day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Overall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58,47%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74,56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0,53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Overall (except mixture 1)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21,72%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82,71%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46,06%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Series 1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94,68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99,82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</a:rPr>
                        <a:t>97,26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Series 2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31,94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83,84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</a:rPr>
                        <a:t>96,36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Series 3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  <a:highlight>
                            <a:srgbClr val="FFFF00"/>
                          </a:highlight>
                        </a:rPr>
                        <a:t>16,15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54,6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highlight>
                            <a:srgbClr val="FFFF00"/>
                          </a:highlight>
                        </a:rPr>
                        <a:t>19,32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Series 4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85,13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>
                          <a:effectLst/>
                        </a:rPr>
                        <a:t>99,59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</a:rPr>
                        <a:t>98,29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6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1063" y="3792006"/>
            <a:ext cx="876300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4.3. </a:t>
            </a:r>
            <a:r>
              <a:rPr lang="en-US" sz="1400" b="1" i="1" dirty="0"/>
              <a:t>Relationship between thermal conductivity and </a:t>
            </a:r>
            <a:r>
              <a:rPr lang="en-US" sz="1400" b="1" i="1" dirty="0" smtClean="0"/>
              <a:t>porosity of  7-day cured samples (a</a:t>
            </a:r>
            <a:r>
              <a:rPr lang="en-US" sz="1400" b="1" i="1" dirty="0"/>
              <a:t>) </a:t>
            </a:r>
            <a:r>
              <a:rPr lang="en-US" sz="1400" b="1" i="1" dirty="0" smtClean="0"/>
              <a:t>overall (b) by series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00400" y="35718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305800" y="355939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Thermal conductivity and porosity</a:t>
            </a:r>
            <a:endParaRPr lang="ru-RU" dirty="0"/>
          </a:p>
        </p:txBody>
      </p:sp>
      <p:graphicFrame>
        <p:nvGraphicFramePr>
          <p:cNvPr id="20" name="Диаграмма 1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5168529"/>
              </p:ext>
            </p:extLst>
          </p:nvPr>
        </p:nvGraphicFramePr>
        <p:xfrm>
          <a:off x="1214906" y="1135324"/>
          <a:ext cx="3814293" cy="2397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Диаграмма 20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9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4820634"/>
              </p:ext>
            </p:extLst>
          </p:nvPr>
        </p:nvGraphicFramePr>
        <p:xfrm>
          <a:off x="6380570" y="1135324"/>
          <a:ext cx="3677829" cy="2436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227024"/>
              </p:ext>
            </p:extLst>
          </p:nvPr>
        </p:nvGraphicFramePr>
        <p:xfrm>
          <a:off x="3810000" y="4297680"/>
          <a:ext cx="4225126" cy="256032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1095403"/>
                <a:gridCol w="1066951"/>
                <a:gridCol w="967369"/>
                <a:gridCol w="1095403"/>
              </a:tblGrid>
              <a:tr h="0">
                <a:tc gridSpan="4">
                  <a:txBody>
                    <a:bodyPr/>
                    <a:lstStyle/>
                    <a:p>
                      <a:pPr marL="548640" marR="548640"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Table </a:t>
                      </a:r>
                      <a:r>
                        <a:rPr lang="en-US" sz="1400" kern="100" dirty="0" smtClean="0">
                          <a:effectLst/>
                        </a:rPr>
                        <a:t>4.2 </a:t>
                      </a:r>
                      <a:r>
                        <a:rPr lang="en-US" sz="1400" kern="100" dirty="0">
                          <a:effectLst/>
                        </a:rPr>
                        <a:t>Relationship between thermal conductivity and porosity</a:t>
                      </a:r>
                      <a:endParaRPr lang="ru-RU" sz="12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7 day 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14 </a:t>
                      </a:r>
                      <a:r>
                        <a:rPr lang="ru-RU" sz="1400" kern="100" dirty="0" err="1">
                          <a:effectLst/>
                        </a:rPr>
                        <a:t>day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28 </a:t>
                      </a:r>
                      <a:r>
                        <a:rPr lang="ru-RU" sz="1400" kern="100" dirty="0" err="1">
                          <a:effectLst/>
                        </a:rPr>
                        <a:t>day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Overall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76,74%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57,93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14,92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Series 1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89,92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97,3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96,11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Series 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58,96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79,14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  <a:highlight>
                            <a:srgbClr val="FFFF00"/>
                          </a:highlight>
                        </a:rPr>
                        <a:t>5,39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Series 3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56,62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67,48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57,82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Series 4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91,98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75,87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97,28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39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1063" y="3792006"/>
            <a:ext cx="9050738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4.4. </a:t>
            </a:r>
            <a:r>
              <a:rPr lang="en-US" sz="1400" b="1" i="1" dirty="0"/>
              <a:t>Relationship between thermal conductivity and </a:t>
            </a:r>
            <a:r>
              <a:rPr lang="en-US" sz="1400" b="1" i="1" dirty="0" smtClean="0"/>
              <a:t>absorption of  14-day cured samples (a</a:t>
            </a:r>
            <a:r>
              <a:rPr lang="en-US" sz="1400" b="1" i="1" dirty="0"/>
              <a:t>) </a:t>
            </a:r>
            <a:r>
              <a:rPr lang="en-US" sz="1400" b="1" i="1" dirty="0" smtClean="0"/>
              <a:t>overall (b) by series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00400" y="35718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305800" y="355939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Thermal conductivity and absorption</a:t>
            </a:r>
            <a:endParaRPr lang="ru-RU" dirty="0"/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37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534418"/>
              </p:ext>
            </p:extLst>
          </p:nvPr>
        </p:nvGraphicFramePr>
        <p:xfrm>
          <a:off x="1251397" y="1111032"/>
          <a:ext cx="3854003" cy="2448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38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3517736"/>
              </p:ext>
            </p:extLst>
          </p:nvPr>
        </p:nvGraphicFramePr>
        <p:xfrm>
          <a:off x="6414992" y="1114044"/>
          <a:ext cx="3781615" cy="2457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49823"/>
              </p:ext>
            </p:extLst>
          </p:nvPr>
        </p:nvGraphicFramePr>
        <p:xfrm>
          <a:off x="3886200" y="4267200"/>
          <a:ext cx="4215131" cy="256032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1218706"/>
                <a:gridCol w="951185"/>
                <a:gridCol w="1093096"/>
                <a:gridCol w="952144"/>
              </a:tblGrid>
              <a:tr h="0">
                <a:tc gridSpan="4">
                  <a:txBody>
                    <a:bodyPr/>
                    <a:lstStyle/>
                    <a:p>
                      <a:pPr marL="548640" marR="548640"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Table </a:t>
                      </a:r>
                      <a:r>
                        <a:rPr lang="en-US" sz="1400" kern="100" dirty="0" smtClean="0">
                          <a:effectLst/>
                        </a:rPr>
                        <a:t>4.3. </a:t>
                      </a:r>
                      <a:r>
                        <a:rPr lang="en-US" sz="1400" kern="100" dirty="0">
                          <a:effectLst/>
                        </a:rPr>
                        <a:t>Relationship between thermal conductivity and absorption</a:t>
                      </a:r>
                      <a:endParaRPr lang="ru-RU" sz="12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 day 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14 day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28 day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Overall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75,75%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81,55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62,5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Series 1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95,04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99,02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97,65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Series 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81,91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76,49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46,64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Series 3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100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51,23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47</a:t>
                      </a:r>
                      <a:r>
                        <a:rPr lang="ru-RU" sz="1400" kern="100" dirty="0">
                          <a:effectLst/>
                        </a:rPr>
                        <a:t>,08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Series 4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86,42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75,87</a:t>
                      </a:r>
                      <a:endParaRPr lang="ru-RU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98,14</a:t>
                      </a: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7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34416" y="6362430"/>
            <a:ext cx="822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/>
              <a:t>Figure </a:t>
            </a:r>
            <a:r>
              <a:rPr lang="en-US" sz="1400" b="1" i="1" dirty="0" smtClean="0"/>
              <a:t>4.5. </a:t>
            </a:r>
            <a:r>
              <a:rPr lang="en-US" sz="1400" b="1" i="1" dirty="0"/>
              <a:t>The effect of curing age on thermal conductivity (a) Series 1 (b) Series 2 (c) Series 3 (d) Series 4 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447654" y="353460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027024" y="351186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47654" y="605036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8217710" y="605036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Thermal conductivity and curing age</a:t>
            </a:r>
            <a:endParaRPr lang="ru-RU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981758333"/>
              </p:ext>
            </p:extLst>
          </p:nvPr>
        </p:nvGraphicFramePr>
        <p:xfrm>
          <a:off x="1635489" y="1010371"/>
          <a:ext cx="3624330" cy="2501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624205426"/>
              </p:ext>
            </p:extLst>
          </p:nvPr>
        </p:nvGraphicFramePr>
        <p:xfrm>
          <a:off x="6527255" y="974904"/>
          <a:ext cx="3363741" cy="2484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2914523111"/>
              </p:ext>
            </p:extLst>
          </p:nvPr>
        </p:nvGraphicFramePr>
        <p:xfrm>
          <a:off x="1640855" y="3873765"/>
          <a:ext cx="3624330" cy="2187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3627079434"/>
              </p:ext>
            </p:extLst>
          </p:nvPr>
        </p:nvGraphicFramePr>
        <p:xfrm>
          <a:off x="6527254" y="3850515"/>
          <a:ext cx="3363741" cy="2265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041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40616" y="2074896"/>
            <a:ext cx="3124200" cy="393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4.6. </a:t>
            </a:r>
            <a:endParaRPr lang="ru-RU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600" dirty="0" smtClean="0"/>
              <a:t>The </a:t>
            </a:r>
            <a:r>
              <a:rPr lang="en-US" sz="1600" dirty="0"/>
              <a:t>compressive strength of NAAC containing glass sand</a:t>
            </a:r>
            <a:endParaRPr lang="ru-RU" sz="16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600" dirty="0" smtClean="0"/>
              <a:t>The </a:t>
            </a:r>
            <a:r>
              <a:rPr lang="en-US" sz="1600" dirty="0"/>
              <a:t>compressive strength of NAAC containing fly </a:t>
            </a:r>
            <a:r>
              <a:rPr lang="en-US" sz="1600" dirty="0" smtClean="0"/>
              <a:t>ash</a:t>
            </a:r>
            <a:endParaRPr lang="en-US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600" dirty="0"/>
              <a:t>The compressive strength of NAAC containing glass fiber</a:t>
            </a:r>
            <a:endParaRPr lang="en-US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/>
              <a:t>(d) </a:t>
            </a:r>
            <a:r>
              <a:rPr lang="en-US" dirty="0"/>
              <a:t>The compressive strength of NAAC containing combined glass sand, glass fiber and fly ash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70691" y="351186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809112" y="35216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348785" y="646142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107635" y="646142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Compressive Strength Development</a:t>
            </a:r>
            <a:endParaRPr lang="ru-RU" sz="2400" b="1" i="1" dirty="0"/>
          </a:p>
          <a:p>
            <a:endParaRPr lang="ru-RU" dirty="0"/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E000000}"/>
              </a:ext>
            </a:extLst>
          </p:cNvPr>
          <p:cNvGraphicFramePr/>
          <p:nvPr/>
        </p:nvGraphicFramePr>
        <p:xfrm>
          <a:off x="519637" y="987492"/>
          <a:ext cx="4014483" cy="2534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F000000}"/>
              </a:ext>
            </a:extLst>
          </p:cNvPr>
          <p:cNvGraphicFramePr/>
          <p:nvPr/>
        </p:nvGraphicFramePr>
        <p:xfrm>
          <a:off x="4792520" y="997151"/>
          <a:ext cx="3818079" cy="251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0000000}"/>
              </a:ext>
            </a:extLst>
          </p:cNvPr>
          <p:cNvGraphicFramePr/>
          <p:nvPr/>
        </p:nvGraphicFramePr>
        <p:xfrm>
          <a:off x="519637" y="3771628"/>
          <a:ext cx="4014483" cy="2689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Диаграмма 24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1000000}"/>
              </a:ext>
            </a:extLst>
          </p:cNvPr>
          <p:cNvGraphicFramePr/>
          <p:nvPr/>
        </p:nvGraphicFramePr>
        <p:xfrm>
          <a:off x="4792520" y="3774003"/>
          <a:ext cx="3818079" cy="2687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44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Compressive Strength an UPV</a:t>
            </a:r>
            <a:endParaRPr lang="ru-RU" sz="2400" b="1" i="1" dirty="0"/>
          </a:p>
          <a:p>
            <a:endParaRPr lang="ru-RU" dirty="0"/>
          </a:p>
        </p:txBody>
      </p:sp>
      <p:graphicFrame>
        <p:nvGraphicFramePr>
          <p:cNvPr id="20" name="Диаграмма 19"/>
          <p:cNvGraphicFramePr/>
          <p:nvPr/>
        </p:nvGraphicFramePr>
        <p:xfrm>
          <a:off x="1371600" y="1752600"/>
          <a:ext cx="51816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62800" y="1752599"/>
          <a:ext cx="3617277" cy="28921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90974"/>
                <a:gridCol w="765921"/>
                <a:gridCol w="880191"/>
                <a:gridCol w="880191"/>
              </a:tblGrid>
              <a:tr h="815653">
                <a:tc gridSpan="4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4.4 Relationship between the compressive strength and UPV</a:t>
                      </a:r>
                      <a:endParaRPr lang="ru-RU" sz="12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7-day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14-day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28-day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Overall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87,83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87,06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90,26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99,76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99,71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95,88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95,95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61,08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52,62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6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Series</a:t>
                      </a:r>
                      <a:r>
                        <a:rPr lang="ru-RU" sz="1400" dirty="0">
                          <a:effectLst/>
                        </a:rPr>
                        <a:t> 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91,5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91,74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98,8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405944" y="4953000"/>
            <a:ext cx="52235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/>
              <a:t>Figure </a:t>
            </a:r>
            <a:r>
              <a:rPr lang="en-US" sz="1400" b="1" i="1" dirty="0" smtClean="0"/>
              <a:t>4.8. </a:t>
            </a:r>
            <a:r>
              <a:rPr lang="en-US" sz="1400" b="1" i="1" dirty="0"/>
              <a:t>The </a:t>
            </a:r>
            <a:r>
              <a:rPr lang="en-US" sz="1400" b="1" i="1" dirty="0" smtClean="0"/>
              <a:t>relationship between compressive strength and UPV.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52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40616" y="2074896"/>
            <a:ext cx="3124200" cy="353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4.7. </a:t>
            </a:r>
            <a:endParaRPr lang="ru-RU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600" dirty="0" smtClean="0"/>
              <a:t>The flexural </a:t>
            </a:r>
            <a:r>
              <a:rPr lang="en-US" sz="1600" dirty="0"/>
              <a:t>strength of NAAC containing glass sand</a:t>
            </a:r>
            <a:endParaRPr lang="ru-RU" sz="16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600" dirty="0" smtClean="0"/>
              <a:t>The flexural </a:t>
            </a:r>
            <a:r>
              <a:rPr lang="en-US" sz="1600" dirty="0"/>
              <a:t>strength of NAAC containing fly </a:t>
            </a:r>
            <a:r>
              <a:rPr lang="en-US" sz="1600" dirty="0" smtClean="0"/>
              <a:t>ash</a:t>
            </a:r>
            <a:endParaRPr lang="en-US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600" dirty="0"/>
              <a:t>The </a:t>
            </a:r>
            <a:r>
              <a:rPr lang="en-US" sz="1600" dirty="0" smtClean="0"/>
              <a:t>flexural </a:t>
            </a:r>
            <a:r>
              <a:rPr lang="en-US" sz="1600" dirty="0"/>
              <a:t>strength of NAAC containing glass fiber</a:t>
            </a:r>
            <a:endParaRPr lang="en-US" sz="16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/>
              <a:t>(d) </a:t>
            </a:r>
            <a:r>
              <a:rPr lang="en-US" sz="1600" dirty="0"/>
              <a:t>The </a:t>
            </a:r>
            <a:r>
              <a:rPr lang="en-US" sz="1600" dirty="0" smtClean="0"/>
              <a:t>flexural </a:t>
            </a:r>
            <a:r>
              <a:rPr lang="en-US" sz="1600" dirty="0"/>
              <a:t>strength of NAAC containing combined glass sand, glass fiber and fly ash</a:t>
            </a:r>
            <a:endParaRPr lang="ru-RU" sz="16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70691" y="351186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(a)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809112" y="35216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(b)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348785" y="646142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(c)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107635" y="646142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(d)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4. TEST RESULTS: </a:t>
            </a:r>
            <a:r>
              <a:rPr lang="en-US" sz="2400" b="1" i="1" dirty="0" smtClean="0"/>
              <a:t>Flexural Strength Development</a:t>
            </a:r>
            <a:endParaRPr lang="ru-RU" sz="2400" b="1" i="1" dirty="0"/>
          </a:p>
          <a:p>
            <a:endParaRPr lang="ru-RU" dirty="0"/>
          </a:p>
        </p:txBody>
      </p:sp>
      <p:graphicFrame>
        <p:nvGraphicFramePr>
          <p:cNvPr id="26" name="Диаграмма 25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577139"/>
              </p:ext>
            </p:extLst>
          </p:nvPr>
        </p:nvGraphicFramePr>
        <p:xfrm>
          <a:off x="812378" y="1039324"/>
          <a:ext cx="3683421" cy="2472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Диаграмма 26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2621748"/>
              </p:ext>
            </p:extLst>
          </p:nvPr>
        </p:nvGraphicFramePr>
        <p:xfrm>
          <a:off x="4876799" y="1039324"/>
          <a:ext cx="3810001" cy="2472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Диаграмма 27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A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202314"/>
              </p:ext>
            </p:extLst>
          </p:nvPr>
        </p:nvGraphicFramePr>
        <p:xfrm>
          <a:off x="812378" y="3895434"/>
          <a:ext cx="3683421" cy="2365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9" name="Диаграмма 28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B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3764142"/>
              </p:ext>
            </p:extLst>
          </p:nvPr>
        </p:nvGraphicFramePr>
        <p:xfrm>
          <a:off x="4859735" y="3895434"/>
          <a:ext cx="3827065" cy="256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775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143000"/>
            <a:ext cx="8534400" cy="42672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Background and Introduction 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Thesis Structure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Experimental 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Program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Test 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Result Analysis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b="1" dirty="0" err="1" smtClean="0">
                <a:solidFill>
                  <a:schemeClr val="tx1"/>
                </a:solidFill>
                <a:latin typeface="+mn-lt"/>
              </a:rPr>
              <a:t>Thermal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+mn-lt"/>
              </a:rPr>
              <a:t>Conductivity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+mn-lt"/>
              </a:rPr>
              <a:t>Prediction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+mn-lt"/>
              </a:rPr>
              <a:t>Model</a:t>
            </a:r>
            <a:endParaRPr lang="en-US" b="1" dirty="0">
              <a:solidFill>
                <a:schemeClr val="tx1"/>
              </a:solidFill>
              <a:latin typeface="+mn-lt"/>
            </a:endParaRP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b="1" dirty="0" err="1" smtClean="0">
                <a:solidFill>
                  <a:schemeClr val="tx1"/>
                </a:solidFill>
                <a:latin typeface="+mn-lt"/>
              </a:rPr>
              <a:t>Energy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+mn-lt"/>
              </a:rPr>
              <a:t>Saving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Effect of NAAC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  <a:latin typeface="+mn-lt"/>
              </a:rPr>
              <a:t>Feasbility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 of NAAC</a:t>
            </a:r>
            <a:endParaRPr lang="en-US" b="1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+mn-lt"/>
              </a:rPr>
              <a:t>8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.   Conclusion</a:t>
            </a:r>
            <a:endParaRPr lang="en-US" b="1" dirty="0">
              <a:solidFill>
                <a:schemeClr val="tx1"/>
              </a:solidFill>
              <a:latin typeface="+mn-lt"/>
            </a:endParaRPr>
          </a:p>
          <a:p>
            <a:endParaRPr lang="ru-RU" sz="3200" b="1" dirty="0" smtClean="0">
              <a:solidFill>
                <a:schemeClr val="tx1"/>
              </a:solidFill>
              <a:latin typeface="+mn-lt"/>
            </a:endParaRPr>
          </a:p>
          <a:p>
            <a:pPr algn="r"/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152400"/>
            <a:ext cx="3048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</a:rPr>
              <a:t>OUTLINE</a:t>
            </a:r>
          </a:p>
          <a:p>
            <a:endParaRPr lang="ru-RU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04800" y="320676"/>
            <a:ext cx="609600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9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676746" y="3605881"/>
            <a:ext cx="8525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Figure 4.8 The relationship between (a) density and porosity (b) density and absorption  (c) absorption and porosity 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4907" y="147163"/>
            <a:ext cx="1104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5. TEST RESULTS: </a:t>
            </a:r>
            <a:r>
              <a:rPr lang="en-US" sz="2400" b="1" i="1" dirty="0" smtClean="0"/>
              <a:t>Physical Properties</a:t>
            </a:r>
            <a:endParaRPr lang="ru-RU" sz="2400" b="1" i="1" dirty="0"/>
          </a:p>
          <a:p>
            <a:endParaRPr lang="ru-RU" dirty="0"/>
          </a:p>
        </p:txBody>
      </p:sp>
      <p:graphicFrame>
        <p:nvGraphicFramePr>
          <p:cNvPr id="20" name="Диаграмма 1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16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4306989"/>
              </p:ext>
            </p:extLst>
          </p:nvPr>
        </p:nvGraphicFramePr>
        <p:xfrm>
          <a:off x="901521" y="1202204"/>
          <a:ext cx="3289479" cy="230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966713"/>
              </p:ext>
            </p:extLst>
          </p:nvPr>
        </p:nvGraphicFramePr>
        <p:xfrm>
          <a:off x="457200" y="4012663"/>
          <a:ext cx="3456116" cy="25015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43471"/>
                <a:gridCol w="910711"/>
                <a:gridCol w="800967"/>
                <a:gridCol w="800967"/>
              </a:tblGrid>
              <a:tr h="544496">
                <a:tc gridSpan="4">
                  <a:txBody>
                    <a:bodyPr/>
                    <a:lstStyle/>
                    <a:p>
                      <a:pPr marL="18415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</a:t>
                      </a:r>
                      <a:r>
                        <a:rPr lang="en-US" sz="1400" dirty="0" smtClean="0">
                          <a:effectLst/>
                        </a:rPr>
                        <a:t>4.5 </a:t>
                      </a:r>
                      <a:r>
                        <a:rPr lang="en-US" sz="1400" dirty="0">
                          <a:effectLst/>
                        </a:rPr>
                        <a:t>Relationship between porosity and density</a:t>
                      </a:r>
                      <a:endParaRPr lang="ru-RU" sz="12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4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7 day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14 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28 day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654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R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46,24%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63,36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10,09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85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Series 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70,73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95,74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99,99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85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Series 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highlight>
                            <a:srgbClr val="FFFF00"/>
                          </a:highlight>
                        </a:rPr>
                        <a:t>0,9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99,63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highlight>
                            <a:srgbClr val="FFFF00"/>
                          </a:highlight>
                        </a:rPr>
                        <a:t>17,1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85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Series 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81,99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98,26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84,19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85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Series 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98,82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81,14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99,88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21" name="Диаграмма 20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31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1685991"/>
              </p:ext>
            </p:extLst>
          </p:nvPr>
        </p:nvGraphicFramePr>
        <p:xfrm>
          <a:off x="4572001" y="1202205"/>
          <a:ext cx="3276600" cy="230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482819"/>
              </p:ext>
            </p:extLst>
          </p:nvPr>
        </p:nvGraphicFramePr>
        <p:xfrm>
          <a:off x="4190999" y="4015056"/>
          <a:ext cx="3657602" cy="24991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6315"/>
                <a:gridCol w="946785"/>
                <a:gridCol w="857251"/>
                <a:gridCol w="857251"/>
              </a:tblGrid>
              <a:tr h="480064">
                <a:tc gridSpan="4">
                  <a:txBody>
                    <a:bodyPr/>
                    <a:lstStyle/>
                    <a:p>
                      <a:pPr marL="548640" marR="548640" algn="just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</a:t>
                      </a:r>
                      <a:r>
                        <a:rPr lang="en-US" sz="1400" dirty="0" smtClean="0">
                          <a:effectLst/>
                        </a:rPr>
                        <a:t>4.6. </a:t>
                      </a:r>
                      <a:r>
                        <a:rPr lang="en-US" sz="1400" dirty="0">
                          <a:effectLst/>
                        </a:rPr>
                        <a:t>Relationship between density and absorption</a:t>
                      </a:r>
                      <a:endParaRPr lang="ru-RU" sz="12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 day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 day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28 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58,07%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69,52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32,89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Series 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80,5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99,88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90,09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Series 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</a:rPr>
                        <a:t>27,61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99,68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28,2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Series 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86,44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99,8</a:t>
                      </a: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91,2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365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Series</a:t>
                      </a:r>
                      <a:r>
                        <a:rPr lang="ru-RU" sz="1400" dirty="0">
                          <a:effectLst/>
                        </a:rPr>
                        <a:t> 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99,97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81,14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22" name="Диаграмма 21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2B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352114"/>
              </p:ext>
            </p:extLst>
          </p:nvPr>
        </p:nvGraphicFramePr>
        <p:xfrm>
          <a:off x="8126284" y="1202205"/>
          <a:ext cx="3456116" cy="230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070536"/>
              </p:ext>
            </p:extLst>
          </p:nvPr>
        </p:nvGraphicFramePr>
        <p:xfrm>
          <a:off x="8126284" y="4012663"/>
          <a:ext cx="3760915" cy="25015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4458"/>
                <a:gridCol w="973529"/>
                <a:gridCol w="881464"/>
                <a:gridCol w="881464"/>
              </a:tblGrid>
              <a:tr h="581289">
                <a:tc gridSpan="4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</a:t>
                      </a:r>
                      <a:r>
                        <a:rPr lang="en-US" sz="1400" dirty="0" smtClean="0">
                          <a:effectLst/>
                        </a:rPr>
                        <a:t>4.7 </a:t>
                      </a:r>
                      <a:r>
                        <a:rPr lang="en-US" sz="1400" dirty="0">
                          <a:effectLst/>
                        </a:rPr>
                        <a:t>Relationship between porosity and absorption</a:t>
                      </a:r>
                      <a:endParaRPr lang="ru-RU" sz="12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 day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 </a:t>
                      </a:r>
                      <a:r>
                        <a:rPr lang="ru-RU" sz="1400" dirty="0" err="1">
                          <a:effectLst/>
                        </a:rPr>
                        <a:t>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 </a:t>
                      </a:r>
                      <a:r>
                        <a:rPr lang="ru-RU" sz="1400" dirty="0" err="1">
                          <a:effectLst/>
                        </a:rPr>
                        <a:t>day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Overall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96,17%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86,34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18,45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98,7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97,04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88,08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63,57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highlight>
                            <a:srgbClr val="FFFF00"/>
                          </a:highlight>
                        </a:rPr>
                        <a:t>30,46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Series 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99,63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97,26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98,84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996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Series</a:t>
                      </a:r>
                      <a:r>
                        <a:rPr lang="ru-RU" sz="1400" dirty="0">
                          <a:effectLst/>
                        </a:rPr>
                        <a:t> 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99,19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99,92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 lnSpcReduction="10000"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5. THERMAL CONDUCTIVITY PREDICTION MODEL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8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71600" y="272405"/>
            <a:ext cx="922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5. Thermal Conductivity Prediction Model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1066801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Multivariate Linear Regression Analysis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MINITAB Statistical Software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17350"/>
              </p:ext>
            </p:extLst>
          </p:nvPr>
        </p:nvGraphicFramePr>
        <p:xfrm>
          <a:off x="304800" y="1981200"/>
          <a:ext cx="7794939" cy="37599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1337"/>
                <a:gridCol w="668604"/>
                <a:gridCol w="669462"/>
                <a:gridCol w="978444"/>
                <a:gridCol w="608524"/>
                <a:gridCol w="489222"/>
                <a:gridCol w="489222"/>
                <a:gridCol w="607665"/>
                <a:gridCol w="608524"/>
                <a:gridCol w="489222"/>
                <a:gridCol w="608524"/>
                <a:gridCol w="608524"/>
                <a:gridCol w="607665"/>
              </a:tblGrid>
              <a:tr h="293832">
                <a:tc gridSpan="13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Table </a:t>
                      </a:r>
                      <a:r>
                        <a:rPr lang="en-US" sz="1600" kern="100" dirty="0" smtClean="0">
                          <a:effectLst/>
                        </a:rPr>
                        <a:t>5.1</a:t>
                      </a:r>
                      <a:r>
                        <a:rPr lang="en-US" sz="1600" kern="100" dirty="0">
                          <a:effectLst/>
                        </a:rPr>
                        <a:t>. Simulation Analysis of 14-day cured sample results</a:t>
                      </a:r>
                      <a:endParaRPr lang="ru-RU" sz="14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#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R</a:t>
                      </a:r>
                      <a:r>
                        <a:rPr lang="en-US" sz="1600" kern="100" baseline="30000">
                          <a:effectLst/>
                        </a:rPr>
                        <a:t>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Cp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Abs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effectLst/>
                        </a:rPr>
                        <a:t>ρ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P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NS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C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FA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GS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GF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</a:rPr>
                        <a:t>86.2</a:t>
                      </a:r>
                      <a:endParaRPr lang="ru-RU" sz="1400" b="1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4.5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0.012215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622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85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4.8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0.012748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84.1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6.2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0.013126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83.7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6.3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0.13286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 i="0" kern="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400" b="0" i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100" dirty="0">
                          <a:solidFill>
                            <a:srgbClr val="FF0000"/>
                          </a:solidFill>
                          <a:effectLst/>
                        </a:rPr>
                        <a:t>85.8</a:t>
                      </a:r>
                      <a:endParaRPr lang="ru-RU" sz="1400" b="1" i="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7.1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0.012393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79.7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8.1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0.014826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32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80.1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9.0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0.014688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x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x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05801" y="1981200"/>
            <a:ext cx="3429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Criteria: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– exactness coefficients – higher is better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err="1" smtClean="0"/>
              <a:t>Cp</a:t>
            </a:r>
            <a:r>
              <a:rPr lang="en-US" dirty="0" smtClean="0"/>
              <a:t> – set of terms, closer to the number of variables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S – standard error, lower is better.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1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71600" y="272405"/>
            <a:ext cx="922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5. Thermal Conductivity Prediction Model</a:t>
            </a:r>
            <a:endParaRPr lang="ru-RU" sz="2400" b="1" dirty="0">
              <a:solidFill>
                <a:srgbClr val="00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7679" y="1548798"/>
                <a:ext cx="1078250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𝟎𝟔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𝟏𝟒𝟕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𝑨𝒃𝒔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𝟏𝟑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𝟎𝟒𝟐𝟔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𝟎𝟎𝟔𝟑𝟏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∆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𝟎𝟔𝟔𝟗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𝑵𝑺</m:t>
                    </m:r>
                  </m:oMath>
                </a14:m>
                <a:r>
                  <a:rPr lang="en-US" sz="1600" b="1" dirty="0" smtClean="0"/>
                  <a:t> – 0,000263 Cement + 0,0731 GS + 0,0771 GF</a:t>
                </a:r>
                <a:endParaRPr lang="ru-RU" sz="16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79" y="1548798"/>
                <a:ext cx="10782504" cy="246221"/>
              </a:xfrm>
              <a:prstGeom prst="rect">
                <a:avLst/>
              </a:prstGeom>
              <a:blipFill rotWithShape="0">
                <a:blip r:embed="rId2"/>
                <a:stretch>
                  <a:fillRect l="-678" t="-25000" r="-170" b="-5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609600" y="1795019"/>
            <a:ext cx="10834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310" marR="384810" algn="just">
              <a:lnSpc>
                <a:spcPct val="150000"/>
              </a:lnSpc>
              <a:spcAft>
                <a:spcPts val="0"/>
              </a:spcAft>
            </a:pPr>
            <a:r>
              <a:rPr lang="en-US" sz="16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where,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λ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thermal conductivity, 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Abs – absorption,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ρ – density,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porosity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Δ x – thickness,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NS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normal sand,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GS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glass sand, 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GF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glass fiber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Таблица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4030512"/>
                  </p:ext>
                </p:extLst>
              </p:nvPr>
            </p:nvGraphicFramePr>
            <p:xfrm>
              <a:off x="1828800" y="2869893"/>
              <a:ext cx="7696201" cy="366935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119104"/>
                    <a:gridCol w="2127328"/>
                    <a:gridCol w="2190933"/>
                    <a:gridCol w="2258836"/>
                  </a:tblGrid>
                  <a:tr h="261661">
                    <a:tc gridSpan="4">
                      <a:txBody>
                        <a:bodyPr/>
                        <a:lstStyle/>
                        <a:p>
                          <a:pPr marL="548640" marR="548640" algn="ctr">
                            <a:lnSpc>
                              <a:spcPct val="107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Table </a:t>
                          </a:r>
                          <a:r>
                            <a:rPr lang="en-US" sz="1600" kern="100" dirty="0" smtClean="0">
                              <a:effectLst/>
                            </a:rPr>
                            <a:t>5.2. </a:t>
                          </a:r>
                          <a:r>
                            <a:rPr lang="en-US" sz="1600" kern="100" dirty="0">
                              <a:effectLst/>
                            </a:rPr>
                            <a:t>MLR analyses of NAAC samples</a:t>
                          </a:r>
                          <a:endParaRPr lang="ru-RU" sz="1400" i="1" kern="100" dirty="0">
                            <a:solidFill>
                              <a:srgbClr val="40404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7-day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14-day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28-day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0719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Best-fit model</a:t>
                          </a:r>
                          <a:endParaRPr lang="ru-RU" sz="14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2,54 + 0,0053 Δx + 0,158 ρ - 0,0053 P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 +  0,0014 Abs - 0,0251 NS + 0,000015 Cement - 0,0259 GS - 0,0204 GF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4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 −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𝟎𝟔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𝟎𝟏𝟒𝟕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𝑨𝒃𝒔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𝟎𝟒𝟐𝟔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𝟎𝟎𝟔𝟑𝟏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𝜟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𝟎𝟔𝟔𝟗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𝑵𝑺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𝟎𝟎𝟎𝟐𝟔𝟑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𝑪𝒆𝒎𝒆𝒏𝒕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𝟎𝟕𝟑𝟏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𝑮𝑺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𝟎𝟕𝟕𝟏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1600" kern="100">
                                    <a:effectLst/>
                                    <a:latin typeface="Cambria Math" panose="02040503050406030204" pitchFamily="18" charset="0"/>
                                  </a:rPr>
                                  <m:t>𝑮𝑭</m:t>
                                </m:r>
                              </m:oMath>
                            </m:oMathPara>
                          </a14:m>
                          <a:endParaRPr lang="ru-RU" sz="14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-6,7 - 0,003331 Abs + 0,246 ρ+ 0,00170 P   + 0,00203 </a:t>
                          </a:r>
                          <a:r>
                            <a:rPr lang="en-US" sz="1600" kern="100" dirty="0" err="1">
                              <a:effectLst/>
                            </a:rPr>
                            <a:t>Δx</a:t>
                          </a:r>
                          <a:r>
                            <a:rPr lang="en-US" sz="1600" kern="100" dirty="0">
                              <a:effectLst/>
                            </a:rPr>
                            <a:t>+ 0,068 NS - 0,000970 Cement + 0,065 GS + 0,046 GF</a:t>
                          </a:r>
                          <a:endParaRPr lang="ru-RU" sz="1400" kern="100" dirty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 </a:t>
                          </a:r>
                          <a:endParaRPr lang="ru-RU" sz="14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R</a:t>
                          </a:r>
                          <a:r>
                            <a:rPr lang="en-US" sz="1600" kern="100" baseline="30000">
                              <a:effectLst/>
                            </a:rPr>
                            <a:t>2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70.8 %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85.8%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80.5%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S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0.015742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0.012393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0.017615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Таблица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4030512"/>
                  </p:ext>
                </p:extLst>
              </p:nvPr>
            </p:nvGraphicFramePr>
            <p:xfrm>
              <a:off x="1828800" y="2869893"/>
              <a:ext cx="7696201" cy="366935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119104"/>
                    <a:gridCol w="2127328"/>
                    <a:gridCol w="2190933"/>
                    <a:gridCol w="2258836"/>
                  </a:tblGrid>
                  <a:tr h="261661">
                    <a:tc gridSpan="4">
                      <a:txBody>
                        <a:bodyPr/>
                        <a:lstStyle/>
                        <a:p>
                          <a:pPr marL="548640" marR="548640" algn="ctr">
                            <a:lnSpc>
                              <a:spcPct val="107000"/>
                            </a:lnSpc>
                            <a:spcBef>
                              <a:spcPts val="10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Table </a:t>
                          </a:r>
                          <a:r>
                            <a:rPr lang="en-US" sz="1600" kern="100" dirty="0" smtClean="0">
                              <a:effectLst/>
                            </a:rPr>
                            <a:t>5.2. </a:t>
                          </a:r>
                          <a:r>
                            <a:rPr lang="en-US" sz="1600" kern="100" dirty="0">
                              <a:effectLst/>
                            </a:rPr>
                            <a:t>MLR analyses of NAAC samples</a:t>
                          </a:r>
                          <a:endParaRPr lang="ru-RU" sz="1400" i="1" kern="100" dirty="0">
                            <a:solidFill>
                              <a:srgbClr val="40404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7-day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14-day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28-day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0719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Best-fit model</a:t>
                          </a:r>
                          <a:endParaRPr lang="ru-RU" sz="14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2,54 + 0,0053 Δx + 0,158 ρ - 0,0053 P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 +  0,0014 Abs - 0,0251 NS + 0,000015 Cement - 0,0259 GS - 0,0204 GF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400" kern="10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 </a:t>
                          </a:r>
                          <a:endParaRPr lang="ru-RU" sz="1400" kern="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49025" t="-29815" r="-103900" b="-353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-6,7 - 0,003331 Abs + 0,246 ρ+ 0,00170 P   + 0,00203 </a:t>
                          </a:r>
                          <a:r>
                            <a:rPr lang="en-US" sz="1600" kern="100" dirty="0" err="1">
                              <a:effectLst/>
                            </a:rPr>
                            <a:t>Δx</a:t>
                          </a:r>
                          <a:r>
                            <a:rPr lang="en-US" sz="1600" kern="100" dirty="0">
                              <a:effectLst/>
                            </a:rPr>
                            <a:t>+ 0,068 NS - 0,000970 Cement + 0,065 GS + 0,046 GF</a:t>
                          </a:r>
                          <a:endParaRPr lang="ru-RU" sz="1400" kern="100" dirty="0">
                            <a:effectLst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 </a:t>
                          </a:r>
                          <a:endParaRPr lang="ru-RU" sz="1400" kern="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R</a:t>
                          </a:r>
                          <a:r>
                            <a:rPr lang="en-US" sz="1600" kern="100" baseline="30000">
                              <a:effectLst/>
                            </a:rPr>
                            <a:t>2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70.8 %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85.8%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80.5%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66833"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S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0.015742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>
                              <a:effectLst/>
                            </a:rPr>
                            <a:t>0.012393</a:t>
                          </a:r>
                          <a:endParaRPr lang="ru-RU" sz="1600" kern="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R="38481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00" dirty="0">
                              <a:effectLst/>
                            </a:rPr>
                            <a:t>0.017615</a:t>
                          </a:r>
                          <a:endParaRPr lang="ru-RU" sz="1600" kern="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11201400" y="1418981"/>
            <a:ext cx="87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(eq. 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0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6. ENERGY SAVING SIMULATION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5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24136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6.Evaluation </a:t>
            </a:r>
            <a:r>
              <a:rPr lang="en-US" sz="2400" b="1" dirty="0">
                <a:solidFill>
                  <a:srgbClr val="000066"/>
                </a:solidFill>
              </a:rPr>
              <a:t>of Energy </a:t>
            </a:r>
            <a:r>
              <a:rPr lang="en-US" sz="2400" b="1" dirty="0" smtClean="0">
                <a:solidFill>
                  <a:srgbClr val="000066"/>
                </a:solidFill>
              </a:rPr>
              <a:t>Conservation</a:t>
            </a:r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3340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Figure 6.1. </a:t>
            </a:r>
            <a:r>
              <a:rPr lang="en-US" sz="1600" b="1" i="1" dirty="0"/>
              <a:t>5-storey residential building model for energy simulation </a:t>
            </a:r>
            <a:endParaRPr lang="ru-RU" sz="16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81302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Floor: 5</a:t>
            </a:r>
          </a:p>
          <a:p>
            <a:r>
              <a:rPr lang="en-US" dirty="0" smtClean="0"/>
              <a:t>1 floor area: 770,88 m2</a:t>
            </a:r>
          </a:p>
          <a:p>
            <a:r>
              <a:rPr lang="en-US" dirty="0" smtClean="0"/>
              <a:t>Total area: 3854,4 m2</a:t>
            </a:r>
          </a:p>
          <a:p>
            <a:endParaRPr lang="ru-RU" dirty="0"/>
          </a:p>
        </p:txBody>
      </p:sp>
      <p:pic>
        <p:nvPicPr>
          <p:cNvPr id="12" name="Рисунок 11" descr="C:\Users\34\Dropbox\02.MSc_Research_Inzhu\Design Builder Simulation\Figures\++++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" t="18509" r="3948" b="11884"/>
          <a:stretch/>
        </p:blipFill>
        <p:spPr bwMode="auto">
          <a:xfrm>
            <a:off x="304800" y="1828801"/>
            <a:ext cx="5105400" cy="3352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168681"/>
              </p:ext>
            </p:extLst>
          </p:nvPr>
        </p:nvGraphicFramePr>
        <p:xfrm>
          <a:off x="5638800" y="1828801"/>
          <a:ext cx="6248400" cy="313105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73798"/>
                <a:gridCol w="884312"/>
                <a:gridCol w="1080441"/>
                <a:gridCol w="114249"/>
                <a:gridCol w="868474"/>
                <a:gridCol w="884126"/>
                <a:gridCol w="1143000"/>
              </a:tblGrid>
              <a:tr h="0">
                <a:tc gridSpan="7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Table </a:t>
                      </a:r>
                      <a:r>
                        <a:rPr lang="en-US" sz="1600" kern="100" dirty="0" smtClean="0">
                          <a:effectLst/>
                        </a:rPr>
                        <a:t>6.1 </a:t>
                      </a:r>
                      <a:r>
                        <a:rPr lang="en-US" sz="1600" kern="100" dirty="0">
                          <a:effectLst/>
                        </a:rPr>
                        <a:t>Properties of wall structure materials</a:t>
                      </a:r>
                      <a:endParaRPr lang="ru-RU" sz="14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Materials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Thickness (mm)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Thermal conductivity (W/m·K)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Specific heat (J/kg·K)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Density (kg/m</a:t>
                      </a:r>
                      <a:r>
                        <a:rPr lang="en-US" sz="1600" kern="100" baseline="30000">
                          <a:effectLst/>
                        </a:rPr>
                        <a:t>3</a:t>
                      </a:r>
                      <a:r>
                        <a:rPr lang="en-US" sz="1600" kern="100">
                          <a:effectLst/>
                        </a:rPr>
                        <a:t>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Cost 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Decorative Plaster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0.33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2040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520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1.26 (GBP/m2)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Mineral Wool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100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0.038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840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140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33.56 (GBP/m3)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NAAC 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300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From Experimental Results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25.61 (GBP/m3)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Cement/Plaster/Mortar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15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0.72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840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1760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0.75 (GBP/m2)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0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2413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6. Design Builder Simulation Results</a:t>
            </a:r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4892899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Figure 6.2 Heating Load of NAAC</a:t>
            </a:r>
            <a:endParaRPr lang="ru-RU" sz="1600" b="1" i="1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xmlns:w="http://schemas.openxmlformats.org/wordprocessingml/2006/main" xmlns:w10="urn:schemas-microsoft-com:office:word" xmlns:v="urn:schemas-microsoft-com:vml" xmlns:o="urn:schemas-microsoft-com:office:offic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5D494446-8A71-40FF-9FBD-C7D81847C1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5119201"/>
              </p:ext>
            </p:extLst>
          </p:nvPr>
        </p:nvGraphicFramePr>
        <p:xfrm>
          <a:off x="685800" y="1330925"/>
          <a:ext cx="5257800" cy="354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15="http://schemas.microsoft.com/office/word/2012/wordml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00000000-0008-0000-0000-000006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6027442"/>
              </p:ext>
            </p:extLst>
          </p:nvPr>
        </p:nvGraphicFramePr>
        <p:xfrm>
          <a:off x="6324600" y="1330925"/>
          <a:ext cx="5257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477000" y="4892899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Figure 6.3 Cooling Load of NAAC</a:t>
            </a:r>
            <a:endParaRPr lang="ru-RU" sz="16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989800"/>
              </p:ext>
            </p:extLst>
          </p:nvPr>
        </p:nvGraphicFramePr>
        <p:xfrm>
          <a:off x="1828800" y="5417928"/>
          <a:ext cx="8534394" cy="110217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772121"/>
                <a:gridCol w="775771"/>
                <a:gridCol w="776684"/>
                <a:gridCol w="647084"/>
                <a:gridCol w="775771"/>
                <a:gridCol w="647084"/>
                <a:gridCol w="647084"/>
                <a:gridCol w="775771"/>
                <a:gridCol w="647084"/>
                <a:gridCol w="647084"/>
                <a:gridCol w="753867"/>
                <a:gridCol w="668989"/>
              </a:tblGrid>
              <a:tr h="0">
                <a:tc gridSpan="12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Table </a:t>
                      </a:r>
                      <a:r>
                        <a:rPr lang="en-US" sz="1600" kern="100" dirty="0" smtClean="0">
                          <a:effectLst/>
                        </a:rPr>
                        <a:t>6.2 Temperature </a:t>
                      </a:r>
                      <a:r>
                        <a:rPr lang="en-US" sz="1600" kern="100" dirty="0">
                          <a:effectLst/>
                        </a:rPr>
                        <a:t>Data</a:t>
                      </a:r>
                      <a:endParaRPr lang="ru-RU" sz="14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Temperature (°C)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Jan.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Feb.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March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Apr.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May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June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July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Aug.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Sept.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Oct.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Nov.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Dec.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-10,6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-10,2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-5,5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5,8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14,2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18,4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20,0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17,6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12,1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r>
                        <a:rPr lang="ru-RU" sz="1600" kern="100">
                          <a:effectLst/>
                        </a:rPr>
                        <a:t>,4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00">
                          <a:effectLst/>
                        </a:rPr>
                        <a:t>-3,9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effectLst/>
                        </a:rPr>
                        <a:t>-7,7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9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2413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6. Design Builder Simulation Results</a:t>
            </a:r>
            <a:endParaRPr lang="en-US" sz="2400" b="1" dirty="0">
              <a:solidFill>
                <a:srgbClr val="000066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839128"/>
              </p:ext>
            </p:extLst>
          </p:nvPr>
        </p:nvGraphicFramePr>
        <p:xfrm>
          <a:off x="2895600" y="990602"/>
          <a:ext cx="6477000" cy="55025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0864"/>
                <a:gridCol w="1467836"/>
                <a:gridCol w="1055905"/>
                <a:gridCol w="1804193"/>
                <a:gridCol w="1358202"/>
              </a:tblGrid>
              <a:tr h="407213">
                <a:tc gridSpan="5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Table </a:t>
                      </a:r>
                      <a:r>
                        <a:rPr lang="en-US" sz="1800" dirty="0" smtClean="0">
                          <a:effectLst/>
                        </a:rPr>
                        <a:t>6.3 </a:t>
                      </a:r>
                      <a:r>
                        <a:rPr lang="en-US" sz="1800" dirty="0">
                          <a:effectLst/>
                        </a:rPr>
                        <a:t>Site and Source Energy </a:t>
                      </a:r>
                      <a:r>
                        <a:rPr lang="en-US" sz="1800" dirty="0" smtClean="0">
                          <a:effectLst/>
                        </a:rPr>
                        <a:t>Results</a:t>
                      </a:r>
                      <a:r>
                        <a:rPr lang="en-US" sz="1800" baseline="0" dirty="0" smtClean="0">
                          <a:effectLst/>
                        </a:rPr>
                        <a:t> of NAAC</a:t>
                      </a:r>
                      <a:endParaRPr lang="ru-RU" sz="16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9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Mixt.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Site Energy (kWh)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Saving (%)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Source Energy (kWh)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Saving (%)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441951,37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1439826,96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M2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435181,79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1.53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1411635,35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1.96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M3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436270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,53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1.28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1415997,94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1.65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440145,32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1431427,23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442736,82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1441666,33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-0.13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440805,19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1434000,91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441224,13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1435729,03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441814,88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1438049,840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M9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437362,03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1.03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1420350,17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1.35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440353,07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1432258,39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7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M11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440556,22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1433059,8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6441" y="2404387"/>
            <a:ext cx="2885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glass sand replacement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6440" y="5181600"/>
            <a:ext cx="2885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Combination of glass sand and glass fiber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77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2413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6. Comparison with conventional walls</a:t>
            </a:r>
            <a:endParaRPr lang="en-US" sz="2400" b="1" dirty="0">
              <a:solidFill>
                <a:srgbClr val="000066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905587"/>
              </p:ext>
            </p:extLst>
          </p:nvPr>
        </p:nvGraphicFramePr>
        <p:xfrm>
          <a:off x="304800" y="1104900"/>
          <a:ext cx="7924800" cy="3652902"/>
        </p:xfrm>
        <a:graphic>
          <a:graphicData uri="http://schemas.openxmlformats.org/drawingml/2006/table">
            <a:tbl>
              <a:tblPr firstRow="1" firstCol="1" lastCol="1" bandRow="1">
                <a:tableStyleId>{5940675A-B579-460E-94D1-54222C63F5DA}</a:tableStyleId>
              </a:tblPr>
              <a:tblGrid>
                <a:gridCol w="2314018"/>
                <a:gridCol w="1024054"/>
                <a:gridCol w="1293405"/>
                <a:gridCol w="1219399"/>
                <a:gridCol w="828709"/>
                <a:gridCol w="1245215"/>
              </a:tblGrid>
              <a:tr h="218076">
                <a:tc gridSpan="6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Table </a:t>
                      </a:r>
                      <a:r>
                        <a:rPr lang="en-US" sz="1600" dirty="0" smtClean="0">
                          <a:effectLst/>
                        </a:rPr>
                        <a:t>6.4 </a:t>
                      </a:r>
                      <a:r>
                        <a:rPr lang="en-US" sz="1600" dirty="0">
                          <a:effectLst/>
                        </a:rPr>
                        <a:t>Concrete wall layer</a:t>
                      </a:r>
                      <a:endParaRPr lang="ru-RU" sz="1400" i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8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Materials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Thickness (mm)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Thermal conductivity (W/</a:t>
                      </a:r>
                      <a:r>
                        <a:rPr lang="en-US" sz="1600" dirty="0" err="1">
                          <a:effectLst/>
                        </a:rPr>
                        <a:t>m·K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Specific heat (J/</a:t>
                      </a:r>
                      <a:r>
                        <a:rPr lang="en-US" sz="1600" dirty="0" err="1">
                          <a:effectLst/>
                        </a:rPr>
                        <a:t>kg·K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Density (kg/m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647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Cost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Decorative Plaster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0,33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2040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520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1,26 (GBP/m2)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External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Panel</a:t>
                      </a:r>
                      <a:r>
                        <a:rPr lang="ru-RU" sz="1600" dirty="0">
                          <a:effectLst/>
                        </a:rPr>
                        <a:t> (M400 </a:t>
                      </a:r>
                      <a:r>
                        <a:rPr lang="ru-RU" sz="1600" dirty="0" err="1">
                          <a:effectLst/>
                        </a:rPr>
                        <a:t>Concrete</a:t>
                      </a:r>
                      <a:r>
                        <a:rPr lang="ru-RU" sz="1600" dirty="0">
                          <a:effectLst/>
                        </a:rPr>
                        <a:t>)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2400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21,06 (GBP/m3)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Mineral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wool</a:t>
                      </a:r>
                      <a:r>
                        <a:rPr lang="ru-RU" sz="1600" dirty="0">
                          <a:effectLst/>
                        </a:rPr>
                        <a:t> (PAROC WAS 35)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180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0,038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33,56 (GBP/m3)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Internal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Panel</a:t>
                      </a:r>
                      <a:r>
                        <a:rPr lang="ru-RU" sz="1600" dirty="0">
                          <a:effectLst/>
                        </a:rPr>
                        <a:t> (M250 </a:t>
                      </a:r>
                      <a:r>
                        <a:rPr lang="ru-RU" sz="1600" dirty="0" err="1">
                          <a:effectLst/>
                        </a:rPr>
                        <a:t>Concrete</a:t>
                      </a:r>
                      <a:r>
                        <a:rPr lang="ru-RU" sz="1600" dirty="0">
                          <a:effectLst/>
                        </a:rPr>
                        <a:t>)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2400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17,55 (GBP/m3)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Gypsum</a:t>
                      </a:r>
                      <a:r>
                        <a:rPr lang="ru-RU" sz="1600" dirty="0">
                          <a:effectLst/>
                        </a:rPr>
                        <a:t>/</a:t>
                      </a:r>
                      <a:r>
                        <a:rPr lang="ru-RU" sz="1600" dirty="0" err="1">
                          <a:effectLst/>
                        </a:rPr>
                        <a:t>Cement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Plaster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1760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0,75 (GBP/m2)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367229"/>
              </p:ext>
            </p:extLst>
          </p:nvPr>
        </p:nvGraphicFramePr>
        <p:xfrm>
          <a:off x="3886200" y="4953000"/>
          <a:ext cx="7905750" cy="157824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81150"/>
                <a:gridCol w="1581150"/>
                <a:gridCol w="1581150"/>
                <a:gridCol w="1581150"/>
                <a:gridCol w="1581150"/>
              </a:tblGrid>
              <a:tr h="528199">
                <a:tc gridSpan="5">
                  <a:txBody>
                    <a:bodyPr/>
                    <a:lstStyle/>
                    <a:p>
                      <a:pPr marL="548640" marR="548640" algn="ctr">
                        <a:lnSpc>
                          <a:spcPct val="10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Table </a:t>
                      </a:r>
                      <a:r>
                        <a:rPr lang="en-US" sz="1600" kern="100" dirty="0" smtClean="0">
                          <a:effectLst/>
                        </a:rPr>
                        <a:t>6.5. </a:t>
                      </a:r>
                      <a:r>
                        <a:rPr lang="en-US" sz="1600" kern="100" dirty="0">
                          <a:effectLst/>
                        </a:rPr>
                        <a:t>Comparison between two different wall layer results (annual)</a:t>
                      </a:r>
                      <a:endParaRPr lang="ru-RU" sz="1400" i="1" kern="1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1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Wall Layers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Heating Load (kWh)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Cooling Load (kWh)  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Site Energy (kWh) 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Source Energy (kWh) 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4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NAAC M2 wall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338676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24206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435182</a:t>
                      </a:r>
                      <a:endParaRPr lang="ru-RU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1411635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74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Project Wall 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339422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24844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435505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1413598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4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7. Feasibility of NAAC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78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1. BACKGROUND AND INTRODUCTION 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1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7240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7. Feasibility of NAAC</a:t>
            </a:r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95400" y="1524000"/>
            <a:ext cx="92996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cost of materials for 1m3 of NAAC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Machinery cost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Electricity cost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Salary for workers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Total 67$ for 1m3 of NAAC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Save from utility bills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357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8. CONCLUSION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71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B3A19-004B-4B5A-BBA9-25954BDBC04E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95400" y="27240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8</a:t>
            </a:r>
            <a:r>
              <a:rPr lang="en-US" sz="2400" b="1" dirty="0" smtClean="0">
                <a:solidFill>
                  <a:srgbClr val="000066"/>
                </a:solidFill>
              </a:rPr>
              <a:t>. Conclusion</a:t>
            </a:r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65349" y="1219200"/>
            <a:ext cx="10439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Successfully develop the mixture proportions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Synergetic effect of combined glass sand and glass fiber on properties of NAAC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/>
              <a:t>Statistical model with high R2 was developed to </a:t>
            </a:r>
            <a:r>
              <a:rPr lang="en-US" sz="2000" b="1" dirty="0"/>
              <a:t>predict the thermal conductivity of </a:t>
            </a:r>
            <a:r>
              <a:rPr lang="en-US" sz="2000" b="1" dirty="0" smtClean="0"/>
              <a:t>NAAC</a:t>
            </a:r>
            <a:endParaRPr lang="ru-RU" sz="2000" b="1" dirty="0"/>
          </a:p>
          <a:p>
            <a:pPr marL="285750" lvl="0" indent="-285750" fontAlgn="base">
              <a:buFont typeface="Wingdings" panose="05000000000000000000" pitchFamily="2" charset="2"/>
              <a:buChar char="ü"/>
            </a:pPr>
            <a:r>
              <a:rPr lang="en-US" sz="2000" b="1" dirty="0" smtClean="0"/>
              <a:t> Energy </a:t>
            </a:r>
            <a:r>
              <a:rPr lang="en-US" sz="2000" b="1" dirty="0"/>
              <a:t>s</a:t>
            </a:r>
            <a:r>
              <a:rPr lang="en-US" sz="2000" b="1" dirty="0" smtClean="0"/>
              <a:t>aving effect was proved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3276600"/>
            <a:ext cx="11277600" cy="304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b="1" dirty="0">
                <a:solidFill>
                  <a:srgbClr val="000066"/>
                </a:solidFill>
              </a:rPr>
              <a:t>Recommendations:</a:t>
            </a:r>
          </a:p>
          <a:p>
            <a:pPr lvl="0"/>
            <a:endParaRPr lang="en-US" sz="2000" b="1" dirty="0" smtClean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 smtClean="0"/>
              <a:t>The </a:t>
            </a:r>
            <a:r>
              <a:rPr lang="en-US" sz="2000" b="1" dirty="0"/>
              <a:t>long-term effect of combined glass sand and glass fiber on </a:t>
            </a:r>
            <a:r>
              <a:rPr lang="en-US" sz="2000" b="1" dirty="0" smtClean="0"/>
              <a:t>properties </a:t>
            </a:r>
            <a:r>
              <a:rPr lang="en-US" sz="2000" b="1" dirty="0"/>
              <a:t>of </a:t>
            </a:r>
            <a:r>
              <a:rPr lang="en-US" sz="2000" b="1" dirty="0" smtClean="0"/>
              <a:t>NAAC</a:t>
            </a:r>
            <a:endParaRPr lang="ru-RU" sz="2000" b="1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The Alkali – Silica Reaction between the aggregate and cementitious materials </a:t>
            </a:r>
            <a:endParaRPr lang="en-US" sz="2000" b="1" dirty="0" smtClean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 smtClean="0"/>
              <a:t>More </a:t>
            </a:r>
            <a:r>
              <a:rPr lang="en-US" sz="2000" b="1" dirty="0"/>
              <a:t>measurements (more mixture parameters) are needed in order to precisely predict the model based on the Multivariate Linear Regression analysis. </a:t>
            </a:r>
            <a:endParaRPr lang="ru-RU" sz="2000" b="1" dirty="0"/>
          </a:p>
          <a:p>
            <a:r>
              <a:rPr lang="en-US" dirty="0"/>
              <a:t> 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08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224136"/>
            <a:ext cx="2863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REFERENCE LIST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923" y="1600200"/>
            <a:ext cx="116784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References</a:t>
            </a:r>
            <a:endParaRPr lang="ru-RU" dirty="0"/>
          </a:p>
          <a:p>
            <a:r>
              <a:rPr lang="en-US" dirty="0"/>
              <a:t>[1] Jiang, Yi, Tung-Chai Ling, Kim Hung Mo, and </a:t>
            </a:r>
            <a:r>
              <a:rPr lang="en-US" dirty="0" err="1"/>
              <a:t>Caijun</a:t>
            </a:r>
            <a:r>
              <a:rPr lang="en-US" dirty="0"/>
              <a:t> Shi. 2019. "A critical review of waste glass powder–Multiple roles of utilization in cement-based materials and construction products." </a:t>
            </a:r>
            <a:r>
              <a:rPr lang="en-US" i="1" dirty="0"/>
              <a:t>Journal of environmental management</a:t>
            </a:r>
            <a:r>
              <a:rPr lang="en-US" dirty="0"/>
              <a:t> 242: 440-449.</a:t>
            </a:r>
            <a:endParaRPr lang="ru-RU" dirty="0"/>
          </a:p>
          <a:p>
            <a:r>
              <a:rPr lang="en-US" dirty="0"/>
              <a:t>[2] </a:t>
            </a:r>
            <a:r>
              <a:rPr lang="en-US" dirty="0" err="1"/>
              <a:t>Karazi</a:t>
            </a:r>
            <a:r>
              <a:rPr lang="en-US" dirty="0"/>
              <a:t>, S. M., I. U. </a:t>
            </a:r>
            <a:r>
              <a:rPr lang="en-US" dirty="0" err="1"/>
              <a:t>Ahad</a:t>
            </a:r>
            <a:r>
              <a:rPr lang="en-US" dirty="0"/>
              <a:t>, and K. Y. </a:t>
            </a:r>
            <a:r>
              <a:rPr lang="en-US" dirty="0" err="1"/>
              <a:t>Benyounis</a:t>
            </a:r>
            <a:r>
              <a:rPr lang="en-US" dirty="0"/>
              <a:t>. 2017. "Laser Micromachining for Transparent Materials."</a:t>
            </a:r>
            <a:endParaRPr lang="ru-RU" dirty="0"/>
          </a:p>
          <a:p>
            <a:r>
              <a:rPr lang="en-US" dirty="0"/>
              <a:t>[3] </a:t>
            </a:r>
            <a:r>
              <a:rPr lang="en-US" dirty="0" err="1"/>
              <a:t>Tengri</a:t>
            </a:r>
            <a:r>
              <a:rPr lang="en-US" dirty="0"/>
              <a:t> News. 2018. “New life of bottle or how to make money on glass” Received from </a:t>
            </a:r>
            <a:r>
              <a:rPr lang="en-US" u="sng" dirty="0">
                <a:hlinkClick r:id="rId2"/>
              </a:rPr>
              <a:t>https://tengrinews.kz/fotoarchive/1048/</a:t>
            </a:r>
            <a:endParaRPr lang="ru-RU" dirty="0"/>
          </a:p>
          <a:p>
            <a:r>
              <a:rPr lang="en-US" dirty="0"/>
              <a:t>[4] Narayanan N, Ramamurthy K. 2000. “Structure and properties of aerated concrete: a review”. </a:t>
            </a:r>
            <a:r>
              <a:rPr lang="en-US" i="1" dirty="0"/>
              <a:t>Cement, Concrete, Composites Journal</a:t>
            </a:r>
            <a:r>
              <a:rPr lang="en-US" dirty="0"/>
              <a:t> 22 (5): 321–29.</a:t>
            </a:r>
            <a:endParaRPr lang="ru-RU" dirty="0"/>
          </a:p>
          <a:p>
            <a:r>
              <a:rPr lang="en-US" dirty="0"/>
              <a:t>[5] Liu, </a:t>
            </a:r>
            <a:r>
              <a:rPr lang="en-US" dirty="0" err="1"/>
              <a:t>Yiwei</a:t>
            </a:r>
            <a:r>
              <a:rPr lang="en-US" dirty="0"/>
              <a:t>, </a:t>
            </a:r>
            <a:r>
              <a:rPr lang="en-US" dirty="0" err="1"/>
              <a:t>Caijun</a:t>
            </a:r>
            <a:r>
              <a:rPr lang="en-US" dirty="0"/>
              <a:t> Shi, </a:t>
            </a:r>
            <a:r>
              <a:rPr lang="en-US" dirty="0" err="1"/>
              <a:t>Zuhua</a:t>
            </a:r>
            <a:r>
              <a:rPr lang="en-US" dirty="0"/>
              <a:t> Zhang, and </a:t>
            </a:r>
            <a:r>
              <a:rPr lang="en-US" dirty="0" err="1"/>
              <a:t>Ning</a:t>
            </a:r>
            <a:r>
              <a:rPr lang="en-US" dirty="0"/>
              <a:t> Li. 2019. "An overview on the reuse of waste glasses in alkali-activated materials." </a:t>
            </a:r>
            <a:r>
              <a:rPr lang="en-US" i="1" dirty="0"/>
              <a:t>Resources, Conservation and Recycling</a:t>
            </a:r>
            <a:r>
              <a:rPr lang="en-US" dirty="0"/>
              <a:t> 144: 297-309. </a:t>
            </a:r>
            <a:endParaRPr lang="ru-RU" dirty="0"/>
          </a:p>
          <a:p>
            <a:r>
              <a:rPr lang="en-US" dirty="0"/>
              <a:t>[6] Liang, Hong, </a:t>
            </a:r>
            <a:r>
              <a:rPr lang="en-US" dirty="0" err="1"/>
              <a:t>Huiying</a:t>
            </a:r>
            <a:r>
              <a:rPr lang="en-US" dirty="0"/>
              <a:t> Zhu, and Ewan A. </a:t>
            </a:r>
            <a:r>
              <a:rPr lang="en-US" dirty="0" err="1"/>
              <a:t>Byars</a:t>
            </a:r>
            <a:r>
              <a:rPr lang="en-US" dirty="0"/>
              <a:t>. 2007. "Use of waste glass as aggregate in concrete." In </a:t>
            </a:r>
            <a:r>
              <a:rPr lang="en-US" i="1" dirty="0"/>
              <a:t>7th UK CARE Annual General Meeting. UK Chinese Association of Resources and Environment, Greenwich</a:t>
            </a:r>
            <a:r>
              <a:rPr lang="en-US" dirty="0"/>
              <a:t>, vol. 15. </a:t>
            </a:r>
            <a:endParaRPr lang="ru-RU" dirty="0"/>
          </a:p>
          <a:p>
            <a:r>
              <a:rPr lang="en-US" dirty="0"/>
              <a:t>[7] </a:t>
            </a:r>
            <a:r>
              <a:rPr lang="en-US" dirty="0" err="1"/>
              <a:t>Pehlivanlı</a:t>
            </a:r>
            <a:r>
              <a:rPr lang="en-US" dirty="0"/>
              <a:t>, </a:t>
            </a:r>
            <a:r>
              <a:rPr lang="en-US" dirty="0" err="1"/>
              <a:t>Zühtü</a:t>
            </a:r>
            <a:r>
              <a:rPr lang="en-US" dirty="0"/>
              <a:t> </a:t>
            </a:r>
            <a:r>
              <a:rPr lang="en-US" dirty="0" err="1"/>
              <a:t>Onur</a:t>
            </a:r>
            <a:r>
              <a:rPr lang="en-US" dirty="0"/>
              <a:t>, İbrahim </a:t>
            </a:r>
            <a:r>
              <a:rPr lang="en-US" dirty="0" err="1"/>
              <a:t>Uzun</a:t>
            </a:r>
            <a:r>
              <a:rPr lang="en-US" dirty="0"/>
              <a:t>, </a:t>
            </a:r>
            <a:r>
              <a:rPr lang="en-US" dirty="0" err="1"/>
              <a:t>Zeynep</a:t>
            </a:r>
            <a:r>
              <a:rPr lang="en-US" dirty="0"/>
              <a:t> Pınar </a:t>
            </a:r>
            <a:r>
              <a:rPr lang="en-US" dirty="0" err="1"/>
              <a:t>Yücel</a:t>
            </a:r>
            <a:r>
              <a:rPr lang="en-US" dirty="0"/>
              <a:t>, and </a:t>
            </a:r>
            <a:r>
              <a:rPr lang="en-US" dirty="0" err="1"/>
              <a:t>İlhami</a:t>
            </a:r>
            <a:r>
              <a:rPr lang="en-US" dirty="0"/>
              <a:t> </a:t>
            </a:r>
            <a:r>
              <a:rPr lang="en-US" dirty="0" err="1"/>
              <a:t>Demir</a:t>
            </a:r>
            <a:r>
              <a:rPr lang="en-US" dirty="0"/>
              <a:t>. 2016. "The effect of different fiber reinforcement on the thermal and mechanical properties of autoclaved aerated concrete." </a:t>
            </a:r>
            <a:r>
              <a:rPr lang="en-US" i="1" dirty="0"/>
              <a:t>Construction and Building Materials</a:t>
            </a:r>
            <a:r>
              <a:rPr lang="en-US" dirty="0"/>
              <a:t> 112: 325-330.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1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152400"/>
            <a:ext cx="3810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1</a:t>
            </a:r>
            <a:r>
              <a:rPr lang="en-US" sz="2800" b="1" dirty="0" smtClean="0">
                <a:solidFill>
                  <a:srgbClr val="000066"/>
                </a:solidFill>
              </a:rPr>
              <a:t>.BACKGROUND</a:t>
            </a:r>
            <a:endParaRPr lang="en-US" sz="2800" b="1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04800" y="320676"/>
            <a:ext cx="609600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9600" y="1653206"/>
            <a:ext cx="37338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Lightweight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Energy-efficient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Excellent thermal </a:t>
            </a:r>
            <a:r>
              <a:rPr lang="en-US" sz="2000" dirty="0" err="1" smtClean="0"/>
              <a:t>insulative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Fire resistance</a:t>
            </a:r>
            <a:endParaRPr lang="ru-RU" sz="2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5900" y="1638300"/>
            <a:ext cx="6515100" cy="1600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Reduction of supporting loads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Economy in construction of foundation/reinforcement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Reduction of energy consumption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Reduction of operation payment for heating/cooling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00450" y="1041629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Aerated Concrete</a:t>
            </a:r>
            <a:endParaRPr lang="ru-RU" sz="2400" b="1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4552950" y="2241211"/>
            <a:ext cx="533400" cy="197189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33399"/>
              </p:ext>
            </p:extLst>
          </p:nvPr>
        </p:nvGraphicFramePr>
        <p:xfrm>
          <a:off x="1752600" y="3810000"/>
          <a:ext cx="822960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Types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Autoclaved Aerated Concrete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None-autoclaved Aerated Concrete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smtClean="0"/>
                        <a:t>Curing under some pressure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smtClean="0"/>
                        <a:t>Normal curing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smtClean="0"/>
                        <a:t>Risk on environment</a:t>
                      </a:r>
                      <a:r>
                        <a:rPr lang="en-US" sz="2000" baseline="0" dirty="0" smtClean="0"/>
                        <a:t> and economy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smtClean="0"/>
                        <a:t>No risk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2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04800" y="320676"/>
            <a:ext cx="609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152400"/>
            <a:ext cx="3810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1</a:t>
            </a:r>
            <a:r>
              <a:rPr lang="en-US" sz="2800" b="1" dirty="0" smtClean="0">
                <a:solidFill>
                  <a:srgbClr val="000066"/>
                </a:solidFill>
              </a:rPr>
              <a:t>.INTRODUCTION</a:t>
            </a:r>
            <a:endParaRPr lang="en-US" sz="2800" b="1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365132" y="933701"/>
            <a:ext cx="4587868" cy="280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000066"/>
                </a:solidFill>
              </a:rPr>
              <a:t>Research Problem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1"/>
                </a:solidFill>
              </a:rPr>
              <a:t>Waste Glass Accumulation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       	</a:t>
            </a:r>
            <a:r>
              <a:rPr lang="en-US" sz="2400" i="1" dirty="0">
                <a:solidFill>
                  <a:schemeClr val="tx1"/>
                </a:solidFill>
              </a:rPr>
              <a:t>World: 200 million tons/</a:t>
            </a:r>
            <a:r>
              <a:rPr lang="en-US" sz="2400" i="1" dirty="0" err="1">
                <a:solidFill>
                  <a:schemeClr val="tx1"/>
                </a:solidFill>
              </a:rPr>
              <a:t>yr</a:t>
            </a:r>
            <a:endParaRPr lang="en-US" sz="2400" i="1" dirty="0">
              <a:solidFill>
                <a:schemeClr val="tx1"/>
              </a:solidFill>
            </a:endParaRPr>
          </a:p>
          <a:p>
            <a:r>
              <a:rPr lang="en-US" sz="2400" i="1" dirty="0">
                <a:solidFill>
                  <a:schemeClr val="tx1"/>
                </a:solidFill>
              </a:rPr>
              <a:t>	KZ: 340 thousand tons/</a:t>
            </a:r>
            <a:r>
              <a:rPr lang="en-US" sz="2400" i="1" dirty="0" err="1">
                <a:solidFill>
                  <a:schemeClr val="tx1"/>
                </a:solidFill>
              </a:rPr>
              <a:t>yr</a:t>
            </a:r>
            <a:endParaRPr lang="en-US" sz="2400" i="1" dirty="0">
              <a:solidFill>
                <a:schemeClr val="tx1"/>
              </a:solidFill>
            </a:endParaRPr>
          </a:p>
          <a:p>
            <a:r>
              <a:rPr lang="en-US" sz="2400" i="1" dirty="0">
                <a:solidFill>
                  <a:schemeClr val="tx1"/>
                </a:solidFill>
              </a:rPr>
              <a:t>	8.8% - recycled</a:t>
            </a:r>
          </a:p>
          <a:p>
            <a:r>
              <a:rPr lang="en-US" sz="2400" i="1" dirty="0">
                <a:solidFill>
                  <a:schemeClr val="tx1"/>
                </a:solidFill>
              </a:rPr>
              <a:t>	91.2% - disposed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1"/>
                </a:solidFill>
              </a:rPr>
              <a:t>Energy Consumption 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800000" flipH="1" flipV="1">
            <a:off x="5995848" y="943160"/>
            <a:ext cx="6096000" cy="27811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000066"/>
                </a:solidFill>
              </a:rPr>
              <a:t>Research </a:t>
            </a:r>
            <a:r>
              <a:rPr lang="en-US" sz="2600" b="1" dirty="0" smtClean="0">
                <a:solidFill>
                  <a:srgbClr val="000066"/>
                </a:solidFill>
              </a:rPr>
              <a:t>Goal</a:t>
            </a:r>
            <a:endParaRPr lang="en-US" sz="2600" b="1" dirty="0">
              <a:solidFill>
                <a:srgbClr val="00006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Prepare Aerated Concrete, using waste glasses as aggregate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Evaluate their effect on </a:t>
            </a:r>
            <a:r>
              <a:rPr lang="en-US" sz="2400" b="1" dirty="0"/>
              <a:t>the improvement of </a:t>
            </a:r>
            <a:r>
              <a:rPr lang="en-US" sz="2400" b="1" dirty="0" smtClean="0"/>
              <a:t>the thermal property</a:t>
            </a:r>
            <a:endParaRPr lang="en-US" sz="2400" b="1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5033655" y="2131280"/>
            <a:ext cx="978408" cy="33246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0800000" flipH="1" flipV="1">
            <a:off x="448033" y="3981701"/>
            <a:ext cx="11643815" cy="21112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0066"/>
                </a:solidFill>
              </a:rPr>
              <a:t>Research </a:t>
            </a:r>
            <a:r>
              <a:rPr lang="en-US" sz="2400" b="1" dirty="0" smtClean="0">
                <a:solidFill>
                  <a:srgbClr val="000066"/>
                </a:solidFill>
              </a:rPr>
              <a:t>Hypothesis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1"/>
                </a:solidFill>
              </a:rPr>
              <a:t>Synergetic </a:t>
            </a:r>
            <a:r>
              <a:rPr lang="en-US" sz="2400" b="1" dirty="0" smtClean="0">
                <a:solidFill>
                  <a:schemeClr val="tx1"/>
                </a:solidFill>
              </a:rPr>
              <a:t>effect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Glass sand replacement decreases the thermal conductivity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</a:rPr>
              <a:t>Glass fiber replacement improves the mechanical property</a:t>
            </a:r>
            <a:r>
              <a:rPr lang="en-US" sz="2400" dirty="0"/>
              <a:t> </a:t>
            </a:r>
            <a:endParaRPr lang="ru-RU" sz="2400" dirty="0"/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142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>
                <a:solidFill>
                  <a:srgbClr val="000066"/>
                </a:solidFill>
                <a:latin typeface="+mn-lt"/>
              </a:rPr>
              <a:t>2</a:t>
            </a:r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. THESIS STRUCTURE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9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309816"/>
            <a:ext cx="1993557" cy="337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Literature Review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5162436" y="1259739"/>
            <a:ext cx="2846173" cy="337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Experimental Program</a:t>
            </a:r>
          </a:p>
        </p:txBody>
      </p:sp>
      <p:sp>
        <p:nvSpPr>
          <p:cNvPr id="9" name="Rectangle 8"/>
          <p:cNvSpPr/>
          <p:nvPr/>
        </p:nvSpPr>
        <p:spPr>
          <a:xfrm>
            <a:off x="5162436" y="4912179"/>
            <a:ext cx="2846173" cy="337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Test Result Analysis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37404" y="5346494"/>
            <a:ext cx="4310883" cy="7365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Energy Saving Effect of NAAC material: Design Builder Software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109" y="5349670"/>
            <a:ext cx="3954794" cy="7302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Modelling an Equation for Prediction of Thermal Conductivity: Minitab Software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1970673"/>
            <a:ext cx="2031543" cy="586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Non-Autoclaved Aerated Concrete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2799493"/>
            <a:ext cx="2031543" cy="586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Glass Sand and Glass Fiber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03456" y="1967699"/>
            <a:ext cx="2978781" cy="609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 Material Preparation and its Characterization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601929" y="1970673"/>
            <a:ext cx="2031543" cy="6061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 Optimization of Mixture Proportion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03456" y="2808161"/>
            <a:ext cx="2978781" cy="16391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Sieve Analysis – ASTM C136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Composition – ASTM C114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Aggregate Properties – ASTM C556, C127, C128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147823" y="1967699"/>
            <a:ext cx="3618442" cy="609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Non-Autoclaved Aerated Concrete Preparation and Properties Testing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147823" y="2808161"/>
            <a:ext cx="3618442" cy="16391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Conductivity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– ASTM C39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Strength – ASTM C78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Ultrasonic Pulse Velocity – ASTM C597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Alkali-Silica Reaction – ASTM C1567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Porosity, Specific Gravity, Density – ASTM C830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606327" y="2799493"/>
            <a:ext cx="2031543" cy="16478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Sand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Glass Sand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 Fiber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Cement/Fly ash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to Cementous Ratio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144000" y="5356229"/>
            <a:ext cx="2846173" cy="7302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Documentation: Thesis, Research paper, Presentation</a:t>
            </a:r>
          </a:p>
        </p:txBody>
      </p:sp>
      <p:cxnSp>
        <p:nvCxnSpPr>
          <p:cNvPr id="27" name="Elbow Connector 26"/>
          <p:cNvCxnSpPr>
            <a:stCxn id="7" idx="1"/>
          </p:cNvCxnSpPr>
          <p:nvPr/>
        </p:nvCxnSpPr>
        <p:spPr>
          <a:xfrm flipH="1">
            <a:off x="133950" y="1460763"/>
            <a:ext cx="161886" cy="163338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2" idx="1"/>
          </p:cNvCxnSpPr>
          <p:nvPr/>
        </p:nvCxnSpPr>
        <p:spPr>
          <a:xfrm>
            <a:off x="142915" y="2263803"/>
            <a:ext cx="1618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28647" y="3079951"/>
            <a:ext cx="1618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Arrow 36"/>
          <p:cNvSpPr/>
          <p:nvPr/>
        </p:nvSpPr>
        <p:spPr>
          <a:xfrm>
            <a:off x="2336343" y="1408509"/>
            <a:ext cx="2788107" cy="944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Elbow Connector 38"/>
          <p:cNvCxnSpPr>
            <a:stCxn id="8" idx="2"/>
          </p:cNvCxnSpPr>
          <p:nvPr/>
        </p:nvCxnSpPr>
        <p:spPr>
          <a:xfrm rot="5400000">
            <a:off x="6400419" y="1782595"/>
            <a:ext cx="370208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3543300" y="1774029"/>
            <a:ext cx="3042222" cy="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6585522" y="1782594"/>
            <a:ext cx="3042222" cy="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543298" y="1774029"/>
            <a:ext cx="2" cy="152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9627746" y="1782595"/>
            <a:ext cx="0" cy="168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543298" y="2587937"/>
            <a:ext cx="4398" cy="222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585522" y="2576843"/>
            <a:ext cx="0" cy="231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9627744" y="2568175"/>
            <a:ext cx="0" cy="231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22" idx="2"/>
          </p:cNvCxnSpPr>
          <p:nvPr/>
        </p:nvCxnSpPr>
        <p:spPr>
          <a:xfrm rot="16200000" flipH="1">
            <a:off x="4032494" y="4036922"/>
            <a:ext cx="621522" cy="14423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582401" y="4463606"/>
            <a:ext cx="3121" cy="411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21" idx="2"/>
          </p:cNvCxnSpPr>
          <p:nvPr/>
        </p:nvCxnSpPr>
        <p:spPr>
          <a:xfrm rot="5400000">
            <a:off x="8719516" y="3831313"/>
            <a:ext cx="621524" cy="18535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1388" y="251060"/>
            <a:ext cx="49010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66"/>
                </a:solidFill>
              </a:rPr>
              <a:t>2. THESIS STRUCTURE</a:t>
            </a:r>
            <a:endParaRPr lang="en-US" sz="2800" b="1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sp>
        <p:nvSpPr>
          <p:cNvPr id="3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61465" y="212881"/>
            <a:ext cx="609600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21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1"/>
            <a:ext cx="11582400" cy="129540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0066"/>
                </a:solidFill>
                <a:latin typeface="+mn-lt"/>
              </a:rPr>
              <a:t>3. EXPERIMENTAL PROGRAM</a:t>
            </a:r>
            <a:endParaRPr lang="en-US" sz="4000" b="1" u="sng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0" y="6301792"/>
            <a:ext cx="12192000" cy="0"/>
          </a:xfrm>
          <a:prstGeom prst="straightConnector1">
            <a:avLst/>
          </a:prstGeom>
          <a:noFill/>
          <a:ln w="25400">
            <a:solidFill>
              <a:srgbClr val="9747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971800" y="6390803"/>
            <a:ext cx="6794681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Civil and Environmental Engineering Department</a:t>
            </a:r>
          </a:p>
        </p:txBody>
      </p:sp>
      <p:pic>
        <p:nvPicPr>
          <p:cNvPr id="8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379" y="6284020"/>
            <a:ext cx="1580021" cy="58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yelyzaveta.arkhange\Downloads\main__logo_SE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521"/>
            <a:ext cx="3200400" cy="10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ogo SE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3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24136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3.EXPERIMENTAL PROGRAM – MIX DESIGN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88490"/>
            <a:ext cx="6096000" cy="2376442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5181600" y="3429000"/>
          <a:ext cx="6781800" cy="3186998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609600"/>
                <a:gridCol w="762000"/>
                <a:gridCol w="685800"/>
                <a:gridCol w="1143000"/>
                <a:gridCol w="1447800"/>
                <a:gridCol w="2133600"/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No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Cement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Fly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ash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Normal Sand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Waste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Glass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Sand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Waste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Glass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Fiber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M6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1% of N. sand by volume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2% of N. sand by volume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3% of N. sand by volume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1% of N. sand by volume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2% of N. sand by volume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3% of N. sand by volume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391400" y="3030940"/>
            <a:ext cx="3200400" cy="216932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+mn-lt"/>
              </a:rPr>
              <a:t>Table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2. Mixture Parameters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429000"/>
            <a:ext cx="421139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Series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Series 1:</a:t>
            </a:r>
            <a:r>
              <a:rPr lang="en-US" sz="2000" dirty="0" smtClean="0"/>
              <a:t> M1-M3, glass sand replacement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Series 2: </a:t>
            </a:r>
            <a:r>
              <a:rPr lang="en-US" sz="2000" dirty="0" smtClean="0"/>
              <a:t>M3-M5, fly ash replacement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Series 3: </a:t>
            </a:r>
            <a:r>
              <a:rPr lang="en-US" sz="2000" dirty="0" smtClean="0"/>
              <a:t>M6-M8, combination of glass sand and glass fiber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Series 4: </a:t>
            </a:r>
            <a:r>
              <a:rPr lang="en-US" sz="2000" dirty="0" smtClean="0"/>
              <a:t>M9-M11, combination of glass sand, glass fiber and fly ash.</a:t>
            </a:r>
          </a:p>
        </p:txBody>
      </p:sp>
    </p:spTree>
    <p:extLst>
      <p:ext uri="{BB962C8B-B14F-4D97-AF65-F5344CB8AC3E}">
        <p14:creationId xmlns:p14="http://schemas.microsoft.com/office/powerpoint/2010/main" val="12360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11815</TotalTime>
  <Words>2429</Words>
  <Application>Microsoft Office PowerPoint</Application>
  <PresentationFormat>Широкоэкранный</PresentationFormat>
  <Paragraphs>858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Cambria Math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Sudheesh</dc:creator>
  <cp:lastModifiedBy>34</cp:lastModifiedBy>
  <cp:revision>803</cp:revision>
  <dcterms:created xsi:type="dcterms:W3CDTF">2006-08-16T00:00:00Z</dcterms:created>
  <dcterms:modified xsi:type="dcterms:W3CDTF">2021-04-29T10:27:15Z</dcterms:modified>
</cp:coreProperties>
</file>