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2"/>
  </p:sldMasterIdLst>
  <p:notesMasterIdLst>
    <p:notesMasterId r:id="rId32"/>
  </p:notesMasterIdLst>
  <p:sldIdLst>
    <p:sldId id="278" r:id="rId3"/>
    <p:sldId id="265" r:id="rId4"/>
    <p:sldId id="277" r:id="rId5"/>
    <p:sldId id="295" r:id="rId6"/>
    <p:sldId id="298" r:id="rId7"/>
    <p:sldId id="287" r:id="rId8"/>
    <p:sldId id="303" r:id="rId9"/>
    <p:sldId id="310" r:id="rId10"/>
    <p:sldId id="305" r:id="rId11"/>
    <p:sldId id="290" r:id="rId12"/>
    <p:sldId id="304" r:id="rId13"/>
    <p:sldId id="286" r:id="rId14"/>
    <p:sldId id="307" r:id="rId15"/>
    <p:sldId id="308" r:id="rId16"/>
    <p:sldId id="267" r:id="rId17"/>
    <p:sldId id="279" r:id="rId18"/>
    <p:sldId id="274" r:id="rId19"/>
    <p:sldId id="261" r:id="rId20"/>
    <p:sldId id="268" r:id="rId21"/>
    <p:sldId id="282" r:id="rId22"/>
    <p:sldId id="301" r:id="rId23"/>
    <p:sldId id="273" r:id="rId24"/>
    <p:sldId id="259" r:id="rId25"/>
    <p:sldId id="260" r:id="rId26"/>
    <p:sldId id="309" r:id="rId27"/>
    <p:sldId id="285" r:id="rId28"/>
    <p:sldId id="296" r:id="rId29"/>
    <p:sldId id="257" r:id="rId30"/>
    <p:sldId id="30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38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68743" autoAdjust="0"/>
  </p:normalViewPr>
  <p:slideViewPr>
    <p:cSldViewPr>
      <p:cViewPr>
        <p:scale>
          <a:sx n="66" d="100"/>
          <a:sy n="66" d="100"/>
        </p:scale>
        <p:origin x="-1998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C4AB8-25BE-445F-8073-7AAC05BD37FF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66074-CEC2-4EBF-B1F3-E97A96BEB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02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40858108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12729454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206749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2363218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193263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3603874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1045663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3413263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3145335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1294356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2694955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1400" b="1" dirty="0" smtClean="0"/>
              <a:t>Animated </a:t>
            </a:r>
            <a:r>
              <a:rPr lang="en-US" sz="1400" b="1" baseline="0" dirty="0" smtClean="0"/>
              <a:t>picture list with color text tabs</a:t>
            </a:r>
            <a:endParaRPr lang="en-US" sz="1400" b="1" dirty="0" smtClean="0"/>
          </a:p>
          <a:p>
            <a:r>
              <a:rPr lang="en-US" sz="1400" dirty="0" smtClean="0"/>
              <a:t>(Intermediate)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To reproduce the SmartArt effects on this page,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Home</a:t>
            </a:r>
            <a:r>
              <a:rPr lang="en-US" sz="1200" b="0" dirty="0" smtClean="0"/>
              <a:t> tab, in the </a:t>
            </a:r>
            <a:r>
              <a:rPr lang="en-US" sz="1200" b="1" dirty="0" smtClean="0"/>
              <a:t>Slides</a:t>
            </a:r>
            <a:r>
              <a:rPr lang="en-US" sz="1200" b="0" dirty="0" smtClean="0"/>
              <a:t> group, click </a:t>
            </a:r>
            <a:r>
              <a:rPr lang="en-US" sz="1200" b="1" dirty="0" smtClean="0"/>
              <a:t>Layout</a:t>
            </a:r>
            <a:r>
              <a:rPr lang="en-US" sz="1200" b="0" dirty="0" smtClean="0"/>
              <a:t>, and then click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Blank</a:t>
            </a:r>
            <a:r>
              <a:rPr lang="en-US" sz="1200" b="0" baseline="0" dirty="0" smtClean="0"/>
              <a:t>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dirty="0" smtClean="0"/>
              <a:t>On the </a:t>
            </a:r>
            <a:r>
              <a:rPr lang="en-US" sz="1200" b="1" dirty="0" smtClean="0"/>
              <a:t>Insert tab</a:t>
            </a:r>
            <a:r>
              <a:rPr lang="en-US" sz="1200" b="0" dirty="0" smtClean="0"/>
              <a:t>, in the </a:t>
            </a:r>
            <a:r>
              <a:rPr lang="en-US" sz="1200" b="1" dirty="0" smtClean="0"/>
              <a:t>Illustrations</a:t>
            </a:r>
            <a:r>
              <a:rPr lang="en-US" sz="1200" dirty="0" smtClean="0"/>
              <a:t> group, click </a:t>
            </a:r>
            <a:r>
              <a:rPr lang="en-US" sz="1200" b="1" dirty="0" smtClean="0"/>
              <a:t>SmartArt</a:t>
            </a:r>
            <a:r>
              <a:rPr lang="en-US" sz="1200" b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Choose a SmartArt Graphic </a:t>
            </a:r>
            <a:r>
              <a:rPr lang="en-US" sz="1200" b="0" baseline="0" dirty="0" smtClean="0"/>
              <a:t>dialog box, in the left pane, click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. In the </a:t>
            </a:r>
            <a:r>
              <a:rPr lang="en-US" sz="1200" b="1" baseline="0" dirty="0" smtClean="0"/>
              <a:t>List</a:t>
            </a:r>
            <a:r>
              <a:rPr lang="en-US" sz="1200" b="0" baseline="0" dirty="0" smtClean="0"/>
              <a:t> pane, double-click </a:t>
            </a:r>
            <a:r>
              <a:rPr lang="en-US" sz="1200" b="1" baseline="0" dirty="0" smtClean="0"/>
              <a:t>Horizontal Picture List </a:t>
            </a:r>
            <a:r>
              <a:rPr lang="en-US" sz="1200" baseline="0" dirty="0" smtClean="0"/>
              <a:t>(fifth row, second option from the left) to insert the graphic into the slide.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baseline="0" dirty="0" smtClean="0"/>
              <a:t>Press and hold CTRL, and select the picture placeholder and text shape (top and bottom shape) in one of the objects.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on the </a:t>
            </a:r>
            <a:r>
              <a:rPr lang="en-US" sz="1200" b="1" baseline="0" dirty="0" smtClean="0"/>
              <a:t>Design</a:t>
            </a:r>
            <a:r>
              <a:rPr lang="en-US" sz="1200" b="0" baseline="0" dirty="0" smtClean="0"/>
              <a:t> tab, in the </a:t>
            </a:r>
            <a:r>
              <a:rPr lang="en-US" sz="1200" b="1" baseline="0" dirty="0" smtClean="0"/>
              <a:t>Create Graphic </a:t>
            </a:r>
            <a:r>
              <a:rPr lang="en-US" sz="1200" b="0" baseline="0" dirty="0" smtClean="0"/>
              <a:t>group, click </a:t>
            </a:r>
            <a:r>
              <a:rPr lang="en-US" sz="1200" b="1" baseline="0" dirty="0" smtClean="0"/>
              <a:t>Add Shape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Add Shape After</a:t>
            </a:r>
            <a:r>
              <a:rPr lang="en-US" sz="1200" b="0" baseline="0" dirty="0" smtClean="0"/>
              <a:t>. Repeat this process one more time for a total of five picture placeholders and text shapes.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Select the graphic. 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Size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Height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4.44”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Width</a:t>
            </a:r>
            <a:r>
              <a:rPr lang="en-US" sz="1200" b="0" baseline="0" dirty="0" smtClean="0"/>
              <a:t> box, enter </a:t>
            </a:r>
            <a:r>
              <a:rPr lang="en-US" sz="1200" b="1" baseline="0" dirty="0" smtClean="0"/>
              <a:t>9.25”</a:t>
            </a:r>
            <a:r>
              <a:rPr lang="en-US" sz="1200" b="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SmartArt 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="0" baseline="0" dirty="0" smtClean="0"/>
              <a:t> tab, click </a:t>
            </a:r>
            <a:r>
              <a:rPr lang="en-US" sz="1200" b="1" baseline="0" dirty="0" smtClean="0"/>
              <a:t>Arrange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Align</a:t>
            </a:r>
            <a:r>
              <a:rPr lang="en-US" sz="1200" b="0" baseline="0" dirty="0" smtClean="0"/>
              <a:t>, and then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to Slide</a:t>
            </a:r>
            <a:r>
              <a:rPr lang="en-US" sz="1200" b="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Middle</a:t>
            </a:r>
            <a:r>
              <a:rPr lang="en-US" sz="1200" b="0" baseline="0" dirty="0" smtClean="0"/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Align Center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graphic, and then click one of the arrows on the left border. In the </a:t>
            </a:r>
            <a:r>
              <a:rPr lang="en-US" sz="1200" b="1" baseline="0" dirty="0" smtClean="0"/>
              <a:t>Type your text here </a:t>
            </a:r>
            <a:r>
              <a:rPr lang="en-US" sz="1200" baseline="0" dirty="0" smtClean="0"/>
              <a:t>dialog box, enter text.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Press and hold </a:t>
            </a:r>
            <a:r>
              <a:rPr lang="en-US" sz="1200" baseline="0" dirty="0" smtClean="0"/>
              <a:t>CTRL, and then select all five text boxes in the graphic. On the </a:t>
            </a:r>
            <a:r>
              <a:rPr lang="en-US" sz="1200" b="1" baseline="0" dirty="0" smtClean="0"/>
              <a:t>Home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Font</a:t>
            </a:r>
            <a:r>
              <a:rPr lang="en-US" sz="1200" baseline="0" dirty="0" smtClean="0"/>
              <a:t> group, </a:t>
            </a:r>
            <a:r>
              <a:rPr lang="en-US" sz="1200" b="0" baseline="0" dirty="0" smtClean="0"/>
              <a:t>select </a:t>
            </a:r>
            <a:r>
              <a:rPr lang="en-US" sz="1200" b="1" baseline="0" dirty="0" smtClean="0"/>
              <a:t>Corbel </a:t>
            </a:r>
            <a:r>
              <a:rPr lang="en-US" sz="1200" baseline="0" dirty="0" smtClean="0"/>
              <a:t>from the </a:t>
            </a:r>
            <a:r>
              <a:rPr lang="en-US" sz="1200" b="1" baseline="0" dirty="0" smtClean="0"/>
              <a:t>Font </a:t>
            </a:r>
            <a:r>
              <a:rPr lang="en-US" sz="1200" b="0" baseline="0" dirty="0" smtClean="0"/>
              <a:t>list,</a:t>
            </a:r>
            <a:r>
              <a:rPr lang="en-US" sz="1200" b="1" baseline="0" dirty="0" smtClean="0"/>
              <a:t> </a:t>
            </a:r>
            <a:r>
              <a:rPr lang="en-US" sz="1200" b="0" baseline="0" dirty="0" smtClean="0"/>
              <a:t>and then enter </a:t>
            </a:r>
            <a:r>
              <a:rPr lang="en-US" sz="1200" b="1" baseline="0" dirty="0" smtClean="0"/>
              <a:t>22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Font Size </a:t>
            </a:r>
            <a:r>
              <a:rPr lang="en-US" sz="1200" b="0" baseline="0" dirty="0" smtClean="0"/>
              <a:t>box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 startAt="7"/>
            </a:pPr>
            <a:r>
              <a:rPr lang="en-US" sz="1200" dirty="0" smtClean="0"/>
              <a:t>Select</a:t>
            </a:r>
            <a:r>
              <a:rPr lang="en-US" sz="1200" baseline="0" dirty="0" smtClean="0"/>
              <a:t>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Design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do the following: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Change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Colors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Colorful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Colorful Range – Accent Colors 2 to 3 </a:t>
            </a:r>
            <a:r>
              <a:rPr lang="en-US" sz="1200" b="0" baseline="0" dirty="0" smtClean="0"/>
              <a:t>(second option from the left).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b="0" baseline="0" dirty="0" smtClean="0"/>
              <a:t>Click </a:t>
            </a:r>
            <a:r>
              <a:rPr lang="en-US" sz="1200" b="1" baseline="0" dirty="0" smtClean="0"/>
              <a:t>More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Best Match for Document</a:t>
            </a:r>
            <a:r>
              <a:rPr lang="en-US" sz="1200" b="0" baseline="0" dirty="0" smtClean="0"/>
              <a:t> click </a:t>
            </a:r>
            <a:r>
              <a:rPr lang="en-US" sz="1200" b="1" baseline="0" dirty="0" smtClean="0"/>
              <a:t>Moderate Effect </a:t>
            </a:r>
            <a:r>
              <a:rPr lang="en-US" sz="1200" b="0" baseline="0" dirty="0" smtClean="0"/>
              <a:t>(fourth option from the left).</a:t>
            </a:r>
          </a:p>
          <a:p>
            <a:pPr marL="228600" indent="-228600">
              <a:buFont typeface="+mj-lt"/>
              <a:buAutoNum type="arabicPeriod" startAt="10"/>
            </a:pPr>
            <a:r>
              <a:rPr lang="en-US" sz="1200" baseline="0" dirty="0" smtClean="0"/>
              <a:t>Select the rounded rectangle at the top of the graphic. </a:t>
            </a:r>
            <a:r>
              <a:rPr lang="en-US" sz="1200" b="0" baseline="0" dirty="0" smtClean="0"/>
              <a:t>Under</a:t>
            </a:r>
            <a:r>
              <a:rPr lang="en-US" sz="1200" b="1" baseline="0" dirty="0" smtClean="0"/>
              <a:t> SmartArt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Tools</a:t>
            </a:r>
            <a:r>
              <a:rPr lang="en-US" sz="1200" b="0" baseline="0" dirty="0" smtClean="0"/>
              <a:t>, on the </a:t>
            </a:r>
            <a:r>
              <a:rPr lang="en-US" sz="1200" b="1" baseline="0" dirty="0" smtClean="0"/>
              <a:t>Format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Styles</a:t>
            </a:r>
            <a:r>
              <a:rPr lang="en-US" sz="1200" baseline="0" dirty="0" smtClean="0"/>
              <a:t> group, click the arrow next to </a:t>
            </a:r>
            <a:r>
              <a:rPr lang="en-US" sz="1200" b="1" baseline="0" dirty="0" smtClean="0"/>
              <a:t>Shape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Fill</a:t>
            </a:r>
            <a:r>
              <a:rPr lang="en-US" sz="1200" b="0" baseline="0" dirty="0" smtClean="0"/>
              <a:t>, and then under </a:t>
            </a:r>
            <a:r>
              <a:rPr lang="en-US" sz="1200" b="1" baseline="0" dirty="0" smtClean="0"/>
              <a:t>Theme Colors </a:t>
            </a:r>
            <a:r>
              <a:rPr lang="en-US" sz="1200" b="0" baseline="0" dirty="0" smtClean="0"/>
              <a:t>click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White, Background 1, Darker 35% </a:t>
            </a:r>
            <a:r>
              <a:rPr lang="en-US" sz="1200" b="0" baseline="0" dirty="0" smtClean="0"/>
              <a:t>(fifth row, first option from the left)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en-US" sz="1200" baseline="0" dirty="0" smtClean="0"/>
              <a:t>Click each of the five picture placeholders in the SmartArt graphic, select a picture, and then click </a:t>
            </a:r>
            <a:r>
              <a:rPr lang="en-US" sz="1200" b="1" baseline="0" dirty="0" smtClean="0"/>
              <a:t>Insert</a:t>
            </a:r>
            <a:r>
              <a:rPr lang="en-US" sz="1200" baseline="0" dirty="0" smtClean="0"/>
              <a:t>.</a:t>
            </a:r>
          </a:p>
          <a:p>
            <a:endParaRPr lang="en-US" sz="1200" baseline="0" dirty="0" smtClean="0"/>
          </a:p>
          <a:p>
            <a:endParaRPr lang="en-US" sz="1200" baseline="0" dirty="0" smtClean="0"/>
          </a:p>
          <a:p>
            <a:r>
              <a:rPr lang="en-US" sz="1200" baseline="0" dirty="0" smtClean="0"/>
              <a:t>To reproduce the animation effects on this slide, do the following: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Advanced Animations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On the slide, select the graphic. 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</a:t>
            </a:r>
            <a:r>
              <a:rPr lang="en-US" sz="1200" b="0" baseline="0" dirty="0" smtClean="0"/>
              <a:t>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under </a:t>
            </a:r>
            <a:r>
              <a:rPr lang="en-US" sz="1200" b="1" baseline="0" dirty="0" smtClean="0"/>
              <a:t>Entrance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Float In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 </a:t>
            </a:r>
            <a:r>
              <a:rPr lang="en-US" sz="1200" b="1" baseline="0" dirty="0" smtClean="0"/>
              <a:t>Sequence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One </a:t>
            </a:r>
            <a:r>
              <a:rPr lang="en-US" sz="1200" b="1" baseline="0" smtClean="0"/>
              <a:t>by One</a:t>
            </a:r>
            <a:r>
              <a:rPr lang="en-US" sz="1200" baseline="0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 Pane</a:t>
            </a:r>
            <a:r>
              <a:rPr lang="en-US" sz="1200" baseline="0" dirty="0" smtClean="0"/>
              <a:t>, click the double-arrow below the animation effect to expand the list of effects, then do the following to modify the list of effects: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Select the first animation effect,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under </a:t>
            </a:r>
            <a:r>
              <a:rPr lang="en-US" sz="1200" b="1" baseline="0" dirty="0" smtClean="0"/>
              <a:t>Moderate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Basic Zoom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Click </a:t>
            </a:r>
            <a:r>
              <a:rPr lang="en-US" sz="1200" b="1" baseline="0" dirty="0" smtClean="0"/>
              <a:t>Effect Options</a:t>
            </a:r>
            <a:r>
              <a:rPr lang="en-US" sz="1200" b="0" baseline="0" dirty="0" smtClean="0"/>
              <a:t>, and under </a:t>
            </a:r>
            <a:r>
              <a:rPr lang="en-US" sz="1200" b="1" baseline="0" dirty="0" smtClean="0"/>
              <a:t>Zoom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Out Slightly</a:t>
            </a:r>
            <a:r>
              <a:rPr lang="en-US" sz="1200" b="0" baseline="0" dirty="0" smtClean="0"/>
              <a:t>. </a:t>
            </a:r>
            <a:endParaRPr lang="en-US" sz="1200" baseline="0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 </a:t>
            </a:r>
            <a:r>
              <a:rPr lang="en-US" sz="1200" b="0" baseline="0" dirty="0" smtClean="0"/>
              <a:t>group, in the </a:t>
            </a:r>
            <a:r>
              <a:rPr lang="en-US" sz="1200" b="1" baseline="0" dirty="0" smtClean="0"/>
              <a:t>Start</a:t>
            </a:r>
            <a:r>
              <a:rPr lang="en-US" sz="1200" baseline="0" dirty="0" smtClean="0"/>
              <a:t> list, select </a:t>
            </a:r>
            <a:r>
              <a:rPr lang="en-US" sz="1200" b="1" baseline="0" dirty="0" smtClean="0"/>
              <a:t>With Previous</a:t>
            </a:r>
            <a:r>
              <a:rPr lang="en-US" sz="1200" baseline="0" dirty="0" smtClean="0"/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Also 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third, fifth, seventh, ninth, and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animation effects (effects for the text shapes), and then do the following: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On the </a:t>
            </a:r>
            <a:r>
              <a:rPr lang="en-US" sz="1200" b="1" baseline="0" dirty="0" smtClean="0"/>
              <a:t>Animations</a:t>
            </a:r>
            <a:r>
              <a:rPr lang="en-US" sz="1200" baseline="0" dirty="0" smtClean="0"/>
              <a:t> tab, 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the </a:t>
            </a:r>
            <a:r>
              <a:rPr lang="en-US" sz="1200" b="1" baseline="0" dirty="0" smtClean="0"/>
              <a:t>More</a:t>
            </a:r>
            <a:r>
              <a:rPr lang="en-US" sz="1200" baseline="0" dirty="0" smtClean="0"/>
              <a:t> arrow at the Effects Gallery and then click </a:t>
            </a:r>
            <a:r>
              <a:rPr lang="en-US" sz="1200" b="1" baseline="0" dirty="0" smtClean="0"/>
              <a:t>More Entrance Effects</a:t>
            </a:r>
            <a:r>
              <a:rPr lang="en-US" sz="1200" baseline="0" dirty="0" smtClean="0"/>
              <a:t>. In the </a:t>
            </a:r>
            <a:r>
              <a:rPr lang="en-US" sz="1200" b="1" baseline="0" dirty="0" smtClean="0"/>
              <a:t>Change Entrance Effects</a:t>
            </a:r>
            <a:r>
              <a:rPr lang="en-US" sz="1200" baseline="0" dirty="0" smtClean="0"/>
              <a:t> dialog box, </a:t>
            </a:r>
            <a:r>
              <a:rPr lang="en-US" sz="1200" b="0" baseline="0" dirty="0" smtClean="0"/>
              <a:t>under </a:t>
            </a:r>
            <a:r>
              <a:rPr lang="en-US" sz="1200" b="1" baseline="0" dirty="0" smtClean="0"/>
              <a:t>Basic</a:t>
            </a:r>
            <a:r>
              <a:rPr lang="en-US" sz="1200" b="0" baseline="0" dirty="0" smtClean="0"/>
              <a:t>, click </a:t>
            </a:r>
            <a:r>
              <a:rPr lang="en-US" sz="1200" b="1" baseline="0" dirty="0" smtClean="0"/>
              <a:t>Peek In</a:t>
            </a:r>
            <a:r>
              <a:rPr lang="en-US" sz="1200" b="0" baseline="0" dirty="0" smtClean="0"/>
              <a:t>, and then click </a:t>
            </a:r>
            <a:r>
              <a:rPr lang="en-US" sz="1200" b="1" baseline="0" dirty="0" smtClean="0"/>
              <a:t>OK</a:t>
            </a:r>
            <a:r>
              <a:rPr lang="en-US" sz="1200" baseline="0" dirty="0" smtClean="0"/>
              <a:t>.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Animation</a:t>
            </a:r>
            <a:r>
              <a:rPr lang="en-US" sz="1200" baseline="0" dirty="0" smtClean="0"/>
              <a:t> group, click </a:t>
            </a:r>
            <a:r>
              <a:rPr lang="en-US" sz="1200" b="1" baseline="0" dirty="0" smtClean="0"/>
              <a:t>Effect Options</a:t>
            </a:r>
            <a:r>
              <a:rPr lang="en-US" sz="1200" baseline="0" dirty="0" smtClean="0"/>
              <a:t>, and under</a:t>
            </a:r>
            <a:r>
              <a:rPr lang="en-US" sz="1200" b="0" baseline="0" dirty="0" smtClean="0"/>
              <a:t> </a:t>
            </a:r>
            <a:r>
              <a:rPr lang="en-US" sz="1200" b="1" baseline="0" dirty="0" smtClean="0"/>
              <a:t>Direction</a:t>
            </a:r>
            <a:r>
              <a:rPr lang="en-US" sz="1200" baseline="0" dirty="0" smtClean="0"/>
              <a:t>, click </a:t>
            </a:r>
            <a:r>
              <a:rPr lang="en-US" sz="1200" b="1" baseline="0" dirty="0" smtClean="0"/>
              <a:t>From Top</a:t>
            </a:r>
            <a:r>
              <a:rPr lang="en-US" sz="1200" b="0" baseline="0" dirty="0" smtClean="0"/>
              <a:t>.</a:t>
            </a:r>
            <a:r>
              <a:rPr lang="en-US" sz="1200" b="1" baseline="0" dirty="0" smtClean="0"/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In the </a:t>
            </a:r>
            <a:r>
              <a:rPr lang="en-US" sz="1200" b="1" baseline="0" dirty="0" smtClean="0"/>
              <a:t>Timing</a:t>
            </a:r>
            <a:r>
              <a:rPr lang="en-US" sz="1200" baseline="0" dirty="0" smtClean="0"/>
              <a:t> group, in the </a:t>
            </a:r>
            <a:r>
              <a:rPr lang="en-US" sz="1200" b="1" baseline="0" dirty="0" smtClean="0"/>
              <a:t>Duration</a:t>
            </a:r>
            <a:r>
              <a:rPr lang="en-US" sz="1200" baseline="0" dirty="0" smtClean="0"/>
              <a:t> list, click </a:t>
            </a:r>
            <a:r>
              <a:rPr lang="en-US" sz="1200" b="1" baseline="0" dirty="0" smtClean="0"/>
              <a:t>01.00</a:t>
            </a:r>
            <a:r>
              <a:rPr lang="en-US" sz="1200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aseline="0" dirty="0" smtClean="0"/>
              <a:t>Press and hold CTRL, select the second, fourth, sixth, eighth, and 10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 animation effects (effects for the pictures). In the </a:t>
            </a:r>
            <a:r>
              <a:rPr lang="en-US" sz="1200" b="1" baseline="0" dirty="0" smtClean="0"/>
              <a:t>Timing </a:t>
            </a:r>
            <a:r>
              <a:rPr lang="en-US" sz="1200" baseline="0" dirty="0" smtClean="0"/>
              <a:t>group, </a:t>
            </a:r>
            <a:r>
              <a:rPr lang="en-US" sz="1200" b="0" baseline="0" dirty="0" smtClean="0"/>
              <a:t>in the </a:t>
            </a:r>
            <a:r>
              <a:rPr lang="en-US" sz="1200" b="1" baseline="0" dirty="0" smtClean="0"/>
              <a:t>Start</a:t>
            </a:r>
            <a:r>
              <a:rPr lang="en-US" sz="1200" b="0" baseline="0" dirty="0" smtClean="0"/>
              <a:t> list, select</a:t>
            </a:r>
            <a:r>
              <a:rPr lang="en-US" sz="1200" baseline="0" dirty="0" smtClean="0"/>
              <a:t> </a:t>
            </a:r>
            <a:r>
              <a:rPr lang="en-US" sz="1200" b="1" baseline="0" dirty="0" smtClean="0"/>
              <a:t>After Previous</a:t>
            </a:r>
            <a:r>
              <a:rPr lang="en-US" sz="1200" baseline="0" dirty="0" smtClean="0"/>
              <a:t>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aseline="0" dirty="0" smtClean="0"/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Linear Down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on the slider, then customize the gradient stops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dirty="0" smtClean="0"/>
              <a:t>click </a:t>
            </a:r>
            <a:r>
              <a:rPr lang="en-US" sz="1200" b="1" dirty="0" smtClean="0"/>
              <a:t>More Colors</a:t>
            </a:r>
            <a:r>
              <a:rPr lang="en-US" sz="1200" dirty="0" smtClean="0"/>
              <a:t>, and then in the </a:t>
            </a:r>
            <a:r>
              <a:rPr lang="en-US" sz="1200" b="1" dirty="0" smtClean="0"/>
              <a:t>Colors</a:t>
            </a:r>
            <a:r>
              <a:rPr lang="en-US" sz="1200" dirty="0" smtClean="0"/>
              <a:t> dialog box, on the </a:t>
            </a:r>
            <a:r>
              <a:rPr lang="en-US" sz="1200" b="1" dirty="0" smtClean="0"/>
              <a:t>Custom</a:t>
            </a:r>
            <a:r>
              <a:rPr lang="en-US" sz="1200" dirty="0" smtClean="0"/>
              <a:t> tab, enter values for Red: </a:t>
            </a:r>
            <a:r>
              <a:rPr lang="en-US" sz="1200" b="1" dirty="0" smtClean="0"/>
              <a:t>130</a:t>
            </a:r>
            <a:r>
              <a:rPr lang="en-US" sz="1200" dirty="0" smtClean="0"/>
              <a:t>, Green: </a:t>
            </a:r>
            <a:r>
              <a:rPr lang="en-US" sz="1200" b="1" dirty="0" smtClean="0"/>
              <a:t>126</a:t>
            </a:r>
            <a:r>
              <a:rPr lang="en-US" sz="1200" dirty="0" smtClean="0"/>
              <a:t>, and Blue: </a:t>
            </a:r>
            <a:r>
              <a:rPr lang="en-US" sz="1200" b="1" dirty="0" smtClean="0"/>
              <a:t>102</a:t>
            </a:r>
            <a:r>
              <a:rPr lang="en-US" sz="120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on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Black, Text 1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</a:p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  <p:extLst>
      <p:ext uri="{BB962C8B-B14F-4D97-AF65-F5344CB8AC3E}">
        <p14:creationId xmlns:p14="http://schemas.microsoft.com/office/powerpoint/2010/main" val="1686182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60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76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99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67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084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156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1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16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7073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7E66"/>
            </a:gs>
            <a:gs pos="71000">
              <a:schemeClr val="tx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651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hyperlink" Target="http://images.google.com/imgres?imgurl=http://www.zerowastenetwork.org/blog/uploaded_images/untitled-728803.bmp&amp;imgrefurl=http://www.zerowastenetwork.org/blog/2008/03/last-december-epa-announced-six-winners.html&amp;usg=__V5UMFhzHco7HpuE4O6zW2ttnxxc=&amp;h=676&amp;w=446&amp;sz=23&amp;hl=en&amp;start=12&amp;um=1&amp;tbnid=OFu4DVzmPFLh4M:&amp;tbnh=139&amp;tbnw=92&amp;prev=/images?q=water+efficiency+pic&amp;um=1&amp;hl=en&amp;rlz=1T4ADBS_enUS281US285&amp;sa=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482"/>
            <a:ext cx="9145234" cy="55870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35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28600" y="5760851"/>
            <a:ext cx="6716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ISOVER Multi-Comfort House Student Contest 2015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6256860"/>
            <a:ext cx="411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Middle East Technical University, Turkey</a:t>
            </a:r>
            <a:br>
              <a:rPr lang="en-GB" sz="1400" b="1" dirty="0" smtClean="0">
                <a:solidFill>
                  <a:schemeClr val="bg1"/>
                </a:solidFill>
              </a:rPr>
            </a:br>
            <a:r>
              <a:rPr lang="en-GB" sz="1400" b="1" dirty="0" err="1" smtClean="0">
                <a:solidFill>
                  <a:schemeClr val="bg1"/>
                </a:solidFill>
              </a:rPr>
              <a:t>Mirbek</a:t>
            </a:r>
            <a:r>
              <a:rPr lang="en-GB" sz="1400" b="1" dirty="0" smtClean="0">
                <a:solidFill>
                  <a:schemeClr val="bg1"/>
                </a:solidFill>
              </a:rPr>
              <a:t> Bekboliev, </a:t>
            </a:r>
            <a:r>
              <a:rPr lang="en-GB" sz="1400" b="1" dirty="0" err="1" smtClean="0">
                <a:solidFill>
                  <a:schemeClr val="bg1"/>
                </a:solidFill>
              </a:rPr>
              <a:t>Kutay</a:t>
            </a:r>
            <a:r>
              <a:rPr lang="en-GB" sz="1400" b="1" dirty="0" smtClean="0">
                <a:solidFill>
                  <a:schemeClr val="bg1"/>
                </a:solidFill>
              </a:rPr>
              <a:t> Can </a:t>
            </a:r>
            <a:r>
              <a:rPr lang="en-GB" sz="1400" b="1" dirty="0" err="1" smtClean="0">
                <a:solidFill>
                  <a:schemeClr val="bg1"/>
                </a:solidFill>
              </a:rPr>
              <a:t>Biberoglu</a:t>
            </a:r>
            <a:r>
              <a:rPr lang="en-GB" sz="1400" b="1" dirty="0" smtClean="0">
                <a:solidFill>
                  <a:schemeClr val="bg1"/>
                </a:solidFill>
              </a:rPr>
              <a:t>, </a:t>
            </a:r>
            <a:r>
              <a:rPr lang="en-GB" sz="1400" b="1" dirty="0" err="1" smtClean="0">
                <a:solidFill>
                  <a:schemeClr val="bg1"/>
                </a:solidFill>
              </a:rPr>
              <a:t>Burak</a:t>
            </a:r>
            <a:r>
              <a:rPr lang="en-GB" sz="1400" b="1" dirty="0" smtClean="0">
                <a:solidFill>
                  <a:schemeClr val="bg1"/>
                </a:solidFill>
              </a:rPr>
              <a:t> </a:t>
            </a:r>
            <a:r>
              <a:rPr lang="en-GB" sz="1400" b="1" dirty="0" err="1" smtClean="0">
                <a:solidFill>
                  <a:schemeClr val="bg1"/>
                </a:solidFill>
              </a:rPr>
              <a:t>Ilhan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86909"/>
            <a:ext cx="2654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Astana, Kazakhstan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 descr="http://www.trademarkia.com/logo-images/saintgobain-isover/isover-multicomfort-house-790950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019" y="0"/>
            <a:ext cx="1668981" cy="63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8775"/>
            <a:ext cx="1144055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6727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8775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010" y="0"/>
            <a:ext cx="51559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7944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0098"/>
            <a:ext cx="9144000" cy="537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95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4337"/>
            <a:ext cx="9144000" cy="480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9700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9372600" cy="412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808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82545"/>
            <a:ext cx="3386142" cy="20239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1877" y="2497270"/>
            <a:ext cx="34926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LED Outdoor Lighting Fixtures with 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Daylight Sensors and Automation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6335137"/>
            <a:ext cx="2954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PV Powered Outdoor Lighting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962401" y="482545"/>
            <a:ext cx="5028837" cy="1667898"/>
            <a:chOff x="251108" y="4495800"/>
            <a:chExt cx="5715000" cy="1895476"/>
          </a:xfrm>
        </p:grpSpPr>
        <p:pic>
          <p:nvPicPr>
            <p:cNvPr id="17" name="Picture 2" descr="http://nlightcontrols.com/wp-content/uploads/architecture_01_devices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108" y="4495800"/>
              <a:ext cx="5715000" cy="1895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3733800" y="4572000"/>
              <a:ext cx="1828800" cy="9906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757685" y="4744134"/>
              <a:ext cx="18049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Occupant-sensing device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499848"/>
            <a:ext cx="3386142" cy="28240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2483661"/>
            <a:ext cx="5028837" cy="384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280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5029200"/>
            <a:ext cx="3094527" cy="16916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93043" y="6176146"/>
            <a:ext cx="3511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Light Pollution Reduction Strategies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63" y="4805595"/>
            <a:ext cx="1974515" cy="191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0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3273"/>
            <a:ext cx="6477000" cy="38844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50" y="2823790"/>
            <a:ext cx="5232400" cy="3924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7187" y="4816386"/>
            <a:ext cx="31918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Central Asia is the risk zone for drought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4231611"/>
            <a:ext cx="32701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Water Use Reduction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7" name="Picture 8" descr="http://tbn0.google.com/images?q=tbn:OFu4DVzmPFLh4M:http://www.zerowastenetwork.org/blog/uploaded_images/untitled-728803.bmp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797" y="440386"/>
            <a:ext cx="1447800" cy="219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&quot;No&quot; Symbol 7"/>
          <p:cNvSpPr/>
          <p:nvPr/>
        </p:nvSpPr>
        <p:spPr>
          <a:xfrm>
            <a:off x="6802956" y="247375"/>
            <a:ext cx="2029583" cy="2081644"/>
          </a:xfrm>
          <a:prstGeom prst="noSmoking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59294" y="2940884"/>
            <a:ext cx="2096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Aral Sea, Kazakhstan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9574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36" y="232892"/>
            <a:ext cx="4209049" cy="65089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586" y="228600"/>
            <a:ext cx="2844800" cy="2133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065" y="3868619"/>
            <a:ext cx="4569717" cy="287320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00523" y="3499287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Drip Irrigation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9418" y="3151420"/>
            <a:ext cx="1947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Double Flush Units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95586" y="2362200"/>
            <a:ext cx="1816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Waterless Urinals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3025" y="228600"/>
            <a:ext cx="3341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Calibri" panose="020F0502020204030204" pitchFamily="34" charset="0"/>
              </a:rPr>
              <a:t>Rainwater and grey water harvest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4052" y="1001515"/>
            <a:ext cx="2135631" cy="21225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4902" y="351426"/>
            <a:ext cx="1426497" cy="146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642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9" r="20082"/>
          <a:stretch/>
        </p:blipFill>
        <p:spPr>
          <a:xfrm>
            <a:off x="5655970" y="3391701"/>
            <a:ext cx="3313036" cy="30072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1188" y="2995246"/>
            <a:ext cx="4828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Underground Parking Green Roof and Xeriscaping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68833" y="6029586"/>
            <a:ext cx="1104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Bioswales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" y="228600"/>
            <a:ext cx="3471325" cy="27666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1189" y="6482124"/>
            <a:ext cx="8047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Water Efficient Landscaping—No Potable Water Use or No Irrigation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" y="3434765"/>
            <a:ext cx="5181599" cy="29146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26" r="21667" b="7037"/>
          <a:stretch/>
        </p:blipFill>
        <p:spPr>
          <a:xfrm>
            <a:off x="3960001" y="238259"/>
            <a:ext cx="5009005" cy="277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9357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cache2.asset-cache.net/gc/461714604-people-ice-skate-on-the-frozen-ishim-river-gettyimages.jpg?v=1&amp;c=IWSAsset&amp;k=2&amp;d=GkZZ8bf5zL1ZiijUmxa7QZYoYmAjpgWoKLoJI6JAQ%2BeRM2F7ilqOINansJnzT%2BxT8s6nGsxdoP%2FLYe9DcwJIkQ%3D%3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4457699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us.123rf.com/450wm/wassiliy/wassiliy1402/wassiliy140201049/26862510-reflection-in-the-river-ishim-urban-astana-kazakhsta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"/>
          <a:stretch/>
        </p:blipFill>
        <p:spPr bwMode="auto">
          <a:xfrm>
            <a:off x="4800601" y="3555575"/>
            <a:ext cx="3962400" cy="294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s6.postimage.org/5j3p62he9/Astana2012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55576"/>
            <a:ext cx="4457699" cy="294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c1.staticflickr.com/7/6199/6056942246_16f645bf6f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228601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04800" y="3733800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1F3825"/>
                </a:solidFill>
              </a:rPr>
              <a:t>Summer</a:t>
            </a:r>
            <a:endParaRPr lang="en-US" sz="2000" dirty="0">
              <a:solidFill>
                <a:srgbClr val="1F3825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53000" y="5715000"/>
            <a:ext cx="20872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Pond (up to +40C)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62800" y="228600"/>
            <a:ext cx="9213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Winter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2357" y="228600"/>
            <a:ext cx="44340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Ice Skating (below 0 degrees up to -40C)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3147156"/>
            <a:ext cx="2257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Astana’s climate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84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977" y="6023288"/>
            <a:ext cx="4097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Children’s playground in the south garden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767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514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54"/>
          <a:stretch/>
        </p:blipFill>
        <p:spPr>
          <a:xfrm>
            <a:off x="3124200" y="4394387"/>
            <a:ext cx="5986531" cy="23857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9118" y="5587243"/>
            <a:ext cx="287508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Heat </a:t>
            </a:r>
            <a:r>
              <a:rPr lang="en-US" sz="2800" b="1" dirty="0">
                <a:solidFill>
                  <a:schemeClr val="bg1"/>
                </a:solidFill>
              </a:rPr>
              <a:t>island </a:t>
            </a:r>
            <a:r>
              <a:rPr lang="en-US" sz="2800" b="1" dirty="0" smtClean="0">
                <a:solidFill>
                  <a:schemeClr val="bg1"/>
                </a:solidFill>
              </a:rPr>
              <a:t>effect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reduction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71023" y="2724150"/>
            <a:ext cx="18220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Light color 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reflective facades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40226" y="2539484"/>
            <a:ext cx="1247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Green Roof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88357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411331" y="34046"/>
            <a:ext cx="2611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Heat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Recovery Ventilation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96" y="2971801"/>
            <a:ext cx="8029418" cy="3581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700" y="381215"/>
            <a:ext cx="4543321" cy="3786741"/>
          </a:xfrm>
          <a:prstGeom prst="rect">
            <a:avLst/>
          </a:prstGeom>
        </p:spPr>
      </p:pic>
      <p:pic>
        <p:nvPicPr>
          <p:cNvPr id="12" name="Picture 6" descr="http://www.international.zehnder-systems.com/system/files/Zehnder-Kompetenzen-Kuehlung-c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3"/>
          <a:stretch/>
        </p:blipFill>
        <p:spPr bwMode="auto">
          <a:xfrm>
            <a:off x="323496" y="403378"/>
            <a:ext cx="4354150" cy="278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447" y="3816244"/>
            <a:ext cx="2042639" cy="147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350811" y="3881559"/>
            <a:ext cx="23182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IEQ Control and </a:t>
            </a:r>
          </a:p>
          <a:p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Monitoring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988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76"/>
          <a:stretch/>
        </p:blipFill>
        <p:spPr>
          <a:xfrm>
            <a:off x="208665" y="2514600"/>
            <a:ext cx="5506335" cy="4165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13507" y="5718912"/>
            <a:ext cx="15584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Humidity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7881" y="3490107"/>
            <a:ext cx="30081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High Concentration of CO2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required for plants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8665" y="304800"/>
            <a:ext cx="3460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GREENHOUSE DESIGN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7484" y="1072270"/>
            <a:ext cx="35689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Factors and issues 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2000" b="1" dirty="0" smtClean="0">
                <a:solidFill>
                  <a:schemeClr val="bg1"/>
                </a:solidFill>
              </a:rPr>
              <a:t>to be taken into account during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greenhouse design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91200" y="4197993"/>
            <a:ext cx="32236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Greenhouse has been separated from building envelope over the roof, which creates secondary thermal boundary.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High concentration of CO2 and humidity obtained from heat recovery are supplied into the plant factory.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2574" y="304800"/>
            <a:ext cx="5180785" cy="391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76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92513"/>
            <a:ext cx="8486943" cy="40508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113763"/>
            <a:ext cx="2966385" cy="4229637"/>
          </a:xfrm>
          <a:prstGeom prst="rect">
            <a:avLst/>
          </a:prstGeom>
          <a:solidFill>
            <a:schemeClr val="bg2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9093" y="591847"/>
            <a:ext cx="29663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Transparent PVs above the Greenhouse in order to obtain maximum daylight and solar energy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2176" y="4280553"/>
            <a:ext cx="2096754" cy="26796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01" y="4571998"/>
            <a:ext cx="5744324" cy="20967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507" y="2267239"/>
            <a:ext cx="2970678" cy="207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9621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12" y="5562600"/>
            <a:ext cx="3404417" cy="1077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10806"/>
            <a:ext cx="5234881" cy="60733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3" b="30258"/>
          <a:stretch/>
        </p:blipFill>
        <p:spPr>
          <a:xfrm>
            <a:off x="376695" y="185267"/>
            <a:ext cx="2980061" cy="26362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87" b="32964"/>
          <a:stretch/>
        </p:blipFill>
        <p:spPr>
          <a:xfrm>
            <a:off x="441869" y="2773709"/>
            <a:ext cx="2981095" cy="259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5151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72278"/>
            <a:ext cx="4200525" cy="41331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853452"/>
            <a:ext cx="4114800" cy="359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685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wearecentralpa.com/media/lib/189/3/1/7/317e3f92-97c7-4369-bd42-2d8c62ff167b/Sto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66" y="2514600"/>
            <a:ext cx="485775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ciencespot.co.uk/wp-content/uploads/2011/11/food-was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16" y="2702719"/>
            <a:ext cx="1692275" cy="115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previews.123rf.com/images/lightwise/lightwise1303/lightwise130300019/18283512-Recycling-garbage-and-reusable-waste-management-as-old-paper-glass-metal-and-plastic-household-produ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241" y="2323459"/>
            <a:ext cx="1394129" cy="95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ci.stillwater.mn.us/vertical/Sites/%7B5BFEF821-C140-4887-AEB5-99440411EEFD%7D/uploads/%7B72C30478-0474-4754-99AE-7919B4D93F3F%7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643" y="1924710"/>
            <a:ext cx="1441027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33562" y="138245"/>
            <a:ext cx="483483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Recycling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Program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Biodegradable waste goes as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compost 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into the greenhouse’s soil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Plastic, Glass &amp; Metal goes to recycling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Hazardous waste stored safely and collected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7989" y="138245"/>
            <a:ext cx="3660761" cy="48639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6889" y="4478091"/>
            <a:ext cx="2362200" cy="222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208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738" y="151687"/>
            <a:ext cx="3600963" cy="32075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71" y="3441028"/>
            <a:ext cx="4032037" cy="30240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1687"/>
            <a:ext cx="4276773" cy="32075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6200000">
            <a:off x="7256005" y="1529064"/>
            <a:ext cx="3162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Underground parking bike racks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99248" y="6463983"/>
            <a:ext cx="2099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Bike sharing stations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3441028"/>
            <a:ext cx="1103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Bike racks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8098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r="2187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600" y="2590800"/>
            <a:ext cx="2819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2"/>
                </a:solidFill>
              </a:rPr>
              <a:t>Thank You</a:t>
            </a:r>
            <a:r>
              <a:rPr lang="ru-RU" sz="4000" b="1" dirty="0" smtClean="0">
                <a:solidFill>
                  <a:schemeClr val="bg2"/>
                </a:solidFill>
              </a:rPr>
              <a:t>!</a:t>
            </a:r>
            <a:endParaRPr lang="en-US" sz="4000" b="1" dirty="0" smtClean="0">
              <a:solidFill>
                <a:schemeClr val="bg2"/>
              </a:solidFill>
            </a:endParaRPr>
          </a:p>
          <a:p>
            <a:r>
              <a:rPr lang="ru-RU" sz="4000" b="1" dirty="0">
                <a:solidFill>
                  <a:schemeClr val="bg2"/>
                </a:solidFill>
              </a:rPr>
              <a:t>Рахмет</a:t>
            </a:r>
            <a:r>
              <a:rPr lang="ru-RU" sz="4000" b="1" dirty="0" smtClean="0">
                <a:solidFill>
                  <a:schemeClr val="bg2"/>
                </a:solidFill>
              </a:rPr>
              <a:t>!</a:t>
            </a:r>
            <a:endParaRPr lang="en-US" sz="40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6674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22" y="1271206"/>
            <a:ext cx="7023277" cy="55369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9522" y="29963"/>
            <a:ext cx="3822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Site bioclimatic analysis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305" y="29964"/>
            <a:ext cx="3198636" cy="22440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567" y="2395492"/>
            <a:ext cx="3262750" cy="214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471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31" y="3052"/>
            <a:ext cx="9154731" cy="68599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24200" y="1"/>
            <a:ext cx="5844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Focus on Students Affordable Housing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740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533400"/>
            <a:ext cx="9475309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08997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9144000" cy="623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4351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-97219"/>
            <a:ext cx="6172200" cy="696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42024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921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47" y="0"/>
            <a:ext cx="50075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34241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0902D99-6D34-4974-BE6D-CA732313B1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Animated picture list slide with color tabs</Template>
  <TotalTime>0</TotalTime>
  <Words>12649</Words>
  <Application>Microsoft Office PowerPoint</Application>
  <PresentationFormat>On-screen Show (4:3)</PresentationFormat>
  <Paragraphs>700</Paragraphs>
  <Slides>29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ISOVER</cp:keywords>
  <cp:lastModifiedBy/>
  <cp:revision>1</cp:revision>
  <dcterms:created xsi:type="dcterms:W3CDTF">2015-04-30T06:57:20Z</dcterms:created>
  <dcterms:modified xsi:type="dcterms:W3CDTF">2015-10-13T10:07:42Z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TC020116629991</vt:lpwstr>
  </property>
</Properties>
</file>