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319" r:id="rId2"/>
    <p:sldId id="422" r:id="rId3"/>
    <p:sldId id="383" r:id="rId4"/>
    <p:sldId id="359" r:id="rId5"/>
    <p:sldId id="437" r:id="rId6"/>
    <p:sldId id="438" r:id="rId7"/>
    <p:sldId id="439" r:id="rId8"/>
    <p:sldId id="431" r:id="rId9"/>
    <p:sldId id="363" r:id="rId10"/>
    <p:sldId id="368" r:id="rId11"/>
    <p:sldId id="421" r:id="rId12"/>
    <p:sldId id="360" r:id="rId13"/>
    <p:sldId id="423" r:id="rId14"/>
    <p:sldId id="432" r:id="rId15"/>
    <p:sldId id="358" r:id="rId16"/>
    <p:sldId id="417" r:id="rId17"/>
    <p:sldId id="410" r:id="rId18"/>
    <p:sldId id="416" r:id="rId19"/>
    <p:sldId id="411" r:id="rId20"/>
    <p:sldId id="412" r:id="rId21"/>
    <p:sldId id="414" r:id="rId22"/>
    <p:sldId id="425" r:id="rId23"/>
    <p:sldId id="433" r:id="rId24"/>
    <p:sldId id="442" r:id="rId25"/>
    <p:sldId id="440" r:id="rId26"/>
    <p:sldId id="441" r:id="rId27"/>
    <p:sldId id="435" r:id="rId28"/>
    <p:sldId id="436" r:id="rId2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87914" autoAdjust="0"/>
  </p:normalViewPr>
  <p:slideViewPr>
    <p:cSldViewPr snapToGrid="0">
      <p:cViewPr>
        <p:scale>
          <a:sx n="73" d="100"/>
          <a:sy n="73" d="100"/>
        </p:scale>
        <p:origin x="-2022" y="-7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0DCF4DD-C7E5-4078-8AD9-237A0299F252}" type="datetimeFigureOut">
              <a:rPr lang="en-US" smtClean="0"/>
              <a:pPr/>
              <a:t>5/27/2015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99B31DE-D5B0-478E-886E-B232136694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568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9F40-3412-433B-9964-5559FD0C73BC}" type="datetimeFigureOut">
              <a:rPr lang="en-US" smtClean="0"/>
              <a:pPr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107FA-78FE-4607-9E45-54C1A9B923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495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9F40-3412-433B-9964-5559FD0C73BC}" type="datetimeFigureOut">
              <a:rPr lang="en-US" smtClean="0"/>
              <a:pPr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107FA-78FE-4607-9E45-54C1A9B923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232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9F40-3412-433B-9964-5559FD0C73BC}" type="datetimeFigureOut">
              <a:rPr lang="en-US" smtClean="0"/>
              <a:pPr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107FA-78FE-4607-9E45-54C1A9B923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1729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9F40-3412-433B-9964-5559FD0C73BC}" type="datetimeFigureOut">
              <a:rPr lang="en-US" smtClean="0"/>
              <a:pPr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107FA-78FE-4607-9E45-54C1A9B923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5463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9F40-3412-433B-9964-5559FD0C73BC}" type="datetimeFigureOut">
              <a:rPr lang="en-US" smtClean="0"/>
              <a:pPr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107FA-78FE-4607-9E45-54C1A9B923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849668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9F40-3412-433B-9964-5559FD0C73BC}" type="datetimeFigureOut">
              <a:rPr lang="en-US" smtClean="0"/>
              <a:pPr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107FA-78FE-4607-9E45-54C1A9B923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391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9F40-3412-433B-9964-5559FD0C73BC}" type="datetimeFigureOut">
              <a:rPr lang="en-US" smtClean="0"/>
              <a:pPr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107FA-78FE-4607-9E45-54C1A9B923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7330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9F40-3412-433B-9964-5559FD0C73BC}" type="datetimeFigureOut">
              <a:rPr lang="en-US" smtClean="0"/>
              <a:pPr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107FA-78FE-4607-9E45-54C1A9B923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88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9F40-3412-433B-9964-5559FD0C73BC}" type="datetimeFigureOut">
              <a:rPr lang="en-US" smtClean="0"/>
              <a:pPr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107FA-78FE-4607-9E45-54C1A9B923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673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9F40-3412-433B-9964-5559FD0C73BC}" type="datetimeFigureOut">
              <a:rPr lang="en-US" smtClean="0"/>
              <a:pPr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107FA-78FE-4607-9E45-54C1A9B923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848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9F40-3412-433B-9964-5559FD0C73BC}" type="datetimeFigureOut">
              <a:rPr lang="en-US" smtClean="0"/>
              <a:pPr/>
              <a:t>5/27/2015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107FA-78FE-4607-9E45-54C1A9B923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9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9F40-3412-433B-9964-5559FD0C73BC}" type="datetimeFigureOut">
              <a:rPr lang="en-US" smtClean="0"/>
              <a:pPr/>
              <a:t>5/27/2015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107FA-78FE-4607-9E45-54C1A9B923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27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9F40-3412-433B-9964-5559FD0C73BC}" type="datetimeFigureOut">
              <a:rPr lang="en-US" smtClean="0"/>
              <a:pPr/>
              <a:t>5/27/2015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107FA-78FE-4607-9E45-54C1A9B923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79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9F40-3412-433B-9964-5559FD0C73BC}" type="datetimeFigureOut">
              <a:rPr lang="en-US" smtClean="0"/>
              <a:pPr/>
              <a:t>5/27/2015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107FA-78FE-4607-9E45-54C1A9B923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333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9F40-3412-433B-9964-5559FD0C73BC}" type="datetimeFigureOut">
              <a:rPr lang="en-US" smtClean="0"/>
              <a:pPr/>
              <a:t>5/27/2015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107FA-78FE-4607-9E45-54C1A9B923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962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9F40-3412-433B-9964-5559FD0C73BC}" type="datetimeFigureOut">
              <a:rPr lang="en-US" smtClean="0"/>
              <a:pPr/>
              <a:t>5/27/2015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107FA-78FE-4607-9E45-54C1A9B923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972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B9F40-3412-433B-9964-5559FD0C73BC}" type="datetimeFigureOut">
              <a:rPr lang="en-US" smtClean="0"/>
              <a:pPr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1107FA-78FE-4607-9E45-54C1A9B923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414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kartv.kz/ru/programs/viewArchive?id=148766" TargetMode="External"/><Relationship Id="rId2" Type="http://schemas.openxmlformats.org/officeDocument/2006/relationships/hyperlink" Target="http://alzhir.kz/en/2014-03-15-05-09-49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02784" y="476251"/>
            <a:ext cx="9793816" cy="2676525"/>
          </a:xfrm>
        </p:spPr>
        <p:txBody>
          <a:bodyPr/>
          <a:lstStyle/>
          <a:p>
            <a:pPr algn="ctr"/>
            <a:r>
              <a:rPr lang="en-US" altLang="ru-RU" sz="4000" b="1" dirty="0" smtClean="0"/>
              <a:t/>
            </a:r>
            <a:br>
              <a:rPr lang="en-US" altLang="ru-RU" sz="4000" b="1" dirty="0" smtClean="0"/>
            </a:br>
            <a:r>
              <a:rPr lang="en-US" altLang="ru-RU" sz="4000" b="1" dirty="0" smtClean="0">
                <a:solidFill>
                  <a:schemeClr val="tx1"/>
                </a:solidFill>
              </a:rPr>
              <a:t/>
            </a:r>
            <a:br>
              <a:rPr lang="en-US" altLang="ru-RU" sz="4000" b="1" dirty="0" smtClean="0">
                <a:solidFill>
                  <a:schemeClr val="tx1"/>
                </a:solidFill>
              </a:rPr>
            </a:br>
            <a:r>
              <a:rPr lang="en-US" sz="4400" b="1" dirty="0" smtClean="0">
                <a:solidFill>
                  <a:schemeClr val="tx1"/>
                </a:solidFill>
              </a:rPr>
              <a:t>Return of Kyz-Jibek to glorify friendship and love </a:t>
            </a:r>
            <a:r>
              <a:rPr lang="en-US" sz="4400" dirty="0" smtClean="0">
                <a:solidFill>
                  <a:schemeClr val="tx1"/>
                </a:solidFill>
              </a:rPr>
              <a:t/>
            </a:r>
            <a:br>
              <a:rPr lang="en-US" sz="4400" dirty="0" smtClean="0">
                <a:solidFill>
                  <a:schemeClr val="tx1"/>
                </a:solidFill>
              </a:rPr>
            </a:br>
            <a:r>
              <a:rPr lang="en-US" sz="4000" b="1" dirty="0" smtClean="0">
                <a:solidFill>
                  <a:schemeClr val="tx1"/>
                </a:solidFill>
              </a:rPr>
              <a:t>(Story of a manuscript from KARLAG) </a:t>
            </a:r>
            <a:endParaRPr lang="en-US" altLang="ru-RU" sz="4000" dirty="0" smtClean="0">
              <a:solidFill>
                <a:schemeClr val="tx1"/>
              </a:solidFill>
            </a:endParaRPr>
          </a:p>
        </p:txBody>
      </p:sp>
      <p:sp>
        <p:nvSpPr>
          <p:cNvPr id="3075" name="Rectangle 7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2927352" y="5105400"/>
            <a:ext cx="757343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endParaRPr lang="en-US" altLang="ru-RU" sz="1600" dirty="0"/>
          </a:p>
        </p:txBody>
      </p:sp>
      <p:sp>
        <p:nvSpPr>
          <p:cNvPr id="3076" name="Rectangle 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27463" y="4076700"/>
            <a:ext cx="10053804" cy="1752600"/>
          </a:xfrm>
        </p:spPr>
        <p:txBody>
          <a:bodyPr>
            <a:normAutofit fontScale="47500" lnSpcReduction="20000"/>
          </a:bodyPr>
          <a:lstStyle/>
          <a:p>
            <a:pPr algn="ctr" eaLnBrk="1" hangingPunct="1">
              <a:lnSpc>
                <a:spcPct val="90000"/>
              </a:lnSpc>
            </a:pPr>
            <a:endParaRPr lang="en-US" altLang="ru-RU" sz="2400" dirty="0" smtClean="0"/>
          </a:p>
          <a:p>
            <a:pPr algn="ctr"/>
            <a:r>
              <a:rPr lang="en-US" sz="5100" b="1" dirty="0" smtClean="0">
                <a:solidFill>
                  <a:schemeClr val="tx1"/>
                </a:solidFill>
              </a:rPr>
              <a:t>Duishon Shamatov</a:t>
            </a:r>
            <a:endParaRPr lang="en-US" sz="5100" dirty="0" smtClean="0">
              <a:solidFill>
                <a:schemeClr val="tx1"/>
              </a:solidFill>
            </a:endParaRPr>
          </a:p>
          <a:p>
            <a:pPr algn="ctr"/>
            <a:r>
              <a:rPr lang="en-US" sz="5100" b="1" dirty="0" smtClean="0">
                <a:solidFill>
                  <a:schemeClr val="tx1"/>
                </a:solidFill>
              </a:rPr>
              <a:t>Graduate School of Education </a:t>
            </a:r>
            <a:endParaRPr lang="en-US" sz="5100" dirty="0" smtClean="0">
              <a:solidFill>
                <a:schemeClr val="tx1"/>
              </a:solidFill>
            </a:endParaRPr>
          </a:p>
          <a:p>
            <a:pPr algn="ctr"/>
            <a:r>
              <a:rPr lang="en-US" sz="5100" b="1" dirty="0" smtClean="0">
                <a:solidFill>
                  <a:schemeClr val="tx1"/>
                </a:solidFill>
              </a:rPr>
              <a:t>Nazarbayev University </a:t>
            </a:r>
            <a:endParaRPr lang="en-US" sz="5100" dirty="0" smtClean="0">
              <a:solidFill>
                <a:schemeClr val="tx1"/>
              </a:solidFill>
            </a:endParaRPr>
          </a:p>
          <a:p>
            <a:r>
              <a:rPr lang="en-US" sz="2400" dirty="0" smtClean="0"/>
              <a:t> </a:t>
            </a:r>
          </a:p>
          <a:p>
            <a:pPr algn="ctr" eaLnBrk="1" hangingPunct="1">
              <a:lnSpc>
                <a:spcPct val="90000"/>
              </a:lnSpc>
            </a:pPr>
            <a:endParaRPr lang="ru-RU" altLang="ru-RU" sz="2400" dirty="0">
              <a:solidFill>
                <a:srgbClr val="002060"/>
              </a:solidFill>
            </a:endParaRPr>
          </a:p>
          <a:p>
            <a:pPr eaLnBrk="1" hangingPunct="1"/>
            <a:endParaRPr lang="ru-RU" altLang="ru-RU" dirty="0" smtClean="0"/>
          </a:p>
        </p:txBody>
      </p:sp>
    </p:spTree>
    <p:custDataLst>
      <p:tags r:id="rId1"/>
    </p:custDataLst>
  </p:cSld>
  <p:clrMapOvr>
    <a:masterClrMapping/>
  </p:clrMapOvr>
  <p:transition advTm="150595">
    <p:cover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Küz</a:t>
            </a:r>
            <a:r>
              <a:rPr lang="en-US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en-US" dirty="0" err="1" smtClean="0">
                <a:solidFill>
                  <a:schemeClr val="tx1"/>
                </a:solidFill>
              </a:rPr>
              <a:t>bay</a:t>
            </a:r>
            <a:r>
              <a:rPr lang="en-US" dirty="0" smtClean="0">
                <a:solidFill>
                  <a:schemeClr val="tx1"/>
                </a:solidFill>
              </a:rPr>
              <a:t> Kuranov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duishon\Desktop\Kuzebay Kurano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0640" y="464457"/>
            <a:ext cx="3500845" cy="6223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He became good friends with the Kazakh professor who narrated epic stories, verses and poems.   </a:t>
            </a:r>
          </a:p>
          <a:p>
            <a:endParaRPr lang="en-US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The Kazakh professor gives the manuscript of </a:t>
            </a:r>
            <a:r>
              <a:rPr lang="en-US" sz="3200" dirty="0" err="1" smtClean="0">
                <a:solidFill>
                  <a:schemeClr val="tx1"/>
                </a:solidFill>
              </a:rPr>
              <a:t>Kyz-Zhibek</a:t>
            </a:r>
            <a:r>
              <a:rPr lang="en-US" sz="3200" dirty="0" smtClean="0">
                <a:solidFill>
                  <a:schemeClr val="tx1"/>
                </a:solidFill>
              </a:rPr>
              <a:t> to his Kyrgyz friend </a:t>
            </a:r>
            <a:r>
              <a:rPr lang="en-US" sz="3200" dirty="0" err="1" smtClean="0">
                <a:solidFill>
                  <a:schemeClr val="tx1"/>
                </a:solidFill>
              </a:rPr>
              <a:t>Küz</a:t>
            </a:r>
            <a:r>
              <a:rPr lang="en-US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en-US" sz="3200" dirty="0" err="1" smtClean="0">
                <a:solidFill>
                  <a:schemeClr val="tx1"/>
                </a:solidFill>
              </a:rPr>
              <a:t>bay</a:t>
            </a:r>
            <a:endParaRPr lang="en-US" sz="3200" dirty="0" smtClean="0">
              <a:solidFill>
                <a:schemeClr val="tx1"/>
              </a:solidFill>
            </a:endParaRPr>
          </a:p>
          <a:p>
            <a:endParaRPr lang="en-US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>
                <a:solidFill>
                  <a:schemeClr val="tx1"/>
                </a:solidFill>
              </a:rPr>
              <a:t>Küz</a:t>
            </a:r>
            <a:r>
              <a:rPr lang="en-US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en-US" sz="3200" dirty="0" err="1" smtClean="0">
                <a:solidFill>
                  <a:schemeClr val="tx1"/>
                </a:solidFill>
              </a:rPr>
              <a:t>bay</a:t>
            </a:r>
            <a:r>
              <a:rPr lang="en-US" sz="3200" dirty="0" smtClean="0">
                <a:solidFill>
                  <a:schemeClr val="tx1"/>
                </a:solidFill>
              </a:rPr>
              <a:t> returned to Kyrgyzstan, but he did not tell anyone about the manuscript.</a:t>
            </a:r>
          </a:p>
          <a:p>
            <a:endParaRPr lang="en-US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In 1978 before his death, he tells the story of the manuscript and passes it to his younger brother </a:t>
            </a:r>
            <a:r>
              <a:rPr lang="en-US" sz="3200" dirty="0" err="1" smtClean="0">
                <a:solidFill>
                  <a:schemeClr val="tx1"/>
                </a:solidFill>
              </a:rPr>
              <a:t>Kadyrbek</a:t>
            </a:r>
            <a:r>
              <a:rPr lang="en-US" sz="3200" dirty="0" smtClean="0">
                <a:solidFill>
                  <a:schemeClr val="tx1"/>
                </a:solidFill>
              </a:rPr>
              <a:t>.  </a:t>
            </a:r>
          </a:p>
          <a:p>
            <a:endParaRPr lang="en-US" sz="320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In 2009, my wife’s father (</a:t>
            </a:r>
            <a:r>
              <a:rPr lang="en-US" sz="3600" dirty="0" err="1" smtClean="0">
                <a:solidFill>
                  <a:schemeClr val="tx1"/>
                </a:solidFill>
              </a:rPr>
              <a:t>Kadyrbek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ata’s</a:t>
            </a:r>
            <a:r>
              <a:rPr lang="en-US" sz="3600" dirty="0" smtClean="0">
                <a:solidFill>
                  <a:schemeClr val="tx1"/>
                </a:solidFill>
              </a:rPr>
              <a:t> son) shared the manuscript with me.</a:t>
            </a:r>
          </a:p>
          <a:p>
            <a:endParaRPr lang="en-US" sz="2800" dirty="0" smtClean="0">
              <a:solidFill>
                <a:schemeClr val="tx1"/>
              </a:solidFill>
            </a:endParaRPr>
          </a:p>
          <a:p>
            <a:endParaRPr lang="en-US" sz="28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I came to Kazakhstan in 2013</a:t>
            </a:r>
          </a:p>
          <a:p>
            <a:pPr lvl="1"/>
            <a:r>
              <a:rPr lang="en-US" sz="2200" dirty="0" smtClean="0">
                <a:solidFill>
                  <a:schemeClr val="tx1"/>
                </a:solidFill>
              </a:rPr>
              <a:t>continued my search, and I was planning to visit the archives and KARLAG....  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I shared the story of the manuscript with Shavkat Ismailov, the head of the Kyrgyz ethno-cultural center in Astana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He addressed Ashimkhan Zhampeisov, a professional journalist from Karaganda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Ashimkhan Zhampeisov and Kadyrbek Ata </a:t>
            </a:r>
            <a:endParaRPr lang="en-US" sz="3200" b="1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duishon\Desktop\chon atam\20150423_1422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5853" y="2160588"/>
            <a:ext cx="6900332" cy="3881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err="1" smtClean="0">
                <a:solidFill>
                  <a:schemeClr val="tx1"/>
                </a:solidFill>
              </a:rPr>
              <a:t>Ashimkan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traced the history through archives and all other possible sources.  </a:t>
            </a:r>
            <a:endParaRPr lang="en-US" sz="2800" dirty="0" smtClean="0">
              <a:solidFill>
                <a:schemeClr val="tx1"/>
              </a:solidFill>
            </a:endParaRPr>
          </a:p>
          <a:p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He started </a:t>
            </a:r>
            <a:r>
              <a:rPr lang="en-US" sz="2800" dirty="0">
                <a:solidFill>
                  <a:schemeClr val="tx1"/>
                </a:solidFill>
              </a:rPr>
              <a:t>doing it, and moreover, he sent some TV journalists to </a:t>
            </a:r>
            <a:r>
              <a:rPr lang="en-US" sz="2800" dirty="0" err="1">
                <a:solidFill>
                  <a:schemeClr val="tx1"/>
                </a:solidFill>
              </a:rPr>
              <a:t>Shamaldy</a:t>
            </a:r>
            <a:r>
              <a:rPr lang="en-US" sz="2800" dirty="0">
                <a:solidFill>
                  <a:schemeClr val="tx1"/>
                </a:solidFill>
              </a:rPr>
              <a:t>-Say, a small town in Kyrgyzstan to interview the relatives of </a:t>
            </a:r>
            <a:r>
              <a:rPr lang="en-US" sz="2800" dirty="0" err="1" smtClean="0">
                <a:solidFill>
                  <a:schemeClr val="tx1"/>
                </a:solidFill>
              </a:rPr>
              <a:t>Küz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en-US" sz="2800" dirty="0" err="1" smtClean="0">
                <a:solidFill>
                  <a:schemeClr val="tx1"/>
                </a:solidFill>
              </a:rPr>
              <a:t>bay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to find out more memories related to </a:t>
            </a:r>
            <a:r>
              <a:rPr lang="en-US" sz="2800" dirty="0" err="1" smtClean="0">
                <a:solidFill>
                  <a:schemeClr val="tx1"/>
                </a:solidFill>
              </a:rPr>
              <a:t>Küz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en-US" sz="2800" dirty="0" err="1" smtClean="0">
                <a:solidFill>
                  <a:schemeClr val="tx1"/>
                </a:solidFill>
              </a:rPr>
              <a:t>bay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and the manuscript.</a:t>
            </a:r>
          </a:p>
          <a:p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02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We also met with Professor Seit Kaskabasov a prominent Kazakh scholar at Eurasian National University. 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Return of </a:t>
            </a:r>
            <a:r>
              <a:rPr lang="en-US" sz="3600" b="1" dirty="0" err="1" smtClean="0">
                <a:solidFill>
                  <a:schemeClr val="tx1"/>
                </a:solidFill>
              </a:rPr>
              <a:t>Kyz-Jibek</a:t>
            </a:r>
            <a:r>
              <a:rPr lang="en-US" sz="3600" b="1" dirty="0" smtClean="0">
                <a:solidFill>
                  <a:schemeClr val="tx1"/>
                </a:solidFill>
              </a:rPr>
              <a:t> to glorify friendship and love </a:t>
            </a:r>
            <a:r>
              <a:rPr lang="en-US" sz="3600" dirty="0" smtClean="0">
                <a:solidFill>
                  <a:schemeClr val="tx1"/>
                </a:solidFill>
              </a:rPr>
              <a:t/>
            </a:r>
            <a:br>
              <a:rPr lang="en-US" sz="3600" dirty="0" smtClean="0">
                <a:solidFill>
                  <a:schemeClr val="tx1"/>
                </a:solidFill>
              </a:rPr>
            </a:br>
            <a:r>
              <a:rPr lang="en-US" sz="3200" b="1" dirty="0" smtClean="0">
                <a:solidFill>
                  <a:schemeClr val="tx1"/>
                </a:solidFill>
              </a:rPr>
              <a:t>(Story of a manuscript from KARLAG) 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Файл:Seit Kaskabasov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0480" y="2160588"/>
            <a:ext cx="2911078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Professor </a:t>
            </a:r>
            <a:r>
              <a:rPr lang="en-US" sz="2400" dirty="0" err="1" smtClean="0">
                <a:solidFill>
                  <a:schemeClr val="tx1"/>
                </a:solidFill>
              </a:rPr>
              <a:t>Kaskabasov</a:t>
            </a:r>
            <a:r>
              <a:rPr lang="en-US" sz="2400" dirty="0" smtClean="0">
                <a:solidFill>
                  <a:schemeClr val="tx1"/>
                </a:solidFill>
              </a:rPr>
              <a:t> was deeply touched when he saw the manuscript</a:t>
            </a: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He carefully opened the manuscript page by page and read the verses line by line</a:t>
            </a:r>
          </a:p>
          <a:p>
            <a:endParaRPr lang="en-US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ttp://www.mk.kg/upload/entities/2015/04/29/articlesImages/image/01/03/40/19/2320096_114539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8697" y="1907177"/>
            <a:ext cx="5277394" cy="374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Laura </a:t>
            </a:r>
            <a:r>
              <a:rPr lang="en-US" dirty="0" err="1" smtClean="0"/>
              <a:t>Daurenbekova</a:t>
            </a:r>
            <a:r>
              <a:rPr lang="en-US" dirty="0" smtClean="0"/>
              <a:t> and her colleagues at NU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400" dirty="0" smtClean="0"/>
              <a:t>The manuscript is identical to </a:t>
            </a:r>
            <a:r>
              <a:rPr lang="en-US" sz="2400" dirty="0" err="1" smtClean="0"/>
              <a:t>Jambyl</a:t>
            </a:r>
            <a:r>
              <a:rPr lang="en-US" sz="2400" dirty="0" smtClean="0"/>
              <a:t> </a:t>
            </a:r>
            <a:r>
              <a:rPr lang="en-US" sz="2400" dirty="0" err="1" smtClean="0"/>
              <a:t>Jabayev’s</a:t>
            </a:r>
            <a:r>
              <a:rPr lang="en-US" sz="2400" dirty="0" smtClean="0"/>
              <a:t> version.  Known as “</a:t>
            </a:r>
            <a:r>
              <a:rPr lang="en-US" sz="2400" dirty="0" err="1" smtClean="0"/>
              <a:t>Jambyl’s</a:t>
            </a:r>
            <a:r>
              <a:rPr lang="en-US" sz="2400" dirty="0" smtClean="0"/>
              <a:t> version” and was popular among the Kyrgyz </a:t>
            </a:r>
          </a:p>
          <a:p>
            <a:endParaRPr lang="en-US" sz="2400" dirty="0" smtClean="0"/>
          </a:p>
          <a:p>
            <a:r>
              <a:rPr lang="en-US" sz="2400" dirty="0" err="1" smtClean="0"/>
              <a:t>Jambyl</a:t>
            </a:r>
            <a:r>
              <a:rPr lang="en-US" sz="2400" dirty="0" smtClean="0"/>
              <a:t> lived in </a:t>
            </a:r>
            <a:r>
              <a:rPr lang="en-US" sz="2400" dirty="0" err="1" smtClean="0"/>
              <a:t>Tokmok</a:t>
            </a:r>
            <a:r>
              <a:rPr lang="en-US" sz="2400" dirty="0" smtClean="0"/>
              <a:t> and </a:t>
            </a:r>
            <a:r>
              <a:rPr lang="en-US" sz="2400" dirty="0" err="1" smtClean="0"/>
              <a:t>Kichi-Kemin</a:t>
            </a:r>
            <a:r>
              <a:rPr lang="en-US" sz="2400" dirty="0" smtClean="0"/>
              <a:t> for several years in 1930s.  </a:t>
            </a:r>
          </a:p>
          <a:p>
            <a:endParaRPr lang="en-US" sz="2400" dirty="0" smtClean="0"/>
          </a:p>
          <a:p>
            <a:r>
              <a:rPr lang="en-US" sz="2400" dirty="0" smtClean="0"/>
              <a:t>Kyrgyz </a:t>
            </a:r>
            <a:r>
              <a:rPr lang="en-US" sz="2400" dirty="0" err="1" smtClean="0"/>
              <a:t>Alybay</a:t>
            </a:r>
            <a:r>
              <a:rPr lang="en-US" sz="2400" dirty="0" smtClean="0"/>
              <a:t> </a:t>
            </a:r>
            <a:r>
              <a:rPr lang="en-US" sz="2400" dirty="0" err="1" smtClean="0"/>
              <a:t>akyn</a:t>
            </a:r>
            <a:r>
              <a:rPr lang="en-US" sz="2400" dirty="0" smtClean="0"/>
              <a:t> learned </a:t>
            </a:r>
            <a:r>
              <a:rPr lang="en-US" sz="2400" dirty="0" err="1" smtClean="0"/>
              <a:t>Kyz-Jibek</a:t>
            </a:r>
            <a:r>
              <a:rPr lang="en-US" sz="2400" dirty="0" smtClean="0"/>
              <a:t> from </a:t>
            </a:r>
            <a:r>
              <a:rPr lang="en-US" sz="2400" dirty="0" err="1" smtClean="0"/>
              <a:t>Jambyl</a:t>
            </a:r>
            <a:r>
              <a:rPr lang="en-US" sz="2400" dirty="0" smtClean="0"/>
              <a:t> (</a:t>
            </a:r>
            <a:r>
              <a:rPr lang="en-US" sz="2400" dirty="0" err="1" smtClean="0"/>
              <a:t>Batma</a:t>
            </a:r>
            <a:r>
              <a:rPr lang="en-US" sz="2400" dirty="0" smtClean="0"/>
              <a:t> </a:t>
            </a:r>
            <a:r>
              <a:rPr lang="en-US" sz="2400" dirty="0" err="1" smtClean="0"/>
              <a:t>Kebekova</a:t>
            </a:r>
            <a:r>
              <a:rPr lang="en-US" sz="2400" dirty="0" smtClean="0"/>
              <a:t>, 2001).</a:t>
            </a:r>
          </a:p>
          <a:p>
            <a:endParaRPr lang="en-US" sz="2400" dirty="0" smtClean="0"/>
          </a:p>
          <a:p>
            <a:r>
              <a:rPr lang="en-US" sz="2400" dirty="0" err="1" smtClean="0"/>
              <a:t>Sultangaly</a:t>
            </a:r>
            <a:r>
              <a:rPr lang="en-US" sz="2400" dirty="0" smtClean="0"/>
              <a:t> </a:t>
            </a:r>
            <a:r>
              <a:rPr lang="en-US" sz="2400" dirty="0" err="1" smtClean="0"/>
              <a:t>Sadyrbayev</a:t>
            </a:r>
            <a:r>
              <a:rPr lang="en-US" sz="2400" dirty="0" smtClean="0"/>
              <a:t> and </a:t>
            </a:r>
            <a:r>
              <a:rPr lang="en-US" sz="2400" dirty="0" err="1" smtClean="0"/>
              <a:t>Maulen</a:t>
            </a:r>
            <a:r>
              <a:rPr lang="en-US" sz="2400" dirty="0" smtClean="0"/>
              <a:t> </a:t>
            </a:r>
            <a:r>
              <a:rPr lang="en-US" sz="2400" dirty="0" err="1" smtClean="0"/>
              <a:t>Kozhashev</a:t>
            </a:r>
            <a:r>
              <a:rPr lang="en-US" sz="2400" dirty="0" smtClean="0"/>
              <a:t> went to Kyrgyzstan in 1985 to write down the oral version of </a:t>
            </a:r>
            <a:r>
              <a:rPr lang="en-US" sz="2400" dirty="0" err="1" smtClean="0"/>
              <a:t>Kyz-Jibek</a:t>
            </a:r>
            <a:r>
              <a:rPr lang="en-US" sz="2400" dirty="0" smtClean="0"/>
              <a:t> from the Kyrgyz poet and Manas narrator </a:t>
            </a:r>
            <a:r>
              <a:rPr lang="en-US" sz="2400" dirty="0" err="1" smtClean="0"/>
              <a:t>Kedeikan</a:t>
            </a:r>
            <a:r>
              <a:rPr lang="en-US" sz="2400" dirty="0" smtClean="0"/>
              <a:t> </a:t>
            </a:r>
            <a:r>
              <a:rPr lang="en-US" sz="2400" dirty="0" err="1" smtClean="0"/>
              <a:t>Sultanov</a:t>
            </a:r>
            <a:endParaRPr lang="en-US" sz="2400" dirty="0" smtClean="0"/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duishonkul.shamatov\Desktop\Kyz-Jibek\Kyz Jibek.t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507" y="0"/>
            <a:ext cx="54249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574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duishonkul.shamatov\Desktop\Kyz Jibek TIFF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764" y="-574765"/>
            <a:ext cx="6814344" cy="7837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840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77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Who was the original author of the two identical versions of </a:t>
            </a:r>
            <a:r>
              <a:rPr lang="en-US" sz="2800" dirty="0" err="1" smtClean="0"/>
              <a:t>Kyz-Zhibek</a:t>
            </a:r>
            <a:r>
              <a:rPr lang="en-US" sz="2800" dirty="0" smtClean="0"/>
              <a:t>?</a:t>
            </a:r>
          </a:p>
          <a:p>
            <a:endParaRPr lang="en-US" sz="2800" dirty="0" smtClean="0"/>
          </a:p>
          <a:p>
            <a:r>
              <a:rPr lang="en-US" sz="2800" dirty="0" smtClean="0"/>
              <a:t>Who wrote </a:t>
            </a:r>
            <a:r>
              <a:rPr lang="en-US" sz="2800" dirty="0" err="1" smtClean="0"/>
              <a:t>Kyz-Zhibek</a:t>
            </a:r>
            <a:r>
              <a:rPr lang="en-US" sz="2800" dirty="0" smtClean="0"/>
              <a:t> manuscript in 1954 in </a:t>
            </a:r>
            <a:r>
              <a:rPr lang="en-US" sz="2800" dirty="0" err="1" smtClean="0"/>
              <a:t>Karlag</a:t>
            </a:r>
            <a:r>
              <a:rPr lang="en-US" sz="2800" dirty="0" smtClean="0"/>
              <a:t> and what kind of relations this person had with </a:t>
            </a:r>
            <a:r>
              <a:rPr lang="en-US" sz="2800" dirty="0" err="1" smtClean="0"/>
              <a:t>Zhambyl</a:t>
            </a:r>
            <a:r>
              <a:rPr lang="en-US" sz="2800" dirty="0" smtClean="0"/>
              <a:t>?</a:t>
            </a:r>
          </a:p>
          <a:p>
            <a:endParaRPr lang="en-US" sz="2800" dirty="0" smtClean="0"/>
          </a:p>
          <a:p>
            <a:r>
              <a:rPr lang="en-US" sz="2800" dirty="0" smtClean="0"/>
              <a:t>How did the oral version and the manuscript of </a:t>
            </a:r>
            <a:r>
              <a:rPr lang="en-US" sz="2800" dirty="0" err="1" smtClean="0"/>
              <a:t>Kyz-Jibek</a:t>
            </a:r>
            <a:r>
              <a:rPr lang="en-US" sz="2800" dirty="0" smtClean="0"/>
              <a:t> exist independently from each other in two different parts of Kyrgyzstan?   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ALZHIR </a:t>
            </a:r>
          </a:p>
          <a:p>
            <a:r>
              <a:rPr lang="en-US" dirty="0" smtClean="0">
                <a:hlinkClick r:id="rId2"/>
              </a:rPr>
              <a:t>http://alzhir.kz/en/2014-03-15-05-09-49.html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VIDEO </a:t>
            </a:r>
          </a:p>
          <a:p>
            <a:r>
              <a:rPr lang="en-US" dirty="0" smtClean="0">
                <a:hlinkClick r:id="rId3"/>
              </a:rPr>
              <a:t>http://kartv.kz/ru/programs/viewArchive?id=148766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«Кыз­-Жибек» —легенда в легенд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77886" y="836022"/>
            <a:ext cx="4637314" cy="470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Poem of </a:t>
            </a:r>
            <a:r>
              <a:rPr lang="en-US" sz="2800" dirty="0" err="1" smtClean="0">
                <a:solidFill>
                  <a:schemeClr val="tx1"/>
                </a:solidFill>
              </a:rPr>
              <a:t>Kyz-Jibek</a:t>
            </a:r>
            <a:r>
              <a:rPr lang="en-US" sz="2800" dirty="0" smtClean="0">
                <a:solidFill>
                  <a:schemeClr val="tx1"/>
                </a:solidFill>
              </a:rPr>
              <a:t> a manuscript of 101 pages hand-written by a Kazakh political prisoner of KARLAG in Karaganda during the Stalin's period.  </a:t>
            </a: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endParaRPr lang="en-US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0150405_2035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5853" y="2160588"/>
            <a:ext cx="6900332" cy="3881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0150405_2035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5853" y="2160588"/>
            <a:ext cx="6900332" cy="3881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duishon\Desktop\PHOTO 2015\Photos and videos April 5 2015\20150405_2035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5853" y="2160588"/>
            <a:ext cx="6900332" cy="3881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Manuscript that reached our days due to Kyrgyz-Kazakh tradition of </a:t>
            </a:r>
            <a:r>
              <a:rPr lang="en-US" sz="3200" i="1" dirty="0" err="1" smtClean="0">
                <a:solidFill>
                  <a:schemeClr val="tx1"/>
                </a:solidFill>
              </a:rPr>
              <a:t>amanat</a:t>
            </a:r>
            <a:endParaRPr lang="en-US" sz="3200" i="1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In early 1950s, </a:t>
            </a:r>
            <a:r>
              <a:rPr lang="en-US" sz="3200" dirty="0" err="1" smtClean="0">
                <a:solidFill>
                  <a:schemeClr val="tx1"/>
                </a:solidFill>
              </a:rPr>
              <a:t>Küz</a:t>
            </a:r>
            <a:r>
              <a:rPr lang="en-US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en-US" sz="3200" dirty="0" err="1" smtClean="0">
                <a:solidFill>
                  <a:schemeClr val="tx1"/>
                </a:solidFill>
              </a:rPr>
              <a:t>bay</a:t>
            </a:r>
            <a:r>
              <a:rPr lang="en-US" sz="3200" dirty="0" smtClean="0">
                <a:solidFill>
                  <a:schemeClr val="tx1"/>
                </a:solidFill>
              </a:rPr>
              <a:t> Kuranov from Aksy of Kyrgyz Republic imprisoned to </a:t>
            </a:r>
            <a:r>
              <a:rPr lang="en-US" sz="3200" dirty="0" err="1" smtClean="0">
                <a:solidFill>
                  <a:schemeClr val="tx1"/>
                </a:solidFill>
              </a:rPr>
              <a:t>Karlag</a:t>
            </a:r>
            <a:endParaRPr lang="en-US" sz="3200" dirty="0" smtClean="0">
              <a:solidFill>
                <a:schemeClr val="tx1"/>
              </a:solidFill>
            </a:endParaRPr>
          </a:p>
          <a:p>
            <a:endParaRPr lang="en-US" sz="3200" dirty="0" smtClean="0">
              <a:solidFill>
                <a:schemeClr val="tx1"/>
              </a:solidFill>
            </a:endParaRPr>
          </a:p>
          <a:p>
            <a:endParaRPr lang="en-US" sz="3200" dirty="0" smtClean="0">
              <a:solidFill>
                <a:schemeClr val="tx1"/>
              </a:solidFill>
            </a:endParaRPr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0.8|0.7|0.7"/>
</p:tagLst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5628</TotalTime>
  <Words>372</Words>
  <Application>Microsoft Office PowerPoint</Application>
  <PresentationFormat>Произвольный</PresentationFormat>
  <Paragraphs>49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Facet</vt:lpstr>
      <vt:lpstr>  Return of Kyz-Jibek to glorify friendship and love  (Story of a manuscript from KARLAG)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Küzöbay Kuranov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Ashimkhan Zhampeisov and Kadyrbek Ata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Laura Daurenbekova and her colleagues at NU</vt:lpstr>
      <vt:lpstr>Презентация PowerPoint</vt:lpstr>
      <vt:lpstr>Презентация PowerPoint</vt:lpstr>
      <vt:lpstr>Презентация PowerPoint</vt:lpstr>
      <vt:lpstr>Questions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</dc:title>
  <dc:creator>Nurlan Zhanybek (Smart Solutions)</dc:creator>
  <cp:lastModifiedBy>Gulzhan Rysbekkyzy</cp:lastModifiedBy>
  <cp:revision>240</cp:revision>
  <cp:lastPrinted>2014-03-07T10:13:49Z</cp:lastPrinted>
  <dcterms:created xsi:type="dcterms:W3CDTF">2014-02-24T08:48:18Z</dcterms:created>
  <dcterms:modified xsi:type="dcterms:W3CDTF">2015-05-27T11:34:41Z</dcterms:modified>
</cp:coreProperties>
</file>