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3" r:id="rId5"/>
    <p:sldId id="261" r:id="rId6"/>
    <p:sldId id="262" r:id="rId7"/>
    <p:sldId id="260" r:id="rId8"/>
    <p:sldId id="265" r:id="rId9"/>
    <p:sldId id="264" r:id="rId10"/>
    <p:sldId id="269" r:id="rId11"/>
    <p:sldId id="267" r:id="rId12"/>
    <p:sldId id="268" r:id="rId13"/>
    <p:sldId id="266" r:id="rId14"/>
    <p:sldId id="25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1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F5525-7C2B-46F0-B5F8-C0CD932EC91E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2B4BA-FE05-438D-916C-8E0C6345A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7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Questions to ask: Do you have a syllabus? What are the major components of a syllabus? Learning outcomes/assessment?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2B4BA-FE05-438D-916C-8E0C6345A1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5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2B4BA-FE05-438D-916C-8E0C6345A1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42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qa.eu/index.php/home/esg/" TargetMode="External"/><Relationship Id="rId2" Type="http://schemas.openxmlformats.org/officeDocument/2006/relationships/hyperlink" Target="http://www.cmu.edu/teaching/designteach/design/syllabu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/>
              <a:t>Strategies to Improve Syllabus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Philip Montgomery</a:t>
            </a:r>
          </a:p>
          <a:p>
            <a:endParaRPr lang="en-US" dirty="0"/>
          </a:p>
        </p:txBody>
      </p:sp>
      <p:pic>
        <p:nvPicPr>
          <p:cNvPr id="4" name="Picture 3" descr="C:\Users\User\Desktop\GSE 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369" y="4530551"/>
            <a:ext cx="3515098" cy="135960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098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Learning outcome Assessment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08" y="2011679"/>
            <a:ext cx="5154338" cy="46765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400" dirty="0"/>
              <a:t>By the end of this course, you will develop your capacity for:</a:t>
            </a:r>
          </a:p>
          <a:p>
            <a:pPr lvl="0"/>
            <a:r>
              <a:rPr lang="en-US" dirty="0"/>
              <a:t>Writing academically, with a focus on thesis organization, cohesion and argumentation;</a:t>
            </a:r>
          </a:p>
          <a:p>
            <a:pPr lvl="0"/>
            <a:r>
              <a:rPr lang="en-US" dirty="0"/>
              <a:t>Speaking and listening effectively, with a focus on interviewing and defending one’s position;</a:t>
            </a:r>
          </a:p>
          <a:p>
            <a:pPr lvl="0"/>
            <a:r>
              <a:rPr lang="en-US" dirty="0"/>
              <a:t>Reading with purpose and with greater effectiveness, with a focus on building useful vocabulary;</a:t>
            </a:r>
          </a:p>
          <a:p>
            <a:pPr lvl="0"/>
            <a:r>
              <a:rPr lang="en-US" dirty="0"/>
              <a:t>Working effectively with your colleagues in peer-feedback and collaborative learning activities;</a:t>
            </a:r>
          </a:p>
          <a:p>
            <a:pPr lvl="0"/>
            <a:r>
              <a:rPr lang="en-US" dirty="0"/>
              <a:t>Using the American Psychological Association (APA) citation and writing format system appropriately;</a:t>
            </a:r>
          </a:p>
          <a:p>
            <a:pPr lvl="0"/>
            <a:r>
              <a:rPr lang="en-US" dirty="0"/>
              <a:t>Using the words and ideas of others in ethical and responsible ways;</a:t>
            </a:r>
          </a:p>
          <a:p>
            <a:pPr lvl="0"/>
            <a:r>
              <a:rPr lang="en-US" dirty="0"/>
              <a:t>Self-evaluating and reflecting on areas of strength and challenge in using English academically;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329646" y="2619462"/>
            <a:ext cx="3140720" cy="523220"/>
            <a:chOff x="7241309" y="2054546"/>
            <a:chExt cx="3140720" cy="523220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7241309" y="2316156"/>
              <a:ext cx="2092035" cy="2159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9333344" y="2054546"/>
              <a:ext cx="104868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Apply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329646" y="3148721"/>
            <a:ext cx="3368346" cy="523220"/>
            <a:chOff x="7241309" y="2054546"/>
            <a:chExt cx="3368346" cy="523220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7241309" y="2316156"/>
              <a:ext cx="2092035" cy="2159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9333344" y="2054546"/>
              <a:ext cx="12763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Defend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329646" y="3801143"/>
            <a:ext cx="4025578" cy="523220"/>
            <a:chOff x="7241309" y="2054546"/>
            <a:chExt cx="4025578" cy="523220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7241309" y="2316156"/>
              <a:ext cx="2092035" cy="2159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9333344" y="2054546"/>
              <a:ext cx="193354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Understand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329646" y="4324363"/>
            <a:ext cx="3265754" cy="523220"/>
            <a:chOff x="7241309" y="2054546"/>
            <a:chExt cx="3265754" cy="523220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7241309" y="2316156"/>
              <a:ext cx="2092035" cy="2159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9333344" y="2054546"/>
              <a:ext cx="11737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Create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329646" y="4804716"/>
            <a:ext cx="3140720" cy="523220"/>
            <a:chOff x="7241309" y="2054546"/>
            <a:chExt cx="3140720" cy="523220"/>
          </a:xfrm>
        </p:grpSpPr>
        <p:cxnSp>
          <p:nvCxnSpPr>
            <p:cNvPr id="17" name="Straight Arrow Connector 16"/>
            <p:cNvCxnSpPr/>
            <p:nvPr/>
          </p:nvCxnSpPr>
          <p:spPr>
            <a:xfrm flipV="1">
              <a:off x="7241309" y="2316156"/>
              <a:ext cx="2092035" cy="2159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9333344" y="2054546"/>
              <a:ext cx="104868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Apply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29646" y="5338077"/>
            <a:ext cx="3462923" cy="523220"/>
            <a:chOff x="7241309" y="2054546"/>
            <a:chExt cx="3462923" cy="523220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7241309" y="2316156"/>
              <a:ext cx="2092035" cy="2159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9333344" y="2054546"/>
              <a:ext cx="137088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Analyze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29646" y="5906373"/>
            <a:ext cx="3563913" cy="523220"/>
            <a:chOff x="7241309" y="2054546"/>
            <a:chExt cx="3563913" cy="523220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7241309" y="2316156"/>
              <a:ext cx="2092035" cy="2159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333344" y="2054546"/>
              <a:ext cx="14718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Evaluate</a:t>
              </a: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569" y="1261414"/>
            <a:ext cx="3383450" cy="253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230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Learning outcome Assessment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07" y="2011678"/>
            <a:ext cx="5502681" cy="47287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400" dirty="0" smtClean="0"/>
              <a:t>By the end of this course, you will develop your capacity for: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900" dirty="0" smtClean="0"/>
              <a:t>Writing academically, with a focus on thesis organization, cohesion and argumentation;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900" dirty="0" smtClean="0"/>
              <a:t>Speaking </a:t>
            </a:r>
            <a:r>
              <a:rPr lang="en-US" sz="1900" dirty="0"/>
              <a:t>and listening effectively, with a focus on interviewing and defending one’s position;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900" dirty="0"/>
              <a:t>Reading with purpose and with greater effectiveness, with a focus on building useful vocabulary;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900" dirty="0"/>
              <a:t>Working effectively with your colleagues in peer-feedback and collaborative learning activities;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900" dirty="0"/>
              <a:t>Using the American Psychological Association (APA) citation and writing format system appropriately;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900" dirty="0"/>
              <a:t>Using the words and ideas of others in ethical and responsible ways;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900" dirty="0"/>
              <a:t>Self-evaluating and reflecting on areas of strength and challenge in using English academically;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190298"/>
              </p:ext>
            </p:extLst>
          </p:nvPr>
        </p:nvGraphicFramePr>
        <p:xfrm>
          <a:off x="5939247" y="2321921"/>
          <a:ext cx="4902923" cy="423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8970"/>
                <a:gridCol w="2011680"/>
                <a:gridCol w="1180453"/>
                <a:gridCol w="1231820"/>
              </a:tblGrid>
              <a:tr h="613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effectLst/>
                        </a:rPr>
                        <a:t>No.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effectLst/>
                        </a:rPr>
                        <a:t>Description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800">
                          <a:effectLst/>
                        </a:rPr>
                        <a:t>Weighting 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800" dirty="0">
                          <a:effectLst/>
                        </a:rPr>
                        <a:t>Learning outcomes assessed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3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Attendance (Measured by timely weekly posts)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effectLst/>
                        </a:rPr>
                        <a:t>15%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68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Weekly Blog Posts (7 total)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20%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1, 3, 4, 5, </a:t>
                      </a:r>
                      <a:r>
                        <a:rPr lang="en-US" sz="1600" dirty="0" smtClean="0">
                          <a:effectLst/>
                        </a:rPr>
                        <a:t>6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3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Weekly Comments (7 posts x 3 comments each = 21 total)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effectLst/>
                        </a:rPr>
                        <a:t>10%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1, 3, 4, 6, 7, 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3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Mini-thesis Assignments (5 segments + 1 overall = 6 total)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effectLst/>
                        </a:rPr>
                        <a:t>40%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1, </a:t>
                      </a:r>
                      <a:r>
                        <a:rPr lang="en-US" sz="1600" dirty="0" smtClean="0">
                          <a:effectLst/>
                        </a:rPr>
                        <a:t>2, 3, </a:t>
                      </a:r>
                      <a:r>
                        <a:rPr lang="en-US" sz="1600" dirty="0">
                          <a:effectLst/>
                        </a:rPr>
                        <a:t>5, 6, </a:t>
                      </a:r>
                      <a:r>
                        <a:rPr lang="en-US" sz="1600" dirty="0" smtClean="0">
                          <a:effectLst/>
                        </a:rPr>
                        <a:t>7 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68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Speaking Assignments (1 total)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15%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r>
                        <a:rPr lang="en-US" sz="1600" dirty="0" smtClean="0">
                          <a:effectLst/>
                        </a:rPr>
                        <a:t>, </a:t>
                      </a:r>
                      <a:r>
                        <a:rPr lang="en-US" sz="1600" dirty="0">
                          <a:effectLst/>
                        </a:rPr>
                        <a:t>4, 6, </a:t>
                      </a:r>
                      <a:r>
                        <a:rPr lang="en-US" sz="1600" dirty="0" smtClean="0">
                          <a:effectLst/>
                        </a:rPr>
                        <a:t>7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10842170" y="3866606"/>
            <a:ext cx="351561" cy="2692035"/>
          </a:xfrm>
          <a:prstGeom prst="rightBrace">
            <a:avLst>
              <a:gd name="adj1" fmla="val 147052"/>
              <a:gd name="adj2" fmla="val 50000"/>
            </a:avLst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9592491" y="4032068"/>
            <a:ext cx="352698" cy="1697595"/>
            <a:chOff x="9592491" y="4032068"/>
            <a:chExt cx="352698" cy="1697595"/>
          </a:xfrm>
        </p:grpSpPr>
        <p:sp>
          <p:nvSpPr>
            <p:cNvPr id="6" name="Oval 5"/>
            <p:cNvSpPr/>
            <p:nvPr/>
          </p:nvSpPr>
          <p:spPr>
            <a:xfrm>
              <a:off x="9710058" y="4032068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710057" y="4674264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9592491" y="5503240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Oval 8"/>
          <p:cNvSpPr/>
          <p:nvPr/>
        </p:nvSpPr>
        <p:spPr>
          <a:xfrm>
            <a:off x="221880" y="2839420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28032" y="3332764"/>
            <a:ext cx="235131" cy="22642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9827621" y="5503239"/>
            <a:ext cx="235132" cy="942191"/>
            <a:chOff x="9827621" y="5503239"/>
            <a:chExt cx="235132" cy="942191"/>
          </a:xfrm>
        </p:grpSpPr>
        <p:sp>
          <p:nvSpPr>
            <p:cNvPr id="11" name="Oval 10"/>
            <p:cNvSpPr/>
            <p:nvPr/>
          </p:nvSpPr>
          <p:spPr>
            <a:xfrm>
              <a:off x="9827622" y="5503239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9827621" y="6219007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/>
          <p:cNvSpPr/>
          <p:nvPr/>
        </p:nvSpPr>
        <p:spPr>
          <a:xfrm>
            <a:off x="198026" y="3866606"/>
            <a:ext cx="235131" cy="226423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887918" y="4032068"/>
            <a:ext cx="235131" cy="226423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885837" y="4674260"/>
            <a:ext cx="235131" cy="226423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982199" y="5503239"/>
            <a:ext cx="235131" cy="226423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8026" y="4386929"/>
            <a:ext cx="235131" cy="22642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0114340" y="4038586"/>
            <a:ext cx="235131" cy="22642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0101608" y="4657700"/>
            <a:ext cx="235131" cy="22642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0025409" y="6256456"/>
            <a:ext cx="235131" cy="22642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21879" y="4907252"/>
            <a:ext cx="235131" cy="226423"/>
          </a:xfrm>
          <a:prstGeom prst="ellipse">
            <a:avLst/>
          </a:prstGeom>
          <a:noFill/>
          <a:ln w="19050"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21878" y="5427575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98026" y="5947898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0316224" y="4046866"/>
            <a:ext cx="235131" cy="226423"/>
          </a:xfrm>
          <a:prstGeom prst="ellipse">
            <a:avLst/>
          </a:prstGeom>
          <a:noFill/>
          <a:ln w="19050"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0510914" y="4044675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0303609" y="4619821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0471889" y="4657699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0227383" y="5503239"/>
            <a:ext cx="235131" cy="226423"/>
          </a:xfrm>
          <a:prstGeom prst="ellipse">
            <a:avLst/>
          </a:prstGeom>
          <a:noFill/>
          <a:ln w="19050"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0417210" y="5494958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0579197" y="5503238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0217330" y="6202662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0404233" y="6235565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1145040" y="4728444"/>
            <a:ext cx="960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err="1" smtClean="0"/>
              <a:t>Obser-vable</a:t>
            </a:r>
            <a:r>
              <a:rPr lang="en-US" u="sng" dirty="0" smtClean="0"/>
              <a:t>, </a:t>
            </a:r>
          </a:p>
          <a:p>
            <a:pPr algn="ctr"/>
            <a:r>
              <a:rPr lang="en-US" u="sng" dirty="0" smtClean="0"/>
              <a:t>Varied</a:t>
            </a:r>
          </a:p>
          <a:p>
            <a:pPr algn="ctr"/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u="sng" dirty="0" smtClean="0"/>
              <a:t>Aligned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85551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Further Questions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919" y="1931470"/>
            <a:ext cx="9784080" cy="4206240"/>
          </a:xfrm>
        </p:spPr>
        <p:txBody>
          <a:bodyPr>
            <a:noAutofit/>
          </a:bodyPr>
          <a:lstStyle/>
          <a:p>
            <a:r>
              <a:rPr lang="en-US" sz="6000" dirty="0" smtClean="0"/>
              <a:t>Student centered teaching</a:t>
            </a:r>
          </a:p>
          <a:p>
            <a:r>
              <a:rPr lang="en-US" sz="6000" dirty="0" smtClean="0"/>
              <a:t>Integrated Projects</a:t>
            </a:r>
          </a:p>
          <a:p>
            <a:r>
              <a:rPr lang="en-US" sz="6000" dirty="0" smtClean="0"/>
              <a:t>Scaffolding</a:t>
            </a:r>
          </a:p>
          <a:p>
            <a:r>
              <a:rPr lang="en-US" sz="6000" dirty="0" smtClean="0"/>
              <a:t>Reflexive learning</a:t>
            </a:r>
          </a:p>
          <a:p>
            <a:r>
              <a:rPr lang="en-US" sz="6000" dirty="0" smtClean="0"/>
              <a:t>Your ideas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93272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1500" dirty="0" smtClean="0"/>
              <a:t>Homework	</a:t>
            </a:r>
            <a:endParaRPr lang="en-US" sz="11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505" y="2011680"/>
            <a:ext cx="11598442" cy="4206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1) Evaluate your </a:t>
            </a:r>
            <a:r>
              <a:rPr lang="en-US" sz="4800" b="1" dirty="0" smtClean="0"/>
              <a:t>syllabus</a:t>
            </a:r>
            <a:r>
              <a:rPr lang="en-US" sz="4800" dirty="0" smtClean="0"/>
              <a:t> </a:t>
            </a:r>
            <a:r>
              <a:rPr lang="en-US" sz="3200" dirty="0" smtClean="0"/>
              <a:t>for these elements: </a:t>
            </a:r>
          </a:p>
          <a:p>
            <a:r>
              <a:rPr lang="en-US" sz="2400" dirty="0" smtClean="0"/>
              <a:t>Title page, description, objectives/learning outcomes, organization, requirements, Evaluation </a:t>
            </a:r>
            <a:r>
              <a:rPr lang="en-US" sz="2400" dirty="0"/>
              <a:t>and grading </a:t>
            </a:r>
            <a:r>
              <a:rPr lang="en-US" sz="2400" dirty="0" smtClean="0"/>
              <a:t>policy, policies </a:t>
            </a:r>
            <a:r>
              <a:rPr lang="en-US" sz="2400" dirty="0"/>
              <a:t>and </a:t>
            </a:r>
            <a:r>
              <a:rPr lang="en-US" sz="2400" dirty="0" smtClean="0"/>
              <a:t>expectations, advice </a:t>
            </a:r>
            <a:r>
              <a:rPr lang="en-US" sz="2400" dirty="0"/>
              <a:t>for </a:t>
            </a:r>
            <a:r>
              <a:rPr lang="en-US" sz="2400" dirty="0" smtClean="0"/>
              <a:t>learning</a:t>
            </a:r>
            <a:endParaRPr lang="en-US" sz="2000" dirty="0" smtClean="0"/>
          </a:p>
          <a:p>
            <a:pPr marL="0" indent="0">
              <a:buNone/>
            </a:pPr>
            <a:r>
              <a:rPr lang="en-US" sz="3200" dirty="0" smtClean="0"/>
              <a:t>1) Evaluate </a:t>
            </a:r>
            <a:r>
              <a:rPr lang="en-US" sz="3200" dirty="0"/>
              <a:t>your </a:t>
            </a:r>
            <a:r>
              <a:rPr lang="en-US" sz="4800" b="1" dirty="0" smtClean="0"/>
              <a:t>learning outcomes </a:t>
            </a:r>
            <a:r>
              <a:rPr lang="en-US" sz="3200" dirty="0" smtClean="0"/>
              <a:t>for </a:t>
            </a:r>
            <a:r>
              <a:rPr lang="en-US" sz="3200" dirty="0"/>
              <a:t>these elements: </a:t>
            </a:r>
            <a:endParaRPr lang="en-US" sz="3200" dirty="0" smtClean="0"/>
          </a:p>
          <a:p>
            <a:pPr lvl="0">
              <a:buClr>
                <a:srgbClr val="FFFFFF"/>
              </a:buClr>
            </a:pPr>
            <a:r>
              <a:rPr lang="en-US" sz="3200" dirty="0" smtClean="0">
                <a:solidFill>
                  <a:srgbClr val="FFFFFF"/>
                </a:solidFill>
              </a:rPr>
              <a:t>Clarity; observable learning; higher level thinking skills</a:t>
            </a:r>
          </a:p>
          <a:p>
            <a:pPr marL="514350" indent="-514350">
              <a:buClr>
                <a:srgbClr val="FFFFFF"/>
              </a:buClr>
              <a:buAutoNum type="arabicParenR"/>
            </a:pPr>
            <a:r>
              <a:rPr lang="en-US" sz="3200" dirty="0" smtClean="0"/>
              <a:t>Evaluate </a:t>
            </a:r>
            <a:r>
              <a:rPr lang="en-US" sz="3200" dirty="0"/>
              <a:t>your </a:t>
            </a:r>
            <a:r>
              <a:rPr lang="en-US" sz="4800" b="1" dirty="0" smtClean="0"/>
              <a:t>assessment</a:t>
            </a:r>
            <a:r>
              <a:rPr lang="en-US" sz="4800" dirty="0" smtClean="0"/>
              <a:t> </a:t>
            </a:r>
            <a:r>
              <a:rPr lang="en-US" sz="3200" dirty="0" smtClean="0"/>
              <a:t>for </a:t>
            </a:r>
            <a:r>
              <a:rPr lang="en-US" sz="3200" dirty="0"/>
              <a:t>these elements: </a:t>
            </a:r>
            <a:endParaRPr lang="en-US" sz="3200" dirty="0" smtClean="0"/>
          </a:p>
          <a:p>
            <a:pPr>
              <a:buClr>
                <a:srgbClr val="FFFFFF"/>
              </a:buClr>
            </a:pPr>
            <a:r>
              <a:rPr lang="en-US" sz="3200" dirty="0" smtClean="0">
                <a:solidFill>
                  <a:srgbClr val="FFFFFF"/>
                </a:solidFill>
              </a:rPr>
              <a:t>Various, multiple opportunities; alignment with outcomes</a:t>
            </a:r>
            <a:endParaRPr lang="en-US" sz="3200" dirty="0">
              <a:solidFill>
                <a:srgbClr val="FFFFFF"/>
              </a:solidFill>
            </a:endParaRPr>
          </a:p>
          <a:p>
            <a:pPr marL="514350" indent="-514350">
              <a:buClr>
                <a:srgbClr val="FFFFFF"/>
              </a:buClr>
              <a:buAutoNum type="arabicParenR"/>
            </a:pPr>
            <a:endParaRPr lang="en-US" sz="3200" dirty="0"/>
          </a:p>
          <a:p>
            <a:pPr marL="0" lvl="0" indent="0">
              <a:buClr>
                <a:srgbClr val="FFFFFF"/>
              </a:buClr>
              <a:buNone/>
            </a:pPr>
            <a:endParaRPr lang="en-US" sz="16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32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5734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991" y="1792936"/>
            <a:ext cx="11405936" cy="4206240"/>
          </a:xfrm>
        </p:spPr>
        <p:txBody>
          <a:bodyPr>
            <a:noAutofit/>
          </a:bodyPr>
          <a:lstStyle/>
          <a:p>
            <a:r>
              <a:rPr lang="en-US" sz="2400" dirty="0" err="1"/>
              <a:t>Eberly</a:t>
            </a:r>
            <a:r>
              <a:rPr lang="en-US" sz="2400" dirty="0"/>
              <a:t> Center of  Teaching Excellence &amp; Educational Innovation. (2015). </a:t>
            </a:r>
            <a:r>
              <a:rPr lang="en-US" sz="2400" i="1" dirty="0"/>
              <a:t>Design and teach a course. </a:t>
            </a:r>
            <a:r>
              <a:rPr lang="en-US" sz="2400" dirty="0"/>
              <a:t>Carnegie Mellon. Retrieved from </a:t>
            </a:r>
            <a:r>
              <a:rPr lang="en-US" sz="2400" dirty="0">
                <a:hlinkClick r:id="rId2"/>
              </a:rPr>
              <a:t>http://www.cmu.edu/teaching/designteach/design/syllabus/</a:t>
            </a:r>
            <a:endParaRPr lang="en-US" sz="2400" dirty="0"/>
          </a:p>
          <a:p>
            <a:r>
              <a:rPr lang="en-US" sz="2400" dirty="0" smtClean="0"/>
              <a:t>ENQA. European </a:t>
            </a:r>
            <a:r>
              <a:rPr lang="en-US" sz="2400" dirty="0"/>
              <a:t>Association for Quality Assurance in Higher </a:t>
            </a:r>
            <a:r>
              <a:rPr lang="en-US" sz="2400" dirty="0" smtClean="0"/>
              <a:t>Education. (2015). </a:t>
            </a:r>
            <a:r>
              <a:rPr lang="en-US" sz="2400" i="1" dirty="0"/>
              <a:t>Standards and Guidelines </a:t>
            </a:r>
            <a:r>
              <a:rPr lang="en-US" sz="2400" i="1" dirty="0" smtClean="0"/>
              <a:t>for Quality </a:t>
            </a:r>
            <a:r>
              <a:rPr lang="en-US" sz="2400" i="1" dirty="0"/>
              <a:t>Assurance in the </a:t>
            </a:r>
            <a:r>
              <a:rPr lang="en-US" sz="2400" i="1" dirty="0" smtClean="0"/>
              <a:t>European Higher </a:t>
            </a:r>
            <a:r>
              <a:rPr lang="en-US" sz="2400" i="1" dirty="0"/>
              <a:t>Education </a:t>
            </a:r>
            <a:r>
              <a:rPr lang="en-US" sz="2400" i="1" dirty="0" smtClean="0"/>
              <a:t>Area. </a:t>
            </a:r>
            <a:r>
              <a:rPr lang="en-US" sz="2400" dirty="0" smtClean="0"/>
              <a:t>Helsinki. </a:t>
            </a:r>
            <a:r>
              <a:rPr lang="en-US" sz="2400" dirty="0"/>
              <a:t>Retrieved from: </a:t>
            </a:r>
            <a:r>
              <a:rPr lang="en-US" sz="2400" dirty="0">
                <a:hlinkClick r:id="rId3"/>
              </a:rPr>
              <a:t>http://www.enqa.eu/index.php/home/esg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 smtClean="0"/>
          </a:p>
          <a:p>
            <a:r>
              <a:rPr lang="en-US" sz="2400" dirty="0" err="1" smtClean="0"/>
              <a:t>McKillip</a:t>
            </a:r>
            <a:r>
              <a:rPr lang="en-US" sz="2400" dirty="0"/>
              <a:t>, J. (1998). Need Analysis. In </a:t>
            </a:r>
            <a:r>
              <a:rPr lang="en-US" sz="2400" dirty="0" err="1"/>
              <a:t>Bickman</a:t>
            </a:r>
            <a:r>
              <a:rPr lang="en-US" sz="2400" dirty="0"/>
              <a:t>, L and Rog, D.J. (</a:t>
            </a:r>
            <a:r>
              <a:rPr lang="en-US" sz="2400" dirty="0" err="1"/>
              <a:t>Eds</a:t>
            </a:r>
            <a:r>
              <a:rPr lang="en-US" sz="2400" dirty="0"/>
              <a:t>). </a:t>
            </a:r>
            <a:r>
              <a:rPr lang="en-US" sz="2400" i="1" dirty="0"/>
              <a:t>Handbook of </a:t>
            </a:r>
            <a:r>
              <a:rPr lang="en-US" sz="2400" i="1" dirty="0" smtClean="0"/>
              <a:t>Applied Social </a:t>
            </a:r>
            <a:r>
              <a:rPr lang="en-US" sz="2400" i="1" dirty="0"/>
              <a:t>Research Methods. </a:t>
            </a:r>
            <a:r>
              <a:rPr lang="en-US" sz="2400" dirty="0"/>
              <a:t>Sage Publications: Thousand Oaks, CA.</a:t>
            </a:r>
            <a:endParaRPr lang="en-US" sz="2400" dirty="0" smtClean="0"/>
          </a:p>
          <a:p>
            <a:r>
              <a:rPr lang="en-US" sz="2400" dirty="0" err="1" smtClean="0"/>
              <a:t>Witkin</a:t>
            </a:r>
            <a:r>
              <a:rPr lang="en-US" sz="2400" dirty="0"/>
              <a:t>, B. R. and </a:t>
            </a:r>
            <a:r>
              <a:rPr lang="en-US" sz="2400" dirty="0" err="1"/>
              <a:t>Altschuld</a:t>
            </a:r>
            <a:r>
              <a:rPr lang="en-US" sz="2400" dirty="0"/>
              <a:t>, J. W. (1995). </a:t>
            </a:r>
            <a:r>
              <a:rPr lang="en-US" sz="2400" i="1" dirty="0"/>
              <a:t>Planning and </a:t>
            </a:r>
            <a:r>
              <a:rPr lang="en-US" sz="2400" i="1" dirty="0" smtClean="0"/>
              <a:t>conducting </a:t>
            </a:r>
            <a:r>
              <a:rPr lang="en-US" sz="2400" i="1" dirty="0"/>
              <a:t>n</a:t>
            </a:r>
            <a:r>
              <a:rPr lang="en-US" sz="2400" i="1" dirty="0" smtClean="0"/>
              <a:t>eeds </a:t>
            </a:r>
            <a:r>
              <a:rPr lang="en-US" sz="2400" i="1" dirty="0"/>
              <a:t>a</a:t>
            </a:r>
            <a:r>
              <a:rPr lang="en-US" sz="2400" i="1" dirty="0" smtClean="0"/>
              <a:t>ssessments</a:t>
            </a:r>
            <a:r>
              <a:rPr lang="en-US" sz="2400" i="1" dirty="0"/>
              <a:t>: </a:t>
            </a:r>
            <a:r>
              <a:rPr lang="en-US" sz="2400" i="1" dirty="0" smtClean="0"/>
              <a:t>A practical </a:t>
            </a:r>
            <a:r>
              <a:rPr lang="en-US" sz="2400" i="1" dirty="0"/>
              <a:t>g</a:t>
            </a:r>
            <a:r>
              <a:rPr lang="en-US" sz="2400" i="1" dirty="0" smtClean="0"/>
              <a:t>uide</a:t>
            </a:r>
            <a:r>
              <a:rPr lang="en-US" sz="2400" i="1" dirty="0"/>
              <a:t>. </a:t>
            </a:r>
            <a:r>
              <a:rPr lang="en-US" sz="2400" dirty="0"/>
              <a:t>Sage Publications: Thousand Oaks, CA.</a:t>
            </a:r>
          </a:p>
          <a:p>
            <a:r>
              <a:rPr lang="en-US" sz="2400" dirty="0" err="1" smtClean="0"/>
              <a:t>Eberly</a:t>
            </a:r>
            <a:r>
              <a:rPr lang="en-US" sz="2400" dirty="0" smtClean="0"/>
              <a:t> Center of  </a:t>
            </a:r>
            <a:r>
              <a:rPr lang="en-US" sz="2400" dirty="0"/>
              <a:t>Teaching Excellence &amp; Educational </a:t>
            </a:r>
            <a:r>
              <a:rPr lang="en-US" sz="2400" dirty="0" smtClean="0"/>
              <a:t>Innovation. (2015). </a:t>
            </a:r>
            <a:r>
              <a:rPr lang="en-US" sz="2400" i="1" dirty="0" smtClean="0"/>
              <a:t>Design and teach a course. </a:t>
            </a:r>
            <a:r>
              <a:rPr lang="en-US" sz="2400" dirty="0" smtClean="0"/>
              <a:t>Carnegie Mellon. Retrieved </a:t>
            </a:r>
            <a:r>
              <a:rPr lang="en-US" sz="2400" dirty="0"/>
              <a:t>from </a:t>
            </a:r>
            <a:r>
              <a:rPr lang="en-US" sz="2400" dirty="0">
                <a:hlinkClick r:id="rId2"/>
              </a:rPr>
              <a:t>http://www.cmu.edu/teaching/designteach/design/syllabus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2331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Workshop Overview	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440" y="1935045"/>
            <a:ext cx="10133559" cy="4523232"/>
          </a:xfrm>
        </p:spPr>
        <p:txBody>
          <a:bodyPr>
            <a:noAutofit/>
          </a:bodyPr>
          <a:lstStyle/>
          <a:p>
            <a:r>
              <a:rPr lang="en-US" sz="5400" dirty="0" smtClean="0"/>
              <a:t>Needs analysis</a:t>
            </a:r>
          </a:p>
          <a:p>
            <a:r>
              <a:rPr lang="en-US" sz="5400" dirty="0" smtClean="0"/>
              <a:t>Introduction to Course </a:t>
            </a:r>
            <a:r>
              <a:rPr lang="en-US" sz="5400" dirty="0"/>
              <a:t>D</a:t>
            </a:r>
            <a:r>
              <a:rPr lang="en-US" sz="5400" dirty="0" smtClean="0"/>
              <a:t>esign</a:t>
            </a:r>
          </a:p>
          <a:p>
            <a:r>
              <a:rPr lang="en-US" sz="5400" dirty="0" smtClean="0"/>
              <a:t>Introduction to Syllabus </a:t>
            </a:r>
            <a:r>
              <a:rPr lang="en-US" sz="5400" dirty="0"/>
              <a:t>D</a:t>
            </a:r>
            <a:r>
              <a:rPr lang="en-US" sz="5400" dirty="0" smtClean="0"/>
              <a:t>esign</a:t>
            </a:r>
          </a:p>
          <a:p>
            <a:r>
              <a:rPr lang="en-US" sz="5400" dirty="0" smtClean="0"/>
              <a:t>Learning Outcomes</a:t>
            </a:r>
          </a:p>
          <a:p>
            <a:r>
              <a:rPr lang="en-US" sz="5400" dirty="0" smtClean="0"/>
              <a:t>Clear Assessment Guidelines</a:t>
            </a: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3878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360" y="284176"/>
            <a:ext cx="10314431" cy="150876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Needs Analysis </a:t>
            </a:r>
            <a:br>
              <a:rPr lang="en-US" sz="6000" dirty="0" smtClean="0"/>
            </a:br>
            <a:r>
              <a:rPr lang="en-US" sz="2400" dirty="0" smtClean="0"/>
              <a:t>A </a:t>
            </a:r>
            <a:r>
              <a:rPr lang="en-US" sz="2400" dirty="0"/>
              <a:t>gap between “what is” and “what should be” (</a:t>
            </a:r>
            <a:r>
              <a:rPr lang="en-US" sz="2400" dirty="0" err="1"/>
              <a:t>Witkin</a:t>
            </a:r>
            <a:r>
              <a:rPr lang="en-US" sz="2400" dirty="0"/>
              <a:t> et al., 1995</a:t>
            </a:r>
            <a:r>
              <a:rPr lang="en-US" sz="2400" dirty="0" smtClean="0"/>
              <a:t>).</a:t>
            </a:r>
            <a:endParaRPr lang="en-US" sz="66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2421" y="2011679"/>
            <a:ext cx="11586401" cy="4537401"/>
          </a:xfrm>
        </p:spPr>
        <p:txBody>
          <a:bodyPr>
            <a:noAutofit/>
          </a:bodyPr>
          <a:lstStyle/>
          <a:p>
            <a:r>
              <a:rPr lang="en-US" sz="3600" b="1" u="sng" dirty="0" smtClean="0"/>
              <a:t>Step 1 </a:t>
            </a:r>
            <a:r>
              <a:rPr lang="en-US" sz="3600" dirty="0" smtClean="0"/>
              <a:t>– Identify the audience and purposes for the analysis. What are the problems?</a:t>
            </a:r>
          </a:p>
          <a:p>
            <a:r>
              <a:rPr lang="en-US" sz="3600" b="1" u="sng" dirty="0" smtClean="0"/>
              <a:t>Step 2 </a:t>
            </a:r>
            <a:r>
              <a:rPr lang="en-US" sz="3600" dirty="0" smtClean="0"/>
              <a:t>– Describe the target population and environment. Who all is affected by this problem? </a:t>
            </a:r>
          </a:p>
          <a:p>
            <a:r>
              <a:rPr lang="en-US" sz="3600" b="1" u="sng" dirty="0" smtClean="0"/>
              <a:t>Step 3 </a:t>
            </a:r>
            <a:r>
              <a:rPr lang="en-US" sz="3600" dirty="0" smtClean="0"/>
              <a:t>– Identify the need and begin to generate possible solutions. What can we do? </a:t>
            </a:r>
          </a:p>
          <a:p>
            <a:r>
              <a:rPr lang="en-US" sz="3600" b="1" u="sng" dirty="0" smtClean="0"/>
              <a:t>Step 4 </a:t>
            </a:r>
            <a:r>
              <a:rPr lang="en-US" sz="3600" dirty="0" smtClean="0"/>
              <a:t>– Assess those needs. Are there any that are more important than others? Are there any conflicts? 	</a:t>
            </a:r>
            <a:r>
              <a:rPr lang="en-US" sz="2400" dirty="0" smtClean="0"/>
              <a:t>(</a:t>
            </a:r>
            <a:r>
              <a:rPr lang="en-US" sz="2400" dirty="0" err="1" smtClean="0"/>
              <a:t>McKillip</a:t>
            </a:r>
            <a:r>
              <a:rPr lang="en-US" sz="2400" dirty="0" smtClean="0"/>
              <a:t>, 1998)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2122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065" y="284176"/>
            <a:ext cx="9784080" cy="150876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Quality Assurance </a:t>
            </a:r>
            <a:br>
              <a:rPr lang="en-US" sz="7200" dirty="0" smtClean="0"/>
            </a:br>
            <a:r>
              <a:rPr lang="en-US" sz="4400" dirty="0" smtClean="0"/>
              <a:t>Bologna Requirements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240" y="1792936"/>
            <a:ext cx="11697729" cy="480265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3200" b="1" u="sng" dirty="0" err="1" smtClean="0"/>
              <a:t>Programmes</a:t>
            </a:r>
            <a:r>
              <a:rPr lang="en-US" sz="3200" dirty="0"/>
              <a:t>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3200" dirty="0" smtClean="0"/>
              <a:t>are </a:t>
            </a:r>
            <a:r>
              <a:rPr lang="en-US" sz="3200" dirty="0"/>
              <a:t>designed with overall </a:t>
            </a:r>
            <a:r>
              <a:rPr lang="en-US" sz="3200" dirty="0" err="1"/>
              <a:t>programme</a:t>
            </a:r>
            <a:r>
              <a:rPr lang="en-US" sz="3200" dirty="0"/>
              <a:t> objectives that are in line with the institutional strategy and have </a:t>
            </a:r>
            <a:r>
              <a:rPr lang="en-US" sz="3200" b="1" dirty="0"/>
              <a:t>explicit intended learning outcomes;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3200" dirty="0" smtClean="0"/>
              <a:t>are </a:t>
            </a:r>
            <a:r>
              <a:rPr lang="en-US" sz="3200" dirty="0"/>
              <a:t>designed by </a:t>
            </a:r>
            <a:r>
              <a:rPr lang="en-US" sz="3200" b="1" dirty="0"/>
              <a:t>involving students </a:t>
            </a:r>
            <a:r>
              <a:rPr lang="en-US" sz="3200" dirty="0"/>
              <a:t>and other </a:t>
            </a:r>
            <a:r>
              <a:rPr lang="en-US" sz="3200" dirty="0" smtClean="0"/>
              <a:t>stakeholders; </a:t>
            </a:r>
            <a:endParaRPr lang="en-US" sz="32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3200" dirty="0" smtClean="0"/>
              <a:t>benefit </a:t>
            </a:r>
            <a:r>
              <a:rPr lang="en-US" sz="3200" dirty="0"/>
              <a:t>from </a:t>
            </a:r>
            <a:r>
              <a:rPr lang="en-US" sz="3200" b="1" dirty="0"/>
              <a:t>external expertise </a:t>
            </a:r>
            <a:r>
              <a:rPr lang="en-US" sz="3200" dirty="0"/>
              <a:t>and reference points;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3200" dirty="0" smtClean="0"/>
              <a:t>are </a:t>
            </a:r>
            <a:r>
              <a:rPr lang="en-US" sz="3200" dirty="0"/>
              <a:t>designed so that they enable </a:t>
            </a:r>
            <a:r>
              <a:rPr lang="en-US" sz="3200" b="1" dirty="0"/>
              <a:t>smooth student progression</a:t>
            </a:r>
            <a:r>
              <a:rPr lang="en-US" sz="3200" dirty="0"/>
              <a:t>;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3200" dirty="0" smtClean="0"/>
              <a:t>define </a:t>
            </a:r>
            <a:r>
              <a:rPr lang="en-US" sz="3200" dirty="0"/>
              <a:t>the expected student </a:t>
            </a:r>
            <a:r>
              <a:rPr lang="en-US" sz="3200" b="1" dirty="0"/>
              <a:t>workload</a:t>
            </a:r>
            <a:r>
              <a:rPr lang="en-US" sz="3200" dirty="0"/>
              <a:t>, e.g. in </a:t>
            </a:r>
            <a:r>
              <a:rPr lang="en-US" sz="3200" dirty="0" smtClean="0"/>
              <a:t>ECTS</a:t>
            </a:r>
            <a:r>
              <a:rPr lang="en-US" sz="3200" dirty="0"/>
              <a:t> </a:t>
            </a:r>
            <a:r>
              <a:rPr lang="en-US" sz="3200" dirty="0" smtClean="0"/>
              <a:t>	(ENQA, 2015)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9976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Course Design </a:t>
            </a:r>
            <a:endParaRPr lang="en-US" sz="9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52670" y="1972491"/>
            <a:ext cx="2907527" cy="266482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Is it student centered? </a:t>
            </a:r>
            <a:endParaRPr lang="en-US" dirty="0"/>
          </a:p>
        </p:txBody>
      </p:sp>
      <p:pic>
        <p:nvPicPr>
          <p:cNvPr id="1026" name="Picture 2" descr="http://www.21stcentech.com/wp-content/uploads/2012/12/learner-centered-teach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34" y="2394856"/>
            <a:ext cx="38100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4902453" y="1972491"/>
            <a:ext cx="2907527" cy="2664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dirty="0" smtClean="0"/>
              <a:t>Is it </a:t>
            </a:r>
            <a:r>
              <a:rPr lang="en-US" dirty="0" err="1" smtClean="0"/>
              <a:t>scaffolded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1030" name="Picture 6" descr="http://blogs.glnd.k12.va.us/kbachmann/files/2012/08/scaffolding-higher-level-Learn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405" y="2394856"/>
            <a:ext cx="363557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ath.technion.ac.il/S/rl/M.C.Escher/1/drawing_hand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669" y="2394856"/>
            <a:ext cx="3824917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3"/>
          <p:cNvSpPr txBox="1">
            <a:spLocks/>
          </p:cNvSpPr>
          <p:nvPr/>
        </p:nvSpPr>
        <p:spPr>
          <a:xfrm>
            <a:off x="8329276" y="1972490"/>
            <a:ext cx="2907527" cy="2664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dirty="0" smtClean="0"/>
              <a:t>Is it reflexive? </a:t>
            </a:r>
            <a:endParaRPr lang="en-US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1035847" y="5261881"/>
            <a:ext cx="2141172" cy="12641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3600" dirty="0" smtClean="0"/>
              <a:t>Student Attention</a:t>
            </a:r>
            <a:endParaRPr lang="en-US" sz="3600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921606" y="5261881"/>
            <a:ext cx="2141172" cy="12641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3600" dirty="0" smtClean="0"/>
              <a:t>Student Progress</a:t>
            </a:r>
            <a:endParaRPr lang="en-US" sz="3600" dirty="0"/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7942667" y="5239233"/>
            <a:ext cx="3680744" cy="1089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3600" dirty="0" smtClean="0"/>
              <a:t>Student </a:t>
            </a:r>
            <a:br>
              <a:rPr lang="en-US" sz="3600" dirty="0" smtClean="0"/>
            </a:br>
            <a:r>
              <a:rPr lang="en-US" sz="3600" dirty="0" smtClean="0"/>
              <a:t>Self-Awareness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2053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7" grpId="0"/>
      <p:bldP spid="10" grpId="0"/>
      <p:bldP spid="11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Syllabus Design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10" y="2706307"/>
            <a:ext cx="11522089" cy="4019809"/>
          </a:xfrm>
        </p:spPr>
        <p:txBody>
          <a:bodyPr numCol="2">
            <a:noAutofit/>
          </a:bodyPr>
          <a:lstStyle/>
          <a:p>
            <a:r>
              <a:rPr lang="en-US" sz="3200" dirty="0" smtClean="0"/>
              <a:t>Title page with course name, number, year, number of credits, location, time, instructor contact info.</a:t>
            </a:r>
          </a:p>
          <a:p>
            <a:r>
              <a:rPr lang="en-US" sz="3200" dirty="0" smtClean="0"/>
              <a:t>Course description (scope, purpose and relevance)</a:t>
            </a:r>
          </a:p>
          <a:p>
            <a:r>
              <a:rPr lang="en-US" sz="3200" dirty="0" smtClean="0"/>
              <a:t>Course objectives/learning outcomes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  <a:p>
            <a:r>
              <a:rPr lang="en-US" sz="3200" dirty="0" smtClean="0"/>
              <a:t>Course organization (topics and themes)</a:t>
            </a:r>
          </a:p>
          <a:p>
            <a:r>
              <a:rPr lang="en-US" sz="3200" dirty="0" smtClean="0"/>
              <a:t>Course requirements </a:t>
            </a:r>
          </a:p>
          <a:p>
            <a:r>
              <a:rPr lang="en-US" sz="3200" dirty="0" smtClean="0"/>
              <a:t>Evaluation and grading policy </a:t>
            </a:r>
          </a:p>
          <a:p>
            <a:r>
              <a:rPr lang="en-US" sz="3200" dirty="0" smtClean="0"/>
              <a:t>Course policies and expectations</a:t>
            </a:r>
          </a:p>
          <a:p>
            <a:r>
              <a:rPr lang="en-US" sz="3200" dirty="0" smtClean="0"/>
              <a:t>Advice for learning  </a:t>
            </a:r>
            <a:br>
              <a:rPr lang="en-US" sz="3200" dirty="0" smtClean="0"/>
            </a:br>
            <a:r>
              <a:rPr lang="en-US" sz="3200" dirty="0" smtClean="0"/>
              <a:t>			(</a:t>
            </a:r>
            <a:r>
              <a:rPr lang="en-US" sz="3200" dirty="0" err="1" smtClean="0"/>
              <a:t>Eberly</a:t>
            </a:r>
            <a:r>
              <a:rPr lang="en-US" sz="3200" dirty="0" smtClean="0"/>
              <a:t>, 2015)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259066" y="1834123"/>
            <a:ext cx="11671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u="sng" dirty="0" smtClean="0"/>
              <a:t>What are the main components of a syllabus?</a:t>
            </a:r>
            <a:endParaRPr lang="en-US" sz="4800" u="sng" dirty="0"/>
          </a:p>
        </p:txBody>
      </p:sp>
    </p:spTree>
    <p:extLst>
      <p:ext uri="{BB962C8B-B14F-4D97-AF65-F5344CB8AC3E}">
        <p14:creationId xmlns:p14="http://schemas.microsoft.com/office/powerpoint/2010/main" val="156915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650" y="272301"/>
            <a:ext cx="10678241" cy="1508760"/>
          </a:xfrm>
        </p:spPr>
        <p:txBody>
          <a:bodyPr>
            <a:noAutofit/>
          </a:bodyPr>
          <a:lstStyle/>
          <a:p>
            <a:r>
              <a:rPr lang="en-US" sz="8000" dirty="0" smtClean="0"/>
              <a:t>Learning </a:t>
            </a:r>
            <a:r>
              <a:rPr lang="en-US" sz="8000" dirty="0"/>
              <a:t>outcomes: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By the end of the class students should be able </a:t>
            </a:r>
            <a:r>
              <a:rPr lang="en-US" sz="2800" dirty="0" smtClean="0"/>
              <a:t>to…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662" y="1942010"/>
            <a:ext cx="4461612" cy="4846320"/>
          </a:xfrm>
          <a:ln w="762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Explain </a:t>
            </a:r>
            <a:r>
              <a:rPr lang="en-US" dirty="0"/>
              <a:t>the scientific principles behind “natural” disasters, including cyclonic weather, global climate change, volcanoes, earthquakes, tsunamis, river flooding, famines, and diseases.</a:t>
            </a:r>
          </a:p>
          <a:p>
            <a:r>
              <a:rPr lang="en-US" dirty="0"/>
              <a:t>Analyze to what extent a given disaster is in fact “natural” at all, but rather was either caused by or exacerbated by human actions.</a:t>
            </a:r>
          </a:p>
          <a:p>
            <a:r>
              <a:rPr lang="en-US" dirty="0"/>
              <a:t>Draw connections between different types of disasters, recognizing that major disasters often produce predictable secondary disaster effects.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644587" y="1942011"/>
            <a:ext cx="4461612" cy="4846320"/>
          </a:xfrm>
          <a:prstGeom prst="rect">
            <a:avLst/>
          </a:prstGeom>
          <a:ln w="762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Describe past public policy debates in the United States that exemplify a broad range of historical and contemporary concerns.</a:t>
            </a:r>
          </a:p>
          <a:p>
            <a:r>
              <a:rPr lang="en-US" dirty="0" smtClean="0"/>
              <a:t>Analyze </a:t>
            </a:r>
            <a:r>
              <a:rPr lang="en-US" dirty="0"/>
              <a:t>these debates using theoretical frameworks provided in class.</a:t>
            </a:r>
          </a:p>
          <a:p>
            <a:r>
              <a:rPr lang="en-US" dirty="0"/>
              <a:t>Describe some aspects of the expansion and contraction of federal intervention in social and economic life over the past 200-plus years, and evaluate arguments for and against these actions.</a:t>
            </a:r>
          </a:p>
          <a:p>
            <a:r>
              <a:rPr lang="en-US" dirty="0"/>
              <a:t>Critically apply the lessons learned in this class to other history and SDS courses.</a:t>
            </a:r>
          </a:p>
          <a:p>
            <a:r>
              <a:rPr lang="en-US" dirty="0"/>
              <a:t>Advocate for particular policy choices using the knowledge and skills gained in this course.</a:t>
            </a:r>
          </a:p>
          <a:p>
            <a:pPr marL="0" indent="0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1914990" y="4011229"/>
            <a:ext cx="53226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 </a:t>
            </a:r>
            <a:r>
              <a:rPr lang="en-US" sz="4000" dirty="0"/>
              <a:t>Environmental </a:t>
            </a:r>
            <a:r>
              <a:rPr lang="en-US" sz="4000" dirty="0" smtClean="0"/>
              <a:t>Studies: 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4143742" y="3903505"/>
            <a:ext cx="40783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/>
              <a:t>Public Policy: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51971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650" y="272301"/>
            <a:ext cx="10678241" cy="1508760"/>
          </a:xfrm>
        </p:spPr>
        <p:txBody>
          <a:bodyPr>
            <a:noAutofit/>
          </a:bodyPr>
          <a:lstStyle/>
          <a:p>
            <a:r>
              <a:rPr lang="en-US" sz="8000" dirty="0" smtClean="0"/>
              <a:t>Learning </a:t>
            </a:r>
            <a:r>
              <a:rPr lang="en-US" sz="8000" dirty="0"/>
              <a:t>outcomes: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By the end of the class students should be able </a:t>
            </a:r>
            <a:r>
              <a:rPr lang="en-US" sz="2800" dirty="0" smtClean="0"/>
              <a:t>to…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662" y="1942011"/>
            <a:ext cx="4461612" cy="4846320"/>
          </a:xfrm>
          <a:ln w="762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Explain</a:t>
            </a:r>
            <a:r>
              <a:rPr lang="en-US" dirty="0" smtClean="0"/>
              <a:t> </a:t>
            </a:r>
            <a:r>
              <a:rPr lang="en-US" dirty="0"/>
              <a:t>the scientific principles behind “natural” disasters, including cyclonic weather, global climate change, volcanoes, earthquakes, tsunamis, river flooding, famines, and diseases.</a:t>
            </a:r>
          </a:p>
          <a:p>
            <a:r>
              <a:rPr lang="en-US" dirty="0">
                <a:solidFill>
                  <a:schemeClr val="accent1"/>
                </a:solidFill>
              </a:rPr>
              <a:t>Analyze</a:t>
            </a:r>
            <a:r>
              <a:rPr lang="en-US" dirty="0"/>
              <a:t> to what extent a given disaster is in fact “natural” at all, but rather was either caused by or exacerbated by human actions.</a:t>
            </a:r>
          </a:p>
          <a:p>
            <a:r>
              <a:rPr lang="en-US" dirty="0">
                <a:solidFill>
                  <a:schemeClr val="accent1"/>
                </a:solidFill>
              </a:rPr>
              <a:t>Draw connections </a:t>
            </a:r>
            <a:r>
              <a:rPr lang="en-US" dirty="0"/>
              <a:t>between different types of disasters, recognizing that major disasters often produce predictable secondary disaster effects.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644587" y="1942011"/>
            <a:ext cx="4461612" cy="4846320"/>
          </a:xfrm>
          <a:prstGeom prst="rect">
            <a:avLst/>
          </a:prstGeom>
          <a:ln w="762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1"/>
                </a:solidFill>
              </a:rPr>
              <a:t>Describe</a:t>
            </a:r>
            <a:r>
              <a:rPr lang="en-US" dirty="0" smtClean="0"/>
              <a:t> past public policy debates in the United States that exemplify a broad range of historical and contemporary concerns.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Analyze</a:t>
            </a:r>
            <a:r>
              <a:rPr lang="en-US" dirty="0" smtClean="0"/>
              <a:t> </a:t>
            </a:r>
            <a:r>
              <a:rPr lang="en-US" dirty="0"/>
              <a:t>these debates using theoretical frameworks provided in class.</a:t>
            </a:r>
          </a:p>
          <a:p>
            <a:r>
              <a:rPr lang="en-US" dirty="0">
                <a:solidFill>
                  <a:schemeClr val="accent1"/>
                </a:solidFill>
              </a:rPr>
              <a:t>Describe</a:t>
            </a:r>
            <a:r>
              <a:rPr lang="en-US" dirty="0"/>
              <a:t> some aspects of the expansion and contraction of federal intervention in social and economic life over the past 200-plus years, and </a:t>
            </a:r>
            <a:r>
              <a:rPr lang="en-US" dirty="0">
                <a:solidFill>
                  <a:schemeClr val="accent1"/>
                </a:solidFill>
              </a:rPr>
              <a:t>evaluate</a:t>
            </a:r>
            <a:r>
              <a:rPr lang="en-US" dirty="0"/>
              <a:t> arguments for and against these actions.</a:t>
            </a:r>
          </a:p>
          <a:p>
            <a:r>
              <a:rPr lang="en-US" dirty="0"/>
              <a:t>Critically </a:t>
            </a:r>
            <a:r>
              <a:rPr lang="en-US" dirty="0">
                <a:solidFill>
                  <a:schemeClr val="accent1"/>
                </a:solidFill>
              </a:rPr>
              <a:t>apply</a:t>
            </a:r>
            <a:r>
              <a:rPr lang="en-US" dirty="0"/>
              <a:t> the lessons learned in this class to other history and SDS courses.</a:t>
            </a:r>
          </a:p>
          <a:p>
            <a:r>
              <a:rPr lang="en-US" dirty="0">
                <a:solidFill>
                  <a:schemeClr val="accent1"/>
                </a:solidFill>
              </a:rPr>
              <a:t>Advocate</a:t>
            </a:r>
            <a:r>
              <a:rPr lang="en-US" dirty="0"/>
              <a:t> for particular policy choices using the knowledge and skills gained in this course.</a:t>
            </a:r>
          </a:p>
          <a:p>
            <a:pPr marL="0" indent="0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1914990" y="4011229"/>
            <a:ext cx="53226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 </a:t>
            </a:r>
            <a:r>
              <a:rPr lang="en-US" sz="4000" dirty="0"/>
              <a:t>Environmental </a:t>
            </a:r>
            <a:r>
              <a:rPr lang="en-US" sz="4000" dirty="0" smtClean="0"/>
              <a:t>Studies: 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4143742" y="3903505"/>
            <a:ext cx="40783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/>
              <a:t>Public Policy: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6823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176" y="1793848"/>
            <a:ext cx="6373612" cy="485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Learning Outcomes: </a:t>
            </a:r>
            <a:r>
              <a:rPr lang="en-US" sz="5400" dirty="0" smtClean="0"/>
              <a:t>Higher Level Learning</a:t>
            </a:r>
            <a:endParaRPr lang="en-US" sz="54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2279771" y="5104717"/>
            <a:ext cx="3659211" cy="523220"/>
            <a:chOff x="2279771" y="5104717"/>
            <a:chExt cx="3659211" cy="523220"/>
          </a:xfrm>
        </p:grpSpPr>
        <p:sp>
          <p:nvSpPr>
            <p:cNvPr id="7" name="Rectangle 6"/>
            <p:cNvSpPr/>
            <p:nvPr/>
          </p:nvSpPr>
          <p:spPr>
            <a:xfrm>
              <a:off x="2279771" y="5104717"/>
              <a:ext cx="134043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Explain 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3472873" y="5366327"/>
              <a:ext cx="2466109" cy="27709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5233536" y="6213927"/>
            <a:ext cx="3558270" cy="523220"/>
            <a:chOff x="5162931" y="6186868"/>
            <a:chExt cx="3558270" cy="523220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5162931" y="6491668"/>
              <a:ext cx="2092035" cy="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7241309" y="6186868"/>
              <a:ext cx="14798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Describe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241309" y="2054546"/>
            <a:ext cx="3462923" cy="523220"/>
            <a:chOff x="7241309" y="2054546"/>
            <a:chExt cx="3462923" cy="523220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7241309" y="2316156"/>
              <a:ext cx="2092035" cy="2159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9333344" y="2054546"/>
              <a:ext cx="137088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Analyze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965188" y="4093072"/>
            <a:ext cx="6133925" cy="461665"/>
            <a:chOff x="5965188" y="4093072"/>
            <a:chExt cx="6133925" cy="461665"/>
          </a:xfrm>
        </p:grpSpPr>
        <p:sp>
          <p:nvSpPr>
            <p:cNvPr id="16" name="Rectangle 15"/>
            <p:cNvSpPr/>
            <p:nvPr/>
          </p:nvSpPr>
          <p:spPr>
            <a:xfrm>
              <a:off x="8395855" y="4093072"/>
              <a:ext cx="37032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Draw connections between 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5965188" y="4382317"/>
              <a:ext cx="2430667" cy="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1246908" y="2041186"/>
            <a:ext cx="5060423" cy="523220"/>
            <a:chOff x="1246908" y="2041186"/>
            <a:chExt cx="5060423" cy="523220"/>
          </a:xfrm>
        </p:grpSpPr>
        <p:sp>
          <p:nvSpPr>
            <p:cNvPr id="19" name="Rectangle 18"/>
            <p:cNvSpPr/>
            <p:nvPr/>
          </p:nvSpPr>
          <p:spPr>
            <a:xfrm>
              <a:off x="1246908" y="2041186"/>
              <a:ext cx="157941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Evaluate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2641600" y="2302796"/>
              <a:ext cx="3665731" cy="1336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2301940" y="3597487"/>
            <a:ext cx="3659212" cy="523220"/>
            <a:chOff x="2301940" y="3597487"/>
            <a:chExt cx="3659212" cy="523220"/>
          </a:xfrm>
        </p:grpSpPr>
        <p:sp>
          <p:nvSpPr>
            <p:cNvPr id="22" name="Rectangle 21"/>
            <p:cNvSpPr/>
            <p:nvPr/>
          </p:nvSpPr>
          <p:spPr>
            <a:xfrm>
              <a:off x="2301940" y="3597487"/>
              <a:ext cx="104868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Apply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3350625" y="3859097"/>
              <a:ext cx="2610527" cy="1736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0" y="3108988"/>
            <a:ext cx="5757768" cy="523220"/>
            <a:chOff x="0" y="3108988"/>
            <a:chExt cx="5757768" cy="523220"/>
          </a:xfrm>
        </p:grpSpPr>
        <p:sp>
          <p:nvSpPr>
            <p:cNvPr id="25" name="Rectangle 24"/>
            <p:cNvSpPr/>
            <p:nvPr/>
          </p:nvSpPr>
          <p:spPr>
            <a:xfrm>
              <a:off x="0" y="3108988"/>
              <a:ext cx="227676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Advocate for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2092037" y="3370598"/>
              <a:ext cx="3665731" cy="1336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/>
          <p:cNvCxnSpPr/>
          <p:nvPr/>
        </p:nvCxnSpPr>
        <p:spPr>
          <a:xfrm flipV="1">
            <a:off x="317005" y="4490031"/>
            <a:ext cx="11756571" cy="102597"/>
          </a:xfrm>
          <a:prstGeom prst="line">
            <a:avLst/>
          </a:prstGeom>
          <a:ln w="3810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73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</TotalTime>
  <Words>1222</Words>
  <Application>Microsoft Office PowerPoint</Application>
  <PresentationFormat>Widescreen</PresentationFormat>
  <Paragraphs>144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Cambria</vt:lpstr>
      <vt:lpstr>Corbel</vt:lpstr>
      <vt:lpstr>Times New Roman</vt:lpstr>
      <vt:lpstr>Wingdings</vt:lpstr>
      <vt:lpstr>Banded</vt:lpstr>
      <vt:lpstr>Strategies to Improve Syllabus Design</vt:lpstr>
      <vt:lpstr>Workshop Overview </vt:lpstr>
      <vt:lpstr>Needs Analysis  A gap between “what is” and “what should be” (Witkin et al., 1995).</vt:lpstr>
      <vt:lpstr>Quality Assurance  Bologna Requirements</vt:lpstr>
      <vt:lpstr>Course Design </vt:lpstr>
      <vt:lpstr>Syllabus Design</vt:lpstr>
      <vt:lpstr>Learning outcomes: By the end of the class students should be able to…</vt:lpstr>
      <vt:lpstr>Learning outcomes: By the end of the class students should be able to…</vt:lpstr>
      <vt:lpstr>Learning Outcomes: Higher Level Learning</vt:lpstr>
      <vt:lpstr>Learning outcome Assessment</vt:lpstr>
      <vt:lpstr>Learning outcome Assessment</vt:lpstr>
      <vt:lpstr>Further Questions</vt:lpstr>
      <vt:lpstr>Homework 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 to Improve Syllabus Design</dc:title>
  <dc:creator>Philip Montgomery</dc:creator>
  <cp:lastModifiedBy>Philip Montgomery</cp:lastModifiedBy>
  <cp:revision>31</cp:revision>
  <dcterms:created xsi:type="dcterms:W3CDTF">2015-09-30T10:23:03Z</dcterms:created>
  <dcterms:modified xsi:type="dcterms:W3CDTF">2015-10-01T10:30:21Z</dcterms:modified>
</cp:coreProperties>
</file>