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sldIdLst>
    <p:sldId id="256" r:id="rId2"/>
    <p:sldId id="332" r:id="rId3"/>
    <p:sldId id="361" r:id="rId4"/>
    <p:sldId id="365" r:id="rId5"/>
    <p:sldId id="363" r:id="rId6"/>
    <p:sldId id="372" r:id="rId7"/>
    <p:sldId id="364" r:id="rId8"/>
    <p:sldId id="366" r:id="rId9"/>
    <p:sldId id="367" r:id="rId10"/>
    <p:sldId id="368" r:id="rId11"/>
    <p:sldId id="369" r:id="rId12"/>
    <p:sldId id="370" r:id="rId13"/>
    <p:sldId id="371" r:id="rId14"/>
    <p:sldId id="373" r:id="rId15"/>
    <p:sldId id="374" r:id="rId16"/>
    <p:sldId id="375" r:id="rId17"/>
    <p:sldId id="376" r:id="rId18"/>
    <p:sldId id="377" r:id="rId19"/>
    <p:sldId id="378" r:id="rId20"/>
    <p:sldId id="379" r:id="rId21"/>
    <p:sldId id="343" r:id="rId22"/>
  </p:sldIdLst>
  <p:sldSz cx="9144000" cy="6858000" type="screen4x3"/>
  <p:notesSz cx="6858000" cy="9144000"/>
  <p:defaultTextStyle>
    <a:defPPr>
      <a:defRPr lang="ru-R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74"/>
  </p:normalViewPr>
  <p:slideViewPr>
    <p:cSldViewPr snapToGrid="0" snapToObjects="1">
      <p:cViewPr>
        <p:scale>
          <a:sx n="75" d="100"/>
          <a:sy n="75" d="100"/>
        </p:scale>
        <p:origin x="-2664" y="-8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447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96F95B-00C8-440F-B8D2-043FFF0F8F9E}" type="datetimeFigureOut">
              <a:rPr lang="en-US" smtClean="0"/>
              <a:pPr/>
              <a:t>3/9/2017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A5C3C6-8404-4D1B-8684-B3B73F64B8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9163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195E7-6954-5E49-A08F-AA3561219E39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63C8E-CE4B-8549-9293-AC682239EAB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8991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195E7-6954-5E49-A08F-AA3561219E39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63C8E-CE4B-8549-9293-AC682239EAB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35311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195E7-6954-5E49-A08F-AA3561219E39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63C8E-CE4B-8549-9293-AC682239EAB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9458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195E7-6954-5E49-A08F-AA3561219E39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63C8E-CE4B-8549-9293-AC682239EAB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39990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195E7-6954-5E49-A08F-AA3561219E39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63C8E-CE4B-8549-9293-AC682239EAB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8564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195E7-6954-5E49-A08F-AA3561219E39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63C8E-CE4B-8549-9293-AC682239EAB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1349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195E7-6954-5E49-A08F-AA3561219E39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63C8E-CE4B-8549-9293-AC682239EAB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7445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195E7-6954-5E49-A08F-AA3561219E39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63C8E-CE4B-8549-9293-AC682239EAB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28867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195E7-6954-5E49-A08F-AA3561219E39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63C8E-CE4B-8549-9293-AC682239EAB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70669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195E7-6954-5E49-A08F-AA3561219E39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63C8E-CE4B-8549-9293-AC682239EAB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7645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195E7-6954-5E49-A08F-AA3561219E39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63C8E-CE4B-8549-9293-AC682239EAB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10021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9195E7-6954-5E49-A08F-AA3561219E39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663C8E-CE4B-8549-9293-AC682239EAB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3135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 3" descr="5 вариантов шаблонов презентаций PowerPoint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5314"/>
          </a:xfrm>
          <a:prstGeom prst="rect">
            <a:avLst/>
          </a:prstGeom>
        </p:spPr>
      </p:pic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774700" y="2082800"/>
            <a:ext cx="7772400" cy="2371969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 </a:t>
            </a:r>
            <a:br>
              <a:rPr lang="en-US" dirty="0" smtClean="0">
                <a:solidFill>
                  <a:schemeClr val="bg1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</a:br>
            <a:r>
              <a:rPr lang="en-US" sz="4900" dirty="0" smtClean="0">
                <a:solidFill>
                  <a:schemeClr val="bg1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Inclusive Teaching in South Africa</a:t>
            </a:r>
            <a:r>
              <a:rPr lang="en-US" sz="4900" dirty="0">
                <a:solidFill>
                  <a:schemeClr val="bg1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/>
            </a:r>
            <a:br>
              <a:rPr lang="en-US" sz="4900" dirty="0">
                <a:solidFill>
                  <a:schemeClr val="bg1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</a:br>
            <a:r>
              <a:rPr lang="en-US" sz="4900" dirty="0" smtClean="0">
                <a:solidFill>
                  <a:schemeClr val="bg1"/>
                </a:solidFill>
              </a:rPr>
              <a:t/>
            </a:r>
            <a:br>
              <a:rPr lang="en-US" sz="4900" dirty="0" smtClean="0">
                <a:solidFill>
                  <a:schemeClr val="bg1"/>
                </a:solidFill>
              </a:rPr>
            </a:br>
            <a:r>
              <a:rPr lang="en-US" sz="4000" dirty="0" err="1" smtClean="0">
                <a:solidFill>
                  <a:schemeClr val="bg1"/>
                </a:solidFill>
              </a:rPr>
              <a:t>Tsediso</a:t>
            </a:r>
            <a:r>
              <a:rPr lang="en-US" sz="4000" dirty="0" smtClean="0">
                <a:solidFill>
                  <a:schemeClr val="bg1"/>
                </a:solidFill>
              </a:rPr>
              <a:t> Michael </a:t>
            </a:r>
            <a:r>
              <a:rPr lang="en-US" sz="4000" dirty="0" err="1" smtClean="0">
                <a:solidFill>
                  <a:schemeClr val="bg1"/>
                </a:solidFill>
              </a:rPr>
              <a:t>Makoelle</a:t>
            </a:r>
            <a:r>
              <a:rPr lang="en-US" sz="4000" dirty="0" smtClean="0">
                <a:solidFill>
                  <a:schemeClr val="bg1"/>
                </a:solidFill>
              </a:rPr>
              <a:t> D Ed, PhD 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295900"/>
            <a:ext cx="6400800" cy="1358900"/>
          </a:xfrm>
        </p:spPr>
        <p:txBody>
          <a:bodyPr>
            <a:normAutofit/>
          </a:bodyPr>
          <a:lstStyle/>
          <a:p>
            <a:r>
              <a:rPr lang="en-US" dirty="0" smtClean="0"/>
              <a:t>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8062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Teacher dispositions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Teacher dispositions have been found to influence their propensity to act in an inclusive way.</a:t>
            </a:r>
          </a:p>
          <a:p>
            <a:r>
              <a:rPr lang="en-US" dirty="0" smtClean="0"/>
              <a:t>Dispositions acting against inclusion if they persist are likely to act as a significant barrier to inclusion</a:t>
            </a:r>
          </a:p>
          <a:p>
            <a:r>
              <a:rPr lang="en-US" dirty="0" smtClean="0"/>
              <a:t>This is evident in some Kazakhstani teachers: denialism about the need for inclusion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15961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Teacher appraisal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Teacher evaluation has not taken into account the changing role of teachers within inclusive classrooms</a:t>
            </a:r>
          </a:p>
          <a:p>
            <a:r>
              <a:rPr lang="en-US" dirty="0" smtClean="0"/>
              <a:t>Teachers believe that inclusion has brought more demands on their job and thus there should be more reward for this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2539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School evaluation and improvement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implementation of inclusive education I some quarters has been thought to compromise standards and performances in schools but on the contrary evidence seem to pint otherwise.</a:t>
            </a:r>
          </a:p>
          <a:p>
            <a:r>
              <a:rPr lang="en-US" dirty="0" smtClean="0"/>
              <a:t>This is no different within Kazakhstani context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03274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Role </a:t>
            </a:r>
            <a:r>
              <a:rPr lang="en-US" dirty="0"/>
              <a:t>of </a:t>
            </a:r>
            <a:r>
              <a:rPr lang="en-US" dirty="0" smtClean="0"/>
              <a:t>parents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is insufficient involvement of parents in the inclusive education systems</a:t>
            </a:r>
          </a:p>
          <a:p>
            <a:r>
              <a:rPr lang="en-US" dirty="0" smtClean="0"/>
              <a:t>Parents could be valuable resource for inclusion</a:t>
            </a:r>
          </a:p>
          <a:p>
            <a:r>
              <a:rPr lang="en-US" dirty="0" smtClean="0"/>
              <a:t>While there are efforts in Kazakhstan to have parent volunteer as tutors in inclusive schools the idea has not taken foreground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20527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educational  psychologist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role of educational Psychologists and other professional remain unclear within inclusive education environment. There seems to be a need for transforming this role from that of testing to that of integrated support for teachers in classroom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67492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Assessment and inclusion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assessment practices in schools do not sufficiently address the needs of all learners</a:t>
            </a:r>
          </a:p>
          <a:p>
            <a:r>
              <a:rPr lang="en-US" dirty="0" smtClean="0"/>
              <a:t>There is a need to individualize assessment practices rather normative move to a more criterion based assessment to respond to the needs of all learners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92948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Inclusive structures/policies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While many schools have implemented inclusive education some have not developed sustainable inclusive systems/policies</a:t>
            </a:r>
          </a:p>
          <a:p>
            <a:r>
              <a:rPr lang="en-US" dirty="0" smtClean="0"/>
              <a:t>School have to be assisted in developing visions &amp; missions, their operational procedures, recordings etc.   </a:t>
            </a:r>
            <a:endParaRPr lang="en-US" dirty="0"/>
          </a:p>
          <a:p>
            <a:r>
              <a:rPr lang="en-US" dirty="0" smtClean="0"/>
              <a:t>Establish school based support teams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0108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Inclusion outside Classroom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notion of inclusive education has been researched mostly for teaching and learning in the classroom</a:t>
            </a:r>
          </a:p>
          <a:p>
            <a:r>
              <a:rPr lang="en-US" dirty="0" smtClean="0"/>
              <a:t>Careful thought is needed for inclusion outside the classroom in extra-mural activities , sport etc.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58289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Recommendations for Kazakhstani Education context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Extending the understanding of inclusion beyond disability</a:t>
            </a:r>
          </a:p>
          <a:p>
            <a:r>
              <a:rPr lang="en-US" dirty="0" smtClean="0"/>
              <a:t>Training and re-training of teachers on inclusive teaching and learning methodology</a:t>
            </a:r>
          </a:p>
          <a:p>
            <a:r>
              <a:rPr lang="en-US" dirty="0" smtClean="0"/>
              <a:t>Developing a comprehensive strategy for managing and leading inclusive schools</a:t>
            </a:r>
          </a:p>
          <a:p>
            <a:r>
              <a:rPr lang="en-US" dirty="0"/>
              <a:t> </a:t>
            </a:r>
            <a:r>
              <a:rPr lang="en-US" dirty="0" smtClean="0"/>
              <a:t>developing classroom assessment strategy that could respond to the needs of learners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52628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Recommendations for Kazakhstani Education context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Re-imagining teacher education curriculum to prepare teachers for inclusive teaching</a:t>
            </a:r>
          </a:p>
          <a:p>
            <a:r>
              <a:rPr lang="en-US" dirty="0" smtClean="0"/>
              <a:t>Articulating a clear curriculum trajectory for in-service training bodies on inclusion</a:t>
            </a:r>
          </a:p>
          <a:p>
            <a:r>
              <a:rPr lang="en-US" dirty="0" smtClean="0"/>
              <a:t>Transferring the practices of Action Research critical for developing inclusive practices  from NIS to all schools</a:t>
            </a:r>
          </a:p>
          <a:p>
            <a:r>
              <a:rPr lang="en-US" dirty="0" smtClean="0"/>
              <a:t>More parental involvement in schools </a:t>
            </a:r>
            <a:r>
              <a:rPr lang="en-US" dirty="0" err="1" smtClean="0"/>
              <a:t>i.e</a:t>
            </a:r>
            <a:r>
              <a:rPr lang="en-US" dirty="0" smtClean="0"/>
              <a:t> as tutors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8436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 defTabSz="914400" fontAlgn="base">
              <a:spcAft>
                <a:spcPct val="0"/>
              </a:spcAft>
              <a:buClr>
                <a:srgbClr val="0F6FC6"/>
              </a:buClr>
              <a:buSzPct val="100000"/>
              <a:buNone/>
            </a:pPr>
            <a:endParaRPr lang="en-US" altLang="ja-JP" sz="2400" dirty="0" smtClean="0">
              <a:ea typeface="ＭＳ Ｐゴシック" pitchFamily="34" charset="-128"/>
            </a:endParaRPr>
          </a:p>
          <a:p>
            <a:pPr marL="0" lvl="0" indent="0" defTabSz="914400" fontAlgn="base">
              <a:spcAft>
                <a:spcPct val="0"/>
              </a:spcAft>
              <a:buClr>
                <a:srgbClr val="0F6FC6"/>
              </a:buClr>
              <a:buSzPct val="100000"/>
              <a:buNone/>
            </a:pPr>
            <a:endParaRPr lang="en-US" altLang="ja-JP" sz="2400" dirty="0">
              <a:ea typeface="ＭＳ Ｐゴシック" pitchFamily="34" charset="-128"/>
            </a:endParaRPr>
          </a:p>
          <a:p>
            <a:r>
              <a:rPr lang="en-US" dirty="0" smtClean="0"/>
              <a:t>The book idea came after an extensive research on the concept of </a:t>
            </a:r>
            <a:r>
              <a:rPr lang="en-US" i="1" dirty="0" smtClean="0">
                <a:solidFill>
                  <a:srgbClr val="FF0000"/>
                </a:solidFill>
              </a:rPr>
              <a:t>inclusive pedagogy</a:t>
            </a:r>
          </a:p>
          <a:p>
            <a:r>
              <a:rPr lang="en-US" dirty="0" smtClean="0"/>
              <a:t>The was a need of a book  that can demonstrate the </a:t>
            </a:r>
            <a:r>
              <a:rPr lang="en-US" dirty="0" err="1" smtClean="0"/>
              <a:t>operationalisation</a:t>
            </a:r>
            <a:r>
              <a:rPr lang="en-US" dirty="0" smtClean="0"/>
              <a:t> of inclusion within the school and the classroom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Rational of the Book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954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Recommendations for Kazakhstani Education context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Synchronizing the decisions of the Medical, Psychological and Pedagogical commission with parental expectations</a:t>
            </a:r>
          </a:p>
          <a:p>
            <a:r>
              <a:rPr lang="en-US" dirty="0" smtClean="0"/>
              <a:t>Enhancing the role of NGO’s in collaboration with schools</a:t>
            </a:r>
          </a:p>
          <a:p>
            <a:r>
              <a:rPr lang="en-US" dirty="0" smtClean="0"/>
              <a:t>Integrating gifted education into mainstream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69107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 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0963" lvl="0" indent="0" defTabSz="914400" fontAlgn="base"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  <a:buNone/>
            </a:pPr>
            <a:endParaRPr lang="en-US" altLang="en-US" sz="3600" b="1" i="1" dirty="0" smtClean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  <a:p>
            <a:pPr marL="80963" indent="0" defTabSz="914400" fontAlgn="base"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  <a:buNone/>
            </a:pPr>
            <a:r>
              <a:rPr lang="en-US" altLang="en-US" sz="3600" b="1" i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	</a:t>
            </a:r>
            <a:endParaRPr lang="en-US" altLang="en-US" i="1" dirty="0">
              <a:solidFill>
                <a:prstClr val="black"/>
              </a:solidFill>
            </a:endParaRPr>
          </a:p>
          <a:p>
            <a:pPr marL="80963" lvl="0" indent="0" defTabSz="914400" fontAlgn="base"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  <a:buNone/>
            </a:pPr>
            <a:r>
              <a:rPr lang="en-US" altLang="en-US" i="1" dirty="0">
                <a:solidFill>
                  <a:prstClr val="black"/>
                </a:solidFill>
              </a:rPr>
              <a:t>		</a:t>
            </a:r>
            <a:r>
              <a:rPr lang="en-US" altLang="en-US" i="1" dirty="0" smtClean="0">
                <a:solidFill>
                  <a:prstClr val="black"/>
                </a:solidFill>
              </a:rPr>
              <a:t>	</a:t>
            </a:r>
            <a:r>
              <a:rPr lang="en-US" altLang="en-US" b="1" i="1" dirty="0" smtClean="0">
                <a:solidFill>
                  <a:srgbClr val="0070C0"/>
                </a:solidFill>
              </a:rPr>
              <a:t>Thank </a:t>
            </a:r>
            <a:r>
              <a:rPr lang="en-US" altLang="en-US" b="1" i="1" dirty="0">
                <a:solidFill>
                  <a:srgbClr val="0070C0"/>
                </a:solidFill>
              </a:rPr>
              <a:t>you!</a:t>
            </a:r>
          </a:p>
          <a:p>
            <a:pPr marL="80963" lvl="0" indent="0" defTabSz="914400" fontAlgn="base"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  <a:buNone/>
            </a:pPr>
            <a:r>
              <a:rPr lang="en-US" altLang="en-US" b="1" i="1" dirty="0">
                <a:solidFill>
                  <a:srgbClr val="0070C0"/>
                </a:solidFill>
              </a:rPr>
              <a:t>		</a:t>
            </a:r>
          </a:p>
          <a:p>
            <a:pPr marL="80963" lvl="0" indent="0" defTabSz="914400" fontAlgn="base"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  <a:buNone/>
            </a:pPr>
            <a:r>
              <a:rPr lang="en-US" altLang="en-US" b="1" i="1" dirty="0">
                <a:solidFill>
                  <a:srgbClr val="0070C0"/>
                </a:solidFill>
              </a:rPr>
              <a:t>		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3277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argument in the Book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 defTabSz="914400">
              <a:buClr>
                <a:srgbClr val="0F6FC6"/>
              </a:buClr>
              <a:buSzPct val="100000"/>
              <a:buNone/>
              <a:defRPr/>
            </a:pPr>
            <a:r>
              <a:rPr lang="en-US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endParaRPr lang="en-US" dirty="0">
              <a:solidFill>
                <a:prstClr val="black">
                  <a:lumMod val="95000"/>
                  <a:lumOff val="5000"/>
                </a:prst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US" dirty="0" smtClean="0"/>
              <a:t>The book argues that the days of </a:t>
            </a:r>
            <a:r>
              <a:rPr lang="en-US" dirty="0" err="1" smtClean="0"/>
              <a:t>theorising</a:t>
            </a:r>
            <a:r>
              <a:rPr lang="en-US" dirty="0" smtClean="0"/>
              <a:t> about inclusion are over and any attempt to make inclusion practical for teachers and practitioners needs to be commended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1359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Methodology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The book  assembles small scale qualitative studies predominantly conducted through participatory action research with teachers in schools.</a:t>
            </a:r>
          </a:p>
          <a:p>
            <a:pPr marL="0" indent="0">
              <a:buNone/>
            </a:pPr>
            <a:r>
              <a:rPr lang="en-US" dirty="0" smtClean="0"/>
              <a:t>The ideas expressed in studies captures the essence of teachers in relation to challenges they face and the successes they have registered in the implementation of inclusion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Contribution of book to knowledge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The book contributes  significantly on aspects of:</a:t>
            </a:r>
          </a:p>
          <a:p>
            <a:r>
              <a:rPr lang="en-US" dirty="0" smtClean="0"/>
              <a:t>Pre-service teacher needs in preparation for a pedagogy that is inclusive</a:t>
            </a:r>
          </a:p>
          <a:p>
            <a:r>
              <a:rPr lang="en-US" dirty="0" smtClean="0"/>
              <a:t>Issues of in-service teacher development of inclusive curriculum and </a:t>
            </a:r>
          </a:p>
          <a:p>
            <a:r>
              <a:rPr lang="en-US" dirty="0" smtClean="0"/>
              <a:t>Contexual aspects influencing the effective </a:t>
            </a:r>
            <a:r>
              <a:rPr lang="en-US" dirty="0" err="1" smtClean="0"/>
              <a:t>operationalisation</a:t>
            </a:r>
            <a:r>
              <a:rPr lang="en-US" dirty="0" smtClean="0"/>
              <a:t> of inclusion in the classroom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022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Defining Inclusive Education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The concept Inclusive Education is sometimes misconstrued with Special Education</a:t>
            </a:r>
          </a:p>
          <a:p>
            <a:pPr marL="0" indent="0">
              <a:buNone/>
            </a:pPr>
            <a:r>
              <a:rPr lang="en-US" dirty="0" smtClean="0"/>
              <a:t>There is  difference between special education pedagogy and inclusive pedagogy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  behaviorism/constructivism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Segregation/inclusion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Diagnosis and remediation/change of environment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74595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Parallels with the Kazakhstani context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Teacher education curriculum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While inclusive education has been implemented in school teacher education curriculum has not been sufficiently re-thought to prepare student teachers for an inclusive class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This is also evident in a Kazakhstani context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Curriculum development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implementation of  inclusive education has left teachers with gap of methodological knowledge “how to develop an inclusive teaching strategy for an inclusive class</a:t>
            </a:r>
          </a:p>
          <a:p>
            <a:r>
              <a:rPr lang="en-US" dirty="0" smtClean="0"/>
              <a:t>This gap is also prevalent in Kazakhstani context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46291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Indigenous approaches to inclusion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While inclusive education has been implemented one area of exclusion is  the neglect of indigenous knowledge systems which are fundamental in mediating learning.</a:t>
            </a:r>
          </a:p>
          <a:p>
            <a:r>
              <a:rPr lang="en-US" dirty="0" smtClean="0"/>
              <a:t>The adoption of western forms of knowledge at the expense of indigenous knowledge is troubling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4990811"/>
      </p:ext>
    </p:extLst>
  </p:cSld>
  <p:clrMapOvr>
    <a:masterClrMapping/>
  </p:clrMapOvr>
</p:sld>
</file>

<file path=ppt/theme/theme1.xml><?xml version="1.0" encoding="utf-8"?>
<a:theme xmlns:a="http://schemas.openxmlformats.org/drawingml/2006/main" name="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3</Template>
  <TotalTime>2561</TotalTime>
  <Words>761</Words>
  <Application>Microsoft Office PowerPoint</Application>
  <PresentationFormat>On-screen Show (4:3)</PresentationFormat>
  <Paragraphs>80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3</vt:lpstr>
      <vt:lpstr>   Inclusive Teaching in South Africa  Tsediso Michael Makoelle D Ed, PhD </vt:lpstr>
      <vt:lpstr>Rational of the Book</vt:lpstr>
      <vt:lpstr>Main argument in the Book</vt:lpstr>
      <vt:lpstr>Methodology </vt:lpstr>
      <vt:lpstr>Contribution of book to knowledge </vt:lpstr>
      <vt:lpstr>Defining Inclusive Education</vt:lpstr>
      <vt:lpstr>Parallels with the Kazakhstani context </vt:lpstr>
      <vt:lpstr>Curriculum development </vt:lpstr>
      <vt:lpstr>Indigenous approaches to inclusion </vt:lpstr>
      <vt:lpstr>Teacher dispositions </vt:lpstr>
      <vt:lpstr>Teacher appraisal </vt:lpstr>
      <vt:lpstr>School evaluation and improvement </vt:lpstr>
      <vt:lpstr>  Role of parents  </vt:lpstr>
      <vt:lpstr>educational  psychologist</vt:lpstr>
      <vt:lpstr>Assessment and inclusion</vt:lpstr>
      <vt:lpstr>Inclusive structures/policies </vt:lpstr>
      <vt:lpstr>Inclusion outside Classroom</vt:lpstr>
      <vt:lpstr>Recommendations for Kazakhstani Education context</vt:lpstr>
      <vt:lpstr>Recommendations for Kazakhstani Education context</vt:lpstr>
      <vt:lpstr>Recommendations for Kazakhstani Education context</vt:lpstr>
      <vt:lpstr>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Zhassulan Meshtayev</dc:creator>
  <cp:lastModifiedBy>Tsediso Makoelle</cp:lastModifiedBy>
  <cp:revision>168</cp:revision>
  <dcterms:created xsi:type="dcterms:W3CDTF">2014-01-08T03:04:02Z</dcterms:created>
  <dcterms:modified xsi:type="dcterms:W3CDTF">2017-03-09T04:37:04Z</dcterms:modified>
</cp:coreProperties>
</file>