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5" r:id="rId2"/>
    <p:sldId id="279" r:id="rId3"/>
    <p:sldId id="298" r:id="rId4"/>
    <p:sldId id="296" r:id="rId5"/>
    <p:sldId id="299" r:id="rId6"/>
    <p:sldId id="300" r:id="rId7"/>
    <p:sldId id="283" r:id="rId8"/>
    <p:sldId id="285" r:id="rId9"/>
    <p:sldId id="287" r:id="rId10"/>
    <p:sldId id="301" r:id="rId11"/>
    <p:sldId id="302" r:id="rId12"/>
    <p:sldId id="293" r:id="rId13"/>
    <p:sldId id="309" r:id="rId14"/>
    <p:sldId id="310" r:id="rId15"/>
    <p:sldId id="303" r:id="rId16"/>
    <p:sldId id="260" r:id="rId17"/>
    <p:sldId id="304" r:id="rId18"/>
    <p:sldId id="305" r:id="rId19"/>
    <p:sldId id="280" r:id="rId20"/>
    <p:sldId id="312" r:id="rId21"/>
    <p:sldId id="306" r:id="rId22"/>
    <p:sldId id="313" r:id="rId23"/>
    <p:sldId id="307" r:id="rId24"/>
    <p:sldId id="308" r:id="rId25"/>
    <p:sldId id="29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7C9770B-2405-43F0-82D9-9CBA6C5ED302}">
          <p14:sldIdLst>
            <p14:sldId id="275"/>
            <p14:sldId id="279"/>
            <p14:sldId id="298"/>
            <p14:sldId id="296"/>
            <p14:sldId id="299"/>
            <p14:sldId id="300"/>
            <p14:sldId id="283"/>
            <p14:sldId id="285"/>
            <p14:sldId id="287"/>
            <p14:sldId id="301"/>
            <p14:sldId id="302"/>
            <p14:sldId id="293"/>
            <p14:sldId id="309"/>
            <p14:sldId id="310"/>
            <p14:sldId id="303"/>
            <p14:sldId id="260"/>
            <p14:sldId id="304"/>
            <p14:sldId id="305"/>
            <p14:sldId id="280"/>
            <p14:sldId id="312"/>
            <p14:sldId id="306"/>
            <p14:sldId id="313"/>
            <p14:sldId id="307"/>
            <p14:sldId id="308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311"/>
    <a:srgbClr val="047642"/>
    <a:srgbClr val="EAE8EA"/>
    <a:srgbClr val="EBE7EA"/>
    <a:srgbClr val="DB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500" b="1" dirty="0" err="1">
                <a:solidFill>
                  <a:schemeClr val="tx1"/>
                </a:solidFill>
              </a:rPr>
              <a:t>Nazarbayev</a:t>
            </a:r>
            <a:r>
              <a:rPr lang="en-US" sz="1500" b="1" dirty="0">
                <a:solidFill>
                  <a:schemeClr val="tx1"/>
                </a:solidFill>
              </a:rPr>
              <a:t> University: Scope</a:t>
            </a:r>
            <a:r>
              <a:rPr lang="en-US" sz="1500" b="1" baseline="0" dirty="0">
                <a:solidFill>
                  <a:schemeClr val="tx1"/>
                </a:solidFill>
              </a:rPr>
              <a:t> 1&amp;2, MT</a:t>
            </a:r>
            <a:r>
              <a:rPr lang="en-US" sz="1500" b="1" i="0" u="none" strike="noStrike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CO2e</a:t>
            </a:r>
            <a:r>
              <a:rPr lang="en-US" sz="1500" b="1" baseline="0" dirty="0">
                <a:solidFill>
                  <a:schemeClr val="tx1"/>
                </a:solidFill>
              </a:rPr>
              <a:t> per FTE</a:t>
            </a:r>
            <a:endParaRPr lang="ru-RU" sz="15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4439256895861996"/>
          <c:y val="2.20024467111412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Scope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8719</c:v>
                </c:pt>
                <c:pt idx="1">
                  <c:v>12335</c:v>
                </c:pt>
                <c:pt idx="2">
                  <c:v>14304</c:v>
                </c:pt>
                <c:pt idx="3">
                  <c:v>15580</c:v>
                </c:pt>
                <c:pt idx="4">
                  <c:v>14294</c:v>
                </c:pt>
                <c:pt idx="5">
                  <c:v>14078</c:v>
                </c:pt>
                <c:pt idx="6">
                  <c:v>14405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8BB-483B-AE94-5DF85B0EF84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Scope 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11834</c:v>
                </c:pt>
                <c:pt idx="1">
                  <c:v>11491</c:v>
                </c:pt>
                <c:pt idx="2">
                  <c:v>12610</c:v>
                </c:pt>
                <c:pt idx="3">
                  <c:v>14055</c:v>
                </c:pt>
                <c:pt idx="4">
                  <c:v>13249</c:v>
                </c:pt>
                <c:pt idx="5">
                  <c:v>22289</c:v>
                </c:pt>
                <c:pt idx="6">
                  <c:v>32946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8BB-483B-AE94-5DF85B0EF8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81064880"/>
        <c:axId val="-881050736"/>
      </c:bar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CO2 tons per FTE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5.65</c:v>
                </c:pt>
                <c:pt idx="1">
                  <c:v>4.84</c:v>
                </c:pt>
                <c:pt idx="2">
                  <c:v>4.67</c:v>
                </c:pt>
                <c:pt idx="3">
                  <c:v>4.72</c:v>
                </c:pt>
                <c:pt idx="4">
                  <c:v>3.97</c:v>
                </c:pt>
                <c:pt idx="5">
                  <c:v>4.92</c:v>
                </c:pt>
                <c:pt idx="6">
                  <c:v>6.39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8BB-483B-AE94-5DF85B0EF8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1054000"/>
        <c:axId val="-881063792"/>
      </c:lineChart>
      <c:catAx>
        <c:axId val="-88106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81050736"/>
        <c:crosses val="autoZero"/>
        <c:auto val="1"/>
        <c:lblAlgn val="ctr"/>
        <c:lblOffset val="100"/>
        <c:noMultiLvlLbl val="0"/>
      </c:catAx>
      <c:valAx>
        <c:axId val="-881050736"/>
        <c:scaling>
          <c:orientation val="minMax"/>
          <c:max val="4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81064880"/>
        <c:crosses val="autoZero"/>
        <c:crossBetween val="between"/>
      </c:valAx>
      <c:valAx>
        <c:axId val="-881063792"/>
        <c:scaling>
          <c:orientation val="minMax"/>
          <c:max val="8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81054000"/>
        <c:crosses val="max"/>
        <c:crossBetween val="between"/>
      </c:valAx>
      <c:catAx>
        <c:axId val="-881054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8810637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500" b="1" i="0" u="none" strike="noStrike" kern="1200" spc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500" b="1" i="0" u="none" strike="noStrike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University of York: Scope 1&amp;2, MT</a:t>
            </a:r>
            <a:r>
              <a:rPr lang="en-US" sz="1500" b="1" i="0" u="none" strike="noStrike" baseline="0" dirty="0">
                <a:effectLst/>
              </a:rPr>
              <a:t>CO2e</a:t>
            </a:r>
            <a:r>
              <a:rPr lang="en-US" sz="1500" b="1" i="0" u="none" strike="noStrike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per FTE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500" b="1" i="0" u="none" strike="noStrike" kern="1200" spc="0" baseline="0" dirty="0" smtClean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Scope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12176</c:v>
                </c:pt>
                <c:pt idx="1">
                  <c:v>10980</c:v>
                </c:pt>
                <c:pt idx="2">
                  <c:v>12190</c:v>
                </c:pt>
                <c:pt idx="3">
                  <c:v>11923</c:v>
                </c:pt>
                <c:pt idx="4">
                  <c:v>11700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46-4325-B562-9DA8D631EC4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Scope 2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12856</c:v>
                </c:pt>
                <c:pt idx="1">
                  <c:v>12244</c:v>
                </c:pt>
                <c:pt idx="2">
                  <c:v>13531</c:v>
                </c:pt>
                <c:pt idx="3">
                  <c:v>13428</c:v>
                </c:pt>
                <c:pt idx="4">
                  <c:v>14083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146-4325-B562-9DA8D631EC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81052912"/>
        <c:axId val="-881052368"/>
      </c:bar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CO2 tons per FTE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2.0670000000000002</c:v>
                </c:pt>
                <c:pt idx="1">
                  <c:v>1.8169999999999999</c:v>
                </c:pt>
                <c:pt idx="2">
                  <c:v>1.9159999999999999</c:v>
                </c:pt>
                <c:pt idx="3">
                  <c:v>1.8160000000000001</c:v>
                </c:pt>
                <c:pt idx="4">
                  <c:v>1.653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7146-4325-B562-9DA8D631EC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1051280"/>
        <c:axId val="-881050192"/>
      </c:lineChart>
      <c:catAx>
        <c:axId val="-88105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81052368"/>
        <c:crosses val="autoZero"/>
        <c:auto val="1"/>
        <c:lblAlgn val="ctr"/>
        <c:lblOffset val="100"/>
        <c:noMultiLvlLbl val="0"/>
      </c:catAx>
      <c:valAx>
        <c:axId val="-881052368"/>
        <c:scaling>
          <c:orientation val="minMax"/>
          <c:max val="4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81052912"/>
        <c:crosses val="autoZero"/>
        <c:crossBetween val="between"/>
      </c:valAx>
      <c:valAx>
        <c:axId val="-881050192"/>
        <c:scaling>
          <c:orientation val="minMax"/>
          <c:max val="8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81051280"/>
        <c:crosses val="max"/>
        <c:crossBetween val="between"/>
      </c:valAx>
      <c:catAx>
        <c:axId val="-881051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8810501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accent5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5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500" b="1" i="0" u="none" strike="noStrike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UC Berkeley: Scope 1&amp;2, </a:t>
            </a:r>
          </a:p>
          <a:p>
            <a:pPr algn="ctr" rtl="0">
              <a:defRPr lang="en-US" sz="1500" b="1">
                <a:solidFill>
                  <a:schemeClr val="tx1"/>
                </a:solidFill>
              </a:defRPr>
            </a:pPr>
            <a:r>
              <a:rPr lang="en-US" sz="1500" b="1" i="0" u="none" strike="noStrike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MTCO2e per FTE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5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Scope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1990</c:v>
                </c:pt>
                <c:pt idx="1">
                  <c:v>1995</c:v>
                </c:pt>
                <c:pt idx="2">
                  <c:v>2000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10635</c:v>
                </c:pt>
                <c:pt idx="1">
                  <c:v>11368</c:v>
                </c:pt>
                <c:pt idx="2">
                  <c:v>11100</c:v>
                </c:pt>
                <c:pt idx="3">
                  <c:v>13738</c:v>
                </c:pt>
                <c:pt idx="4">
                  <c:v>12776</c:v>
                </c:pt>
                <c:pt idx="5">
                  <c:v>13868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156-44D6-921E-9C5259AB0D9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Scope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1990</c:v>
                </c:pt>
                <c:pt idx="1">
                  <c:v>1995</c:v>
                </c:pt>
                <c:pt idx="2">
                  <c:v>2000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89329</c:v>
                </c:pt>
                <c:pt idx="1">
                  <c:v>94353</c:v>
                </c:pt>
                <c:pt idx="2">
                  <c:v>124575</c:v>
                </c:pt>
                <c:pt idx="3">
                  <c:v>99841</c:v>
                </c:pt>
                <c:pt idx="4">
                  <c:v>92493</c:v>
                </c:pt>
                <c:pt idx="5">
                  <c:v>94116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156-44D6-921E-9C5259AB0D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81057808"/>
        <c:axId val="-881062160"/>
      </c:bar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CO2 tons per FTE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1990</c:v>
                </c:pt>
                <c:pt idx="1">
                  <c:v>1995</c:v>
                </c:pt>
                <c:pt idx="2">
                  <c:v>2000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2.2657298277425202</c:v>
                </c:pt>
                <c:pt idx="1">
                  <c:v>2.4298650853846331</c:v>
                </c:pt>
                <c:pt idx="2">
                  <c:v>2.9776143970152531</c:v>
                </c:pt>
                <c:pt idx="3">
                  <c:v>2.2565065363372669</c:v>
                </c:pt>
                <c:pt idx="4">
                  <c:v>2.0840806952940945</c:v>
                </c:pt>
                <c:pt idx="5">
                  <c:v>2.1128177033399207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156-44D6-921E-9C5259AB0D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1055632"/>
        <c:axId val="-881056176"/>
      </c:lineChart>
      <c:catAx>
        <c:axId val="-881057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81062160"/>
        <c:crosses val="autoZero"/>
        <c:auto val="1"/>
        <c:lblAlgn val="ctr"/>
        <c:lblOffset val="100"/>
        <c:noMultiLvlLbl val="0"/>
      </c:catAx>
      <c:valAx>
        <c:axId val="-881062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81057808"/>
        <c:crosses val="autoZero"/>
        <c:crossBetween val="between"/>
      </c:valAx>
      <c:valAx>
        <c:axId val="-881056176"/>
        <c:scaling>
          <c:orientation val="minMax"/>
          <c:max val="8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81055632"/>
        <c:crosses val="max"/>
        <c:crossBetween val="between"/>
      </c:valAx>
      <c:catAx>
        <c:axId val="-8810556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8810561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3D53C-058C-47B8-A258-D6C71966A97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F007B-1915-448B-AB00-21219917A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98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1537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 txBox="1">
            <a:spLocks noGrp="1"/>
          </p:cNvSpPr>
          <p:nvPr>
            <p:ph type="sldNum" idx="12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4299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According CO2 emissions rate Scope 1 and</a:t>
            </a:r>
            <a:r>
              <a:rPr lang="en-US" baseline="0" dirty="0"/>
              <a:t> 2 are mainly energy related. That’s why efforts on carbon reduction should be focused on 1) efficient use of energy, which will cause reduction of energy consumption 2) introducing alternative low/zero carbon sources of energy.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93B71-9E7E-4B97-BCE4-94535451D9A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83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are ongoing energy related projects, which positively effects to</a:t>
            </a:r>
            <a:r>
              <a:rPr lang="en-US" baseline="0" dirty="0"/>
              <a:t> our carbon footprint.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93B71-9E7E-4B97-BCE4-94535451D9A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2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4:notes"/>
          <p:cNvSpPr txBox="1">
            <a:spLocks noGrp="1"/>
          </p:cNvSpPr>
          <p:nvPr>
            <p:ph type="body" idx="1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4:notes"/>
          <p:cNvSpPr txBox="1">
            <a:spLocks noGrp="1"/>
          </p:cNvSpPr>
          <p:nvPr>
            <p:ph type="sldNum" idx="12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7213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9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1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7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02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039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93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1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1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4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18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60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9BB41-BCD0-4678-9891-6D77507749B2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4FBE7-BA10-4C43-A7AF-8E2E6639F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jpeg"/><Relationship Id="rId7" Type="http://schemas.openxmlformats.org/officeDocument/2006/relationships/image" Target="../media/image76.jp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Изображение 3" descr="5 вариантов шаблонов презентаций 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6981"/>
            <a:ext cx="12192000" cy="82340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4142" y="5224179"/>
            <a:ext cx="37927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Gulzhan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Yermekova</a:t>
            </a:r>
            <a:r>
              <a:rPr lang="en-US" dirty="0">
                <a:solidFill>
                  <a:schemeClr val="bg1"/>
                </a:solidFill>
              </a:rPr>
              <a:t>,</a:t>
            </a:r>
          </a:p>
          <a:p>
            <a:r>
              <a:rPr lang="en-US" dirty="0">
                <a:solidFill>
                  <a:schemeClr val="bg1"/>
                </a:solidFill>
              </a:rPr>
              <a:t>Head, Sustainable Development Office</a:t>
            </a:r>
          </a:p>
          <a:p>
            <a:r>
              <a:rPr lang="en-US" dirty="0">
                <a:solidFill>
                  <a:schemeClr val="bg1"/>
                </a:solidFill>
              </a:rPr>
              <a:t>Nazarbayev University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53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63" y="1311282"/>
            <a:ext cx="3662257" cy="4351338"/>
          </a:xfrm>
        </p:spPr>
        <p:txBody>
          <a:bodyPr/>
          <a:lstStyle/>
          <a:p>
            <a:r>
              <a:rPr lang="en-US" sz="2100" b="1" dirty="0"/>
              <a:t>Water resources</a:t>
            </a:r>
          </a:p>
          <a:p>
            <a:pPr>
              <a:buFontTx/>
              <a:buChar char="-"/>
            </a:pPr>
            <a:r>
              <a:rPr lang="en-US" sz="1900" dirty="0"/>
              <a:t>Provision of free access to drinking water on campus </a:t>
            </a:r>
          </a:p>
          <a:p>
            <a:pPr>
              <a:buFontTx/>
              <a:buChar char="-"/>
            </a:pPr>
            <a:r>
              <a:rPr lang="en-US" sz="1900" dirty="0"/>
              <a:t>Water efficiency projects</a:t>
            </a:r>
          </a:p>
          <a:p>
            <a:pPr>
              <a:buFontTx/>
              <a:buChar char="-"/>
            </a:pPr>
            <a:r>
              <a:rPr lang="en-US" sz="1900" dirty="0"/>
              <a:t>Snow and rainwater conservation projects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0075" y="440043"/>
            <a:ext cx="5034566" cy="75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B050"/>
                </a:solidFill>
                <a:latin typeface="+mn-lt"/>
              </a:rPr>
              <a:t>1. Campus performance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202954" y="14671346"/>
            <a:ext cx="0" cy="54874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084041" y="1311282"/>
            <a:ext cx="0" cy="526511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3069856" y="1253331"/>
            <a:ext cx="33188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/>
              <a:t>Campus landscape </a:t>
            </a:r>
          </a:p>
          <a:p>
            <a:pPr>
              <a:buFontTx/>
              <a:buChar char="-"/>
            </a:pPr>
            <a:r>
              <a:rPr lang="en-US" sz="1900" dirty="0"/>
              <a:t>Development of the </a:t>
            </a:r>
            <a:br>
              <a:rPr lang="en-US" sz="1900" dirty="0"/>
            </a:br>
            <a:r>
              <a:rPr lang="en-US" sz="1900" dirty="0"/>
              <a:t>Campus Landscaping program </a:t>
            </a:r>
          </a:p>
          <a:p>
            <a:pPr>
              <a:buFontTx/>
              <a:buChar char="-"/>
            </a:pPr>
            <a:r>
              <a:rPr lang="de-DE" sz="1900" dirty="0"/>
              <a:t>Tree planting activities</a:t>
            </a:r>
          </a:p>
          <a:p>
            <a:pPr>
              <a:buFontTx/>
              <a:buChar char="-"/>
            </a:pPr>
            <a:r>
              <a:rPr lang="de-DE" sz="1900" dirty="0"/>
              <a:t>NU Atrium, indoor green </a:t>
            </a:r>
            <a:br>
              <a:rPr lang="de-DE" sz="1900" dirty="0"/>
            </a:br>
            <a:r>
              <a:rPr lang="de-DE" sz="1900" dirty="0" err="1"/>
              <a:t>spaces</a:t>
            </a:r>
            <a:endParaRPr lang="ru-RU" sz="1900" dirty="0"/>
          </a:p>
          <a:p>
            <a:pPr>
              <a:buFontTx/>
              <a:buChar char="-"/>
            </a:pPr>
            <a:r>
              <a:rPr lang="en-US" sz="1900" dirty="0"/>
              <a:t>Development of gardens</a:t>
            </a:r>
            <a:endParaRPr lang="de-DE" sz="1900" dirty="0"/>
          </a:p>
          <a:p>
            <a:pPr>
              <a:buFontTx/>
              <a:buChar char="-"/>
            </a:pPr>
            <a:endParaRPr lang="en-US" sz="2000" dirty="0"/>
          </a:p>
          <a:p>
            <a:pPr>
              <a:buFontTx/>
              <a:buChar char="-"/>
            </a:pPr>
            <a:endParaRPr lang="en-US" sz="2000" i="1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84041" y="1253331"/>
            <a:ext cx="31969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/>
              <a:t>Biodiversity</a:t>
            </a:r>
          </a:p>
          <a:p>
            <a:pPr>
              <a:buFontTx/>
              <a:buChar char="-"/>
            </a:pPr>
            <a:r>
              <a:rPr lang="en-US" sz="1900" dirty="0"/>
              <a:t>NU Campus is a host for local biodiversity</a:t>
            </a:r>
          </a:p>
          <a:p>
            <a:pPr>
              <a:buFontTx/>
              <a:buChar char="-"/>
            </a:pPr>
            <a:r>
              <a:rPr lang="en-US" sz="1900" dirty="0"/>
              <a:t>Development of guideline on local biodiversity</a:t>
            </a:r>
          </a:p>
          <a:p>
            <a:pPr>
              <a:buFontTx/>
              <a:buChar char="-"/>
            </a:pPr>
            <a:r>
              <a:rPr lang="en-US" sz="1900" dirty="0"/>
              <a:t>Biodiversity conservation plan</a:t>
            </a:r>
          </a:p>
          <a:p>
            <a:pPr>
              <a:buFontTx/>
              <a:buChar char="-"/>
            </a:pPr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20" y="18376560"/>
            <a:ext cx="458868" cy="201917"/>
          </a:xfrm>
          <a:prstGeom prst="rect">
            <a:avLst/>
          </a:prstGeom>
          <a:ln>
            <a:noFill/>
          </a:ln>
        </p:spPr>
      </p:pic>
      <p:pic>
        <p:nvPicPr>
          <p:cNvPr id="1028" name="Picture 4" descr="Возможно, это изображение (3 человека и люди улыбаются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445" y="4096041"/>
            <a:ext cx="2777020" cy="208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075" y="4075931"/>
            <a:ext cx="2463112" cy="2102876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3051577" y="1382303"/>
            <a:ext cx="0" cy="526511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9935" y="4326056"/>
            <a:ext cx="2626582" cy="1734282"/>
          </a:xfrm>
          <a:prstGeom prst="rect">
            <a:avLst/>
          </a:prstGeom>
        </p:spPr>
      </p:pic>
      <p:cxnSp>
        <p:nvCxnSpPr>
          <p:cNvPr id="22" name="Straight Connector 21"/>
          <p:cNvCxnSpPr>
            <a:cxnSpLocks/>
          </p:cNvCxnSpPr>
          <p:nvPr/>
        </p:nvCxnSpPr>
        <p:spPr>
          <a:xfrm>
            <a:off x="343862" y="1653227"/>
            <a:ext cx="237840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3252416" y="1653227"/>
            <a:ext cx="280140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6224797" y="1681840"/>
            <a:ext cx="273685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CF2B5D3D-3555-4E6E-96E1-021CEB2420F2}"/>
              </a:ext>
            </a:extLst>
          </p:cNvPr>
          <p:cNvCxnSpPr/>
          <p:nvPr/>
        </p:nvCxnSpPr>
        <p:spPr>
          <a:xfrm>
            <a:off x="9026383" y="1253331"/>
            <a:ext cx="0" cy="526511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>
            <a:extLst>
              <a:ext uri="{FF2B5EF4-FFF2-40B4-BE49-F238E27FC236}">
                <a16:creationId xmlns="" xmlns:a16="http://schemas.microsoft.com/office/drawing/2014/main" id="{D8B89770-F2C4-4C9B-9461-5D2390F8EA61}"/>
              </a:ext>
            </a:extLst>
          </p:cNvPr>
          <p:cNvSpPr txBox="1">
            <a:spLocks/>
          </p:cNvSpPr>
          <p:nvPr/>
        </p:nvSpPr>
        <p:spPr>
          <a:xfrm>
            <a:off x="9098889" y="1311282"/>
            <a:ext cx="31969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/>
              <a:t>Green Procurement</a:t>
            </a:r>
          </a:p>
          <a:p>
            <a:pPr>
              <a:buFontTx/>
              <a:buChar char="-"/>
            </a:pPr>
            <a:r>
              <a:rPr lang="en-US" sz="2000" dirty="0"/>
              <a:t>General guidelines for sustainable procurement</a:t>
            </a:r>
          </a:p>
          <a:p>
            <a:pPr>
              <a:buFontTx/>
              <a:buChar char="-"/>
            </a:pPr>
            <a:r>
              <a:rPr lang="en-US" sz="2000" dirty="0"/>
              <a:t>Using life cycle cost tools</a:t>
            </a:r>
          </a:p>
          <a:p>
            <a:pPr>
              <a:buFontTx/>
              <a:buChar char="-"/>
            </a:pPr>
            <a:r>
              <a:rPr lang="en-US" sz="2000" dirty="0"/>
              <a:t>Policies for packaging and reuse of goods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1F5E118E-B85C-42EF-AD99-1F8D6EC25583}"/>
              </a:ext>
            </a:extLst>
          </p:cNvPr>
          <p:cNvCxnSpPr>
            <a:cxnSpLocks/>
          </p:cNvCxnSpPr>
          <p:nvPr/>
        </p:nvCxnSpPr>
        <p:spPr>
          <a:xfrm>
            <a:off x="9196206" y="1681840"/>
            <a:ext cx="273685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4F67A2DD-E0F3-4E33-B3EC-985D0638DE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8227" y="4480559"/>
            <a:ext cx="2936789" cy="1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3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24055" y="37110"/>
            <a:ext cx="8165818" cy="1357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B050"/>
                </a:solidFill>
                <a:latin typeface="+mn-lt"/>
              </a:rPr>
              <a:t>1. Campus performance</a:t>
            </a:r>
          </a:p>
        </p:txBody>
      </p:sp>
      <p:sp>
        <p:nvSpPr>
          <p:cNvPr id="7" name="Rectangle 6"/>
          <p:cNvSpPr/>
          <p:nvPr/>
        </p:nvSpPr>
        <p:spPr>
          <a:xfrm>
            <a:off x="412125" y="1285722"/>
            <a:ext cx="4505864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i="1" dirty="0">
                <a:ea typeface="Calibri" panose="020F0502020204030204" pitchFamily="34" charset="0"/>
                <a:cs typeface="Calibri" panose="020F0502020204030204" pitchFamily="34" charset="0"/>
              </a:rPr>
              <a:t>Sustainability Living Lab</a:t>
            </a:r>
            <a:r>
              <a:rPr lang="en-US" sz="2200" b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program intends to promote sustainability </a:t>
            </a:r>
            <a:b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within the University, where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campus becomes as a </a:t>
            </a:r>
            <a:r>
              <a:rPr lang="en-US" sz="2200" b="1" dirty="0">
                <a:ea typeface="Calibri" panose="020F0502020204030204" pitchFamily="34" charset="0"/>
                <a:cs typeface="Calibri" panose="020F0502020204030204" pitchFamily="34" charset="0"/>
              </a:rPr>
              <a:t>test-bed</a:t>
            </a: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students and faculty realize ‘</a:t>
            </a:r>
            <a:r>
              <a:rPr lang="en-US" sz="2200" b="1" dirty="0">
                <a:ea typeface="Calibri" panose="020F0502020204030204" pitchFamily="34" charset="0"/>
                <a:cs typeface="Calibri" panose="020F0502020204030204" pitchFamily="34" charset="0"/>
              </a:rPr>
              <a:t>green’ research and innovative projects</a:t>
            </a: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451" y="374869"/>
            <a:ext cx="1112032" cy="11923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4146" y="3777635"/>
            <a:ext cx="3735638" cy="1323439"/>
          </a:xfrm>
          <a:prstGeom prst="rect">
            <a:avLst/>
          </a:prstGeom>
          <a:noFill/>
          <a:ln w="28575">
            <a:solidFill>
              <a:srgbClr val="339311"/>
            </a:solidFill>
            <a:prstDash val="sysDot"/>
          </a:ln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financial </a:t>
            </a:r>
            <a:r>
              <a:rPr lang="en-US" sz="2000" dirty="0"/>
              <a:t>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access to campus facilities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university engineering </a:t>
            </a:r>
            <a:r>
              <a:rPr lang="en-US" sz="2000" dirty="0" smtClean="0"/>
              <a:t>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Consultations from experts</a:t>
            </a:r>
            <a:endParaRPr lang="en-US" sz="2000" dirty="0"/>
          </a:p>
        </p:txBody>
      </p:sp>
      <p:pic>
        <p:nvPicPr>
          <p:cNvPr id="17" name="Picture 2" descr="Image result for living la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461" y="1203897"/>
            <a:ext cx="4036785" cy="403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99684" y="5538990"/>
            <a:ext cx="3196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Opportunities for projects: 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59522" y="5985194"/>
            <a:ext cx="215834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002060"/>
                </a:solidFill>
              </a:rPr>
              <a:t>Climate Launchpad</a:t>
            </a:r>
            <a:endParaRPr lang="ru-RU" sz="1700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68657" y="5983714"/>
            <a:ext cx="157915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002060"/>
                </a:solidFill>
              </a:rPr>
              <a:t>Acceleration</a:t>
            </a:r>
            <a:endParaRPr lang="ru-RU" sz="1700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9814" y="5983715"/>
            <a:ext cx="146662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002060"/>
                </a:solidFill>
              </a:rPr>
              <a:t>Incubation</a:t>
            </a:r>
            <a:endParaRPr lang="ru-RU" sz="17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69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012761" y="1081825"/>
            <a:ext cx="2" cy="5198512"/>
          </a:xfrm>
          <a:prstGeom prst="line">
            <a:avLst/>
          </a:prstGeom>
          <a:ln>
            <a:solidFill>
              <a:srgbClr val="0476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936688" y="922726"/>
            <a:ext cx="1" cy="5357611"/>
          </a:xfrm>
          <a:prstGeom prst="line">
            <a:avLst/>
          </a:prstGeom>
          <a:ln>
            <a:solidFill>
              <a:srgbClr val="0476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oogle Shape;224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0322" y="3554569"/>
            <a:ext cx="3067697" cy="2557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217" y="3063334"/>
            <a:ext cx="2797872" cy="3076664"/>
          </a:xfrm>
          <a:prstGeom prst="rect">
            <a:avLst/>
          </a:prstGeom>
        </p:spPr>
      </p:pic>
      <p:pic>
        <p:nvPicPr>
          <p:cNvPr id="18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87" y="3425780"/>
            <a:ext cx="3368872" cy="262917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09705" y="430283"/>
            <a:ext cx="320831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ea typeface="+mj-ea"/>
                <a:cs typeface="+mj-cs"/>
              </a:rPr>
              <a:t>SLL</a:t>
            </a:r>
            <a:r>
              <a:rPr lang="en-US" sz="2400" b="1" dirty="0">
                <a:solidFill>
                  <a:srgbClr val="047642"/>
                </a:solidFill>
              </a:rPr>
              <a:t> </a:t>
            </a:r>
            <a:r>
              <a:rPr lang="en-US" sz="2600" b="1" dirty="0">
                <a:solidFill>
                  <a:srgbClr val="002060"/>
                </a:solidFill>
                <a:ea typeface="+mj-ea"/>
                <a:cs typeface="+mj-cs"/>
              </a:rPr>
              <a:t>Creativity</a:t>
            </a:r>
            <a:r>
              <a:rPr lang="en-US" sz="2400" b="1" dirty="0">
                <a:solidFill>
                  <a:srgbClr val="047642"/>
                </a:solidFill>
              </a:rPr>
              <a:t> </a:t>
            </a:r>
            <a:r>
              <a:rPr lang="en-US" sz="2600" b="1" dirty="0">
                <a:solidFill>
                  <a:srgbClr val="002060"/>
                </a:solidFill>
                <a:ea typeface="+mj-ea"/>
                <a:cs typeface="+mj-cs"/>
              </a:rPr>
              <a:t>projects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76376" y="1184856"/>
            <a:ext cx="19961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47642"/>
                </a:solidFill>
              </a:rPr>
              <a:t>Precious</a:t>
            </a:r>
            <a:r>
              <a:rPr lang="en-US" sz="2200" b="1" dirty="0"/>
              <a:t> </a:t>
            </a:r>
            <a:r>
              <a:rPr lang="en-US" sz="2200" b="1" dirty="0">
                <a:solidFill>
                  <a:srgbClr val="047642"/>
                </a:solidFill>
              </a:rPr>
              <a:t>plastic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56356" y="1184855"/>
            <a:ext cx="32111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47642"/>
                </a:solidFill>
              </a:rPr>
              <a:t>Biodiesel from cooking oil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649970" y="1184855"/>
            <a:ext cx="22399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47642"/>
                </a:solidFill>
              </a:rPr>
              <a:t>Vermicomposting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09705" y="1774842"/>
            <a:ext cx="34373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Precious plastic is the worldwide movement which is aimed to promote plastic recycling. It helps to turn plastic waste into valuable things.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307505" y="1774842"/>
            <a:ext cx="34312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On campus Biodiesel production from used cooking oil for NU transportation service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134644" y="1774842"/>
            <a:ext cx="38099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Composting of organic food waste from university canteens and cafes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Growing of greens and vegetables on that compost 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42870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Возможно, это изображение велосипе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188" y="543698"/>
            <a:ext cx="6007530" cy="600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Возможно, это изображение 1 челове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7" y="543698"/>
            <a:ext cx="6007531" cy="600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906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Возможно, это изображение 3 человека и люди стоя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2" y="877533"/>
            <a:ext cx="6277233" cy="448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Возможно, это изображение 3 человека и люди стоя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689" y="877532"/>
            <a:ext cx="6277231" cy="448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298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12840" y="445128"/>
            <a:ext cx="6593114" cy="75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B050"/>
                </a:solidFill>
                <a:latin typeface="+mn-lt"/>
              </a:rPr>
              <a:t>2. Education for Sustainable Future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2904346" y="2289545"/>
            <a:ext cx="29551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SLL ACADEMICS </a:t>
            </a:r>
            <a:r>
              <a:rPr lang="en-US" dirty="0"/>
              <a:t>supports development of STEM-oriented academic courses that would enhance students' awareness of global environmental challenges and their sustainable solutions.</a:t>
            </a:r>
          </a:p>
        </p:txBody>
      </p:sp>
      <p:pic>
        <p:nvPicPr>
          <p:cNvPr id="8" name="Picture 8" descr="https://scontent.fala4-2.fna.fbcdn.net/v/t1.0-9/84384445_212920336507434_8412876966109118464_n.jpg?_nc_cat=104&amp;_nc_sid=730e14&amp;_nc_ohc=JWCFFgzpzD4AX_zpY6d&amp;_nc_ht=scontent.fala4-2.fna&amp;oh=b6c1394c077cf56c9e623f554654f7fa&amp;oe=5FAE7B2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1" y="4648802"/>
            <a:ext cx="2171924" cy="183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8" descr="Minor in Urban Agriculture | University of San Francisco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578" y="4648802"/>
            <a:ext cx="1944179" cy="194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6015809" y="1743815"/>
            <a:ext cx="0" cy="493062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2416" y="1359095"/>
            <a:ext cx="57464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Sustainability in curriculum:</a:t>
            </a:r>
            <a:r>
              <a:rPr lang="en-US" sz="2400" b="1" dirty="0"/>
              <a:t> </a:t>
            </a:r>
            <a:r>
              <a:rPr lang="en-US" sz="2000" dirty="0"/>
              <a:t>preparing graduates capable to future shocks </a:t>
            </a:r>
            <a:r>
              <a:rPr lang="en-US" sz="2000" b="1" dirty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42578" y="1359095"/>
            <a:ext cx="5576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Education for all:</a:t>
            </a:r>
            <a:r>
              <a:rPr lang="en-US" sz="2400" b="1" dirty="0"/>
              <a:t> </a:t>
            </a:r>
            <a:r>
              <a:rPr lang="en-US" sz="2000" dirty="0"/>
              <a:t>transferring the knowledge to the wider community</a:t>
            </a:r>
            <a:r>
              <a:rPr lang="en-US" sz="2000" b="1" dirty="0"/>
              <a:t> 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25922" y="2204494"/>
            <a:ext cx="4772879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504167" y="2204494"/>
            <a:ext cx="4772879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Картинки по запросу &quot;sustainability in curriculum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40" y="4749568"/>
            <a:ext cx="2426292" cy="18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6231637" y="2282930"/>
            <a:ext cx="27053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Practical workshops – </a:t>
            </a:r>
            <a:r>
              <a:rPr lang="en-US" dirty="0"/>
              <a:t>are designed for general public which gives overview on subject and contain hands-on exercises and field trips. NU infrastructure will serve as an excellent platform.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143563" y="2204494"/>
            <a:ext cx="27753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Online courses – </a:t>
            </a:r>
            <a:r>
              <a:rPr lang="en-US" dirty="0"/>
              <a:t>professional online training courses on environmental topics for general public. The courses will provide knowledge on planetary boundaries, global  threats and local solutions.  </a:t>
            </a:r>
          </a:p>
          <a:p>
            <a:endParaRPr lang="en-US" dirty="0"/>
          </a:p>
        </p:txBody>
      </p:sp>
      <p:pic>
        <p:nvPicPr>
          <p:cNvPr id="3076" name="Picture 4" descr="Картинки по запросу &quot;university hands on skills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570" y="4789817"/>
            <a:ext cx="2582990" cy="172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329215" y="2280453"/>
            <a:ext cx="23113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General courses on sustainability </a:t>
            </a:r>
            <a:r>
              <a:rPr lang="en-US" dirty="0"/>
              <a:t>are to be presented in all disciplines of NU schools.  NU graduates are aware of global environmental threats. </a:t>
            </a:r>
          </a:p>
        </p:txBody>
      </p:sp>
    </p:spTree>
    <p:extLst>
      <p:ext uri="{BB962C8B-B14F-4D97-AF65-F5344CB8AC3E}">
        <p14:creationId xmlns:p14="http://schemas.microsoft.com/office/powerpoint/2010/main" val="10337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"/>
          <p:cNvSpPr txBox="1">
            <a:spLocks noGrp="1"/>
          </p:cNvSpPr>
          <p:nvPr>
            <p:ph type="title"/>
          </p:nvPr>
        </p:nvSpPr>
        <p:spPr>
          <a:xfrm>
            <a:off x="866925" y="396346"/>
            <a:ext cx="5098133" cy="62765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fontScale="90000"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3300"/>
            </a:pPr>
            <a:r>
              <a:rPr lang="en-US" sz="3000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NU Green Society (NU students)</a:t>
            </a:r>
            <a:endParaRPr sz="3000" b="1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Google Shape;136;p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876725" y="4619355"/>
            <a:ext cx="3009975" cy="1952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89337" y="4619355"/>
            <a:ext cx="2761773" cy="1964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17956" y="2798460"/>
            <a:ext cx="2213391" cy="1593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185639" y="1645908"/>
            <a:ext cx="3284940" cy="495878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4"/>
          <p:cNvSpPr txBox="1"/>
          <p:nvPr/>
        </p:nvSpPr>
        <p:spPr>
          <a:xfrm>
            <a:off x="2034539" y="1023997"/>
            <a:ext cx="3431712" cy="192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17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Green week:</a:t>
            </a:r>
            <a:endParaRPr sz="1700" b="1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indent="-285750"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Eco-talks</a:t>
            </a:r>
          </a:p>
          <a:p>
            <a:pPr marL="285750" indent="-285750"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Movie screening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Vegan food fair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Art exhibitions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Quests/contests/games</a:t>
            </a:r>
            <a:r>
              <a:rPr lang="en-US" sz="17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/>
            </a:r>
            <a:br>
              <a:rPr lang="en-US" sz="17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endParaRPr sz="1700" b="1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42" name="Google Shape;142;p4"/>
          <p:cNvSpPr txBox="1"/>
          <p:nvPr/>
        </p:nvSpPr>
        <p:spPr>
          <a:xfrm>
            <a:off x="5391762" y="1202946"/>
            <a:ext cx="2140439" cy="1400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17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 activities:</a:t>
            </a:r>
            <a:endParaRPr dirty="0"/>
          </a:p>
          <a:p>
            <a:pPr marL="285750" indent="-285750"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Eco-trips</a:t>
            </a:r>
            <a:endParaRPr dirty="0"/>
          </a:p>
          <a:p>
            <a:pPr marL="285750" indent="-285750"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Master-classes</a:t>
            </a:r>
            <a:endParaRPr dirty="0"/>
          </a:p>
          <a:p>
            <a:pPr marL="285750" indent="-285750"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network</a:t>
            </a:r>
            <a:endParaRPr dirty="0"/>
          </a:p>
          <a:p>
            <a:pPr marL="285750" indent="-285750"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Outreach</a:t>
            </a: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27898" y="2790369"/>
            <a:ext cx="1457873" cy="1712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316502" y="2798460"/>
            <a:ext cx="1803187" cy="1593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459" y="1738539"/>
            <a:ext cx="5738222" cy="4351338"/>
          </a:xfrm>
        </p:spPr>
        <p:txBody>
          <a:bodyPr>
            <a:normAutofit/>
          </a:bodyPr>
          <a:lstStyle/>
          <a:p>
            <a:r>
              <a:rPr lang="en-US" sz="2300" b="1" dirty="0"/>
              <a:t>Increasing the share of funding</a:t>
            </a:r>
            <a:r>
              <a:rPr lang="en-US" sz="2300" dirty="0"/>
              <a:t> for research projects in environmental area </a:t>
            </a:r>
            <a:br>
              <a:rPr lang="en-US" sz="2300" dirty="0"/>
            </a:br>
            <a:r>
              <a:rPr lang="en-US" sz="2300" dirty="0"/>
              <a:t>(governmental funding);</a:t>
            </a:r>
          </a:p>
          <a:p>
            <a:r>
              <a:rPr lang="en-US" sz="2300" b="1" dirty="0"/>
              <a:t>Fundraising</a:t>
            </a:r>
            <a:r>
              <a:rPr lang="en-US" sz="2300" dirty="0"/>
              <a:t> for research projects from </a:t>
            </a:r>
            <a:r>
              <a:rPr lang="en-US" sz="2300" b="1" dirty="0"/>
              <a:t>industry</a:t>
            </a:r>
            <a:r>
              <a:rPr lang="en-US" sz="2300" dirty="0"/>
              <a:t>;</a:t>
            </a:r>
          </a:p>
          <a:p>
            <a:r>
              <a:rPr lang="en-US" sz="2300" b="1" dirty="0"/>
              <a:t>Building nation-wide network</a:t>
            </a:r>
            <a:r>
              <a:rPr lang="en-US" sz="2300" dirty="0"/>
              <a:t> with local universities and institutions: joint research collaborations; </a:t>
            </a:r>
          </a:p>
          <a:p>
            <a:r>
              <a:rPr lang="en-US" sz="2300" dirty="0"/>
              <a:t>Participation in </a:t>
            </a:r>
            <a:r>
              <a:rPr lang="en-US" sz="2300" b="1" dirty="0"/>
              <a:t>international networks</a:t>
            </a:r>
            <a:r>
              <a:rPr lang="en-US" sz="2300" dirty="0"/>
              <a:t> with research intensive universities and institutions.</a:t>
            </a:r>
          </a:p>
          <a:p>
            <a:endParaRPr lang="en-US" sz="2300" dirty="0"/>
          </a:p>
          <a:p>
            <a:endParaRPr lang="en-US" sz="2300" dirty="0"/>
          </a:p>
          <a:p>
            <a:endParaRPr lang="en-US" sz="2300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713" y="2115910"/>
            <a:ext cx="5369000" cy="2902950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91459" y="565371"/>
            <a:ext cx="6593114" cy="75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B050"/>
                </a:solidFill>
                <a:latin typeface="+mn-lt"/>
              </a:rPr>
              <a:t>3. Research for Sustainable Future</a:t>
            </a:r>
          </a:p>
        </p:txBody>
      </p:sp>
    </p:spTree>
    <p:extLst>
      <p:ext uri="{BB962C8B-B14F-4D97-AF65-F5344CB8AC3E}">
        <p14:creationId xmlns:p14="http://schemas.microsoft.com/office/powerpoint/2010/main" val="39711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7168"/>
            <a:ext cx="6446520" cy="3726692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Sharing the Green Campus program’s experience</a:t>
            </a:r>
          </a:p>
          <a:p>
            <a:r>
              <a:rPr lang="en-US" sz="2200" dirty="0"/>
              <a:t>Building </a:t>
            </a:r>
            <a:r>
              <a:rPr lang="en-US" sz="2200" b="1" dirty="0"/>
              <a:t>Sustainability Living Lab network</a:t>
            </a:r>
            <a:r>
              <a:rPr lang="en-US" sz="2200" dirty="0"/>
              <a:t> among local universities: experience sharing, consultations</a:t>
            </a:r>
            <a:r>
              <a:rPr lang="en-US" sz="2200" dirty="0" smtClean="0"/>
              <a:t>; - </a:t>
            </a:r>
            <a:br>
              <a:rPr lang="en-US" sz="2200" dirty="0" smtClean="0"/>
            </a:br>
            <a:r>
              <a:rPr lang="en-US" sz="2200" b="1" dirty="0" smtClean="0">
                <a:solidFill>
                  <a:srgbClr val="047642"/>
                </a:solidFill>
              </a:rPr>
              <a:t>9 universities</a:t>
            </a:r>
            <a:endParaRPr lang="en-US" sz="2200" b="1" dirty="0">
              <a:solidFill>
                <a:srgbClr val="047642"/>
              </a:solidFill>
            </a:endParaRPr>
          </a:p>
          <a:p>
            <a:r>
              <a:rPr lang="en-US" sz="2200" dirty="0"/>
              <a:t>Joint conferences, workshops and fieldtrips (Climate Week, Climate Talks, others)</a:t>
            </a:r>
          </a:p>
          <a:p>
            <a:r>
              <a:rPr lang="en-US" sz="2200" dirty="0" smtClean="0"/>
              <a:t>Joint </a:t>
            </a:r>
            <a:r>
              <a:rPr lang="en-US" sz="2200" b="1" dirty="0"/>
              <a:t>research collaboration</a:t>
            </a:r>
            <a:r>
              <a:rPr lang="en-US" sz="2200" dirty="0"/>
              <a:t> on local environmental issues</a:t>
            </a:r>
          </a:p>
          <a:p>
            <a:r>
              <a:rPr lang="en-US" sz="2200" dirty="0"/>
              <a:t>Engaging to the NU’s </a:t>
            </a:r>
            <a:r>
              <a:rPr lang="en-US" sz="2200" b="1" dirty="0"/>
              <a:t>innovative events</a:t>
            </a:r>
            <a:r>
              <a:rPr lang="en-US" sz="2200" dirty="0"/>
              <a:t> (Climate Launchpad KZ, Climathon Nur-Sultan)</a:t>
            </a:r>
          </a:p>
          <a:p>
            <a:r>
              <a:rPr lang="en-US" sz="2200" b="1" dirty="0"/>
              <a:t>Students’ network</a:t>
            </a:r>
            <a:r>
              <a:rPr lang="en-US" sz="2200" dirty="0"/>
              <a:t>: NU Green Society</a:t>
            </a:r>
          </a:p>
          <a:p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4720" y="2190850"/>
            <a:ext cx="4517584" cy="262435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204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+mn-lt"/>
              </a:rPr>
              <a:t>4. Building national network among local universities and institutions</a:t>
            </a:r>
          </a:p>
        </p:txBody>
      </p:sp>
      <p:pic>
        <p:nvPicPr>
          <p:cNvPr id="6" name="Picture 5" descr="A picture containing ground, outdoor, person, tent&#10;&#10;Description automatically generated">
            <a:extLst>
              <a:ext uri="{FF2B5EF4-FFF2-40B4-BE49-F238E27FC236}">
                <a16:creationId xmlns="" xmlns:a16="http://schemas.microsoft.com/office/drawing/2014/main" id="{0E883537-C027-4CC0-BE2F-F122D52F1D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279" y="5428520"/>
            <a:ext cx="2944849" cy="14294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234F251-27C9-473F-B3FC-37CDD4BC9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3512" y="5433121"/>
            <a:ext cx="2669086" cy="1424879"/>
          </a:xfrm>
          <a:prstGeom prst="rect">
            <a:avLst/>
          </a:prstGeom>
        </p:spPr>
      </p:pic>
      <p:pic>
        <p:nvPicPr>
          <p:cNvPr id="18" name="Picture 17" descr="A group of people in a room&#10;&#10;Description automatically generated with medium confidence">
            <a:extLst>
              <a:ext uri="{FF2B5EF4-FFF2-40B4-BE49-F238E27FC236}">
                <a16:creationId xmlns="" xmlns:a16="http://schemas.microsoft.com/office/drawing/2014/main" id="{E448E737-FAE9-4A66-BE58-A5C52F4CBA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368" y="5425250"/>
            <a:ext cx="2149647" cy="1432749"/>
          </a:xfrm>
          <a:prstGeom prst="rect">
            <a:avLst/>
          </a:prstGeom>
        </p:spPr>
      </p:pic>
      <p:pic>
        <p:nvPicPr>
          <p:cNvPr id="20" name="Picture 19" descr="A group of people holding a sign&#10;&#10;Description automatically generated with medium confidence">
            <a:extLst>
              <a:ext uri="{FF2B5EF4-FFF2-40B4-BE49-F238E27FC236}">
                <a16:creationId xmlns="" xmlns:a16="http://schemas.microsoft.com/office/drawing/2014/main" id="{6C9AAD5F-B1DA-40BA-AB4B-E4ACCCE443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252"/>
            <a:ext cx="2138150" cy="14248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FC24333A-3BB7-4811-BE93-0A78B181A9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0304" y="5425251"/>
            <a:ext cx="2632064" cy="142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29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35;p4"/>
          <p:cNvSpPr txBox="1">
            <a:spLocks/>
          </p:cNvSpPr>
          <p:nvPr/>
        </p:nvSpPr>
        <p:spPr>
          <a:xfrm>
            <a:off x="895468" y="260589"/>
            <a:ext cx="5118770" cy="62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3300"/>
            </a:pPr>
            <a:r>
              <a:rPr lang="en-US" sz="2800" dirty="0"/>
              <a:t>Climate Launchpad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351690" y="1121918"/>
            <a:ext cx="710418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Nazarbayev University is the national partner of the Climate Launchpad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Competition.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Training sessions: boot camp, follow-up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Climate KIC Acceleration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Global Final 2019: Amsterdam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Two national finalists: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Hydroplat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(NU) and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dECO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(Hailey Bury)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1" y="132705"/>
            <a:ext cx="755534" cy="7555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76" y="648429"/>
            <a:ext cx="3891919" cy="291893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51690" y="3725737"/>
            <a:ext cx="1104313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7977" y="3922685"/>
            <a:ext cx="1542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Outreach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7977" y="4642852"/>
            <a:ext cx="68778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Joint events with other universities, schools, kindergartens (e.g. Climate Week, Green Week, field trips, conferences, seminars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Joint research projects with universities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Joint events with city authority and municipalities (e.g. Climathon)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76" y="4184295"/>
            <a:ext cx="4105426" cy="199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/>
          <p:cNvSpPr txBox="1">
            <a:spLocks noGrp="1"/>
          </p:cNvSpPr>
          <p:nvPr>
            <p:ph type="title"/>
          </p:nvPr>
        </p:nvSpPr>
        <p:spPr>
          <a:xfrm>
            <a:off x="609011" y="366867"/>
            <a:ext cx="10084749" cy="616071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385623"/>
              </a:buClr>
              <a:buSzPts val="2000"/>
            </a:pPr>
            <a:r>
              <a:rPr lang="en-US" sz="2600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The Office of Sustainable Development </a:t>
            </a:r>
            <a:r>
              <a:rPr lang="en-US" sz="260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(former Green Campus Office)</a:t>
            </a:r>
            <a:endParaRPr sz="26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19346" y="330961"/>
            <a:ext cx="610276" cy="13175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431301" y="3004949"/>
            <a:ext cx="51983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Green Campus </a:t>
            </a:r>
            <a:r>
              <a:rPr lang="en-US" dirty="0"/>
              <a:t>– is an </a:t>
            </a:r>
            <a:r>
              <a:rPr lang="en-US" dirty="0" smtClean="0"/>
              <a:t>bottom-up initiative </a:t>
            </a:r>
            <a:r>
              <a:rPr lang="en-US" dirty="0"/>
              <a:t>of the NU in order to make our University sustainable and green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32685" y="4403955"/>
            <a:ext cx="43308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/>
              <a:t>Integration of the University’s core misssion: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education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research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innovation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="" xmlns:a16="http://schemas.microsoft.com/office/drawing/2014/main" id="{82C2BE45-3C86-4D58-8120-AD0AD15125BA}"/>
              </a:ext>
            </a:extLst>
          </p:cNvPr>
          <p:cNvSpPr/>
          <p:nvPr/>
        </p:nvSpPr>
        <p:spPr>
          <a:xfrm>
            <a:off x="764957" y="1325380"/>
            <a:ext cx="9003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The Office of Sustainable Development </a:t>
            </a:r>
            <a:r>
              <a:rPr lang="en-US" dirty="0"/>
              <a:t>– established in 2018, as the consequence of Green Campus movement</a:t>
            </a:r>
          </a:p>
        </p:txBody>
      </p:sp>
      <p:sp>
        <p:nvSpPr>
          <p:cNvPr id="9" name="Google Shape;97;p2">
            <a:extLst>
              <a:ext uri="{FF2B5EF4-FFF2-40B4-BE49-F238E27FC236}">
                <a16:creationId xmlns="" xmlns:a16="http://schemas.microsoft.com/office/drawing/2014/main" id="{35A8494B-B64B-4D21-A77C-A76FCBEB2E27}"/>
              </a:ext>
            </a:extLst>
          </p:cNvPr>
          <p:cNvSpPr txBox="1"/>
          <p:nvPr/>
        </p:nvSpPr>
        <p:spPr>
          <a:xfrm>
            <a:off x="724207" y="2037790"/>
            <a:ext cx="9870217" cy="9470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385623"/>
              </a:buClr>
              <a:buSzPts val="1500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GC Concept 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based on principles of the Sustainable Development concept: environmental, economic and social aspects.</a:t>
            </a:r>
            <a:endParaRPr dirty="0"/>
          </a:p>
        </p:txBody>
      </p:sp>
      <p:pic>
        <p:nvPicPr>
          <p:cNvPr id="96" name="Google Shape;96;p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764957" y="2637692"/>
            <a:ext cx="5198321" cy="39151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412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озможно, это изображение 6 человек и люди стоя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97" y="238831"/>
            <a:ext cx="4641157" cy="331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497" y="3245708"/>
            <a:ext cx="4641157" cy="3314385"/>
          </a:xfrm>
          <a:prstGeom prst="rect">
            <a:avLst/>
          </a:prstGeom>
        </p:spPr>
      </p:pic>
      <p:pic>
        <p:nvPicPr>
          <p:cNvPr id="2054" name="Picture 6" descr="Возможно, это изображение 2 человека и люди стоя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730" y="238832"/>
            <a:ext cx="6339752" cy="633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110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19" y="1495989"/>
            <a:ext cx="5119811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  <a:t>Green networking space is a headquarter </a:t>
            </a:r>
            <a:b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  <a:t>for community where generate sustainable ideas. </a:t>
            </a:r>
          </a:p>
          <a:p>
            <a:r>
              <a:rPr lang="en-US" sz="2200" dirty="0"/>
              <a:t>It will have space for meetings and seminars, library, café, all office amenities </a:t>
            </a:r>
          </a:p>
          <a:p>
            <a:r>
              <a:rPr lang="en-US" sz="2200" dirty="0"/>
              <a:t>It is open for all who organize and participate in sustainability events (e.g. students, academia, SLL alumni and others)</a:t>
            </a:r>
          </a:p>
          <a:p>
            <a:r>
              <a:rPr lang="en-US" sz="2200" dirty="0"/>
              <a:t>It can serve as a venue for </a:t>
            </a:r>
            <a:r>
              <a:rPr lang="en-US" sz="2200" dirty="0" err="1"/>
              <a:t>bootcamps</a:t>
            </a:r>
            <a:r>
              <a:rPr lang="en-US" sz="2200" dirty="0"/>
              <a:t> and seminars of Climate Launchpad, </a:t>
            </a:r>
            <a:r>
              <a:rPr lang="en-US" sz="2200" dirty="0" err="1"/>
              <a:t>Climathon</a:t>
            </a:r>
            <a:r>
              <a:rPr lang="en-US" sz="2200" dirty="0"/>
              <a:t>, and other city- and national-wide innovative events.  </a:t>
            </a:r>
          </a:p>
        </p:txBody>
      </p:sp>
      <p:sp>
        <p:nvSpPr>
          <p:cNvPr id="2" name="Rectangle 1"/>
          <p:cNvSpPr/>
          <p:nvPr/>
        </p:nvSpPr>
        <p:spPr>
          <a:xfrm>
            <a:off x="714319" y="558009"/>
            <a:ext cx="6238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5. Green networking space at NU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3076" name="Picture 4" descr="Building Community One Cubicle Demolition at a Time | Coworking, Coworking  space, Unique office de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583" y="1622738"/>
            <a:ext cx="5931972" cy="395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74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Нет описания фото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307" y="396760"/>
            <a:ext cx="4785541" cy="318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Нет описания фото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500" y="363892"/>
            <a:ext cx="4834855" cy="322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Возможно, это изображение текст «URBAN PLANTI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645" y="3254929"/>
            <a:ext cx="4839675" cy="322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2979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3708D4-F20B-4FDA-813A-32D16F3AB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126" y="1479086"/>
            <a:ext cx="5201983" cy="39088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Joint research collaboration</a:t>
            </a:r>
            <a:r>
              <a:rPr lang="en-GB" sz="2000" dirty="0"/>
              <a:t> with research-leading universities and institutes: </a:t>
            </a:r>
          </a:p>
          <a:p>
            <a:r>
              <a:rPr lang="en-GB" sz="2000" dirty="0"/>
              <a:t>Collaboration with international research alliances (e.g. IARU) </a:t>
            </a:r>
          </a:p>
          <a:p>
            <a:r>
              <a:rPr lang="en-GB" sz="2000" dirty="0"/>
              <a:t>Extension of collaboration area with NU’s strategic partners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Collaboration with international development institutes</a:t>
            </a:r>
            <a:endParaRPr lang="de-DE" sz="2000" dirty="0"/>
          </a:p>
        </p:txBody>
      </p:sp>
      <p:sp>
        <p:nvSpPr>
          <p:cNvPr id="4" name="Title 4">
            <a:extLst>
              <a:ext uri="{FF2B5EF4-FFF2-40B4-BE49-F238E27FC236}">
                <a16:creationId xmlns="" xmlns:a16="http://schemas.microsoft.com/office/drawing/2014/main" id="{C8349528-0FBE-42C3-8143-D4FF55E6687D}"/>
              </a:ext>
            </a:extLst>
          </p:cNvPr>
          <p:cNvSpPr txBox="1">
            <a:spLocks/>
          </p:cNvSpPr>
          <p:nvPr/>
        </p:nvSpPr>
        <p:spPr>
          <a:xfrm>
            <a:off x="838200" y="316549"/>
            <a:ext cx="10515600" cy="11020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B050"/>
                </a:solidFill>
                <a:latin typeface="+mn-lt"/>
              </a:rPr>
              <a:t>6. Participation in international networks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9CD99D90-15DB-4223-948F-45E69AFB1AD9}"/>
              </a:ext>
            </a:extLst>
          </p:cNvPr>
          <p:cNvSpPr txBox="1">
            <a:spLocks/>
          </p:cNvSpPr>
          <p:nvPr/>
        </p:nvSpPr>
        <p:spPr>
          <a:xfrm>
            <a:off x="6096000" y="1479086"/>
            <a:ext cx="5034280" cy="253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/>
              <a:t>Collaboration for capacity building:</a:t>
            </a:r>
          </a:p>
          <a:p>
            <a:r>
              <a:rPr lang="en-GB" sz="2000" dirty="0"/>
              <a:t>Vocational trainings, workshops </a:t>
            </a:r>
          </a:p>
          <a:p>
            <a:r>
              <a:rPr lang="en-GB" sz="2000" dirty="0"/>
              <a:t>International internships </a:t>
            </a:r>
          </a:p>
          <a:p>
            <a:r>
              <a:rPr lang="en-GB" sz="2000" dirty="0"/>
              <a:t>Academic/Research Fellowship programs</a:t>
            </a:r>
          </a:p>
          <a:p>
            <a:r>
              <a:rPr lang="en-GB" sz="2000" dirty="0"/>
              <a:t>Conferences, summer programs</a:t>
            </a:r>
          </a:p>
          <a:p>
            <a:r>
              <a:rPr lang="en-GB" sz="2000" dirty="0"/>
              <a:t>Student mobility programs</a:t>
            </a:r>
          </a:p>
          <a:p>
            <a:endParaRPr lang="de-DE" sz="20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="" xmlns:a16="http://schemas.microsoft.com/office/drawing/2014/main" id="{E07738C3-6D27-4F0F-B1D6-16401522834C}"/>
              </a:ext>
            </a:extLst>
          </p:cNvPr>
          <p:cNvSpPr txBox="1">
            <a:spLocks/>
          </p:cNvSpPr>
          <p:nvPr/>
        </p:nvSpPr>
        <p:spPr>
          <a:xfrm>
            <a:off x="6096000" y="4447482"/>
            <a:ext cx="5349240" cy="1781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Participation in SDG and Campus sustainability </a:t>
            </a:r>
            <a:r>
              <a:rPr lang="en-GB" sz="2000" b="1" dirty="0"/>
              <a:t>ranking programs</a:t>
            </a:r>
            <a:endParaRPr lang="de-DE" sz="2000" b="1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C0594AF6-B685-438A-AD0D-33FC5A8BD0E5}"/>
              </a:ext>
            </a:extLst>
          </p:cNvPr>
          <p:cNvCxnSpPr/>
          <p:nvPr/>
        </p:nvCxnSpPr>
        <p:spPr>
          <a:xfrm>
            <a:off x="5984109" y="4173240"/>
            <a:ext cx="5654243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DE3D865F-3402-4D1A-9D76-72EE4018D004}"/>
              </a:ext>
            </a:extLst>
          </p:cNvPr>
          <p:cNvCxnSpPr/>
          <p:nvPr/>
        </p:nvCxnSpPr>
        <p:spPr>
          <a:xfrm>
            <a:off x="5984109" y="1247954"/>
            <a:ext cx="0" cy="522632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University of Cambridge logo — Department of History of Art">
            <a:extLst>
              <a:ext uri="{FF2B5EF4-FFF2-40B4-BE49-F238E27FC236}">
                <a16:creationId xmlns="" xmlns:a16="http://schemas.microsoft.com/office/drawing/2014/main" id="{44523D72-10E8-4E1B-9A2C-DB93DB8BD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23" y="3568027"/>
            <a:ext cx="1052512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 descr="Logo, company name&#10;&#10;Description automatically generated">
            <a:extLst>
              <a:ext uri="{FF2B5EF4-FFF2-40B4-BE49-F238E27FC236}">
                <a16:creationId xmlns="" xmlns:a16="http://schemas.microsoft.com/office/drawing/2014/main" id="{D82B9DC1-E8C6-4D31-9B38-3BC50666B1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117" y="3256802"/>
            <a:ext cx="2107549" cy="1106463"/>
          </a:xfrm>
          <a:prstGeom prst="rect">
            <a:avLst/>
          </a:prstGeom>
        </p:spPr>
      </p:pic>
      <p:pic>
        <p:nvPicPr>
          <p:cNvPr id="30" name="Picture 29" descr="Logo, company name&#10;&#10;Description automatically generated">
            <a:extLst>
              <a:ext uri="{FF2B5EF4-FFF2-40B4-BE49-F238E27FC236}">
                <a16:creationId xmlns="" xmlns:a16="http://schemas.microsoft.com/office/drawing/2014/main" id="{26023A97-E1A4-4CB6-99C3-934327BD32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863" y="3407277"/>
            <a:ext cx="2107549" cy="1106463"/>
          </a:xfrm>
          <a:prstGeom prst="rect">
            <a:avLst/>
          </a:prstGeom>
        </p:spPr>
      </p:pic>
      <p:pic>
        <p:nvPicPr>
          <p:cNvPr id="25" name="Picture 24" descr="Logo&#10;&#10;Description automatically generated">
            <a:extLst>
              <a:ext uri="{FF2B5EF4-FFF2-40B4-BE49-F238E27FC236}">
                <a16:creationId xmlns="" xmlns:a16="http://schemas.microsoft.com/office/drawing/2014/main" id="{C6D31DBE-5CFF-45B8-925A-FEC5732535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319" y="3238266"/>
            <a:ext cx="2107533" cy="1264521"/>
          </a:xfrm>
          <a:prstGeom prst="rect">
            <a:avLst/>
          </a:prstGeom>
        </p:spPr>
      </p:pic>
      <p:pic>
        <p:nvPicPr>
          <p:cNvPr id="31" name="Picture 30" descr="Logo, company name&#10;&#10;Description automatically generated">
            <a:extLst>
              <a:ext uri="{FF2B5EF4-FFF2-40B4-BE49-F238E27FC236}">
                <a16:creationId xmlns="" xmlns:a16="http://schemas.microsoft.com/office/drawing/2014/main" id="{B3960DC1-CB35-4AA7-9284-A040DDEE9E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03" y="5506702"/>
            <a:ext cx="397856" cy="7897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616C0EB-B527-4B81-A892-8AA45AA18D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5876" y="5387897"/>
            <a:ext cx="2184417" cy="947701"/>
          </a:xfrm>
          <a:prstGeom prst="rect">
            <a:avLst/>
          </a:prstGeom>
        </p:spPr>
      </p:pic>
      <p:pic>
        <p:nvPicPr>
          <p:cNvPr id="18" name="Google Shape;58;p3" descr="https://stars.aashe.org/wp-content/uploads/2021/10/Copy-of-STARS_rgb_300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623348" y="5387897"/>
            <a:ext cx="845735" cy="830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55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50637E55-46DE-4EF4-9758-2ADBABE807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584" y="5881427"/>
            <a:ext cx="977697" cy="624427"/>
          </a:xfrm>
          <a:prstGeom prst="rect">
            <a:avLst/>
          </a:prstGeom>
        </p:spPr>
      </p:pic>
      <p:pic>
        <p:nvPicPr>
          <p:cNvPr id="9" name="Picture 8" descr="Вакансии компании BI-Development (ТМ BI GROUP) - работа в Нур-Султане">
            <a:extLst>
              <a:ext uri="{FF2B5EF4-FFF2-40B4-BE49-F238E27FC236}">
                <a16:creationId xmlns="" xmlns:a16="http://schemas.microsoft.com/office/drawing/2014/main" id="{D218E56C-E707-427E-B2A2-6A8CFF3EFB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001" y="5654152"/>
            <a:ext cx="1032844" cy="103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544001"/>
            <a:ext cx="10453914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7. Contribution to the City resilience and State’s response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532" y="3331805"/>
            <a:ext cx="4284528" cy="2370260"/>
          </a:xfrm>
          <a:prstGeom prst="rect">
            <a:avLst/>
          </a:prstGeom>
        </p:spPr>
      </p:pic>
      <p:pic>
        <p:nvPicPr>
          <p:cNvPr id="18" name="Picture 2" descr="UNDP Logo Vector (.EPS) Free Downloa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95" y="5815988"/>
            <a:ext cx="405317" cy="82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6AB4C2FB-DA5D-43AC-9B70-76886B7D45FD}"/>
              </a:ext>
            </a:extLst>
          </p:cNvPr>
          <p:cNvCxnSpPr>
            <a:cxnSpLocks/>
          </p:cNvCxnSpPr>
          <p:nvPr/>
        </p:nvCxnSpPr>
        <p:spPr>
          <a:xfrm>
            <a:off x="6065157" y="1199765"/>
            <a:ext cx="30843" cy="489071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7B05016-0251-425B-BAD8-F31BF85889FF}"/>
              </a:ext>
            </a:extLst>
          </p:cNvPr>
          <p:cNvSpPr txBox="1"/>
          <p:nvPr/>
        </p:nvSpPr>
        <p:spPr>
          <a:xfrm>
            <a:off x="741680" y="1300480"/>
            <a:ext cx="53234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 contributes to the city’s resilience by organizing:</a:t>
            </a:r>
          </a:p>
          <a:p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Climathon</a:t>
            </a:r>
            <a:r>
              <a:rPr lang="en-GB" dirty="0"/>
              <a:t> - City as a living lab: realization of  innovative green solutions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Educational seminars and workshops </a:t>
            </a:r>
            <a:r>
              <a:rPr lang="en-GB" dirty="0"/>
              <a:t>for city authorities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Joint projects</a:t>
            </a:r>
            <a:endParaRPr lang="de-DE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B65F6E0E-3639-4536-A65D-565EE2A9CF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365" y="5857570"/>
            <a:ext cx="773566" cy="8294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F10091D4-D64F-409E-9ED0-842CE740E5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233" y="5927910"/>
            <a:ext cx="898253" cy="5977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CC1659F6-0ABE-49FA-807E-096037F721C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91" y="5920853"/>
            <a:ext cx="1163283" cy="4292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C64EDF7-EB69-4361-A877-694C23444DC7}"/>
              </a:ext>
            </a:extLst>
          </p:cNvPr>
          <p:cNvSpPr txBox="1"/>
          <p:nvPr/>
        </p:nvSpPr>
        <p:spPr>
          <a:xfrm flipH="1">
            <a:off x="6375398" y="1284926"/>
            <a:ext cx="54091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 contributes to the State’s response by developing:</a:t>
            </a:r>
          </a:p>
          <a:p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National Task Force for the State’s response to Climate Change</a:t>
            </a:r>
            <a:r>
              <a:rPr lang="en-GB" dirty="0"/>
              <a:t>: NU, UNDP Kazakhstan, NU NCI, Climate Change Coordination </a:t>
            </a:r>
            <a:r>
              <a:rPr lang="en-GB" dirty="0" err="1"/>
              <a:t>Center</a:t>
            </a:r>
            <a:r>
              <a:rPr lang="en-GB" dirty="0"/>
              <a:t>, Institute for Economic Development, </a:t>
            </a:r>
            <a:r>
              <a:rPr lang="en-GB" dirty="0" err="1"/>
              <a:t>KazNU</a:t>
            </a:r>
            <a:r>
              <a:rPr lang="en-GB" dirty="0"/>
              <a:t>, others.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Kazakhstan Net Zero Carbon strategy:</a:t>
            </a:r>
            <a:r>
              <a:rPr lang="en-GB" dirty="0"/>
              <a:t> development of academic vision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COP:</a:t>
            </a:r>
            <a:r>
              <a:rPr lang="en-GB" dirty="0"/>
              <a:t> NU participates in national capacity building and training of young generation (e.g. students) for climate negotiations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Think tank</a:t>
            </a:r>
            <a:r>
              <a:rPr lang="en-GB" dirty="0"/>
              <a:t> for the Government and local authorities in environmental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Participation in 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national environmental policymaking</a:t>
            </a:r>
            <a:r>
              <a:rPr lang="en-GB" dirty="0"/>
              <a:t>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2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BACAF46-7C14-4B25-8EF5-207812C2C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>
                <a:solidFill>
                  <a:srgbClr val="00B050"/>
                </a:solidFill>
              </a:rPr>
              <a:t>Thank you! </a:t>
            </a:r>
            <a:endParaRPr lang="de-DE" sz="8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53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/>
          <p:nvPr/>
        </p:nvSpPr>
        <p:spPr>
          <a:xfrm>
            <a:off x="682093" y="206863"/>
            <a:ext cx="531637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2200" b="1" dirty="0">
                <a:latin typeface="Calibri"/>
                <a:ea typeface="Calibri"/>
                <a:cs typeface="Calibri"/>
                <a:sym typeface="Calibri"/>
              </a:rPr>
              <a:t>9 key areas for campus </a:t>
            </a:r>
            <a:r>
              <a:rPr lang="en-US" sz="2200" b="1" dirty="0" smtClean="0">
                <a:latin typeface="Calibri"/>
                <a:ea typeface="Calibri"/>
                <a:cs typeface="Calibri"/>
                <a:sym typeface="Calibri"/>
              </a:rPr>
              <a:t>sustainability (IARU)</a:t>
            </a:r>
            <a:endParaRPr sz="22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700920" y="995039"/>
            <a:ext cx="4495935" cy="5463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indent="-342900">
              <a:buClr>
                <a:srgbClr val="2F5496"/>
              </a:buClr>
              <a:buSzPts val="1500"/>
              <a:buFont typeface="Noto Sans Symbols"/>
              <a:buChar char="▪"/>
            </a:pPr>
            <a:r>
              <a:rPr lang="en-US" sz="1400" b="1" dirty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Sustainable campus organization</a:t>
            </a:r>
            <a:endParaRPr sz="1400" dirty="0">
              <a:cs typeface="Arial" panose="020B0604020202020204" pitchFamily="34" charset="0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Defining key targets, priorities and strategy</a:t>
            </a:r>
            <a:endParaRPr sz="1400" dirty="0">
              <a:cs typeface="Arial" panose="020B0604020202020204" pitchFamily="34" charset="0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Human resource, budget allocation</a:t>
            </a:r>
            <a:endParaRPr sz="1400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266700">
              <a:spcBef>
                <a:spcPts val="240"/>
              </a:spcBef>
              <a:buClr>
                <a:srgbClr val="323F4F"/>
              </a:buClr>
              <a:buSzPts val="1200"/>
            </a:pPr>
            <a:endParaRPr sz="1400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300"/>
              </a:spcBef>
              <a:buClr>
                <a:srgbClr val="2F5496"/>
              </a:buClr>
              <a:buSzPts val="1500"/>
              <a:buFont typeface="Noto Sans Symbols"/>
              <a:buChar char="▪"/>
            </a:pPr>
            <a:r>
              <a:rPr lang="en-US" sz="1400" b="1" dirty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Campus-wide operations</a:t>
            </a:r>
            <a:endParaRPr sz="1400" dirty="0">
              <a:cs typeface="Arial" panose="020B0604020202020204" pitchFamily="34" charset="0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Optimization of operational services on campus  </a:t>
            </a:r>
            <a:b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</a:b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land, water, energy and waste management</a:t>
            </a:r>
            <a:endParaRPr sz="1400" b="1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spcBef>
                <a:spcPts val="260"/>
              </a:spcBef>
              <a:buClr>
                <a:srgbClr val="000000"/>
              </a:buClr>
              <a:buSzPts val="1300"/>
            </a:pPr>
            <a:r>
              <a:rPr lang="en-US" sz="1400" i="1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           </a:t>
            </a:r>
            <a:endParaRPr sz="1400" i="1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300"/>
              </a:spcBef>
              <a:buClr>
                <a:srgbClr val="2F5496"/>
              </a:buClr>
              <a:buSzPts val="1500"/>
              <a:buFont typeface="Noto Sans Symbols"/>
              <a:buChar char="▪"/>
            </a:pPr>
            <a:r>
              <a:rPr lang="en-US" sz="1400" b="1" dirty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Buildings</a:t>
            </a:r>
            <a:endParaRPr sz="1400" b="1" dirty="0">
              <a:solidFill>
                <a:srgbClr val="2F5496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Designing and construction of green buildings / making current buildings greener (LCC analysis, LCA analysis, </a:t>
            </a:r>
            <a:b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</a:b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Eco-</a:t>
            </a:r>
            <a:r>
              <a:rPr lang="en-US" sz="1400" dirty="0" err="1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Charettes</a:t>
            </a: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 (expert group on energy efficiency)</a:t>
            </a:r>
            <a:b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</a:br>
            <a:endParaRPr lang="ru-RU" sz="1400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300"/>
              </a:spcBef>
              <a:buClr>
                <a:srgbClr val="2F5496"/>
              </a:buClr>
              <a:buSzPts val="1500"/>
              <a:buFont typeface="Noto Sans Symbols"/>
              <a:buChar char="▪"/>
            </a:pPr>
            <a:r>
              <a:rPr lang="en-US" sz="1400" b="1" dirty="0" smtClean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Transport</a:t>
            </a:r>
            <a:endParaRPr sz="1400" dirty="0">
              <a:cs typeface="Arial" panose="020B0604020202020204" pitchFamily="34" charset="0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Optimization of staff and students commuting and </a:t>
            </a:r>
            <a:b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</a:b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staff business travel</a:t>
            </a:r>
            <a:endParaRPr sz="1400" dirty="0">
              <a:cs typeface="Arial" panose="020B0604020202020204" pitchFamily="34" charset="0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Alternative sources of transport / greening the fleet </a:t>
            </a:r>
            <a:b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</a:br>
            <a:endParaRPr lang="ru-RU" sz="1400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280"/>
              </a:spcBef>
              <a:buClr>
                <a:srgbClr val="2F5496"/>
              </a:buClr>
              <a:buSzPts val="1400"/>
              <a:buFont typeface="Noto Sans Symbols"/>
              <a:buChar char="▪"/>
            </a:pPr>
            <a:r>
              <a:rPr lang="en-US" sz="1400" b="1" dirty="0" smtClean="0">
                <a:solidFill>
                  <a:srgbClr val="2F5496"/>
                </a:solidFill>
                <a:ea typeface="Trebuchet MS"/>
                <a:cs typeface="Arial" panose="020B0604020202020204" pitchFamily="34" charset="0"/>
                <a:sym typeface="Trebuchet MS"/>
              </a:rPr>
              <a:t>Laboratories</a:t>
            </a:r>
            <a:endParaRPr sz="1400" dirty="0">
              <a:cs typeface="Arial" panose="020B0604020202020204" pitchFamily="34" charset="0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Making laboratories greener: waste management for laboratory waste, measures for efficient use of </a:t>
            </a:r>
            <a:r>
              <a:rPr lang="en-US" sz="1400" dirty="0" smtClean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equipment</a:t>
            </a:r>
            <a:endParaRPr sz="1400" dirty="0">
              <a:solidFill>
                <a:srgbClr val="323F4F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266700">
              <a:spcBef>
                <a:spcPts val="240"/>
              </a:spcBef>
              <a:buClr>
                <a:srgbClr val="323F4F"/>
              </a:buClr>
              <a:buSzPts val="1200"/>
            </a:pPr>
            <a:endParaRPr sz="1400" dirty="0">
              <a:solidFill>
                <a:srgbClr val="323F4F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190500">
              <a:spcBef>
                <a:spcPts val="480"/>
              </a:spcBef>
              <a:buClr>
                <a:srgbClr val="323F4F"/>
              </a:buClr>
              <a:buSzPts val="2400"/>
            </a:pPr>
            <a:endParaRPr sz="1400" dirty="0">
              <a:solidFill>
                <a:srgbClr val="323F4F"/>
              </a:solidFill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5880691" y="1014603"/>
            <a:ext cx="4074733" cy="5077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indent="-342900">
              <a:spcBef>
                <a:spcPts val="300"/>
              </a:spcBef>
              <a:buClr>
                <a:srgbClr val="2F5496"/>
              </a:buClr>
              <a:buSzPts val="1500"/>
              <a:buFont typeface="Noto Sans Symbols"/>
              <a:buChar char="▪"/>
            </a:pPr>
            <a:r>
              <a:rPr lang="en-US" sz="1400" b="1" dirty="0" smtClean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Communications</a:t>
            </a:r>
            <a:endParaRPr sz="1400" dirty="0">
              <a:cs typeface="Arial" panose="020B0604020202020204" pitchFamily="34" charset="0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Reaching community through regular communication: web-site, social platforms: Facebook, VK, Twitter, regular reports on progress</a:t>
            </a:r>
            <a:endParaRPr sz="1400" b="1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266700">
              <a:spcBef>
                <a:spcPts val="240"/>
              </a:spcBef>
              <a:buClr>
                <a:srgbClr val="323F4F"/>
              </a:buClr>
              <a:buSzPts val="1200"/>
            </a:pPr>
            <a:endParaRPr sz="1400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300"/>
              </a:spcBef>
              <a:buClr>
                <a:srgbClr val="2F5496"/>
              </a:buClr>
              <a:buSzPts val="1500"/>
              <a:buFont typeface="Noto Sans Symbols"/>
              <a:buChar char="▪"/>
            </a:pPr>
            <a:r>
              <a:rPr lang="en-US" sz="1400" b="1" dirty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Green procurement </a:t>
            </a:r>
            <a:endParaRPr sz="1400" b="1" dirty="0">
              <a:solidFill>
                <a:srgbClr val="2F5496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Developing sustainable procurement procedures and practices</a:t>
            </a:r>
            <a:endParaRPr sz="1400" b="1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spcBef>
                <a:spcPts val="240"/>
              </a:spcBef>
              <a:buClr>
                <a:srgbClr val="323F4F"/>
              </a:buClr>
              <a:buSzPts val="1200"/>
            </a:pPr>
            <a:endParaRPr sz="1400" i="1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300"/>
              </a:spcBef>
              <a:buClr>
                <a:srgbClr val="2F5496"/>
              </a:buClr>
              <a:buSzPts val="1500"/>
              <a:buFont typeface="Noto Sans Symbols"/>
              <a:buChar char="▪"/>
            </a:pPr>
            <a:r>
              <a:rPr lang="en-US" sz="1400" b="1" dirty="0" smtClean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Employee </a:t>
            </a:r>
            <a:r>
              <a:rPr lang="en-US" sz="1400" b="1" dirty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and student engagement </a:t>
            </a:r>
            <a:endParaRPr sz="1400" b="1" dirty="0">
              <a:solidFill>
                <a:srgbClr val="2F5496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Community engagement through trainings, competitions, cultural events</a:t>
            </a:r>
            <a:b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</a:br>
            <a:endParaRPr sz="1400" i="1" dirty="0">
              <a:solidFill>
                <a:srgbClr val="00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342900">
              <a:spcBef>
                <a:spcPts val="300"/>
              </a:spcBef>
              <a:buClr>
                <a:srgbClr val="2F5496"/>
              </a:buClr>
              <a:buSzPts val="1500"/>
              <a:buFont typeface="Noto Sans Symbols"/>
              <a:buChar char="▪"/>
            </a:pPr>
            <a:r>
              <a:rPr lang="en-US" sz="1400" b="1" dirty="0" smtClean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University </a:t>
            </a:r>
            <a:r>
              <a:rPr lang="en-US" sz="1400" b="1" dirty="0">
                <a:solidFill>
                  <a:srgbClr val="2F5496"/>
                </a:solidFill>
                <a:ea typeface="Calibri"/>
                <a:cs typeface="Arial" panose="020B0604020202020204" pitchFamily="34" charset="0"/>
                <a:sym typeface="Calibri"/>
              </a:rPr>
              <a:t>as a catalyst for society </a:t>
            </a:r>
            <a:endParaRPr sz="1400" dirty="0">
              <a:cs typeface="Arial" panose="020B0604020202020204" pitchFamily="34" charset="0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Supporting students and faculty projects (Living Lab)</a:t>
            </a:r>
            <a:endParaRPr sz="1400" dirty="0">
              <a:cs typeface="Arial" panose="020B0604020202020204" pitchFamily="34" charset="0"/>
            </a:endParaRPr>
          </a:p>
          <a:p>
            <a:pPr marL="342900" indent="-342900">
              <a:spcBef>
                <a:spcPts val="250"/>
              </a:spcBef>
              <a:buClr>
                <a:srgbClr val="000000"/>
              </a:buClr>
              <a:buSzPts val="1250"/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Participating in joint project with city/region</a:t>
            </a:r>
            <a:endParaRPr sz="1400" dirty="0">
              <a:cs typeface="Arial" panose="020B0604020202020204" pitchFamily="34" charset="0"/>
            </a:endParaRPr>
          </a:p>
          <a:p>
            <a:pPr>
              <a:spcBef>
                <a:spcPts val="250"/>
              </a:spcBef>
              <a:buClr>
                <a:srgbClr val="000000"/>
              </a:buClr>
              <a:buSzPts val="1250"/>
            </a:pPr>
            <a:r>
              <a:rPr lang="en-US" sz="1400" dirty="0">
                <a:solidFill>
                  <a:srgbClr val="000000"/>
                </a:solidFill>
                <a:ea typeface="Calibri"/>
                <a:cs typeface="Arial" panose="020B0604020202020204" pitchFamily="34" charset="0"/>
                <a:sym typeface="Calibri"/>
              </a:rPr>
              <a:t>         </a:t>
            </a:r>
            <a:endParaRPr sz="1400" dirty="0">
              <a:solidFill>
                <a:srgbClr val="323F4F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marL="342900" indent="-190500">
              <a:spcBef>
                <a:spcPts val="480"/>
              </a:spcBef>
              <a:buClr>
                <a:srgbClr val="323F4F"/>
              </a:buClr>
              <a:buSzPts val="2400"/>
            </a:pPr>
            <a:endParaRPr sz="1400" dirty="0">
              <a:solidFill>
                <a:srgbClr val="323F4F"/>
              </a:solidFill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19" name="Google Shape;119;p3" descr="Картинки по запросу puzzle symbo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7066" y="998855"/>
            <a:ext cx="234723" cy="234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73420" y="1946000"/>
            <a:ext cx="266858" cy="272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Похожее изображение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37089" y="2945072"/>
            <a:ext cx="259216" cy="217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66697" y="4116134"/>
            <a:ext cx="198860" cy="231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65557" y="5287132"/>
            <a:ext cx="218813" cy="240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664965" y="995039"/>
            <a:ext cx="253093" cy="236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812127" y="2436624"/>
            <a:ext cx="277951" cy="277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994822" y="3355405"/>
            <a:ext cx="276766" cy="276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3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906577" y="4347285"/>
            <a:ext cx="254470" cy="298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IARU - Green Guide for Universities – pathways towards sustainability by  Sustainia - issuu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825" y="637750"/>
            <a:ext cx="1302059" cy="173530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08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335314"/>
            <a:ext cx="12192000" cy="5522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5467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B050"/>
                </a:solidFill>
                <a:latin typeface="+mn-lt"/>
              </a:rPr>
              <a:t>NU: Path to Sustainability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138" y="1475989"/>
            <a:ext cx="7889112" cy="4777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AGENDA:</a:t>
            </a:r>
          </a:p>
          <a:p>
            <a:pPr marL="0" indent="0">
              <a:buNone/>
            </a:pPr>
            <a:r>
              <a:rPr lang="en-US" sz="2300" dirty="0"/>
              <a:t>1</a:t>
            </a:r>
            <a:r>
              <a:rPr lang="en-US" sz="2500" dirty="0"/>
              <a:t>. </a:t>
            </a:r>
            <a:r>
              <a:rPr lang="en-US" sz="2300" dirty="0"/>
              <a:t>Campus environmental performance</a:t>
            </a:r>
          </a:p>
          <a:p>
            <a:pPr marL="0" indent="0">
              <a:buNone/>
            </a:pPr>
            <a:r>
              <a:rPr lang="en-US" sz="2300" dirty="0"/>
              <a:t>2. Education for Sustainable Development</a:t>
            </a:r>
          </a:p>
          <a:p>
            <a:pPr marL="0" indent="0">
              <a:buNone/>
            </a:pPr>
            <a:r>
              <a:rPr lang="en-US" sz="2300" dirty="0"/>
              <a:t>3. Research for Sustainable Development</a:t>
            </a:r>
          </a:p>
          <a:p>
            <a:pPr marL="0" indent="0">
              <a:buNone/>
            </a:pPr>
            <a:r>
              <a:rPr lang="en-US" sz="2300" dirty="0"/>
              <a:t>4. Building national sustainability network among local universities and  institutions</a:t>
            </a:r>
          </a:p>
          <a:p>
            <a:pPr marL="0" indent="0">
              <a:buNone/>
            </a:pPr>
            <a:r>
              <a:rPr lang="en-US" sz="2300" dirty="0"/>
              <a:t>5. Green networking space at NU (Sustainability Hub at NU)</a:t>
            </a:r>
          </a:p>
          <a:p>
            <a:pPr marL="0" indent="0">
              <a:buNone/>
            </a:pPr>
            <a:r>
              <a:rPr lang="en-US" sz="2300" dirty="0"/>
              <a:t>6. Participation in international networks</a:t>
            </a:r>
          </a:p>
          <a:p>
            <a:pPr marL="0" indent="0">
              <a:buNone/>
            </a:pPr>
            <a:r>
              <a:rPr lang="en-US" sz="2300" dirty="0"/>
              <a:t>7. Contribution to the City resilience and State’s response to Climate Change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0020C8B-85BE-46EB-B665-A3CFE9DAB5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878"/>
                    </a14:imgEffect>
                    <a14:imgEffect>
                      <a14:saturation sat="103000"/>
                    </a14:imgEffect>
                    <a14:imgEffect>
                      <a14:brightnessContrast bright="34000" contrast="-1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51399" y="1886673"/>
            <a:ext cx="3575700" cy="333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0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206" y="565371"/>
            <a:ext cx="7120108" cy="75533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+mn-lt"/>
              </a:rPr>
              <a:t>1. Campus environmental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206" y="2300401"/>
            <a:ext cx="10515600" cy="3423322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Climate change &amp; energy</a:t>
            </a:r>
            <a:r>
              <a:rPr lang="en-US" sz="2700" dirty="0"/>
              <a:t> </a:t>
            </a:r>
            <a:r>
              <a:rPr lang="en-US" sz="2200" i="1" dirty="0"/>
              <a:t>(mitigation of GHG emissions, energy efficiency, renewable energy, sustainable transport)</a:t>
            </a:r>
          </a:p>
          <a:p>
            <a:r>
              <a:rPr lang="en-US" sz="2600" dirty="0"/>
              <a:t>Waste</a:t>
            </a:r>
            <a:r>
              <a:rPr lang="en-US" dirty="0"/>
              <a:t> </a:t>
            </a:r>
            <a:r>
              <a:rPr lang="en-US" sz="2200" i="1" dirty="0"/>
              <a:t>(waste reducing, recycling programs)</a:t>
            </a:r>
          </a:p>
          <a:p>
            <a:r>
              <a:rPr lang="en-US" sz="2600" dirty="0"/>
              <a:t>Food</a:t>
            </a:r>
            <a:r>
              <a:rPr lang="en-US" sz="2400" dirty="0"/>
              <a:t>  </a:t>
            </a:r>
            <a:r>
              <a:rPr lang="en-US" sz="2200" i="1" dirty="0"/>
              <a:t>(on campus horticulture, energy efficient greenhouse, urban agriculture)</a:t>
            </a:r>
            <a:endParaRPr lang="en-US" sz="2200" dirty="0"/>
          </a:p>
          <a:p>
            <a:r>
              <a:rPr lang="en-US" sz="2600" dirty="0"/>
              <a:t>Water resources</a:t>
            </a:r>
            <a:r>
              <a:rPr lang="en-US" dirty="0"/>
              <a:t> </a:t>
            </a:r>
            <a:r>
              <a:rPr lang="en-US" sz="2200" i="1" dirty="0"/>
              <a:t>(water use efficiency, water upcycling)</a:t>
            </a:r>
          </a:p>
          <a:p>
            <a:r>
              <a:rPr lang="en-US" sz="2600" dirty="0"/>
              <a:t>Landscape</a:t>
            </a:r>
            <a:r>
              <a:rPr lang="en-US" dirty="0"/>
              <a:t> </a:t>
            </a:r>
            <a:r>
              <a:rPr lang="en-US" sz="2200" i="1" dirty="0"/>
              <a:t>(greening the campus)</a:t>
            </a:r>
          </a:p>
          <a:p>
            <a:r>
              <a:rPr lang="en-US" sz="2600" dirty="0"/>
              <a:t>Biodiversity</a:t>
            </a:r>
            <a:r>
              <a:rPr lang="en-US" dirty="0"/>
              <a:t> </a:t>
            </a:r>
            <a:r>
              <a:rPr lang="en-US" sz="2200" i="1" dirty="0"/>
              <a:t>(local biodiversity maintenance)</a:t>
            </a:r>
          </a:p>
          <a:p>
            <a:r>
              <a:rPr lang="en-US" sz="2600" dirty="0"/>
              <a:t>Campus as a test-bed</a:t>
            </a:r>
            <a:r>
              <a:rPr lang="en-US" sz="2700" dirty="0"/>
              <a:t> </a:t>
            </a:r>
            <a:r>
              <a:rPr lang="en-US" sz="2200" i="1" dirty="0"/>
              <a:t>(Sustainability Living Lab CREATIVITY Program)</a:t>
            </a:r>
          </a:p>
          <a:p>
            <a:r>
              <a:rPr lang="en-US" sz="2600" dirty="0"/>
              <a:t>Green</a:t>
            </a:r>
            <a:r>
              <a:rPr lang="en-US" sz="2600" i="1" dirty="0"/>
              <a:t> </a:t>
            </a:r>
            <a:r>
              <a:rPr lang="en-US" sz="2600" dirty="0"/>
              <a:t>Procurement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9206" y="1498289"/>
            <a:ext cx="10783909" cy="477054"/>
          </a:xfrm>
          <a:prstGeom prst="rect">
            <a:avLst/>
          </a:prstGeom>
          <a:solidFill>
            <a:srgbClr val="00B050"/>
          </a:solidFill>
          <a:ln w="2222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</a:rPr>
              <a:t>The University should inspire others to the Sustainable Future by its own example</a:t>
            </a:r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="" xmlns:a16="http://schemas.microsoft.com/office/drawing/2014/main" id="{08392AD9-70A4-4F55-964B-408BF76B28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8745" y="3284176"/>
            <a:ext cx="801655" cy="160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486" y="1291845"/>
            <a:ext cx="3662257" cy="4351338"/>
          </a:xfrm>
        </p:spPr>
        <p:txBody>
          <a:bodyPr/>
          <a:lstStyle/>
          <a:p>
            <a:r>
              <a:rPr lang="en-US" sz="2100" b="1" dirty="0"/>
              <a:t>Climate change &amp; Energy </a:t>
            </a:r>
          </a:p>
          <a:p>
            <a:pPr>
              <a:buFontTx/>
              <a:buChar char="-"/>
            </a:pPr>
            <a:r>
              <a:rPr lang="en-US" sz="1900" dirty="0"/>
              <a:t>Development of the NU Carbon Management Plan :  GHG emissions mitigation plan for Scope 1,2</a:t>
            </a:r>
          </a:p>
          <a:p>
            <a:pPr>
              <a:buFontTx/>
              <a:buChar char="-"/>
            </a:pPr>
            <a:r>
              <a:rPr lang="en-US" sz="1900" dirty="0"/>
              <a:t>Energy dashboard for heat &amp; electricity</a:t>
            </a:r>
          </a:p>
          <a:p>
            <a:pPr>
              <a:buFontTx/>
              <a:buChar char="-"/>
            </a:pPr>
            <a:r>
              <a:rPr lang="en-US" sz="1900" dirty="0"/>
              <a:t>Campus as a test-bed for research findings and innovation</a:t>
            </a:r>
          </a:p>
          <a:p>
            <a:pPr>
              <a:buFontTx/>
              <a:buChar char="-"/>
            </a:pPr>
            <a:r>
              <a:rPr lang="en-US" sz="1900" dirty="0"/>
              <a:t>Technology transfer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12125" y="459480"/>
            <a:ext cx="5034566" cy="75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B050"/>
                </a:solidFill>
                <a:latin typeface="+mn-lt"/>
              </a:rPr>
              <a:t>1. Campus performance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227132" y="1291460"/>
            <a:ext cx="0" cy="526512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116039" y="1311282"/>
            <a:ext cx="0" cy="526511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4399333" y="1291845"/>
            <a:ext cx="367316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/>
              <a:t>Waste</a:t>
            </a:r>
            <a:r>
              <a:rPr lang="en-US" sz="2200" b="1" dirty="0"/>
              <a:t> </a:t>
            </a:r>
          </a:p>
          <a:p>
            <a:pPr>
              <a:buFontTx/>
              <a:buChar char="-"/>
            </a:pPr>
            <a:r>
              <a:rPr lang="en-US" sz="1900" dirty="0"/>
              <a:t>Development of the NU Waste Management Program </a:t>
            </a:r>
          </a:p>
          <a:p>
            <a:pPr>
              <a:buFontTx/>
              <a:buChar char="-"/>
            </a:pPr>
            <a:r>
              <a:rPr lang="en-US" sz="1900" dirty="0"/>
              <a:t>Organic waste composting</a:t>
            </a:r>
          </a:p>
          <a:p>
            <a:pPr>
              <a:buFontTx/>
              <a:buChar char="-"/>
            </a:pPr>
            <a:r>
              <a:rPr lang="en-US" sz="1900" dirty="0"/>
              <a:t>Trainings and masterclasses</a:t>
            </a:r>
          </a:p>
          <a:p>
            <a:pPr>
              <a:buFontTx/>
              <a:buChar char="-"/>
            </a:pPr>
            <a:r>
              <a:rPr lang="en-US" sz="1900" dirty="0"/>
              <a:t>Support of innovative projects on plastic recycling, waste reduction, composting, other.</a:t>
            </a:r>
          </a:p>
          <a:p>
            <a:pPr>
              <a:buFontTx/>
              <a:buChar char="-"/>
            </a:pPr>
            <a:endParaRPr lang="en-US" sz="2000" i="1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138375" y="1291460"/>
            <a:ext cx="35347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/>
              <a:t>Food</a:t>
            </a:r>
          </a:p>
          <a:p>
            <a:pPr>
              <a:buFontTx/>
              <a:buChar char="-"/>
            </a:pPr>
            <a:r>
              <a:rPr lang="en-US" sz="1900" dirty="0"/>
              <a:t>Support of the campus horticulture by residents</a:t>
            </a:r>
          </a:p>
          <a:p>
            <a:pPr>
              <a:buFontTx/>
              <a:buChar char="-"/>
            </a:pPr>
            <a:r>
              <a:rPr lang="en-US" sz="1900" dirty="0"/>
              <a:t>Construction of Energy-efficient greenhouse </a:t>
            </a:r>
          </a:p>
          <a:p>
            <a:pPr>
              <a:buFontTx/>
              <a:buChar char="-"/>
            </a:pPr>
            <a:r>
              <a:rPr lang="en-US" sz="1900" dirty="0"/>
              <a:t>Urban agriculture projects</a:t>
            </a:r>
          </a:p>
          <a:p>
            <a:pPr>
              <a:buFontTx/>
              <a:buChar char="-"/>
            </a:pPr>
            <a:r>
              <a:rPr lang="en-US" sz="1900" dirty="0"/>
              <a:t>SLL projects (e.g. Vegan meat)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97" y="4996674"/>
            <a:ext cx="3505833" cy="1542680"/>
          </a:xfrm>
          <a:prstGeom prst="rect">
            <a:avLst/>
          </a:prstGeom>
          <a:ln>
            <a:noFill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229" y="4524726"/>
            <a:ext cx="3372860" cy="203185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368" y="4440516"/>
            <a:ext cx="2731407" cy="2134309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493486" y="1653227"/>
            <a:ext cx="3662257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355791" y="1659083"/>
            <a:ext cx="3662257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300229" y="1653227"/>
            <a:ext cx="3662257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25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09" y="182247"/>
            <a:ext cx="1539239" cy="453022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rgbClr val="00B050"/>
                </a:solidFill>
                <a:latin typeface="+mn-lt"/>
              </a:rPr>
              <a:t>Comparison</a:t>
            </a:r>
            <a:endParaRPr lang="ru-RU" sz="1800" b="1" dirty="0">
              <a:solidFill>
                <a:srgbClr val="00B050"/>
              </a:solidFill>
              <a:latin typeface="+mn-lt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30759" y="777768"/>
          <a:ext cx="3743425" cy="278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228718" y="777768"/>
          <a:ext cx="3580600" cy="278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8076665" y="745380"/>
          <a:ext cx="3706031" cy="278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006081" y="3690000"/>
            <a:ext cx="41859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Total FTE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n-US" sz="1400" dirty="0"/>
              <a:t>~ 51,000 (2013)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Campus territory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en-US" sz="1400" dirty="0"/>
              <a:t> ~ 2,700 ha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Goal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en-US" sz="1400" dirty="0"/>
              <a:t> </a:t>
            </a:r>
            <a:r>
              <a:rPr lang="en-US" sz="1400" b="1" dirty="0"/>
              <a:t>Carbon neutrality for Scope 1&amp;2 sources by 2025, for Scope 3 by 2050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Actions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en-US" sz="1400" dirty="0"/>
              <a:t>  </a:t>
            </a:r>
            <a:r>
              <a:rPr lang="en-GB" sz="1400" dirty="0"/>
              <a:t>Installing solar panels with a focus on new buildings and those under renovation; substituting carbon-free biogas for natural gas use; finding additional opportunities for constructing and renovating to maximize energy savings</a:t>
            </a:r>
            <a:endParaRPr lang="en-US" sz="1400" dirty="0"/>
          </a:p>
          <a:p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093945" y="3722388"/>
            <a:ext cx="39827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Total FTE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1400" dirty="0"/>
              <a:t>~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400" dirty="0"/>
              <a:t>15,600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400" dirty="0"/>
              <a:t>(2010) </a:t>
            </a:r>
          </a:p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Campus territory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en-US" sz="1400" dirty="0"/>
              <a:t> ~ 200 ha</a:t>
            </a:r>
          </a:p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Goal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en-US" sz="1400" dirty="0"/>
              <a:t> </a:t>
            </a:r>
            <a:r>
              <a:rPr lang="en-US" sz="1400" b="1" dirty="0"/>
              <a:t>reduce Scope 1&amp;2 emissions by 48% by 2020</a:t>
            </a:r>
          </a:p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Actions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en-US" sz="1400" dirty="0"/>
              <a:t> </a:t>
            </a:r>
            <a:r>
              <a:rPr lang="en-GB" sz="1400" dirty="0"/>
              <a:t>Improving the energy performance of buildings: smart building technology options, replacement and retrofitting of luminaries, i.e. LED lamps, replace boilers with more efficient ones, etc.</a:t>
            </a:r>
          </a:p>
          <a:p>
            <a:r>
              <a:rPr lang="en-GB" sz="1400" dirty="0"/>
              <a:t>new low carbon sources of energy: wind turbines, biomass boilers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86191" y="3859277"/>
            <a:ext cx="354911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accent2">
                    <a:lumMod val="50000"/>
                  </a:schemeClr>
                </a:solidFill>
              </a:rPr>
              <a:t>Total FTE: </a:t>
            </a:r>
            <a:r>
              <a:rPr lang="en-GB" sz="1400" b="1" dirty="0"/>
              <a:t>~</a:t>
            </a:r>
            <a:r>
              <a:rPr lang="en-GB" sz="1400" dirty="0"/>
              <a:t>7,400 (2019)</a:t>
            </a:r>
          </a:p>
          <a:p>
            <a:r>
              <a:rPr lang="en-GB" sz="1400" b="1" dirty="0">
                <a:solidFill>
                  <a:schemeClr val="accent2">
                    <a:lumMod val="50000"/>
                  </a:schemeClr>
                </a:solidFill>
              </a:rPr>
              <a:t>Campus territory: </a:t>
            </a:r>
            <a:r>
              <a:rPr lang="en-GB" sz="1400" dirty="0"/>
              <a:t>100 ha</a:t>
            </a:r>
          </a:p>
          <a:p>
            <a:r>
              <a:rPr lang="en-GB" sz="1400" b="1" dirty="0">
                <a:solidFill>
                  <a:schemeClr val="accent2">
                    <a:lumMod val="50000"/>
                  </a:schemeClr>
                </a:solidFill>
              </a:rPr>
              <a:t>Focus</a:t>
            </a:r>
            <a:r>
              <a:rPr lang="en-GB" sz="1400" dirty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en-GB" sz="1400" dirty="0"/>
              <a:t> </a:t>
            </a:r>
          </a:p>
          <a:p>
            <a:r>
              <a:rPr lang="en-GB" sz="1400" dirty="0"/>
              <a:t>Efficient energy use (-&gt;reduce energy use)</a:t>
            </a:r>
          </a:p>
          <a:p>
            <a:r>
              <a:rPr lang="en-GB" sz="1400" dirty="0"/>
              <a:t>Alternative low/zero carbon sources of energy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0859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594" y="2002015"/>
            <a:ext cx="6368538" cy="26724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295" y="514270"/>
            <a:ext cx="2052838" cy="13541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645" y="920511"/>
            <a:ext cx="2319471" cy="14562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19" y="3121870"/>
            <a:ext cx="2229319" cy="16719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71630" y="698936"/>
            <a:ext cx="2248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Solar collectors</a:t>
            </a:r>
          </a:p>
          <a:p>
            <a:r>
              <a:rPr lang="en-US" sz="1200" i="1" dirty="0"/>
              <a:t>67 town houses at campus equipped with solar collectors,  that provides heating energy. Capacity of one collector is 4,26 kW. Commissioning date – 2018.</a:t>
            </a:r>
            <a:endParaRPr lang="ru-RU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71264" y="222065"/>
            <a:ext cx="239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Ongoing green projects</a:t>
            </a:r>
            <a:endParaRPr lang="ru-RU" b="1" dirty="0">
              <a:solidFill>
                <a:srgbClr val="00B05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627116" y="1853514"/>
            <a:ext cx="1021112" cy="6958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991863" y="1853514"/>
            <a:ext cx="1250270" cy="12585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7624" y="4932739"/>
            <a:ext cx="2374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Solar pumps</a:t>
            </a:r>
          </a:p>
          <a:p>
            <a:r>
              <a:rPr lang="en-US" sz="1200" i="1" dirty="0"/>
              <a:t>photo-electric water-elevators</a:t>
            </a:r>
            <a:r>
              <a:rPr lang="kk-KZ" sz="1200" i="1" dirty="0"/>
              <a:t> </a:t>
            </a:r>
            <a:r>
              <a:rPr lang="en-US" sz="1200" i="1" dirty="0"/>
              <a:t>equipped to the benches supplies underground water to the reservoir, which has the ‘NU’ form</a:t>
            </a:r>
            <a:endParaRPr lang="ru-RU" sz="1200" i="1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2246811" y="3660403"/>
            <a:ext cx="758722" cy="3281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00605" y="498862"/>
            <a:ext cx="29769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BG yurt</a:t>
            </a:r>
          </a:p>
          <a:p>
            <a:r>
              <a:rPr lang="en-GB" sz="1200" i="1" dirty="0"/>
              <a:t>passive house with energy efficient windows, Polyurethane-based insulation, the shape for handling wind and snow loads with minimal construction materials. Heating system consist of: Solar thermal collectors (30 vacuum tubes), heat pump (6 kW)</a:t>
            </a:r>
            <a:endParaRPr lang="ru-RU" sz="1200" i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 flipV="1">
            <a:off x="7428411" y="2717074"/>
            <a:ext cx="2097869" cy="5101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407588" y="3988526"/>
            <a:ext cx="247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Gasification of campus</a:t>
            </a:r>
          </a:p>
          <a:p>
            <a:r>
              <a:rPr lang="en-US" sz="1200" i="1" dirty="0"/>
              <a:t>Shifting from diesel fuel to gas for heating system gives financial savings (KZT 100 </a:t>
            </a:r>
            <a:r>
              <a:rPr lang="en-US" sz="1200" i="1" dirty="0" err="1"/>
              <a:t>mln</a:t>
            </a:r>
            <a:r>
              <a:rPr lang="en-US" sz="1200" i="1" dirty="0"/>
              <a:t> in 2017) and CO2 reduction by 20% </a:t>
            </a:r>
          </a:p>
          <a:p>
            <a:endParaRPr lang="ru-RU" sz="1200" i="1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6524" y="2376760"/>
            <a:ext cx="1661624" cy="15456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813210" y="4956594"/>
            <a:ext cx="32304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/>
              <a:t>On-site electricity generation</a:t>
            </a:r>
            <a:endParaRPr lang="ru-RU" sz="1200" b="1" i="1" dirty="0"/>
          </a:p>
          <a:p>
            <a:r>
              <a:rPr lang="en-US" sz="1200" i="1" dirty="0"/>
              <a:t>50 kW on grid system integrated into </a:t>
            </a:r>
            <a:r>
              <a:rPr lang="en-US" sz="1200" i="1" dirty="0" err="1"/>
              <a:t>Technopark</a:t>
            </a:r>
            <a:r>
              <a:rPr lang="en-US" sz="1200" i="1" dirty="0"/>
              <a:t>. Building of </a:t>
            </a:r>
            <a:r>
              <a:rPr lang="en-US" sz="1200" i="1" dirty="0" err="1"/>
              <a:t>Technopark</a:t>
            </a:r>
            <a:r>
              <a:rPr lang="en-US" sz="1200" i="1" dirty="0"/>
              <a:t> consumed 159,52 MWh of energy in 2017, where the 50kW on grid system generated approximately 44 MWh of energy in 2107 (it is rough estimation, the meters have installed recently)</a:t>
            </a:r>
            <a:endParaRPr lang="ru-RU" sz="1200" i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5413829" y="3323906"/>
            <a:ext cx="848426" cy="15624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1585" y="4904326"/>
            <a:ext cx="2081625" cy="145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41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63" y="-167765"/>
            <a:ext cx="11964473" cy="753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1477</Words>
  <Application>Microsoft Office PowerPoint</Application>
  <PresentationFormat>Widescreen</PresentationFormat>
  <Paragraphs>227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Noto Sans Symbols</vt:lpstr>
      <vt:lpstr>Roboto</vt:lpstr>
      <vt:lpstr>Trebuchet MS</vt:lpstr>
      <vt:lpstr>Office Theme</vt:lpstr>
      <vt:lpstr>PowerPoint Presentation</vt:lpstr>
      <vt:lpstr>The Office of Sustainable Development (former Green Campus Office)</vt:lpstr>
      <vt:lpstr>PowerPoint Presentation</vt:lpstr>
      <vt:lpstr>NU: Path to Sustainability Development</vt:lpstr>
      <vt:lpstr>1. Campus environmental performance</vt:lpstr>
      <vt:lpstr>PowerPoint Presentation</vt:lpstr>
      <vt:lpstr>Comparison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 Green Society (NU students)</vt:lpstr>
      <vt:lpstr>PowerPoint Presentation</vt:lpstr>
      <vt:lpstr>4. Building national network among local universities and institutions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7. Contribution to the City resilience and State’s response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Rustem</dc:creator>
  <cp:lastModifiedBy>Gulzhan Yermekova</cp:lastModifiedBy>
  <cp:revision>135</cp:revision>
  <dcterms:created xsi:type="dcterms:W3CDTF">2019-11-13T12:40:41Z</dcterms:created>
  <dcterms:modified xsi:type="dcterms:W3CDTF">2022-12-20T06:45:33Z</dcterms:modified>
</cp:coreProperties>
</file>