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69" r:id="rId3"/>
    <p:sldMasterId id="2147483711" r:id="rId4"/>
    <p:sldMasterId id="2147483769" r:id="rId5"/>
    <p:sldMasterId id="2147483782" r:id="rId6"/>
  </p:sldMasterIdLst>
  <p:notesMasterIdLst>
    <p:notesMasterId r:id="rId27"/>
  </p:notesMasterIdLst>
  <p:sldIdLst>
    <p:sldId id="256" r:id="rId7"/>
    <p:sldId id="279" r:id="rId8"/>
    <p:sldId id="323" r:id="rId9"/>
    <p:sldId id="329" r:id="rId10"/>
    <p:sldId id="321" r:id="rId11"/>
    <p:sldId id="325" r:id="rId12"/>
    <p:sldId id="326" r:id="rId13"/>
    <p:sldId id="327" r:id="rId14"/>
    <p:sldId id="316" r:id="rId15"/>
    <p:sldId id="330" r:id="rId16"/>
    <p:sldId id="331" r:id="rId17"/>
    <p:sldId id="332" r:id="rId18"/>
    <p:sldId id="312" r:id="rId19"/>
    <p:sldId id="333" r:id="rId20"/>
    <p:sldId id="334" r:id="rId21"/>
    <p:sldId id="337" r:id="rId22"/>
    <p:sldId id="338" r:id="rId23"/>
    <p:sldId id="335" r:id="rId24"/>
    <p:sldId id="336" r:id="rId25"/>
    <p:sldId id="280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" initials="M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/>
    <p:restoredTop sz="89581" autoAdjust="0"/>
  </p:normalViewPr>
  <p:slideViewPr>
    <p:cSldViewPr snapToGrid="0">
      <p:cViewPr varScale="1">
        <p:scale>
          <a:sx n="108" d="100"/>
          <a:sy n="108" d="100"/>
        </p:scale>
        <p:origin x="101" y="2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76555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81e8ee233d_12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g81e8ee233d_1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22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668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9163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9810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ru-RU" dirty="0" smtClean="0"/>
              <a:t>Взято</a:t>
            </a:r>
            <a:r>
              <a:rPr lang="ru-RU" baseline="0" dirty="0" smtClean="0"/>
              <a:t> на сайте: </a:t>
            </a:r>
            <a:r>
              <a:rPr lang="en-US" dirty="0" smtClean="0"/>
              <a:t>https://www.cos.io/products/osf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2780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5199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410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141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924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831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777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494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324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/>
            <a:endParaRPr lang="ru-RU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236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/>
            <a:r>
              <a:rPr lang="ru-RU" altLang="en-US" dirty="0" smtClean="0"/>
              <a:t>Широкое распространение домашних компьютеров и соответствующих телекоммуникационных средств произвело микрореволюцию в системе занятости – стало возможным выполнение практически любой умственной работы на дому, была создана целая сеть интернет-магазинов, ряд компаний отказался от центрального офиса и т.д.</a:t>
            </a:r>
          </a:p>
          <a:p>
            <a:pPr marL="228600" indent="-228600"/>
            <a:r>
              <a:rPr lang="ru-RU" altLang="en-US" dirty="0" smtClean="0"/>
              <a:t>Изобретение и применение компьютеров позволило человечеству справиться с «информационным взрывом», связанным с постоянным увеличением скорости производства и объёмов печатных публикаций в планетарном масштабе. </a:t>
            </a:r>
          </a:p>
        </p:txBody>
      </p:sp>
    </p:spTree>
    <p:extLst>
      <p:ext uri="{BB962C8B-B14F-4D97-AF65-F5344CB8AC3E}">
        <p14:creationId xmlns:p14="http://schemas.microsoft.com/office/powerpoint/2010/main" val="1647929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651D32"/>
          </a:solidFill>
          <a:ln w="9525" cap="flat" cmpd="sng">
            <a:solidFill>
              <a:srgbClr val="651D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7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78" name="Google Shape;78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7225" y="-45400"/>
            <a:ext cx="6668351" cy="6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/>
        </p:nvSpPr>
        <p:spPr>
          <a:xfrm>
            <a:off x="3684693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C7C7C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1100" b="0" i="0" u="none" strike="noStrike" cap="none">
              <a:solidFill>
                <a:srgbClr val="C7C7C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72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314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21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07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26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260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8360"/>
            <a:ext cx="8229600" cy="8548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00150"/>
            <a:ext cx="8229600" cy="3398044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682729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 altLang="en-US">
                <a:solidFill>
                  <a:prstClr val="black">
                    <a:tint val="75000"/>
                  </a:prstClr>
                </a:solidFill>
              </a:rPr>
              <a:t>Киевский национальный университет им.Т.Г.Шевченко, Киев, 23.05.2006г.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682729"/>
            <a:ext cx="2133600" cy="342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03C349-2C2E-4EB6-AE1C-DC06218222A0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49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 rot="151728">
            <a:off x="5261122" y="1701830"/>
            <a:ext cx="403796" cy="1444858"/>
          </a:xfrm>
          <a:custGeom>
            <a:avLst/>
            <a:gdLst/>
            <a:ahLst/>
            <a:cxnLst/>
            <a:rect l="l" t="t" r="r" b="b"/>
            <a:pathLst>
              <a:path w="807522" h="2889715">
                <a:moveTo>
                  <a:pt x="0" y="0"/>
                </a:moveTo>
                <a:lnTo>
                  <a:pt x="716529" y="829386"/>
                </a:lnTo>
                <a:lnTo>
                  <a:pt x="807522" y="2889715"/>
                </a:lnTo>
                <a:lnTo>
                  <a:pt x="0" y="195643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endParaRPr kumimoji="1" lang="ja-JP" altLang="en-US" sz="1350" kern="12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 rot="257370">
            <a:off x="2592855" y="2934960"/>
            <a:ext cx="367834" cy="1346726"/>
          </a:xfrm>
          <a:custGeom>
            <a:avLst/>
            <a:gdLst/>
            <a:ahLst/>
            <a:cxnLst/>
            <a:rect l="l" t="t" r="r" b="b"/>
            <a:pathLst>
              <a:path w="735604" h="2693452">
                <a:moveTo>
                  <a:pt x="1" y="0"/>
                </a:moveTo>
                <a:lnTo>
                  <a:pt x="581518" y="639162"/>
                </a:lnTo>
                <a:lnTo>
                  <a:pt x="735604" y="2693452"/>
                </a:lnTo>
                <a:lnTo>
                  <a:pt x="0" y="18849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endParaRPr kumimoji="1" lang="ja-JP" altLang="en-US" sz="1350" kern="1200">
              <a:solidFill>
                <a:prstClr val="white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The Power of PowerPoint | thepopp.com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上矢印 4"/>
          <p:cNvSpPr/>
          <p:nvPr userDrawn="1"/>
        </p:nvSpPr>
        <p:spPr>
          <a:xfrm rot="3102645">
            <a:off x="6068926" y="343431"/>
            <a:ext cx="1238984" cy="3178805"/>
          </a:xfrm>
          <a:prstGeom prst="upArrow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endParaRPr kumimoji="1" lang="ja-JP" altLang="en-US" sz="1350" kern="1200">
              <a:solidFill>
                <a:prstClr val="white"/>
              </a:solidFill>
            </a:endParaRPr>
          </a:p>
        </p:txBody>
      </p:sp>
      <p:sp>
        <p:nvSpPr>
          <p:cNvPr id="6" name="二等辺三角形 5"/>
          <p:cNvSpPr/>
          <p:nvPr userDrawn="1"/>
        </p:nvSpPr>
        <p:spPr>
          <a:xfrm rot="13925698">
            <a:off x="1552835" y="2596659"/>
            <a:ext cx="437032" cy="256136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endParaRPr kumimoji="1" lang="ja-JP" altLang="en-US" sz="1350" kern="1200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 rot="19289162">
            <a:off x="2357027" y="2718625"/>
            <a:ext cx="3484674" cy="5465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endParaRPr kumimoji="1" lang="ja-JP" altLang="en-US" sz="1350" kern="1200">
              <a:solidFill>
                <a:prstClr val="white"/>
              </a:solidFill>
            </a:endParaRPr>
          </a:p>
        </p:txBody>
      </p:sp>
      <p:sp>
        <p:nvSpPr>
          <p:cNvPr id="18" name="円/楕円 17"/>
          <p:cNvSpPr/>
          <p:nvPr userDrawn="1"/>
        </p:nvSpPr>
        <p:spPr>
          <a:xfrm>
            <a:off x="2129013" y="3077551"/>
            <a:ext cx="413987" cy="41395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r>
              <a:rPr kumimoji="1" lang="en-US" altLang="ja-JP" sz="1350" kern="1200" dirty="0" smtClean="0">
                <a:solidFill>
                  <a:prstClr val="white"/>
                </a:solidFill>
              </a:rPr>
              <a:t>1</a:t>
            </a:r>
            <a:endParaRPr kumimoji="1" lang="ja-JP" altLang="en-US" sz="1350" kern="1200" dirty="0">
              <a:solidFill>
                <a:prstClr val="white"/>
              </a:solidFill>
            </a:endParaRPr>
          </a:p>
        </p:txBody>
      </p:sp>
      <p:sp>
        <p:nvSpPr>
          <p:cNvPr id="19" name="円/楕円 18"/>
          <p:cNvSpPr/>
          <p:nvPr userDrawn="1"/>
        </p:nvSpPr>
        <p:spPr>
          <a:xfrm>
            <a:off x="3685378" y="3161103"/>
            <a:ext cx="413987" cy="41395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r>
              <a:rPr kumimoji="1" lang="en-US" altLang="ja-JP" sz="1350" kern="1200" dirty="0" smtClean="0">
                <a:solidFill>
                  <a:prstClr val="white"/>
                </a:solidFill>
              </a:rPr>
              <a:t>2</a:t>
            </a:r>
            <a:endParaRPr kumimoji="1" lang="ja-JP" altLang="en-US" sz="1350" kern="1200" dirty="0">
              <a:solidFill>
                <a:prstClr val="white"/>
              </a:solidFill>
            </a:endParaRPr>
          </a:p>
        </p:txBody>
      </p:sp>
      <p:sp>
        <p:nvSpPr>
          <p:cNvPr id="20" name="円/楕円 19"/>
          <p:cNvSpPr/>
          <p:nvPr userDrawn="1"/>
        </p:nvSpPr>
        <p:spPr>
          <a:xfrm>
            <a:off x="4778332" y="1842730"/>
            <a:ext cx="413987" cy="41395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r>
              <a:rPr kumimoji="1" lang="en-US" altLang="ja-JP" sz="1350" kern="1200" dirty="0" smtClean="0">
                <a:solidFill>
                  <a:prstClr val="white"/>
                </a:solidFill>
              </a:rPr>
              <a:t>3</a:t>
            </a:r>
            <a:endParaRPr kumimoji="1" lang="ja-JP" altLang="en-US" sz="1350" kern="1200" dirty="0">
              <a:solidFill>
                <a:prstClr val="white"/>
              </a:solidFill>
            </a:endParaRPr>
          </a:p>
        </p:txBody>
      </p:sp>
      <p:sp>
        <p:nvSpPr>
          <p:cNvPr id="21" name="円/楕円 20"/>
          <p:cNvSpPr/>
          <p:nvPr userDrawn="1"/>
        </p:nvSpPr>
        <p:spPr>
          <a:xfrm>
            <a:off x="6688419" y="1804138"/>
            <a:ext cx="413987" cy="41395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r>
              <a:rPr kumimoji="1" lang="en-US" altLang="ja-JP" sz="1350" kern="1200" dirty="0" smtClean="0">
                <a:solidFill>
                  <a:prstClr val="white"/>
                </a:solidFill>
              </a:rPr>
              <a:t>4</a:t>
            </a:r>
            <a:endParaRPr kumimoji="1" lang="ja-JP" altLang="en-US" sz="1350" kern="1200" dirty="0">
              <a:solidFill>
                <a:prstClr val="white"/>
              </a:solidFill>
            </a:endParaRPr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232868" y="2276400"/>
            <a:ext cx="2156200" cy="81290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75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232868" y="2005771"/>
            <a:ext cx="2156200" cy="322511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975" spc="12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4166920" y="3555156"/>
            <a:ext cx="2156200" cy="81290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75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4166920" y="3284526"/>
            <a:ext cx="2156200" cy="322511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975" spc="12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4324451" y="817155"/>
            <a:ext cx="2156200" cy="81290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75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4324451" y="546526"/>
            <a:ext cx="2156200" cy="322511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975" spc="12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6759159" y="2572350"/>
            <a:ext cx="2156200" cy="81290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75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6759159" y="2301721"/>
            <a:ext cx="2156200" cy="322511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975" spc="12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35" name="直線コネクタ 34"/>
          <p:cNvCxnSpPr/>
          <p:nvPr userDrawn="1"/>
        </p:nvCxnSpPr>
        <p:spPr>
          <a:xfrm flipH="1">
            <a:off x="3598" y="1395589"/>
            <a:ext cx="400651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293311" y="289017"/>
            <a:ext cx="3015597" cy="1106572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250" spc="252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52371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5" grpId="0" animBg="1"/>
      <p:bldP spid="6" grpId="0" animBg="1"/>
      <p:bldP spid="7" grpId="0" animBg="1"/>
      <p:bldP spid="18" grpId="0" animBg="1"/>
      <p:bldP spid="19" grpId="0" animBg="1"/>
      <p:bldP spid="20" grpId="0" animBg="1"/>
      <p:bldP spid="21" grpId="0" animBg="1"/>
      <p:bldP spid="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4924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061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9"/>
          <p:cNvPicPr preferRelativeResize="0"/>
          <p:nvPr/>
        </p:nvPicPr>
        <p:blipFill rotWithShape="1">
          <a:blip r:embed="rId2">
            <a:alphaModFix/>
          </a:blip>
          <a:srcRect l="5746" t="10160" r="7837" b="17006"/>
          <a:stretch/>
        </p:blipFill>
        <p:spPr>
          <a:xfrm>
            <a:off x="3" y="0"/>
            <a:ext cx="9143997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9"/>
          <p:cNvSpPr/>
          <p:nvPr/>
        </p:nvSpPr>
        <p:spPr>
          <a:xfrm>
            <a:off x="3" y="0"/>
            <a:ext cx="9159300" cy="5143496"/>
          </a:xfrm>
          <a:prstGeom prst="rect">
            <a:avLst/>
          </a:prstGeom>
          <a:solidFill>
            <a:srgbClr val="651D32">
              <a:alpha val="94509"/>
            </a:srgbClr>
          </a:solidFill>
          <a:ln w="9525" cap="flat" cmpd="sng">
            <a:solidFill>
              <a:srgbClr val="651D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89" name="Google Shape;89;p19"/>
          <p:cNvPicPr preferRelativeResize="0"/>
          <p:nvPr/>
        </p:nvPicPr>
        <p:blipFill rotWithShape="1">
          <a:blip r:embed="rId3">
            <a:alphaModFix/>
          </a:blip>
          <a:srcRect l="-1110" t="300" r="1110" b="-300"/>
          <a:stretch/>
        </p:blipFill>
        <p:spPr>
          <a:xfrm>
            <a:off x="1945225" y="-602350"/>
            <a:ext cx="4864100" cy="486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38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233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970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1598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5961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589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815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8231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8964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8360"/>
            <a:ext cx="8229600" cy="8548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00150"/>
            <a:ext cx="8229600" cy="3398044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682729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 altLang="en-US">
                <a:solidFill>
                  <a:prstClr val="black">
                    <a:tint val="75000"/>
                  </a:prstClr>
                </a:solidFill>
              </a:rPr>
              <a:t>Киевский национальный университет им.Т.Г.Шевченко, Киев, 23.05.2006г.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682729"/>
            <a:ext cx="2133600" cy="342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03C349-2C2E-4EB6-AE1C-DC06218222A0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726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/>
          <p:nvPr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body" idx="1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/>
          <p:nvPr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651D32"/>
          </a:solidFill>
          <a:ln w="9525" cap="flat" cmpd="sng">
            <a:solidFill>
              <a:srgbClr val="651D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0"/>
          <p:cNvSpPr txBox="1">
            <a:spLocks noGrp="1"/>
          </p:cNvSpPr>
          <p:nvPr>
            <p:ph type="body" idx="2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98" name="Google Shape;98;p20"/>
          <p:cNvPicPr preferRelativeResize="0"/>
          <p:nvPr/>
        </p:nvPicPr>
        <p:blipFill rotWithShape="1">
          <a:blip r:embed="rId3">
            <a:alphaModFix/>
          </a:blip>
          <a:srcRect l="7863" r="7216"/>
          <a:stretch/>
        </p:blipFill>
        <p:spPr>
          <a:xfrm>
            <a:off x="6962775" y="2922675"/>
            <a:ext cx="2238374" cy="2306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 rot="151728">
            <a:off x="5261122" y="1701830"/>
            <a:ext cx="403796" cy="1444858"/>
          </a:xfrm>
          <a:custGeom>
            <a:avLst/>
            <a:gdLst/>
            <a:ahLst/>
            <a:cxnLst/>
            <a:rect l="l" t="t" r="r" b="b"/>
            <a:pathLst>
              <a:path w="807522" h="2889715">
                <a:moveTo>
                  <a:pt x="0" y="0"/>
                </a:moveTo>
                <a:lnTo>
                  <a:pt x="716529" y="829386"/>
                </a:lnTo>
                <a:lnTo>
                  <a:pt x="807522" y="2889715"/>
                </a:lnTo>
                <a:lnTo>
                  <a:pt x="0" y="195643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endParaRPr kumimoji="1" lang="ja-JP" altLang="en-US" sz="1350" kern="12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 rot="257370">
            <a:off x="2592855" y="2934960"/>
            <a:ext cx="367834" cy="1346726"/>
          </a:xfrm>
          <a:custGeom>
            <a:avLst/>
            <a:gdLst/>
            <a:ahLst/>
            <a:cxnLst/>
            <a:rect l="l" t="t" r="r" b="b"/>
            <a:pathLst>
              <a:path w="735604" h="2693452">
                <a:moveTo>
                  <a:pt x="1" y="0"/>
                </a:moveTo>
                <a:lnTo>
                  <a:pt x="581518" y="639162"/>
                </a:lnTo>
                <a:lnTo>
                  <a:pt x="735604" y="2693452"/>
                </a:lnTo>
                <a:lnTo>
                  <a:pt x="0" y="18849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endParaRPr kumimoji="1" lang="ja-JP" altLang="en-US" sz="1350" kern="1200">
              <a:solidFill>
                <a:prstClr val="white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The Power of PowerPoint | thepopp.com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上矢印 4"/>
          <p:cNvSpPr/>
          <p:nvPr userDrawn="1"/>
        </p:nvSpPr>
        <p:spPr>
          <a:xfrm rot="3102645">
            <a:off x="6068926" y="343431"/>
            <a:ext cx="1238984" cy="3178805"/>
          </a:xfrm>
          <a:prstGeom prst="upArrow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endParaRPr kumimoji="1" lang="ja-JP" altLang="en-US" sz="1350" kern="1200">
              <a:solidFill>
                <a:prstClr val="white"/>
              </a:solidFill>
            </a:endParaRPr>
          </a:p>
        </p:txBody>
      </p:sp>
      <p:sp>
        <p:nvSpPr>
          <p:cNvPr id="6" name="二等辺三角形 5"/>
          <p:cNvSpPr/>
          <p:nvPr userDrawn="1"/>
        </p:nvSpPr>
        <p:spPr>
          <a:xfrm rot="13925698">
            <a:off x="1552835" y="2596659"/>
            <a:ext cx="437032" cy="256136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endParaRPr kumimoji="1" lang="ja-JP" altLang="en-US" sz="1350" kern="1200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 rot="19289162">
            <a:off x="2357027" y="2718625"/>
            <a:ext cx="3484674" cy="5465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endParaRPr kumimoji="1" lang="ja-JP" altLang="en-US" sz="1350" kern="1200">
              <a:solidFill>
                <a:prstClr val="white"/>
              </a:solidFill>
            </a:endParaRPr>
          </a:p>
        </p:txBody>
      </p:sp>
      <p:sp>
        <p:nvSpPr>
          <p:cNvPr id="18" name="円/楕円 17"/>
          <p:cNvSpPr/>
          <p:nvPr userDrawn="1"/>
        </p:nvSpPr>
        <p:spPr>
          <a:xfrm>
            <a:off x="2129013" y="3077551"/>
            <a:ext cx="413987" cy="41395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r>
              <a:rPr kumimoji="1" lang="en-US" altLang="ja-JP" sz="1350" kern="1200" dirty="0" smtClean="0">
                <a:solidFill>
                  <a:prstClr val="white"/>
                </a:solidFill>
              </a:rPr>
              <a:t>1</a:t>
            </a:r>
            <a:endParaRPr kumimoji="1" lang="ja-JP" altLang="en-US" sz="1350" kern="1200" dirty="0">
              <a:solidFill>
                <a:prstClr val="white"/>
              </a:solidFill>
            </a:endParaRPr>
          </a:p>
        </p:txBody>
      </p:sp>
      <p:sp>
        <p:nvSpPr>
          <p:cNvPr id="19" name="円/楕円 18"/>
          <p:cNvSpPr/>
          <p:nvPr userDrawn="1"/>
        </p:nvSpPr>
        <p:spPr>
          <a:xfrm>
            <a:off x="3685378" y="3161103"/>
            <a:ext cx="413987" cy="41395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r>
              <a:rPr kumimoji="1" lang="en-US" altLang="ja-JP" sz="1350" kern="1200" dirty="0" smtClean="0">
                <a:solidFill>
                  <a:prstClr val="white"/>
                </a:solidFill>
              </a:rPr>
              <a:t>2</a:t>
            </a:r>
            <a:endParaRPr kumimoji="1" lang="ja-JP" altLang="en-US" sz="1350" kern="1200" dirty="0">
              <a:solidFill>
                <a:prstClr val="white"/>
              </a:solidFill>
            </a:endParaRPr>
          </a:p>
        </p:txBody>
      </p:sp>
      <p:sp>
        <p:nvSpPr>
          <p:cNvPr id="20" name="円/楕円 19"/>
          <p:cNvSpPr/>
          <p:nvPr userDrawn="1"/>
        </p:nvSpPr>
        <p:spPr>
          <a:xfrm>
            <a:off x="4778332" y="1842730"/>
            <a:ext cx="413987" cy="41395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r>
              <a:rPr kumimoji="1" lang="en-US" altLang="ja-JP" sz="1350" kern="1200" dirty="0" smtClean="0">
                <a:solidFill>
                  <a:prstClr val="white"/>
                </a:solidFill>
              </a:rPr>
              <a:t>3</a:t>
            </a:r>
            <a:endParaRPr kumimoji="1" lang="ja-JP" altLang="en-US" sz="1350" kern="1200" dirty="0">
              <a:solidFill>
                <a:prstClr val="white"/>
              </a:solidFill>
            </a:endParaRPr>
          </a:p>
        </p:txBody>
      </p:sp>
      <p:sp>
        <p:nvSpPr>
          <p:cNvPr id="21" name="円/楕円 20"/>
          <p:cNvSpPr/>
          <p:nvPr userDrawn="1"/>
        </p:nvSpPr>
        <p:spPr>
          <a:xfrm>
            <a:off x="6688419" y="1804138"/>
            <a:ext cx="413987" cy="41395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405" tIns="19202" rIns="38405" bIns="192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  <a:buFontTx/>
              <a:buNone/>
            </a:pPr>
            <a:r>
              <a:rPr kumimoji="1" lang="en-US" altLang="ja-JP" sz="1350" kern="1200" dirty="0" smtClean="0">
                <a:solidFill>
                  <a:prstClr val="white"/>
                </a:solidFill>
              </a:rPr>
              <a:t>4</a:t>
            </a:r>
            <a:endParaRPr kumimoji="1" lang="ja-JP" altLang="en-US" sz="1350" kern="1200" dirty="0">
              <a:solidFill>
                <a:prstClr val="white"/>
              </a:solidFill>
            </a:endParaRPr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232868" y="2276400"/>
            <a:ext cx="2156200" cy="81290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75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232868" y="2005771"/>
            <a:ext cx="2156200" cy="322511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975" spc="12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4166920" y="3555156"/>
            <a:ext cx="2156200" cy="81290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75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4166920" y="3284526"/>
            <a:ext cx="2156200" cy="322511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975" spc="12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4324451" y="817155"/>
            <a:ext cx="2156200" cy="81290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75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4324451" y="546526"/>
            <a:ext cx="2156200" cy="322511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975" spc="12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6759159" y="2572350"/>
            <a:ext cx="2156200" cy="81290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75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6759159" y="2301721"/>
            <a:ext cx="2156200" cy="322511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975" spc="12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35" name="直線コネクタ 34"/>
          <p:cNvCxnSpPr/>
          <p:nvPr userDrawn="1"/>
        </p:nvCxnSpPr>
        <p:spPr>
          <a:xfrm flipH="1">
            <a:off x="3598" y="1395589"/>
            <a:ext cx="400651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293311" y="289017"/>
            <a:ext cx="3015597" cy="1106572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250" spc="252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5940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5" grpId="0" animBg="1"/>
      <p:bldP spid="6" grpId="0" animBg="1"/>
      <p:bldP spid="7" grpId="0" animBg="1"/>
      <p:bldP spid="18" grpId="0" animBg="1"/>
      <p:bldP spid="19" grpId="0" animBg="1"/>
      <p:bldP spid="20" grpId="0" animBg="1"/>
      <p:bldP spid="21" grpId="0" animBg="1"/>
      <p:bldP spid="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7298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6740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6664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8391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3310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080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24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7074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56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651D32"/>
          </a:solidFill>
          <a:ln w="9525" cap="flat" cmpd="sng">
            <a:solidFill>
              <a:srgbClr val="651D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2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109" name="Google Shape;109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7225" y="-45400"/>
            <a:ext cx="6668351" cy="6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2"/>
          <p:cNvSpPr txBox="1"/>
          <p:nvPr/>
        </p:nvSpPr>
        <p:spPr>
          <a:xfrm>
            <a:off x="3684693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C7C7C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1100" b="0" i="0" u="none" strike="noStrike" cap="none">
              <a:solidFill>
                <a:srgbClr val="C7C7C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3638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ACAD6-3F1E-4351-8997-E359351B124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4D7A-22BA-4940-B6FD-7F0A5C385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6067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8360"/>
            <a:ext cx="8229600" cy="8548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00150"/>
            <a:ext cx="8229600" cy="3398044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682729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 altLang="en-US">
                <a:solidFill>
                  <a:prstClr val="black">
                    <a:tint val="75000"/>
                  </a:prstClr>
                </a:solidFill>
              </a:rPr>
              <a:t>Киевский национальный университет им.Т.Г.Шевченко, Киев, 23.05.2006г.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682729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fld id="{EF3346D1-A688-4FCF-9EBA-799165F128E3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9430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 and two 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rgbClr val="212121"/>
              </a:solidFill>
            </a:endParaRPr>
          </a:p>
        </p:txBody>
      </p:sp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pic>
        <p:nvPicPr>
          <p:cNvPr id="73" name="Google Shape;73;p16"/>
          <p:cNvPicPr preferRelativeResize="0"/>
          <p:nvPr/>
        </p:nvPicPr>
        <p:blipFill rotWithShape="1">
          <a:blip r:embed="rId2">
            <a:alphaModFix/>
          </a:blip>
          <a:srcRect l="7863" r="7217"/>
          <a:stretch/>
        </p:blipFill>
        <p:spPr>
          <a:xfrm>
            <a:off x="6962775" y="2922675"/>
            <a:ext cx="2238374" cy="2306553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>
                <a:solidFill>
                  <a:srgbClr val="ADADAD"/>
                </a:solidFill>
              </a:rPr>
              <a:pPr/>
              <a:t>‹#›</a:t>
            </a:fld>
            <a:endParaRPr>
              <a:solidFill>
                <a:srgbClr val="ADAD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0849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651D32"/>
          </a:solidFill>
          <a:ln w="9525" cap="flat" cmpd="sng">
            <a:solidFill>
              <a:srgbClr val="651D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400"/>
            </a:pPr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78" name="Google Shape;78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7225" y="-45400"/>
            <a:ext cx="6668351" cy="6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/>
        </p:nvSpPr>
        <p:spPr>
          <a:xfrm>
            <a:off x="3684693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" sz="1100">
                <a:solidFill>
                  <a:srgbClr val="C7C7C7"/>
                </a:solidFill>
              </a:rPr>
              <a:t>www.nu.edu.kz</a:t>
            </a:r>
            <a:endParaRPr sz="1100">
              <a:solidFill>
                <a:srgbClr val="C7C7C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855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851273B-191E-408C-8617-4879F89DA6A9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A752-D52E-4FFC-AE0E-10C1A555D120}" type="slidenum">
              <a:rPr lang="ru-RU" smtClean="0">
                <a:solidFill>
                  <a:srgbClr val="ADADAD"/>
                </a:solidFill>
              </a:rPr>
              <a:pPr/>
              <a:t>‹#›</a:t>
            </a:fld>
            <a:endParaRPr lang="ru-RU">
              <a:solidFill>
                <a:srgbClr val="ADAD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235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49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509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5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1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760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6BABEE21-3230-426F-9335-D89E140F40D8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  <a:buFontTx/>
                <a:buNone/>
              </a:pPr>
              <a:t>12/17/2020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9DB924C4-7CFF-4ECB-AB87-33326FBA6DC8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  <a:buFontTx/>
                <a:buNone/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8856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6BABEE21-3230-426F-9335-D89E140F40D8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  <a:buFontTx/>
                <a:buNone/>
              </a:pPr>
              <a:t>12/17/2020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9DB924C4-7CFF-4ECB-AB87-33326FBA6DC8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  <a:buFontTx/>
                <a:buNone/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063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E66ACAD6-3F1E-4351-8997-E359351B1245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  <a:buFontTx/>
                <a:buNone/>
              </a:pPr>
              <a:t>12/17/2020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ACA44D7A-22BA-4940-B6FD-7F0A5C3853F7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  <a:buFontTx/>
                <a:buNone/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8236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>
                <a:solidFill>
                  <a:srgbClr val="ADADAD"/>
                </a:solidFill>
              </a:rPr>
              <a:pPr/>
              <a:t>‹#›</a:t>
            </a:fld>
            <a:endParaRPr>
              <a:solidFill>
                <a:srgbClr val="ADAD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16302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7"/>
          <p:cNvSpPr txBox="1">
            <a:spLocks noGrp="1"/>
          </p:cNvSpPr>
          <p:nvPr>
            <p:ph type="title"/>
          </p:nvPr>
        </p:nvSpPr>
        <p:spPr>
          <a:xfrm>
            <a:off x="85060" y="1392825"/>
            <a:ext cx="5890438" cy="22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lvl="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Открытая наука (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Open Science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):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основные 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положения и тенденции</a:t>
            </a:r>
            <a:endParaRPr sz="2800" dirty="0">
              <a:sym typeface="Helvetica Neue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3AED298-C278-4756-AB14-55B755F3B802}"/>
              </a:ext>
            </a:extLst>
          </p:cNvPr>
          <p:cNvSpPr txBox="1"/>
          <p:nvPr/>
        </p:nvSpPr>
        <p:spPr>
          <a:xfrm>
            <a:off x="85355" y="4225969"/>
            <a:ext cx="3855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Петр Лапо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ru-RU" sz="1600" dirty="0" smtClean="0">
                <a:solidFill>
                  <a:schemeClr val="tx1"/>
                </a:solidFill>
              </a:rPr>
              <a:t>генеральный эксперт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Библиотека Назарбаев Университета 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Э-почта: </a:t>
            </a:r>
            <a:r>
              <a:rPr lang="en-US" sz="1600" dirty="0" smtClean="0">
                <a:solidFill>
                  <a:schemeClr val="tx1"/>
                </a:solidFill>
              </a:rPr>
              <a:t>piotr.lapo@nu.edu.kz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3054" y="837694"/>
            <a:ext cx="4331854" cy="572700"/>
          </a:xfrm>
        </p:spPr>
        <p:txBody>
          <a:bodyPr/>
          <a:lstStyle/>
          <a:p>
            <a:pPr algn="ctr"/>
            <a:r>
              <a:rPr lang="ru-RU" sz="3200" dirty="0" smtClean="0"/>
              <a:t>Библиотека в ВУЗе</a:t>
            </a:r>
            <a:endParaRPr lang="en-GB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3965" y="1588652"/>
            <a:ext cx="8950036" cy="3267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ru-RU" sz="2800" dirty="0" smtClean="0">
                <a:solidFill>
                  <a:srgbClr val="212121"/>
                </a:solidFill>
                <a:latin typeface="Calibri"/>
              </a:rPr>
              <a:t>Основные направления:</a:t>
            </a:r>
          </a:p>
          <a:p>
            <a:pPr>
              <a:spcBef>
                <a:spcPts val="1200"/>
              </a:spcBef>
              <a:buClrTx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Информационное обеспечение учебной деятельности</a:t>
            </a:r>
          </a:p>
          <a:p>
            <a:pPr>
              <a:spcBef>
                <a:spcPts val="1200"/>
              </a:spcBef>
              <a:buClrTx/>
            </a:pPr>
            <a:r>
              <a:rPr lang="ru-RU" dirty="0">
                <a:solidFill>
                  <a:srgbClr val="212121"/>
                </a:solidFill>
                <a:latin typeface="Calibri"/>
              </a:rPr>
              <a:t>Информационное обеспечение </a:t>
            </a:r>
            <a:r>
              <a:rPr lang="ru-RU" dirty="0" smtClean="0">
                <a:solidFill>
                  <a:srgbClr val="212121"/>
                </a:solidFill>
                <a:latin typeface="Calibri"/>
              </a:rPr>
              <a:t>научной деятельности</a:t>
            </a:r>
          </a:p>
          <a:p>
            <a:pPr>
              <a:spcBef>
                <a:spcPts val="1200"/>
              </a:spcBef>
              <a:buClrTx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Культурно-просветительная деятельность (культура общения, культура речи, культура письма, цифровая культура, культура научной работы, эмоциональная культура, культура межкультурных коммуникаций, правовая культура и т.п.)</a:t>
            </a:r>
            <a:endParaRPr lang="ru-RU" dirty="0">
              <a:solidFill>
                <a:srgbClr val="212121"/>
              </a:solidFill>
              <a:latin typeface="Calibri"/>
            </a:endParaRPr>
          </a:p>
          <a:p>
            <a:pPr>
              <a:buClrTx/>
            </a:pPr>
            <a:endParaRPr lang="en-US" dirty="0">
              <a:solidFill>
                <a:srgbClr val="21212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990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91" y="708390"/>
            <a:ext cx="6114473" cy="572700"/>
          </a:xfrm>
        </p:spPr>
        <p:txBody>
          <a:bodyPr/>
          <a:lstStyle/>
          <a:p>
            <a:pPr algn="ctr"/>
            <a:r>
              <a:rPr lang="ru-RU" sz="3200" dirty="0" smtClean="0"/>
              <a:t>Смена парадигм в науке</a:t>
            </a:r>
            <a:br>
              <a:rPr lang="ru-RU" sz="3200" dirty="0" smtClean="0"/>
            </a:br>
            <a:r>
              <a:rPr lang="en-US" sz="1800" i="1" dirty="0" smtClean="0"/>
              <a:t>(</a:t>
            </a:r>
            <a:r>
              <a:rPr lang="ru-RU" sz="1800" i="1" dirty="0" smtClean="0"/>
              <a:t>по </a:t>
            </a:r>
            <a:r>
              <a:rPr lang="en-US" sz="1800" i="1" dirty="0"/>
              <a:t>Tony Hey, Kristin Michele Tolle, and Stewart </a:t>
            </a:r>
            <a:r>
              <a:rPr lang="en-US" sz="1800" i="1" dirty="0" err="1" smtClean="0"/>
              <a:t>Tansley</a:t>
            </a:r>
            <a:r>
              <a:rPr lang="ru-RU" sz="1800" i="1" dirty="0" smtClean="0"/>
              <a:t>)</a:t>
            </a:r>
            <a:endParaRPr lang="en-GB" sz="1800" i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0841" y="1782608"/>
            <a:ext cx="6105232" cy="3267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1200"/>
              </a:spcBef>
              <a:buClrTx/>
              <a:buFont typeface="+mj-lt"/>
              <a:buAutoNum type="arabicPeriod"/>
            </a:pPr>
            <a:r>
              <a:rPr lang="be-BY" dirty="0">
                <a:solidFill>
                  <a:srgbClr val="212121"/>
                </a:solidFill>
                <a:latin typeface="Calibri"/>
              </a:rPr>
              <a:t>эмпирическое </a:t>
            </a:r>
            <a:r>
              <a:rPr lang="be-BY" dirty="0" smtClean="0">
                <a:solidFill>
                  <a:srgbClr val="212121"/>
                </a:solidFill>
                <a:latin typeface="Calibri"/>
              </a:rPr>
              <a:t>доказательство </a:t>
            </a:r>
            <a:r>
              <a:rPr lang="be-BY" i="1" dirty="0" smtClean="0">
                <a:solidFill>
                  <a:srgbClr val="212121"/>
                </a:solidFill>
                <a:latin typeface="Calibri"/>
              </a:rPr>
              <a:t>(</a:t>
            </a:r>
            <a:r>
              <a:rPr lang="en-US" i="1" dirty="0" smtClean="0">
                <a:solidFill>
                  <a:srgbClr val="212121"/>
                </a:solidFill>
                <a:latin typeface="Calibri"/>
              </a:rPr>
              <a:t>empirical evidence</a:t>
            </a:r>
            <a:r>
              <a:rPr lang="ru-RU" i="1" dirty="0" smtClean="0">
                <a:solidFill>
                  <a:srgbClr val="212121"/>
                </a:solidFill>
                <a:latin typeface="Calibri"/>
              </a:rPr>
              <a:t>)</a:t>
            </a:r>
            <a:endParaRPr lang="en-US" i="1" dirty="0">
              <a:solidFill>
                <a:srgbClr val="212121"/>
              </a:solidFill>
              <a:latin typeface="Calibri"/>
            </a:endParaRPr>
          </a:p>
          <a:p>
            <a:pPr marL="457200" indent="-457200">
              <a:spcBef>
                <a:spcPts val="1200"/>
              </a:spcBef>
              <a:buClrTx/>
              <a:buFont typeface="+mj-lt"/>
              <a:buAutoNum type="arabicPeriod"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научная теория </a:t>
            </a:r>
            <a:r>
              <a:rPr lang="ru-RU" i="1" dirty="0" smtClean="0">
                <a:solidFill>
                  <a:srgbClr val="212121"/>
                </a:solidFill>
                <a:latin typeface="Calibri"/>
              </a:rPr>
              <a:t>(</a:t>
            </a:r>
            <a:r>
              <a:rPr lang="en-US" i="1" dirty="0">
                <a:solidFill>
                  <a:srgbClr val="212121"/>
                </a:solidFill>
                <a:latin typeface="Calibri"/>
              </a:rPr>
              <a:t>scientific </a:t>
            </a:r>
            <a:r>
              <a:rPr lang="en-US" i="1" dirty="0" smtClean="0">
                <a:solidFill>
                  <a:srgbClr val="212121"/>
                </a:solidFill>
                <a:latin typeface="Calibri"/>
              </a:rPr>
              <a:t>theory</a:t>
            </a:r>
            <a:r>
              <a:rPr lang="ru-RU" i="1" dirty="0" smtClean="0">
                <a:solidFill>
                  <a:srgbClr val="212121"/>
                </a:solidFill>
                <a:latin typeface="Calibri"/>
              </a:rPr>
              <a:t>)</a:t>
            </a:r>
            <a:endParaRPr lang="en-US" i="1" dirty="0">
              <a:solidFill>
                <a:srgbClr val="212121"/>
              </a:solidFill>
              <a:latin typeface="Calibri"/>
            </a:endParaRPr>
          </a:p>
          <a:p>
            <a:pPr marL="457200" indent="-457200">
              <a:spcBef>
                <a:spcPts val="1200"/>
              </a:spcBef>
              <a:buClrTx/>
              <a:buFont typeface="+mj-lt"/>
              <a:buAutoNum type="arabicPeriod"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вычислительная наука </a:t>
            </a:r>
            <a:r>
              <a:rPr lang="ru-RU" i="1" dirty="0" smtClean="0">
                <a:solidFill>
                  <a:srgbClr val="212121"/>
                </a:solidFill>
                <a:latin typeface="Calibri"/>
              </a:rPr>
              <a:t>(</a:t>
            </a:r>
            <a:r>
              <a:rPr lang="en-US" i="1" dirty="0">
                <a:solidFill>
                  <a:srgbClr val="212121"/>
                </a:solidFill>
                <a:latin typeface="Calibri"/>
              </a:rPr>
              <a:t>computational </a:t>
            </a:r>
            <a:r>
              <a:rPr lang="en-US" i="1" dirty="0" smtClean="0">
                <a:solidFill>
                  <a:srgbClr val="212121"/>
                </a:solidFill>
                <a:latin typeface="Calibri"/>
              </a:rPr>
              <a:t>science</a:t>
            </a:r>
            <a:r>
              <a:rPr lang="ru-RU" i="1" dirty="0" smtClean="0">
                <a:solidFill>
                  <a:srgbClr val="212121"/>
                </a:solidFill>
                <a:latin typeface="Calibri"/>
              </a:rPr>
              <a:t>)</a:t>
            </a:r>
            <a:endParaRPr lang="en-US" i="1" dirty="0">
              <a:solidFill>
                <a:srgbClr val="212121"/>
              </a:solidFill>
              <a:latin typeface="Calibri"/>
            </a:endParaRPr>
          </a:p>
          <a:p>
            <a:pPr marL="457200" indent="-457200">
              <a:spcBef>
                <a:spcPts val="1200"/>
              </a:spcBef>
              <a:buClrTx/>
              <a:buFont typeface="+mj-lt"/>
              <a:buAutoNum type="arabicPeriod"/>
            </a:pPr>
            <a:r>
              <a:rPr lang="ru-RU" dirty="0">
                <a:solidFill>
                  <a:srgbClr val="212121"/>
                </a:solidFill>
                <a:latin typeface="Calibri"/>
              </a:rPr>
              <a:t>Научные открытия </a:t>
            </a:r>
            <a:r>
              <a:rPr lang="ru-RU" dirty="0" smtClean="0">
                <a:solidFill>
                  <a:srgbClr val="212121"/>
                </a:solidFill>
                <a:latin typeface="Calibri"/>
              </a:rPr>
              <a:t>на основе анализа больших объемов данных </a:t>
            </a:r>
            <a:r>
              <a:rPr lang="ru-RU" i="1" dirty="0" smtClean="0">
                <a:solidFill>
                  <a:srgbClr val="212121"/>
                </a:solidFill>
                <a:latin typeface="Calibri"/>
              </a:rPr>
              <a:t>(</a:t>
            </a:r>
            <a:r>
              <a:rPr lang="en-US" i="1" dirty="0" smtClean="0">
                <a:solidFill>
                  <a:srgbClr val="212121"/>
                </a:solidFill>
                <a:latin typeface="Calibri"/>
              </a:rPr>
              <a:t>data-intensive scientific </a:t>
            </a:r>
            <a:r>
              <a:rPr lang="en-US" i="1" dirty="0">
                <a:solidFill>
                  <a:srgbClr val="212121"/>
                </a:solidFill>
                <a:latin typeface="Calibri"/>
              </a:rPr>
              <a:t>d</a:t>
            </a:r>
            <a:r>
              <a:rPr lang="en-US" i="1" dirty="0" smtClean="0">
                <a:solidFill>
                  <a:srgbClr val="212121"/>
                </a:solidFill>
                <a:latin typeface="Calibri"/>
              </a:rPr>
              <a:t>iscovery</a:t>
            </a:r>
            <a:r>
              <a:rPr lang="ru-RU" i="1" dirty="0" smtClean="0">
                <a:solidFill>
                  <a:srgbClr val="212121"/>
                </a:solidFill>
                <a:latin typeface="Calibri"/>
              </a:rPr>
              <a:t>)</a:t>
            </a:r>
            <a:endParaRPr lang="en-US" i="1" dirty="0">
              <a:solidFill>
                <a:srgbClr val="212121"/>
              </a:solidFill>
              <a:latin typeface="Calibri"/>
            </a:endParaRPr>
          </a:p>
        </p:txBody>
      </p:sp>
      <p:pic>
        <p:nvPicPr>
          <p:cNvPr id="4098" name="Picture 2" descr="The Fourth Paradigm: Data-Intensive Scientific Discovery 1, Hey, Tony,  Tansley, Stewart, Tolle, Kristin, Tony Hey, Stewart Tansley, Kristin Tolle  - Amazon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365" y="1034473"/>
            <a:ext cx="2567635" cy="364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15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691" y="699154"/>
            <a:ext cx="8682181" cy="572700"/>
          </a:xfrm>
        </p:spPr>
        <p:txBody>
          <a:bodyPr/>
          <a:lstStyle/>
          <a:p>
            <a:pPr algn="ctr"/>
            <a:r>
              <a:rPr lang="ru-RU" sz="3200" dirty="0" smtClean="0"/>
              <a:t>Условия смены парадигмы в науке</a:t>
            </a:r>
            <a:endParaRPr lang="en-GB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3964" y="1339274"/>
            <a:ext cx="8950036" cy="35929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ru-RU" sz="2800" dirty="0" smtClean="0">
                <a:solidFill>
                  <a:srgbClr val="212121"/>
                </a:solidFill>
                <a:latin typeface="Calibri"/>
              </a:rPr>
              <a:t>Проблемы:</a:t>
            </a:r>
          </a:p>
          <a:p>
            <a:pPr>
              <a:spcBef>
                <a:spcPts val="600"/>
              </a:spcBef>
              <a:buClrTx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Влияние науки на жизнь человека и общества (атомная энергетика, клонирование, глобальные катаклизмы)</a:t>
            </a:r>
          </a:p>
          <a:p>
            <a:pPr>
              <a:spcBef>
                <a:spcPts val="600"/>
              </a:spcBef>
              <a:buClrTx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Проверяемость результатов научного исследования</a:t>
            </a:r>
          </a:p>
          <a:p>
            <a:pPr>
              <a:spcBef>
                <a:spcPts val="600"/>
              </a:spcBef>
              <a:buClrTx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Размывание научного мировоззрения в обществе</a:t>
            </a:r>
          </a:p>
          <a:p>
            <a:pPr>
              <a:spcBef>
                <a:spcPts val="600"/>
              </a:spcBef>
              <a:buClrTx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Значительные финансовые расходы на научные исследования</a:t>
            </a:r>
          </a:p>
          <a:p>
            <a:pPr marL="0" indent="0">
              <a:spcBef>
                <a:spcPts val="600"/>
              </a:spcBef>
              <a:buClrTx/>
              <a:buNone/>
            </a:pPr>
            <a:r>
              <a:rPr lang="ru-RU" sz="2800" dirty="0" smtClean="0">
                <a:solidFill>
                  <a:srgbClr val="212121"/>
                </a:solidFill>
                <a:latin typeface="Calibri"/>
              </a:rPr>
              <a:t>Возможности:</a:t>
            </a:r>
            <a:endParaRPr lang="ru-RU" sz="2800" dirty="0">
              <a:solidFill>
                <a:srgbClr val="212121"/>
              </a:solidFill>
              <a:latin typeface="Calibri"/>
            </a:endParaRPr>
          </a:p>
          <a:p>
            <a:pPr>
              <a:spcBef>
                <a:spcPts val="600"/>
              </a:spcBef>
              <a:buClrTx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Развитая сетевая коммуникация исследователей на основе современных ИКТ</a:t>
            </a:r>
          </a:p>
          <a:p>
            <a:pPr>
              <a:spcBef>
                <a:spcPts val="600"/>
              </a:spcBef>
              <a:buClrTx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Вычислительные мощности и эффективные алгоритмы обработки больших объемов данных</a:t>
            </a:r>
          </a:p>
          <a:p>
            <a:pPr>
              <a:spcBef>
                <a:spcPts val="600"/>
              </a:spcBef>
              <a:buClrTx/>
            </a:pPr>
            <a:r>
              <a:rPr lang="ru-RU" dirty="0" smtClean="0">
                <a:solidFill>
                  <a:srgbClr val="212121"/>
                </a:solidFill>
                <a:latin typeface="Calibri"/>
              </a:rPr>
              <a:t>Интерес к научным исследованиям со стороны общества </a:t>
            </a:r>
            <a:endParaRPr lang="ru-RU" dirty="0">
              <a:solidFill>
                <a:srgbClr val="212121"/>
              </a:solidFill>
              <a:latin typeface="Calibri"/>
            </a:endParaRPr>
          </a:p>
          <a:p>
            <a:pPr>
              <a:buClrTx/>
            </a:pPr>
            <a:endParaRPr lang="en-US" dirty="0">
              <a:solidFill>
                <a:srgbClr val="21212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811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329" y="622378"/>
            <a:ext cx="6263585" cy="452112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42084" y="0"/>
            <a:ext cx="8682181" cy="572700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  <a:buFontTx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Инфраструктура современной науки</a:t>
            </a:r>
            <a:endParaRPr lang="en-GB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18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691" y="763806"/>
            <a:ext cx="8682181" cy="572700"/>
          </a:xfrm>
        </p:spPr>
        <p:txBody>
          <a:bodyPr/>
          <a:lstStyle/>
          <a:p>
            <a:pPr algn="ctr"/>
            <a:r>
              <a:rPr lang="ru-RU" sz="3200" dirty="0" smtClean="0"/>
              <a:t>Открытая наука (</a:t>
            </a:r>
            <a:r>
              <a:rPr lang="en-US" sz="3200" dirty="0" smtClean="0"/>
              <a:t>Open Science</a:t>
            </a:r>
            <a:r>
              <a:rPr lang="ru-RU" sz="3200" dirty="0" smtClean="0"/>
              <a:t>)</a:t>
            </a:r>
            <a:endParaRPr lang="en-GB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3964" y="1699494"/>
            <a:ext cx="8950036" cy="24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Tx/>
            </a:pPr>
            <a:r>
              <a:rPr lang="ru-RU" dirty="0" smtClean="0">
                <a:solidFill>
                  <a:schemeClr val="bg1"/>
                </a:solidFill>
              </a:rPr>
              <a:t>Изменение культуры научных исследований</a:t>
            </a:r>
          </a:p>
          <a:p>
            <a:pPr marL="0" indent="0">
              <a:spcBef>
                <a:spcPts val="600"/>
              </a:spcBef>
              <a:buClrTx/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и мотивация ученых</a:t>
            </a:r>
          </a:p>
          <a:p>
            <a:pPr>
              <a:spcBef>
                <a:spcPts val="1200"/>
              </a:spcBef>
              <a:buClrTx/>
            </a:pPr>
            <a:r>
              <a:rPr lang="ru-RU" dirty="0" smtClean="0">
                <a:solidFill>
                  <a:schemeClr val="bg1"/>
                </a:solidFill>
              </a:rPr>
              <a:t>Развитие инфраструктуры для Открытой науки</a:t>
            </a:r>
          </a:p>
          <a:p>
            <a:pPr>
              <a:spcBef>
                <a:spcPts val="1200"/>
              </a:spcBef>
              <a:buClrTx/>
            </a:pPr>
            <a:r>
              <a:rPr lang="ru-RU" dirty="0" smtClean="0">
                <a:solidFill>
                  <a:schemeClr val="bg1"/>
                </a:solidFill>
              </a:rPr>
              <a:t>Бизнес-модели финансирования Открытой науки</a:t>
            </a:r>
          </a:p>
          <a:p>
            <a:pPr>
              <a:buClrTx/>
            </a:pPr>
            <a:endParaRPr lang="en-US" dirty="0">
              <a:solidFill>
                <a:srgbClr val="21212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822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691" y="763806"/>
            <a:ext cx="8682181" cy="572700"/>
          </a:xfrm>
        </p:spPr>
        <p:txBody>
          <a:bodyPr/>
          <a:lstStyle/>
          <a:p>
            <a:pPr algn="ctr"/>
            <a:r>
              <a:rPr lang="ru-RU" sz="3200" dirty="0" smtClean="0"/>
              <a:t>Открытая наука (</a:t>
            </a:r>
            <a:r>
              <a:rPr lang="en-US" sz="3200" dirty="0" smtClean="0"/>
              <a:t>Open Science</a:t>
            </a:r>
            <a:r>
              <a:rPr lang="ru-RU" sz="3200" dirty="0" smtClean="0"/>
              <a:t>)</a:t>
            </a:r>
            <a:endParaRPr lang="en-GB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38548" y="1524000"/>
            <a:ext cx="8950036" cy="34728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Font typeface="Arial" panose="020B0604020202020204" pitchFamily="34" charset="0"/>
              <a:buNone/>
            </a:pPr>
            <a:r>
              <a:rPr lang="ru-RU" sz="3300" i="1" dirty="0" smtClean="0">
                <a:solidFill>
                  <a:srgbClr val="212121"/>
                </a:solidFill>
              </a:rPr>
              <a:t>Участие библиотек:</a:t>
            </a:r>
          </a:p>
          <a:p>
            <a:pPr indent="-274320">
              <a:lnSpc>
                <a:spcPct val="120000"/>
              </a:lnSpc>
              <a:spcBef>
                <a:spcPts val="600"/>
              </a:spcBef>
              <a:buClrTx/>
            </a:pPr>
            <a:r>
              <a:rPr lang="ru-RU" sz="2600" dirty="0" smtClean="0">
                <a:solidFill>
                  <a:schemeClr val="bg1"/>
                </a:solidFill>
              </a:rPr>
              <a:t>Разработка и внедрение организационно-распорядительной и нормативно-технологической документации (политика открытого доступа в ВУЗе, подписание международных Деклараций открытого доступа к научной и образовательной информации)</a:t>
            </a:r>
          </a:p>
          <a:p>
            <a:pPr indent="-274320">
              <a:lnSpc>
                <a:spcPct val="120000"/>
              </a:lnSpc>
              <a:spcBef>
                <a:spcPts val="600"/>
              </a:spcBef>
              <a:buClrTx/>
            </a:pPr>
            <a:r>
              <a:rPr lang="ru-RU" sz="2600" dirty="0" smtClean="0">
                <a:solidFill>
                  <a:schemeClr val="bg1"/>
                </a:solidFill>
              </a:rPr>
              <a:t>Сопровождение институциональных репозиториев</a:t>
            </a:r>
          </a:p>
          <a:p>
            <a:pPr indent="-274320">
              <a:lnSpc>
                <a:spcPct val="120000"/>
              </a:lnSpc>
              <a:spcBef>
                <a:spcPts val="600"/>
              </a:spcBef>
              <a:buClrTx/>
            </a:pPr>
            <a:r>
              <a:rPr lang="ru-RU" sz="2600" dirty="0" smtClean="0">
                <a:solidFill>
                  <a:schemeClr val="bg1"/>
                </a:solidFill>
              </a:rPr>
              <a:t>Управление научными данными</a:t>
            </a:r>
          </a:p>
          <a:p>
            <a:pPr indent="-274320">
              <a:lnSpc>
                <a:spcPct val="120000"/>
              </a:lnSpc>
              <a:spcBef>
                <a:spcPts val="600"/>
              </a:spcBef>
              <a:buClrTx/>
            </a:pPr>
            <a:r>
              <a:rPr lang="ru-RU" sz="2600" dirty="0" smtClean="0">
                <a:solidFill>
                  <a:schemeClr val="bg1"/>
                </a:solidFill>
              </a:rPr>
              <a:t>Формирование культуры научных исследований (академическая честность, технологическая культура и т.п.)</a:t>
            </a:r>
          </a:p>
        </p:txBody>
      </p:sp>
    </p:spTree>
    <p:extLst>
      <p:ext uri="{BB962C8B-B14F-4D97-AF65-F5344CB8AC3E}">
        <p14:creationId xmlns:p14="http://schemas.microsoft.com/office/powerpoint/2010/main" val="107909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225"/>
            <a:ext cx="9143999" cy="515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10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585"/>
            <a:ext cx="9144000" cy="49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26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286" y="0"/>
            <a:ext cx="7343555" cy="552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4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275364" y="802016"/>
          <a:ext cx="6570920" cy="4228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3086"/>
                <a:gridCol w="4292310"/>
                <a:gridCol w="1325524"/>
              </a:tblGrid>
              <a:tr h="29668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TRANSPARENT RANKING: Institutional Repositories by Google Scholar (April 2020)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0186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RANK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INSTITUTIONAL</a:t>
                      </a:r>
                    </a:p>
                    <a:p>
                      <a:pPr algn="ctr"/>
                      <a:r>
                        <a:rPr lang="en-US" sz="12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REPOSITORIES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GS RECORDS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94167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473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Repository of E.A. 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Buketov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Karaganda State University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8340 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87079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858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Repository 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Kostanay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State Pedagogical University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3710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94167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974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Kazakh National University Repository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2990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65814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980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M 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Kozybayev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North Kazakhstan State University Repository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2950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79991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1179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Nazarbayev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University Repository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2010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1843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Kazakh National Medical University Repository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568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92254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1881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KAZGUU University Repository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529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1991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Almaty Management University Repository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407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2081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Kazakh National Agrarian University Repository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320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2315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Karaganda State Medical University Repository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159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4317"/>
            <a:ext cx="2190485" cy="48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96" y="745333"/>
            <a:ext cx="7610763" cy="572700"/>
          </a:xfrm>
        </p:spPr>
        <p:txBody>
          <a:bodyPr/>
          <a:lstStyle/>
          <a:p>
            <a:pPr algn="ctr"/>
            <a:r>
              <a:rPr lang="ru-RU" sz="3200" dirty="0" smtClean="0"/>
              <a:t>Эволюция, Прогресс Человечества</a:t>
            </a:r>
            <a:endParaRPr lang="en-GB" sz="3200" dirty="0"/>
          </a:p>
        </p:txBody>
      </p:sp>
      <p:pic>
        <p:nvPicPr>
          <p:cNvPr id="1028" name="Picture 4" descr="https://d653222e-a-62cb3a1a-s-sites.googlegroups.com/site/u4itelpro/novosti/drevnie-veka/-5cIY5u2IgE_cr.png?attachauth=ANoY7cpYr2pU-Om8n1RZ3oPliG3fYb4LQkpuDwQv9Y-iWAPIleoVnF7-MxXP06vYjjrK9JMsLT8WaQ1gi9J50mmPsok-udM2z-kkCKLH0yySUHJqoAwiLAeK2pVFpxSjcHU_uNbeRXuPC03UF0Hi6PHgtV-4clyXJdpLg0E3-emJNhOmuwOetcE-hFZ7dRmgmPvgS0Cr801Z7k8lKN2SmxEf9xvHwhz42alZiqeOn-7sp0nIN5fYOtXFvI3CCbxVBJog28bmaTai&amp;attredirects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5202"/>
            <a:ext cx="2235199" cy="152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Начальный период формирования общества. Рабовладение., image #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273" y="3205018"/>
            <a:ext cx="2861171" cy="143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5933" y="2456873"/>
            <a:ext cx="2545598" cy="1505529"/>
          </a:xfrm>
          <a:prstGeom prst="rect">
            <a:avLst/>
          </a:prstGeom>
        </p:spPr>
      </p:pic>
      <p:pic>
        <p:nvPicPr>
          <p:cNvPr id="1032" name="Picture 8" descr="Чем отличается индустриальное общество от постиндустриального | В чем  разниц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619" y="1921164"/>
            <a:ext cx="2381736" cy="157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Что это - информационное общество? Определ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981" y="1560946"/>
            <a:ext cx="1512086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29601" y="858986"/>
            <a:ext cx="1154546" cy="80021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32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4387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203" y="2205522"/>
            <a:ext cx="8520600" cy="572700"/>
          </a:xfrm>
        </p:spPr>
        <p:txBody>
          <a:bodyPr/>
          <a:lstStyle/>
          <a:p>
            <a:pPr algn="ctr"/>
            <a:r>
              <a:rPr lang="ru-RU" sz="3200" dirty="0" smtClean="0"/>
              <a:t>Благодарю за внимание</a:t>
            </a:r>
            <a:r>
              <a:rPr lang="en-US" sz="3200" dirty="0" smtClean="0"/>
              <a:t>!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90632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96" y="745333"/>
            <a:ext cx="7610763" cy="572700"/>
          </a:xfrm>
        </p:spPr>
        <p:txBody>
          <a:bodyPr/>
          <a:lstStyle/>
          <a:p>
            <a:pPr algn="dist"/>
            <a:r>
              <a:rPr lang="ru-RU" sz="3200" dirty="0" smtClean="0"/>
              <a:t>КУЛЬТУРА</a:t>
            </a:r>
            <a:endParaRPr lang="en-GB" sz="32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11991" y="1278093"/>
            <a:ext cx="5706918" cy="2114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Font typeface="Arial"/>
              <a:buNone/>
            </a:pPr>
            <a:r>
              <a:rPr lang="ru-RU" dirty="0" smtClean="0">
                <a:solidFill>
                  <a:schemeClr val="bg1"/>
                </a:solidFill>
              </a:rPr>
              <a:t>«Всё, что именуется культурой, возникло из инстинкта самозащиты и создано трудом человека в процессе его борьбы против мачехи-природы; культура — это результат стремления человека  создать силами своей воли, своего  разума — «вторую природу».</a:t>
            </a:r>
          </a:p>
          <a:p>
            <a:pPr marL="0" indent="0">
              <a:buFont typeface="Arial"/>
              <a:buNone/>
            </a:pPr>
            <a:endParaRPr lang="ru-RU" altLang="en-US" dirty="0" smtClean="0">
              <a:solidFill>
                <a:srgbClr val="AD703D"/>
              </a:solidFill>
            </a:endParaRPr>
          </a:p>
          <a:p>
            <a:pPr marL="0" indent="0">
              <a:buFont typeface="Arial"/>
              <a:buNone/>
            </a:pPr>
            <a:endParaRPr lang="ru-RU" altLang="en-US" dirty="0">
              <a:solidFill>
                <a:srgbClr val="AD703D"/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33799" y="3343562"/>
            <a:ext cx="5649765" cy="147781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Font typeface="Arial" panose="020B0604020202020204" pitchFamily="34" charset="0"/>
              <a:buNone/>
            </a:pPr>
            <a:r>
              <a:rPr lang="ru-RU" altLang="en-US" sz="1800" i="1" dirty="0">
                <a:solidFill>
                  <a:schemeClr val="bg1"/>
                </a:solidFill>
              </a:rPr>
              <a:t>Культура как «</a:t>
            </a:r>
            <a:r>
              <a:rPr lang="be-BY" altLang="en-US" sz="1800" i="1" dirty="0">
                <a:solidFill>
                  <a:schemeClr val="bg1"/>
                </a:solidFill>
              </a:rPr>
              <a:t>универсальное поле проникновенного всеобщего понимания, которое и призвано изначально обозначаться греческим словом “пайдейя” </a:t>
            </a:r>
            <a:r>
              <a:rPr lang="ru-RU" altLang="en-US" sz="1800" i="1" dirty="0">
                <a:solidFill>
                  <a:schemeClr val="bg1"/>
                </a:solidFill>
              </a:rPr>
              <a:t>и латинским словом </a:t>
            </a:r>
            <a:r>
              <a:rPr lang="be-BY" altLang="en-US" sz="1800" i="1" dirty="0">
                <a:solidFill>
                  <a:schemeClr val="bg1"/>
                </a:solidFill>
              </a:rPr>
              <a:t>“</a:t>
            </a:r>
            <a:r>
              <a:rPr lang="ru-RU" altLang="en-US" sz="1800" i="1" dirty="0">
                <a:solidFill>
                  <a:schemeClr val="bg1"/>
                </a:solidFill>
              </a:rPr>
              <a:t>культура</a:t>
            </a:r>
            <a:r>
              <a:rPr lang="be-BY" altLang="en-US" sz="1800" i="1" dirty="0">
                <a:solidFill>
                  <a:schemeClr val="bg1"/>
                </a:solidFill>
              </a:rPr>
              <a:t>”</a:t>
            </a:r>
            <a:r>
              <a:rPr lang="ru-RU" altLang="en-US" sz="1800" i="1" dirty="0" smtClean="0">
                <a:solidFill>
                  <a:schemeClr val="bg1"/>
                </a:solidFill>
              </a:rPr>
              <a:t>»</a:t>
            </a:r>
            <a:endParaRPr lang="en-US" sz="1800" i="1" dirty="0">
              <a:solidFill>
                <a:schemeClr val="bg1"/>
              </a:solidFill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823" y="1388918"/>
            <a:ext cx="2560909" cy="1705264"/>
          </a:xfrm>
          <a:prstGeom prst="rect">
            <a:avLst/>
          </a:prstGeom>
        </p:spPr>
      </p:pic>
      <p:pic>
        <p:nvPicPr>
          <p:cNvPr id="12" name="Picture 2" descr="Image result for лихачев д с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510" y="3323418"/>
            <a:ext cx="2531341" cy="151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6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6565" y="782277"/>
            <a:ext cx="4423333" cy="572700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bg1"/>
                </a:solidFill>
              </a:rPr>
              <a:t>Идея Университета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3894" y="1392940"/>
            <a:ext cx="7176652" cy="3714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Clr>
                <a:srgbClr val="ADADAD"/>
              </a:buClr>
              <a:buFont typeface="Arial"/>
              <a:buNone/>
            </a:pPr>
            <a:r>
              <a:rPr lang="ru-RU" sz="2000" i="1" dirty="0" smtClean="0">
                <a:solidFill>
                  <a:srgbClr val="212121"/>
                </a:solidFill>
              </a:rPr>
              <a:t>(Культура интеллекта, критическое мышление)</a:t>
            </a:r>
          </a:p>
          <a:p>
            <a:pPr marL="0" indent="0">
              <a:buClr>
                <a:srgbClr val="ADADAD"/>
              </a:buClr>
              <a:buFont typeface="Arial"/>
              <a:buNone/>
            </a:pPr>
            <a:r>
              <a:rPr lang="ru-RU" dirty="0" smtClean="0">
                <a:solidFill>
                  <a:srgbClr val="212121"/>
                </a:solidFill>
              </a:rPr>
              <a:t>«Нам недостает не манер и душевных качеств Джентльмена – их можно приобрести множеством иных способов: посредством хороших знакомств, благодаря заграничным путешествиям, в силу врожденного благородства и достоинства ... склада ума, - </a:t>
            </a:r>
            <a:r>
              <a:rPr lang="ru-RU" i="1" dirty="0" smtClean="0">
                <a:solidFill>
                  <a:srgbClr val="212121"/>
                </a:solidFill>
              </a:rPr>
              <a:t>а </a:t>
            </a:r>
            <a:r>
              <a:rPr lang="ru-RU" b="1" i="1" dirty="0" smtClean="0">
                <a:solidFill>
                  <a:srgbClr val="212121"/>
                </a:solidFill>
              </a:rPr>
              <a:t>энергичности, стойкости, разносторонности и гибкости интеллекта, власти над своими способностями, мгновенного схватывания сути происходящего</a:t>
            </a:r>
            <a:r>
              <a:rPr lang="ru-RU" dirty="0" smtClean="0">
                <a:solidFill>
                  <a:srgbClr val="212121"/>
                </a:solidFill>
              </a:rPr>
              <a:t>, то есть всего того, что иногда даровано от природы, но обыкновенного приобретается лишь усердием и многолетними упражнениями» (Дж.Ньюмен «Идея Университета», 1853)</a:t>
            </a:r>
            <a:endParaRPr lang="ru-RU" dirty="0">
              <a:solidFill>
                <a:srgbClr val="212121"/>
              </a:solidFill>
            </a:endParaRPr>
          </a:p>
        </p:txBody>
      </p:sp>
      <p:pic>
        <p:nvPicPr>
          <p:cNvPr id="2050" name="Picture 2" descr="File:Portrait Miniature of John Henry Newm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239" y="1625600"/>
            <a:ext cx="1926761" cy="295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11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6565" y="782277"/>
            <a:ext cx="4423333" cy="572700"/>
          </a:xfrm>
        </p:spPr>
        <p:txBody>
          <a:bodyPr/>
          <a:lstStyle/>
          <a:p>
            <a:pPr algn="ctr"/>
            <a:r>
              <a:rPr lang="ru-RU" sz="3200" dirty="0" smtClean="0"/>
              <a:t>Библиотека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238" y="1616372"/>
            <a:ext cx="8959702" cy="1921155"/>
          </a:xfrm>
        </p:spPr>
        <p:txBody>
          <a:bodyPr/>
          <a:lstStyle/>
          <a:p>
            <a:pPr marL="285750" indent="-285750">
              <a:spcBef>
                <a:spcPts val="1200"/>
              </a:spcBef>
            </a:pPr>
            <a:r>
              <a:rPr lang="ru-RU" altLang="en-US" sz="2400" i="1" dirty="0" smtClean="0">
                <a:solidFill>
                  <a:schemeClr val="bg2"/>
                </a:solidFill>
              </a:rPr>
              <a:t>Учреждение культуры</a:t>
            </a:r>
          </a:p>
          <a:p>
            <a:pPr marL="285750" indent="-285750">
              <a:spcBef>
                <a:spcPts val="1200"/>
              </a:spcBef>
            </a:pPr>
            <a:r>
              <a:rPr lang="ru-RU" altLang="en-US" sz="2400" i="1" dirty="0" smtClean="0">
                <a:solidFill>
                  <a:schemeClr val="bg2"/>
                </a:solidFill>
              </a:rPr>
              <a:t>Информационный центр</a:t>
            </a:r>
          </a:p>
          <a:p>
            <a:pPr marL="285750" indent="-285750">
              <a:spcBef>
                <a:spcPts val="1200"/>
              </a:spcBef>
            </a:pPr>
            <a:r>
              <a:rPr lang="ru-RU" altLang="en-US" sz="2400" i="1" dirty="0" smtClean="0">
                <a:solidFill>
                  <a:schemeClr val="bg2"/>
                </a:solidFill>
              </a:rPr>
              <a:t>Центр социальных коммуникаций</a:t>
            </a:r>
            <a:endParaRPr lang="ru-RU" altLang="en-US" sz="240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13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6565" y="819221"/>
            <a:ext cx="4423333" cy="572700"/>
          </a:xfrm>
        </p:spPr>
        <p:txBody>
          <a:bodyPr/>
          <a:lstStyle/>
          <a:p>
            <a:pPr algn="ctr"/>
            <a:r>
              <a:rPr lang="ru-RU" sz="3200" dirty="0" smtClean="0"/>
              <a:t>Библиотека</a:t>
            </a:r>
            <a:endParaRPr lang="en-GB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2435" y="1801090"/>
            <a:ext cx="8700655" cy="2999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marR="0" lvl="0" indent="276225" algn="l" defTabSz="6858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Библиоте́ка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(греч. βιβλίον, книга + θήκη, хранилище, вместилище, ящик) — учреждение, собирающее и хранящее произведения печати и письменности для общественного пользования, а также осуществляющее справочно-библиографическую работу. 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60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6565" y="809985"/>
            <a:ext cx="4423333" cy="572700"/>
          </a:xfrm>
        </p:spPr>
        <p:txBody>
          <a:bodyPr/>
          <a:lstStyle/>
          <a:p>
            <a:pPr algn="ctr"/>
            <a:r>
              <a:rPr lang="ru-RU" sz="3200" dirty="0" smtClean="0"/>
              <a:t>Парадигма</a:t>
            </a:r>
            <a:endParaRPr lang="en-GB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3965" y="1588652"/>
            <a:ext cx="8950036" cy="32673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563" marR="0" lvl="0" indent="487363" algn="l" defTabSz="6858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en-US" sz="3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Парадигма</a:t>
            </a:r>
            <a:r>
              <a:rPr kumimoji="0" lang="ru-RU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ru-RU" alt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 греч.</a:t>
            </a:r>
            <a:r>
              <a:rPr kumimoji="0" lang="ru-R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paradeigma — пример, образец) - это и </a:t>
            </a:r>
            <a:r>
              <a:rPr kumimoji="0" lang="ru-RU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основополагающая теория </a:t>
            </a:r>
            <a:r>
              <a:rPr kumimoji="0" lang="ru-R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определенной области знания и исторически сложившееся и </a:t>
            </a:r>
            <a:r>
              <a:rPr kumimoji="0" lang="ru-RU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наиболее распространенное</a:t>
            </a:r>
            <a:r>
              <a:rPr kumimoji="0" lang="ru-R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в данный исторический период </a:t>
            </a:r>
            <a:r>
              <a:rPr kumimoji="0" lang="ru-RU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мировоззрение</a:t>
            </a:r>
            <a:r>
              <a:rPr kumimoji="0" lang="ru-R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55563" marR="0" lvl="0" indent="406400" algn="l" defTabSz="6858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5563" marR="0" lvl="0" indent="406400" algn="l" defTabSz="6858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Томас Кун </a:t>
            </a:r>
            <a:r>
              <a:rPr kumimoji="0" lang="ru-RU" alt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(«</a:t>
            </a:r>
            <a:r>
              <a:rPr kumimoji="0" lang="ru-RU" alt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Структура научных революций</a:t>
            </a:r>
            <a:r>
              <a:rPr kumimoji="0" lang="ru-RU" alt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» (1962г.)), считал, что развитие науки происходит посредством научных революций, которые представляют собой смену, в первую очередь, «психологических (объясняющих) парадигм», т.е. взглядов на научную проблему, в результате чего рождаются новые гипотезы и теории.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811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7927" y="250031"/>
            <a:ext cx="8599055" cy="647700"/>
          </a:xfrm>
        </p:spPr>
        <p:txBody>
          <a:bodyPr>
            <a:noAutofit/>
          </a:bodyPr>
          <a:lstStyle/>
          <a:p>
            <a:r>
              <a:rPr lang="ru-RU" sz="3000" dirty="0"/>
              <a:t>Смена парадигмы в библиотечном обслуживании</a:t>
            </a:r>
            <a:endParaRPr lang="ru-RU" altLang="en-US" sz="3000" dirty="0">
              <a:latin typeface="Arial" panose="020B0604020202020204" pitchFamily="34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582" y="1246909"/>
            <a:ext cx="8294254" cy="3496541"/>
          </a:xfrm>
        </p:spPr>
        <p:txBody>
          <a:bodyPr>
            <a:noAutofit/>
          </a:bodyPr>
          <a:lstStyle/>
          <a:p>
            <a:pPr lvl="0"/>
            <a:r>
              <a:rPr lang="ru-RU" sz="2000" i="1" dirty="0"/>
              <a:t>Библиотечное обслуживание</a:t>
            </a:r>
            <a:r>
              <a:rPr lang="ru-RU" sz="2000" dirty="0"/>
              <a:t> (читателю выдаются </a:t>
            </a:r>
            <a:r>
              <a:rPr lang="ru-RU" sz="2000" i="1" dirty="0" smtClean="0"/>
              <a:t>книги</a:t>
            </a:r>
            <a:r>
              <a:rPr lang="ru-RU" sz="2000" dirty="0" smtClean="0"/>
              <a:t>);</a:t>
            </a:r>
            <a:endParaRPr lang="en-US" sz="2000" dirty="0"/>
          </a:p>
          <a:p>
            <a:pPr lvl="0"/>
            <a:r>
              <a:rPr lang="ru-RU" sz="2000" i="1" dirty="0"/>
              <a:t>Библиотечно-библиографическое обслуживание</a:t>
            </a:r>
            <a:r>
              <a:rPr lang="ru-RU" sz="2000" dirty="0"/>
              <a:t> (выдаются </a:t>
            </a:r>
            <a:r>
              <a:rPr lang="ru-RU" sz="2000" i="1" dirty="0" smtClean="0"/>
              <a:t>книги</a:t>
            </a:r>
            <a:r>
              <a:rPr lang="ru-RU" sz="2000" dirty="0" smtClean="0"/>
              <a:t> и информация о книгах (</a:t>
            </a:r>
            <a:r>
              <a:rPr lang="ru-RU" sz="2000" i="1" dirty="0" smtClean="0"/>
              <a:t>библиографические пособия</a:t>
            </a:r>
            <a:r>
              <a:rPr lang="ru-RU" sz="2000" dirty="0" smtClean="0"/>
              <a:t>);</a:t>
            </a:r>
            <a:endParaRPr lang="en-US" sz="2000" dirty="0"/>
          </a:p>
          <a:p>
            <a:pPr lvl="0"/>
            <a:r>
              <a:rPr lang="ru-RU" sz="2000" i="1" dirty="0"/>
              <a:t>Библиотечно-информационное  обслуживание</a:t>
            </a:r>
            <a:r>
              <a:rPr lang="ru-RU" sz="2000" dirty="0"/>
              <a:t> (выдаются </a:t>
            </a:r>
            <a:r>
              <a:rPr lang="ru-RU" sz="2000" i="1" dirty="0" smtClean="0"/>
              <a:t>документы</a:t>
            </a:r>
            <a:r>
              <a:rPr lang="ru-RU" sz="2000" dirty="0" smtClean="0"/>
              <a:t> (в том числе и книги) в </a:t>
            </a:r>
            <a:r>
              <a:rPr lang="ru-RU" sz="2000" dirty="0"/>
              <a:t>печатной и электронной формах и сведения о документах)</a:t>
            </a:r>
          </a:p>
          <a:p>
            <a:pPr lvl="0"/>
            <a:r>
              <a:rPr lang="ru-RU" sz="2000" i="1" dirty="0"/>
              <a:t>Библиотека</a:t>
            </a:r>
            <a:r>
              <a:rPr lang="ru-RU" sz="2000" dirty="0"/>
              <a:t> как </a:t>
            </a:r>
            <a:r>
              <a:rPr lang="ru-RU" sz="2000" dirty="0" smtClean="0"/>
              <a:t>посредник </a:t>
            </a:r>
            <a:r>
              <a:rPr lang="ru-RU" sz="2000" dirty="0"/>
              <a:t>в доступе к информации и пространство </a:t>
            </a:r>
            <a:r>
              <a:rPr lang="ru-RU" sz="2000" dirty="0" smtClean="0"/>
              <a:t> для </a:t>
            </a:r>
            <a:r>
              <a:rPr lang="ru-RU" sz="2000" dirty="0"/>
              <a:t>информационного обслуживания </a:t>
            </a:r>
            <a:r>
              <a:rPr lang="ru-RU" sz="2000" dirty="0" smtClean="0"/>
              <a:t>сообществ и их общения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36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208360"/>
            <a:ext cx="6172200" cy="689372"/>
          </a:xfrm>
        </p:spPr>
        <p:txBody>
          <a:bodyPr>
            <a:normAutofit fontScale="90000"/>
          </a:bodyPr>
          <a:lstStyle/>
          <a:p>
            <a:pPr algn="ctr">
              <a:lnSpc>
                <a:spcPct val="80000"/>
              </a:lnSpc>
            </a:pPr>
            <a:r>
              <a:rPr lang="ru-RU" altLang="en-US" sz="2850" dirty="0">
                <a:latin typeface="Arial" panose="020B0604020202020204" pitchFamily="34" charset="0"/>
              </a:rPr>
              <a:t>Смена парадигмы в деятельности библиотек</a:t>
            </a:r>
            <a:r>
              <a:rPr lang="ru-RU" altLang="en-US" sz="2850" dirty="0"/>
              <a:t> </a:t>
            </a:r>
          </a:p>
        </p:txBody>
      </p:sp>
      <p:graphicFrame>
        <p:nvGraphicFramePr>
          <p:cNvPr id="62606" name="Group 1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9094901"/>
              </p:ext>
            </p:extLst>
          </p:nvPr>
        </p:nvGraphicFramePr>
        <p:xfrm>
          <a:off x="1331119" y="1006079"/>
          <a:ext cx="6326981" cy="3905967"/>
        </p:xfrm>
        <a:graphic>
          <a:graphicData uri="http://schemas.openxmlformats.org/drawingml/2006/table">
            <a:tbl>
              <a:tblPr/>
              <a:tblGrid>
                <a:gridCol w="3163491"/>
                <a:gridCol w="3163490"/>
              </a:tblGrid>
              <a:tr h="342900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Раньше</a:t>
                      </a:r>
                      <a:endParaRPr kumimoji="0" lang="ru-R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настоящее время</a:t>
                      </a:r>
                      <a:endParaRPr kumimoji="0" lang="ru-R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 gridSpan="2"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Ресурсы</a:t>
                      </a:r>
                      <a:endParaRPr kumimoji="0" lang="ru-RU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847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Хранить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Поставлять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Собственный фонд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Виртуальная библиотека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780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 носитель информации (бумага)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Разные носители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 gridSpan="2"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847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Библиотека как склад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Библиотека как универсам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847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Хранение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Доступ и доставка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Покупка на всякий случай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Доставка по запросу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847">
                <a:tc gridSpan="2"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Пользователи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038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Ожидание прихода пользователей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связей с пользователями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847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Авторитет персонала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Приоритет пользователя</a:t>
                      </a:r>
                      <a:endParaRPr kumimoji="0" lang="ru-RU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314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dark red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U dark red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NU dark red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1690</TotalTime>
  <Words>794</Words>
  <Application>Microsoft Office PowerPoint</Application>
  <PresentationFormat>On-screen Show (16:9)</PresentationFormat>
  <Paragraphs>121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ＭＳ Ｐゴシック</vt:lpstr>
      <vt:lpstr>Arial</vt:lpstr>
      <vt:lpstr>Calibri</vt:lpstr>
      <vt:lpstr>Helvetica Neue</vt:lpstr>
      <vt:lpstr>Times New Roman</vt:lpstr>
      <vt:lpstr>NU dark red theme</vt:lpstr>
      <vt:lpstr>NU dark red theme</vt:lpstr>
      <vt:lpstr>Office Theme</vt:lpstr>
      <vt:lpstr>3_Office Theme</vt:lpstr>
      <vt:lpstr>7_Office Theme</vt:lpstr>
      <vt:lpstr>1_NU dark red theme</vt:lpstr>
      <vt:lpstr>Открытая наука (Open Science): основные положения и тенденции</vt:lpstr>
      <vt:lpstr>Эволюция, Прогресс Человечества</vt:lpstr>
      <vt:lpstr>КУЛЬТУРА</vt:lpstr>
      <vt:lpstr>Идея Университета</vt:lpstr>
      <vt:lpstr>Библиотека</vt:lpstr>
      <vt:lpstr>Библиотека</vt:lpstr>
      <vt:lpstr>Парадигма</vt:lpstr>
      <vt:lpstr>Смена парадигмы в библиотечном обслуживании</vt:lpstr>
      <vt:lpstr>Смена парадигмы в деятельности библиотек </vt:lpstr>
      <vt:lpstr>Библиотека в ВУЗе</vt:lpstr>
      <vt:lpstr>Смена парадигм в науке (по Tony Hey, Kristin Michele Tolle, and Stewart Tansley)</vt:lpstr>
      <vt:lpstr>Условия смены парадигмы в науке</vt:lpstr>
      <vt:lpstr>PowerPoint Presentation</vt:lpstr>
      <vt:lpstr>Открытая наука (Open Science)</vt:lpstr>
      <vt:lpstr>Открытая наука (Open Science)</vt:lpstr>
      <vt:lpstr>PowerPoint Presentation</vt:lpstr>
      <vt:lpstr>PowerPoint Presentation</vt:lpstr>
      <vt:lpstr>PowerPoint Presentation</vt:lpstr>
      <vt:lpstr>PowerPoint Presentation</vt:lpstr>
      <vt:lpstr>Благодарю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TEACHING:  FREQUENTLY ASKED QUESTIONS</dc:title>
  <dc:creator>User2</dc:creator>
  <cp:lastModifiedBy>PL</cp:lastModifiedBy>
  <cp:revision>146</cp:revision>
  <dcterms:modified xsi:type="dcterms:W3CDTF">2020-12-17T09:32:06Z</dcterms:modified>
</cp:coreProperties>
</file>