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2" r:id="rId4"/>
    <p:sldId id="260" r:id="rId5"/>
    <p:sldId id="261" r:id="rId6"/>
    <p:sldId id="263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76" d="100"/>
          <a:sy n="76" d="100"/>
        </p:scale>
        <p:origin x="72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2DDEF3-AD1C-4176-93F7-A7E7AE1F3C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33A5D41-6EA5-40F9-BB07-80C5364311C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60839B-A71B-4238-9A45-2FD464D70F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43278-7948-4469-B48F-A1337467D443}" type="datetimeFigureOut">
              <a:rPr lang="ru-RU" smtClean="0"/>
              <a:t>24.10.2017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A36C89-930F-4E7C-A7AC-F0C1472C3E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954C89-4CF4-4FEE-BE90-3B3FB15438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7E3DC-A56D-4A59-AF44-0D62F083C3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44154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AAD4D3-AF7F-4297-B49A-96B4B1B605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83E227A-EAC2-4828-A770-1068EA6600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24BAE7-1A42-4AFD-95CE-FB467B9742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43278-7948-4469-B48F-A1337467D443}" type="datetimeFigureOut">
              <a:rPr lang="ru-RU" smtClean="0"/>
              <a:t>24.10.2017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2EC0A4-DC67-4998-A353-31AE7F6156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0AFB04-F292-43ED-93E4-C2C8A0398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7E3DC-A56D-4A59-AF44-0D62F083C3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30137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6D52E48-55FB-41F4-AD5F-DA956C955B2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A176A95-6F31-4573-AC94-46AF5D2406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BEA39C-C934-4E4B-BF62-DC2C4E987E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43278-7948-4469-B48F-A1337467D443}" type="datetimeFigureOut">
              <a:rPr lang="ru-RU" smtClean="0"/>
              <a:t>24.10.2017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E3AFFD-F044-494F-8788-A76D2027AD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C6E99C-2E1F-4E42-98CB-7A4BE5282F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7E3DC-A56D-4A59-AF44-0D62F083C3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14231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6DBFD4-26F4-4073-9B5D-17922BD053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3D0BB4-00AC-4893-94A4-1348A21BFF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543DDF-F2CE-466E-BB5F-E33881FC03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43278-7948-4469-B48F-A1337467D443}" type="datetimeFigureOut">
              <a:rPr lang="ru-RU" smtClean="0"/>
              <a:t>24.10.2017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855F0D-63F9-4FFE-88C3-3D756F0196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5D3ABF-D5B0-43B0-ACF2-42C0F3885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7E3DC-A56D-4A59-AF44-0D62F083C3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77199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CF3E12-5522-410C-8A08-5D54B39586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637D95-164C-46F7-962C-6743E0E5E5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BCEAE5-6912-4903-93AE-DA2F70F0AF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43278-7948-4469-B48F-A1337467D443}" type="datetimeFigureOut">
              <a:rPr lang="ru-RU" smtClean="0"/>
              <a:t>24.10.2017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F8680A-170B-4315-AD6F-F91213BC78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33B5E7-CEDB-476F-8545-45813232DA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7E3DC-A56D-4A59-AF44-0D62F083C3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3827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61D438-2D50-4BDD-AF15-38443AFB8A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0D73C3-B0B7-4A70-908D-418567077F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73A77C1-8690-400F-B730-982EB4305A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AD164E8-919C-4259-A51D-A65429D220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43278-7948-4469-B48F-A1337467D443}" type="datetimeFigureOut">
              <a:rPr lang="ru-RU" smtClean="0"/>
              <a:t>24.10.2017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3E7820-0268-4D79-B573-959C8C2F0D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6A18B33-9A83-4CE5-856C-F2C67F3155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7E3DC-A56D-4A59-AF44-0D62F083C3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7257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51B70B-7147-4ED7-A2BA-210ACA9A5D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2597E7-7353-4E82-BAD0-51F0EC8097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3FF54D8-CB06-4C2E-8AAE-1AD38F7B13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A160370-CC58-4144-95E9-9C15483CE91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1C41F7D-FCA1-46E4-88E1-C4C09A7AB39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F15F10F-BA36-45FA-8378-DAD96A64DB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43278-7948-4469-B48F-A1337467D443}" type="datetimeFigureOut">
              <a:rPr lang="ru-RU" smtClean="0"/>
              <a:t>24.10.2017</a:t>
            </a:fld>
            <a:endParaRPr lang="ru-R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3CF8E6D-4350-40E4-B8F2-BB11FDB0AE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9D30802-75E0-4791-9C61-FA0F72797A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7E3DC-A56D-4A59-AF44-0D62F083C3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7397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25C97C-58B2-4F34-9448-746C0CB282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C3F207E-3972-4995-BA59-D93AEC09F2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43278-7948-4469-B48F-A1337467D443}" type="datetimeFigureOut">
              <a:rPr lang="ru-RU" smtClean="0"/>
              <a:t>24.10.2017</a:t>
            </a:fld>
            <a:endParaRPr lang="ru-R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4F83BED-1BBE-47F1-AC9D-323B678E0C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A44BB4-A5CE-4F5F-822E-661094067F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7E3DC-A56D-4A59-AF44-0D62F083C3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62560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A0A7D94-A4B0-4DCE-AC7C-A3B3BAD46A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43278-7948-4469-B48F-A1337467D443}" type="datetimeFigureOut">
              <a:rPr lang="ru-RU" smtClean="0"/>
              <a:t>24.10.2017</a:t>
            </a:fld>
            <a:endParaRPr lang="ru-R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85F8D9E-C6FE-4C13-A068-F375681E65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5918B2-8909-4CBB-9391-9BD03464A9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7E3DC-A56D-4A59-AF44-0D62F083C3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19260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E2DB24-AAEA-40CF-A7B3-44EBEAC2E7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A1A56F-45B3-465F-9AB6-7CD881AEC7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7DB3089-7593-48BC-B405-387CE56190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E3A768-C6F1-494B-8DCE-6CB8FE86D2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43278-7948-4469-B48F-A1337467D443}" type="datetimeFigureOut">
              <a:rPr lang="ru-RU" smtClean="0"/>
              <a:t>24.10.2017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2CB9CA6-800A-4629-B682-C95F841CF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DA6E4A7-4840-45BF-B8DF-DFA8F809B9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7E3DC-A56D-4A59-AF44-0D62F083C3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7924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EC202C-9C16-44D0-A030-6A70A921F3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EDFA4FF-C880-4712-9E34-CEFD3A1D177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D05DF5E-3242-4EBA-B2F5-8815C95E9B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FBBD4B4-6992-4AFC-B39B-520EF2628E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43278-7948-4469-B48F-A1337467D443}" type="datetimeFigureOut">
              <a:rPr lang="ru-RU" smtClean="0"/>
              <a:t>24.10.2017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2EF1B44-4F40-4F46-A3A8-9194C8DBA5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10272F3-4084-4321-BDD2-61AE20E5A3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7E3DC-A56D-4A59-AF44-0D62F083C3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73753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E3F1D26-0D33-4CB9-955C-189ABB9DB1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7DE263-3B67-4DC4-A398-5A692DF039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279A77-C0F9-4DB6-86DC-60D0F3BFCD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A43278-7948-4469-B48F-A1337467D443}" type="datetimeFigureOut">
              <a:rPr lang="ru-RU" smtClean="0"/>
              <a:t>24.10.2017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246B1A-D01D-498E-8550-88AF81803F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4B8FA9-CF74-4BF3-B6EB-3F5ACAE2B1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27E3DC-A56D-4A59-AF44-0D62F083C3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4659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6.JP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hyperlink" Target="nugserie.nu.edu.kz" TargetMode="External"/><Relationship Id="rId5" Type="http://schemas.openxmlformats.org/officeDocument/2006/relationships/image" Target="../media/image5.jpg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10" Type="http://schemas.openxmlformats.org/officeDocument/2006/relationships/image" Target="../media/image15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C66A35-B78E-4C63-973C-A142CFDE10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0900" y="733426"/>
            <a:ext cx="4267200" cy="3572897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Publishing Models: </a:t>
            </a:r>
            <a:b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Open Access vs. Subscription 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AE7419C-69C2-4BF2-87D1-6903066905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1587500" y="4686300"/>
            <a:ext cx="9144000" cy="1655762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Philip Montgomery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F4C472E-A4BD-4CE3-A263-783FFBCD08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986" y="3471068"/>
            <a:ext cx="5020063" cy="2430463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pic>
        <p:nvPicPr>
          <p:cNvPr id="1026" name="Picture 2" descr="Image result for open access">
            <a:extLst>
              <a:ext uri="{FF2B5EF4-FFF2-40B4-BE49-F238E27FC236}">
                <a16:creationId xmlns:a16="http://schemas.microsoft.com/office/drawing/2014/main" id="{1E44E3D0-FA20-49BF-8A2E-0C6DBAEFB3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4986" y="509906"/>
            <a:ext cx="4995334" cy="2438400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0D3E0BF-F3FF-458E-9617-3AA28A44436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800" y="5251818"/>
            <a:ext cx="3581400" cy="1299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01257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/>
          </p:nvPr>
        </p:nvGraphicFramePr>
        <p:xfrm>
          <a:off x="4241800" y="714662"/>
          <a:ext cx="3085026" cy="4365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6" name="Acrobat Document" r:id="rId3" imgW="5667119" imgH="8019810" progId="Acrobat.Document.11">
                  <p:embed/>
                </p:oleObj>
              </mc:Choice>
              <mc:Fallback>
                <p:oleObj name="Acrobat Document" r:id="rId3" imgW="5667119" imgH="8019810" progId="Acrobat.Document.11">
                  <p:embed/>
                  <p:pic>
                    <p:nvPicPr>
                      <p:cNvPr id="4" name="Object 3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241800" y="714662"/>
                        <a:ext cx="3085026" cy="4365338"/>
                      </a:xfrm>
                      <a:prstGeom prst="rect">
                        <a:avLst/>
                      </a:prstGeom>
                      <a:ln w="38100"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632" y="714662"/>
            <a:ext cx="3086100" cy="4365338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3830266" y="5594486"/>
            <a:ext cx="3908094" cy="646331"/>
          </a:xfrm>
          <a:prstGeom prst="rect">
            <a:avLst/>
          </a:prstGeom>
          <a:solidFill>
            <a:schemeClr val="bg1"/>
          </a:solidFill>
          <a:ln w="571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Garamond" panose="02020404030301010803" pitchFamily="18" charset="0"/>
                <a:hlinkClick r:id="rId6"/>
              </a:rPr>
              <a:t>nugserie.nu.edu.kz</a:t>
            </a:r>
            <a:endParaRPr lang="en-US" sz="3600" b="1" dirty="0">
              <a:latin typeface="Garamond" panose="02020404030301010803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D5917AA-E95E-4B78-BD84-75F6F8A0DD2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9894" y="714662"/>
            <a:ext cx="3072959" cy="4364426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8435043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Image result for open access">
            <a:extLst>
              <a:ext uri="{FF2B5EF4-FFF2-40B4-BE49-F238E27FC236}">
                <a16:creationId xmlns:a16="http://schemas.microsoft.com/office/drawing/2014/main" id="{730EDE09-5615-4922-AB73-68C30DB037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9" y="436662"/>
            <a:ext cx="6871869" cy="5777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9ACC136B-13E6-406D-9E2B-A47ACAAF8E57}"/>
              </a:ext>
            </a:extLst>
          </p:cNvPr>
          <p:cNvGrpSpPr/>
          <p:nvPr/>
        </p:nvGrpSpPr>
        <p:grpSpPr>
          <a:xfrm>
            <a:off x="7010175" y="436662"/>
            <a:ext cx="3724061" cy="6065835"/>
            <a:chOff x="7010175" y="436662"/>
            <a:chExt cx="3724061" cy="6065835"/>
          </a:xfrm>
        </p:grpSpPr>
        <p:pic>
          <p:nvPicPr>
            <p:cNvPr id="4100" name="Picture 4" descr="Image result for taylor francis journal">
              <a:extLst>
                <a:ext uri="{FF2B5EF4-FFF2-40B4-BE49-F238E27FC236}">
                  <a16:creationId xmlns:a16="http://schemas.microsoft.com/office/drawing/2014/main" id="{59480D10-F7D9-4E81-9FFD-CF822D4659E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10175" y="2349720"/>
              <a:ext cx="2528108" cy="5964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02" name="Picture 6" descr="Image result for sage journal">
              <a:extLst>
                <a:ext uri="{FF2B5EF4-FFF2-40B4-BE49-F238E27FC236}">
                  <a16:creationId xmlns:a16="http://schemas.microsoft.com/office/drawing/2014/main" id="{0CDCD67D-8C4D-4B2F-97FD-7F67DF8BA4E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82605" y="3042370"/>
              <a:ext cx="2051631" cy="9006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04" name="Picture 8" descr="Image result for reuters journal">
              <a:extLst>
                <a:ext uri="{FF2B5EF4-FFF2-40B4-BE49-F238E27FC236}">
                  <a16:creationId xmlns:a16="http://schemas.microsoft.com/office/drawing/2014/main" id="{DA83E820-B77F-4EBD-BBB7-C1AFF06FF6D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21437" y="3071610"/>
              <a:ext cx="1191236" cy="11912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06" name="Picture 10" descr="Image result for wiley journal">
              <a:extLst>
                <a:ext uri="{FF2B5EF4-FFF2-40B4-BE49-F238E27FC236}">
                  <a16:creationId xmlns:a16="http://schemas.microsoft.com/office/drawing/2014/main" id="{BB095D5F-8B27-4952-B688-3B72DB5D091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20653" y="3760059"/>
              <a:ext cx="1623748" cy="6511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B13505DE-7B3E-4C01-B526-E0B2DA8075B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686322" y="1625820"/>
              <a:ext cx="409575" cy="723900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4BD96513-AE14-4603-A4CE-2CDB012C9D5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 rot="10800000">
              <a:off x="8779999" y="4437283"/>
              <a:ext cx="409575" cy="723900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70609566-E260-4229-90CF-053B1C26E4D2}"/>
                </a:ext>
              </a:extLst>
            </p:cNvPr>
            <p:cNvSpPr txBox="1"/>
            <p:nvPr/>
          </p:nvSpPr>
          <p:spPr>
            <a:xfrm>
              <a:off x="7523208" y="1310692"/>
              <a:ext cx="314537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Formal quality control in review process</a:t>
              </a:r>
              <a:endParaRPr lang="ru-RU" sz="1200" b="1" dirty="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BC2F75E2-2D88-48C9-A189-77D5E1102EA5}"/>
                </a:ext>
              </a:extLst>
            </p:cNvPr>
            <p:cNvSpPr txBox="1"/>
            <p:nvPr/>
          </p:nvSpPr>
          <p:spPr>
            <a:xfrm>
              <a:off x="8341374" y="5244172"/>
              <a:ext cx="182015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More prestigious</a:t>
              </a:r>
              <a:endParaRPr lang="ru-RU" sz="1200" b="1" dirty="0"/>
            </a:p>
          </p:txBody>
        </p:sp>
        <p:pic>
          <p:nvPicPr>
            <p:cNvPr id="3074" name="Picture 2" descr="https://ci4.googleusercontent.com/proxy/kFnzaM0qrHQpnpxet1LG8MCDXqMPpHgWgO5lTON9HwEMteUJw6-ZJYp-qqGxXTE1EjxDAS5ixhq-o8OFY6dPC8wCE7VSpbC-PEenUnPs5fxhEDiI-xQDIQT22sV2iAVAdd9ScCxt-yqUF_XG45rAU3mQXYezOKoZfvhn5Yzh28HXJ8raQGG3p635nUh0FXJDsG65pC4Ythwt81Lq5BTe=s0-d-e1-ft#https://bucket.mlcdn.com/a/902/902345/images/6a090f880dac179cb06557fb7b8f460a44156646.jpeg/14c75d29b8b6697e5c7fe224e18eb61c5d5f177a.jpeg">
              <a:extLst>
                <a:ext uri="{FF2B5EF4-FFF2-40B4-BE49-F238E27FC236}">
                  <a16:creationId xmlns:a16="http://schemas.microsoft.com/office/drawing/2014/main" id="{D0072487-9F60-4E30-93E7-4A4D24931B7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8976" y="2343317"/>
              <a:ext cx="825425" cy="8202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" name="Picture 2" descr="Image result for black and white quality control">
              <a:extLst>
                <a:ext uri="{FF2B5EF4-FFF2-40B4-BE49-F238E27FC236}">
                  <a16:creationId xmlns:a16="http://schemas.microsoft.com/office/drawing/2014/main" id="{4490F2BB-7BE6-4397-B2E7-664CF35EBEE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02943" y="436662"/>
              <a:ext cx="776331" cy="7789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76" name="Picture 4" descr="Image result for black and white tuxedo closeup">
              <a:extLst>
                <a:ext uri="{FF2B5EF4-FFF2-40B4-BE49-F238E27FC236}">
                  <a16:creationId xmlns:a16="http://schemas.microsoft.com/office/drawing/2014/main" id="{9FE38E48-5CDA-4474-AF02-5C7C46D5023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33225" y="5554541"/>
              <a:ext cx="947956" cy="9479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72484362-79BD-4014-9021-8A13141B5CE8}"/>
              </a:ext>
            </a:extLst>
          </p:cNvPr>
          <p:cNvSpPr txBox="1"/>
          <p:nvPr/>
        </p:nvSpPr>
        <p:spPr>
          <a:xfrm>
            <a:off x="10208495" y="5128939"/>
            <a:ext cx="182015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Audience: Professional Researchers from Well-Funded Universities</a:t>
            </a:r>
            <a:endParaRPr lang="ru-RU" sz="1600" b="1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364E5667-55CB-4658-9C69-0E2417C1287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2920735">
            <a:off x="10840987" y="2340225"/>
            <a:ext cx="409575" cy="72390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E1C469E3-19CB-460C-8235-3076F5C4CA1D}"/>
              </a:ext>
            </a:extLst>
          </p:cNvPr>
          <p:cNvSpPr txBox="1"/>
          <p:nvPr/>
        </p:nvSpPr>
        <p:spPr>
          <a:xfrm>
            <a:off x="10692124" y="2022140"/>
            <a:ext cx="15726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Marketplace of ideas</a:t>
            </a:r>
            <a:endParaRPr lang="ru-RU" sz="1200" b="1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DAF8C853-8FC1-4D70-AF74-B2E76A74FA8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7673193">
            <a:off x="10836616" y="3327718"/>
            <a:ext cx="409575" cy="72390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6C91B946-8E07-45A4-B834-41C98E84E84A}"/>
              </a:ext>
            </a:extLst>
          </p:cNvPr>
          <p:cNvSpPr txBox="1"/>
          <p:nvPr/>
        </p:nvSpPr>
        <p:spPr>
          <a:xfrm>
            <a:off x="10962658" y="3997748"/>
            <a:ext cx="10316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Adds commercial incentive</a:t>
            </a:r>
            <a:endParaRPr lang="ru-RU" sz="1200" b="1" dirty="0"/>
          </a:p>
        </p:txBody>
      </p:sp>
    </p:spTree>
    <p:extLst>
      <p:ext uri="{BB962C8B-B14F-4D97-AF65-F5344CB8AC3E}">
        <p14:creationId xmlns:p14="http://schemas.microsoft.com/office/powerpoint/2010/main" val="630401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upload.wikimedia.org/wikipedia/commons/thumb/0/0b/SWOT_en.svg/320px-SWOT_en.svg.png">
            <a:extLst>
              <a:ext uri="{FF2B5EF4-FFF2-40B4-BE49-F238E27FC236}">
                <a16:creationId xmlns:a16="http://schemas.microsoft.com/office/drawing/2014/main" id="{04B261BB-48F4-4540-A05A-348484DD96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3863" y="0"/>
            <a:ext cx="6273800" cy="7058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Image result for open access">
            <a:extLst>
              <a:ext uri="{FF2B5EF4-FFF2-40B4-BE49-F238E27FC236}">
                <a16:creationId xmlns:a16="http://schemas.microsoft.com/office/drawing/2014/main" id="{934CD724-AB87-4FD8-8412-10933C649B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1961" y="4499451"/>
            <a:ext cx="1312003" cy="640435"/>
          </a:xfrm>
          <a:prstGeom prst="rect">
            <a:avLst/>
          </a:prstGeom>
          <a:noFill/>
          <a:ln w="3810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BE17325-DB9C-4204-ACD3-61A3D65E97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71705" y="5947722"/>
            <a:ext cx="1132514" cy="548307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pic>
        <p:nvPicPr>
          <p:cNvPr id="11" name="Picture 2" descr="Image result for open access">
            <a:extLst>
              <a:ext uri="{FF2B5EF4-FFF2-40B4-BE49-F238E27FC236}">
                <a16:creationId xmlns:a16="http://schemas.microsoft.com/office/drawing/2014/main" id="{E3EC0543-9AAF-4140-8D37-67CA188216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17" y="4467076"/>
            <a:ext cx="1312003" cy="640435"/>
          </a:xfrm>
          <a:prstGeom prst="rect">
            <a:avLst/>
          </a:prstGeom>
          <a:noFill/>
          <a:ln w="3810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E447E10-A75C-465B-B4CA-D561641DCE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69761" y="5915347"/>
            <a:ext cx="1132514" cy="548307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6F91B42-7B8E-4465-87B4-AC16A9A238F2}"/>
              </a:ext>
            </a:extLst>
          </p:cNvPr>
          <p:cNvSpPr txBox="1"/>
          <p:nvPr/>
        </p:nvSpPr>
        <p:spPr>
          <a:xfrm>
            <a:off x="7877407" y="888413"/>
            <a:ext cx="3797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/>
              <a:t>NU Library </a:t>
            </a:r>
            <a:endParaRPr lang="ru-RU" sz="36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0CD6B54-2A0B-450D-8B9C-1B66CFF94C12}"/>
              </a:ext>
            </a:extLst>
          </p:cNvPr>
          <p:cNvSpPr txBox="1"/>
          <p:nvPr/>
        </p:nvSpPr>
        <p:spPr>
          <a:xfrm>
            <a:off x="7877407" y="332811"/>
            <a:ext cx="3797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/>
              <a:t>NU Researchers</a:t>
            </a:r>
            <a:endParaRPr lang="ru-RU" sz="36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FF8CA58-6943-4CB0-8658-E9221DF5F62F}"/>
              </a:ext>
            </a:extLst>
          </p:cNvPr>
          <p:cNvSpPr txBox="1"/>
          <p:nvPr/>
        </p:nvSpPr>
        <p:spPr>
          <a:xfrm>
            <a:off x="8067817" y="5301391"/>
            <a:ext cx="3797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/>
              <a:t>NU Students</a:t>
            </a:r>
            <a:endParaRPr lang="ru-RU" sz="36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61E9998-CF4F-44A4-8BF6-8A9517416FBD}"/>
              </a:ext>
            </a:extLst>
          </p:cNvPr>
          <p:cNvSpPr txBox="1"/>
          <p:nvPr/>
        </p:nvSpPr>
        <p:spPr>
          <a:xfrm>
            <a:off x="7466347" y="5947722"/>
            <a:ext cx="51003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/>
              <a:t>Kazakhstani Public</a:t>
            </a:r>
            <a:endParaRPr lang="ru-RU" sz="3600" dirty="0"/>
          </a:p>
        </p:txBody>
      </p:sp>
      <p:sp>
        <p:nvSpPr>
          <p:cNvPr id="17" name="Arrow: Down 16">
            <a:extLst>
              <a:ext uri="{FF2B5EF4-FFF2-40B4-BE49-F238E27FC236}">
                <a16:creationId xmlns:a16="http://schemas.microsoft.com/office/drawing/2014/main" id="{62DD4AC7-6222-4A45-A2F0-001FABF49860}"/>
              </a:ext>
            </a:extLst>
          </p:cNvPr>
          <p:cNvSpPr/>
          <p:nvPr/>
        </p:nvSpPr>
        <p:spPr>
          <a:xfrm>
            <a:off x="9455761" y="3768841"/>
            <a:ext cx="713064" cy="931447"/>
          </a:xfrm>
          <a:prstGeom prst="downArrow">
            <a:avLst/>
          </a:prstGeom>
          <a:solidFill>
            <a:schemeClr val="accent4">
              <a:alpha val="3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93775C3-D7E9-4378-8286-0733CB174F9F}"/>
              </a:ext>
            </a:extLst>
          </p:cNvPr>
          <p:cNvSpPr txBox="1"/>
          <p:nvPr/>
        </p:nvSpPr>
        <p:spPr>
          <a:xfrm>
            <a:off x="8056517" y="4655060"/>
            <a:ext cx="3797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/>
              <a:t>Other Scholars</a:t>
            </a:r>
            <a:endParaRPr lang="ru-RU" sz="36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FAFFEF6-0D2C-4B08-A64C-B77BB32DD573}"/>
              </a:ext>
            </a:extLst>
          </p:cNvPr>
          <p:cNvSpPr txBox="1"/>
          <p:nvPr/>
        </p:nvSpPr>
        <p:spPr>
          <a:xfrm>
            <a:off x="7787663" y="2484262"/>
            <a:ext cx="4224849" cy="1200329"/>
          </a:xfrm>
          <a:prstGeom prst="rect">
            <a:avLst/>
          </a:prstGeom>
          <a:noFill/>
          <a:ln w="28575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600" dirty="0"/>
              <a:t>Objective: </a:t>
            </a:r>
            <a:br>
              <a:rPr lang="en-US" sz="3600" dirty="0"/>
            </a:br>
            <a:r>
              <a:rPr lang="en-US" sz="3600" dirty="0"/>
              <a:t>Transfer knowledge</a:t>
            </a:r>
            <a:endParaRPr lang="ru-RU" sz="3600" dirty="0"/>
          </a:p>
        </p:txBody>
      </p:sp>
      <p:sp>
        <p:nvSpPr>
          <p:cNvPr id="20" name="Arrow: Down 19">
            <a:extLst>
              <a:ext uri="{FF2B5EF4-FFF2-40B4-BE49-F238E27FC236}">
                <a16:creationId xmlns:a16="http://schemas.microsoft.com/office/drawing/2014/main" id="{BF7A3336-F05E-411B-A8C4-1C6C9E795AA0}"/>
              </a:ext>
            </a:extLst>
          </p:cNvPr>
          <p:cNvSpPr/>
          <p:nvPr/>
        </p:nvSpPr>
        <p:spPr>
          <a:xfrm>
            <a:off x="9455761" y="1462936"/>
            <a:ext cx="713064" cy="931447"/>
          </a:xfrm>
          <a:prstGeom prst="downArrow">
            <a:avLst/>
          </a:prstGeom>
          <a:solidFill>
            <a:schemeClr val="accent4">
              <a:alpha val="3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F357094-B8CB-4760-9A58-35410CC2A435}"/>
              </a:ext>
            </a:extLst>
          </p:cNvPr>
          <p:cNvSpPr txBox="1"/>
          <p:nvPr/>
        </p:nvSpPr>
        <p:spPr>
          <a:xfrm>
            <a:off x="2715372" y="2062852"/>
            <a:ext cx="2245179" cy="46166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NU Researchers</a:t>
            </a:r>
            <a:endParaRPr lang="ru-RU" sz="24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856FF2C-1444-4E0C-8750-F8A2DECC7552}"/>
              </a:ext>
            </a:extLst>
          </p:cNvPr>
          <p:cNvSpPr txBox="1"/>
          <p:nvPr/>
        </p:nvSpPr>
        <p:spPr>
          <a:xfrm>
            <a:off x="2715372" y="3529012"/>
            <a:ext cx="2245179" cy="46166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NU Library</a:t>
            </a:r>
            <a:endParaRPr lang="ru-RU" sz="24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7EF5DED-DCB6-4E4D-AFE7-E45E253CEFB9}"/>
              </a:ext>
            </a:extLst>
          </p:cNvPr>
          <p:cNvSpPr txBox="1"/>
          <p:nvPr/>
        </p:nvSpPr>
        <p:spPr>
          <a:xfrm>
            <a:off x="5104894" y="2071849"/>
            <a:ext cx="2245179" cy="46166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NU Researchers</a:t>
            </a:r>
            <a:endParaRPr lang="ru-RU" sz="24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24D9853-E930-4031-B6B4-B79B6D0E7B4C}"/>
              </a:ext>
            </a:extLst>
          </p:cNvPr>
          <p:cNvSpPr txBox="1"/>
          <p:nvPr/>
        </p:nvSpPr>
        <p:spPr>
          <a:xfrm>
            <a:off x="5104894" y="3538009"/>
            <a:ext cx="2245179" cy="46166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NU Library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0373281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7F8BB00-CD58-4CC2-AD31-A73334ADA611}"/>
              </a:ext>
            </a:extLst>
          </p:cNvPr>
          <p:cNvSpPr txBox="1"/>
          <p:nvPr/>
        </p:nvSpPr>
        <p:spPr>
          <a:xfrm>
            <a:off x="1168400" y="289997"/>
            <a:ext cx="2908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/>
              <a:t>NU Library </a:t>
            </a:r>
            <a:endParaRPr lang="ru-RU" sz="3600" dirty="0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A832579C-C829-4AF6-B06C-30CC23EF0588}"/>
              </a:ext>
            </a:extLst>
          </p:cNvPr>
          <p:cNvCxnSpPr>
            <a:cxnSpLocks/>
          </p:cNvCxnSpPr>
          <p:nvPr/>
        </p:nvCxnSpPr>
        <p:spPr>
          <a:xfrm flipH="1">
            <a:off x="914400" y="1003300"/>
            <a:ext cx="1219200" cy="67310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E1787948-0D80-457E-BF01-ADC392DC3EB4}"/>
              </a:ext>
            </a:extLst>
          </p:cNvPr>
          <p:cNvCxnSpPr>
            <a:cxnSpLocks/>
          </p:cNvCxnSpPr>
          <p:nvPr/>
        </p:nvCxnSpPr>
        <p:spPr>
          <a:xfrm>
            <a:off x="2882900" y="1003300"/>
            <a:ext cx="1193800" cy="58420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A66189C5-4606-46FD-A5E2-A3A1B7C1CA98}"/>
              </a:ext>
            </a:extLst>
          </p:cNvPr>
          <p:cNvSpPr txBox="1"/>
          <p:nvPr/>
        </p:nvSpPr>
        <p:spPr>
          <a:xfrm>
            <a:off x="7505700" y="298012"/>
            <a:ext cx="3797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/>
              <a:t>NU Researchers</a:t>
            </a:r>
            <a:endParaRPr lang="ru-RU" sz="3600" dirty="0"/>
          </a:p>
        </p:txBody>
      </p:sp>
      <p:pic>
        <p:nvPicPr>
          <p:cNvPr id="21" name="Picture 2" descr="https://upload.wikimedia.org/wikipedia/commons/thumb/0/0b/SWOT_en.svg/320px-SWOT_en.svg.png">
            <a:extLst>
              <a:ext uri="{FF2B5EF4-FFF2-40B4-BE49-F238E27FC236}">
                <a16:creationId xmlns:a16="http://schemas.microsoft.com/office/drawing/2014/main" id="{5F7D6F2A-F0DC-41C3-A588-FA5B21B51B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0" y="2704399"/>
            <a:ext cx="1358900" cy="1528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 descr="https://upload.wikimedia.org/wikipedia/commons/thumb/0/0b/SWOT_en.svg/320px-SWOT_en.svg.png">
            <a:extLst>
              <a:ext uri="{FF2B5EF4-FFF2-40B4-BE49-F238E27FC236}">
                <a16:creationId xmlns:a16="http://schemas.microsoft.com/office/drawing/2014/main" id="{AF444095-74E6-4E20-8EB6-8D3BB86EE7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1276" y="2704399"/>
            <a:ext cx="1358900" cy="1528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" descr="https://upload.wikimedia.org/wikipedia/commons/thumb/0/0b/SWOT_en.svg/320px-SWOT_en.svg.png">
            <a:extLst>
              <a:ext uri="{FF2B5EF4-FFF2-40B4-BE49-F238E27FC236}">
                <a16:creationId xmlns:a16="http://schemas.microsoft.com/office/drawing/2014/main" id="{B8143902-9F65-4610-922F-E8C0C4E026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4700" y="2665510"/>
            <a:ext cx="1358900" cy="1528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" descr="https://upload.wikimedia.org/wikipedia/commons/thumb/0/0b/SWOT_en.svg/320px-SWOT_en.svg.png">
            <a:extLst>
              <a:ext uri="{FF2B5EF4-FFF2-40B4-BE49-F238E27FC236}">
                <a16:creationId xmlns:a16="http://schemas.microsoft.com/office/drawing/2014/main" id="{B668C25A-D79F-472D-B939-E4163918FB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9050" y="2728714"/>
            <a:ext cx="1358900" cy="1528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DB9D9166-05C4-4FBD-9D5D-38AFE8E6ACDD}"/>
              </a:ext>
            </a:extLst>
          </p:cNvPr>
          <p:cNvCxnSpPr>
            <a:cxnSpLocks/>
          </p:cNvCxnSpPr>
          <p:nvPr/>
        </p:nvCxnSpPr>
        <p:spPr>
          <a:xfrm flipH="1">
            <a:off x="7874000" y="1084151"/>
            <a:ext cx="1041400" cy="59898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32C54642-8364-431E-AE97-F8A7583A58CD}"/>
              </a:ext>
            </a:extLst>
          </p:cNvPr>
          <p:cNvCxnSpPr>
            <a:cxnSpLocks/>
          </p:cNvCxnSpPr>
          <p:nvPr/>
        </p:nvCxnSpPr>
        <p:spPr>
          <a:xfrm>
            <a:off x="9664700" y="1084151"/>
            <a:ext cx="1066800" cy="46949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8" name="Picture 27">
            <a:extLst>
              <a:ext uri="{FF2B5EF4-FFF2-40B4-BE49-F238E27FC236}">
                <a16:creationId xmlns:a16="http://schemas.microsoft.com/office/drawing/2014/main" id="{B7496322-FB12-484F-B7D7-1D74E8C471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20275" y="1846375"/>
            <a:ext cx="1822450" cy="882339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pic>
        <p:nvPicPr>
          <p:cNvPr id="29" name="Picture 2" descr="Image result for open access">
            <a:extLst>
              <a:ext uri="{FF2B5EF4-FFF2-40B4-BE49-F238E27FC236}">
                <a16:creationId xmlns:a16="http://schemas.microsoft.com/office/drawing/2014/main" id="{5D6DAF23-2E69-48B1-AF86-3948ED067A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897059"/>
            <a:ext cx="1653926" cy="807340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 descr="Image result for open access">
            <a:extLst>
              <a:ext uri="{FF2B5EF4-FFF2-40B4-BE49-F238E27FC236}">
                <a16:creationId xmlns:a16="http://schemas.microsoft.com/office/drawing/2014/main" id="{CC3F784F-3C74-4017-AE9D-669B0917E0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8975" y="1929549"/>
            <a:ext cx="1530350" cy="747018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C793B310-97F1-4582-AFAD-B63A913EA6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95537" y="1897059"/>
            <a:ext cx="1717763" cy="831655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3302E41C-A7F1-4718-A7D0-A19266015EAA}"/>
              </a:ext>
            </a:extLst>
          </p:cNvPr>
          <p:cNvCxnSpPr>
            <a:cxnSpLocks/>
          </p:cNvCxnSpPr>
          <p:nvPr/>
        </p:nvCxnSpPr>
        <p:spPr>
          <a:xfrm>
            <a:off x="1003300" y="4257477"/>
            <a:ext cx="520700" cy="78302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7E675DB9-BEE5-4A60-8A2C-F9111C65117A}"/>
              </a:ext>
            </a:extLst>
          </p:cNvPr>
          <p:cNvCxnSpPr>
            <a:cxnSpLocks/>
          </p:cNvCxnSpPr>
          <p:nvPr/>
        </p:nvCxnSpPr>
        <p:spPr>
          <a:xfrm flipH="1">
            <a:off x="3370218" y="4257477"/>
            <a:ext cx="584200" cy="85090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8D3121B3-43AA-4673-AD24-429B6ECD734B}"/>
              </a:ext>
            </a:extLst>
          </p:cNvPr>
          <p:cNvSpPr txBox="1"/>
          <p:nvPr/>
        </p:nvSpPr>
        <p:spPr>
          <a:xfrm>
            <a:off x="-40605" y="5100376"/>
            <a:ext cx="56476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/>
              <a:t>Strategy/Recommendations/</a:t>
            </a:r>
            <a:br>
              <a:rPr lang="en-US" sz="3600" dirty="0"/>
            </a:br>
            <a:r>
              <a:rPr lang="en-US" sz="3600" dirty="0"/>
              <a:t>Limitations</a:t>
            </a:r>
            <a:endParaRPr lang="ru-RU" sz="3600" dirty="0"/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692A2D93-2A28-41A5-942F-8857172C8D0D}"/>
              </a:ext>
            </a:extLst>
          </p:cNvPr>
          <p:cNvCxnSpPr>
            <a:cxnSpLocks/>
          </p:cNvCxnSpPr>
          <p:nvPr/>
        </p:nvCxnSpPr>
        <p:spPr>
          <a:xfrm>
            <a:off x="7907382" y="4290991"/>
            <a:ext cx="520700" cy="78302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8A81897F-7F0E-4D1C-A1C9-4A853914C4BF}"/>
              </a:ext>
            </a:extLst>
          </p:cNvPr>
          <p:cNvCxnSpPr>
            <a:cxnSpLocks/>
          </p:cNvCxnSpPr>
          <p:nvPr/>
        </p:nvCxnSpPr>
        <p:spPr>
          <a:xfrm flipH="1">
            <a:off x="10274300" y="4290991"/>
            <a:ext cx="584200" cy="85090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205A42DD-BBFB-4ACA-8FAE-89946A42DE15}"/>
              </a:ext>
            </a:extLst>
          </p:cNvPr>
          <p:cNvCxnSpPr>
            <a:cxnSpLocks/>
            <a:stCxn id="46" idx="2"/>
          </p:cNvCxnSpPr>
          <p:nvPr/>
        </p:nvCxnSpPr>
        <p:spPr>
          <a:xfrm>
            <a:off x="2783223" y="6300705"/>
            <a:ext cx="1801477" cy="16647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9BDB3C6C-64FB-411D-B6A1-539DC5DE1A02}"/>
              </a:ext>
            </a:extLst>
          </p:cNvPr>
          <p:cNvCxnSpPr>
            <a:cxnSpLocks/>
            <a:stCxn id="34" idx="2"/>
          </p:cNvCxnSpPr>
          <p:nvPr/>
        </p:nvCxnSpPr>
        <p:spPr>
          <a:xfrm flipH="1">
            <a:off x="7476456" y="6256261"/>
            <a:ext cx="1718344" cy="21092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9B9A0AAE-A425-4EA4-BE00-94C0C2A4B0BD}"/>
              </a:ext>
            </a:extLst>
          </p:cNvPr>
          <p:cNvSpPr txBox="1"/>
          <p:nvPr/>
        </p:nvSpPr>
        <p:spPr>
          <a:xfrm>
            <a:off x="4143375" y="6144017"/>
            <a:ext cx="3797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/>
              <a:t>Negotiation</a:t>
            </a:r>
            <a:endParaRPr lang="ru-RU" sz="360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81288BC-F4F9-40D6-B250-3A15DE98AC59}"/>
              </a:ext>
            </a:extLst>
          </p:cNvPr>
          <p:cNvSpPr txBox="1"/>
          <p:nvPr/>
        </p:nvSpPr>
        <p:spPr>
          <a:xfrm>
            <a:off x="6370972" y="5055932"/>
            <a:ext cx="56476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/>
              <a:t>Strategy/Recommendations/</a:t>
            </a:r>
            <a:br>
              <a:rPr lang="en-US" sz="3600" dirty="0"/>
            </a:br>
            <a:r>
              <a:rPr lang="en-US" sz="3600" dirty="0"/>
              <a:t>Limitations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2783128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09E010-FC07-4587-BDDE-09A727D11C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3759" y="2571430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 sz="6600" b="1" dirty="0"/>
              <a:t>What conclusions can we make? </a:t>
            </a:r>
            <a:endParaRPr lang="ru-RU" sz="6600" b="1" dirty="0"/>
          </a:p>
        </p:txBody>
      </p:sp>
    </p:spTree>
    <p:extLst>
      <p:ext uri="{BB962C8B-B14F-4D97-AF65-F5344CB8AC3E}">
        <p14:creationId xmlns:p14="http://schemas.microsoft.com/office/powerpoint/2010/main" val="2189451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256</TotalTime>
  <Words>72</Words>
  <Application>Microsoft Office PowerPoint</Application>
  <PresentationFormat>Widescreen</PresentationFormat>
  <Paragraphs>24</Paragraphs>
  <Slides>6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Garamond</vt:lpstr>
      <vt:lpstr>Office Theme</vt:lpstr>
      <vt:lpstr>Acrobat Document</vt:lpstr>
      <vt:lpstr>Publishing Models:  Open Access vs. Subscription </vt:lpstr>
      <vt:lpstr>PowerPoint Presentation</vt:lpstr>
      <vt:lpstr>PowerPoint Presentation</vt:lpstr>
      <vt:lpstr>PowerPoint Presentation</vt:lpstr>
      <vt:lpstr>PowerPoint Presentation</vt:lpstr>
      <vt:lpstr>What conclusions can we make?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Publishing Models:  Open Access vs. Subscription</dc:title>
  <dc:creator>Philip Montgomery</dc:creator>
  <cp:lastModifiedBy>Philip Montgomery</cp:lastModifiedBy>
  <cp:revision>18</cp:revision>
  <dcterms:created xsi:type="dcterms:W3CDTF">2017-10-23T04:58:14Z</dcterms:created>
  <dcterms:modified xsi:type="dcterms:W3CDTF">2017-10-24T08:16:16Z</dcterms:modified>
</cp:coreProperties>
</file>