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7" r:id="rId4"/>
    <p:sldId id="271" r:id="rId5"/>
    <p:sldId id="274" r:id="rId6"/>
    <p:sldId id="273" r:id="rId7"/>
    <p:sldId id="264" r:id="rId8"/>
    <p:sldId id="263" r:id="rId9"/>
    <p:sldId id="275" r:id="rId10"/>
    <p:sldId id="276" r:id="rId11"/>
    <p:sldId id="266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6923ED-E939-482D-8012-2FB328583496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dnote.com/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ary.nu.edu.kz/" TargetMode="External"/><Relationship Id="rId2" Type="http://schemas.openxmlformats.org/officeDocument/2006/relationships/hyperlink" Target="mailto:darya.zvonareva@nu.edu.k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://endnote.com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en.wikipedia.org/wiki/Comparison_of_reference_management_software" TargetMode="External"/><Relationship Id="rId7" Type="http://schemas.openxmlformats.org/officeDocument/2006/relationships/hyperlink" Target="http://www.proquest.com/products-services/refworks.html" TargetMode="External"/><Relationship Id="rId12" Type="http://schemas.openxmlformats.org/officeDocument/2006/relationships/image" Target="../media/image8.png"/><Relationship Id="rId17" Type="http://schemas.openxmlformats.org/officeDocument/2006/relationships/hyperlink" Target="http://www.citeulike.org/" TargetMode="External"/><Relationship Id="rId2" Type="http://schemas.openxmlformats.org/officeDocument/2006/relationships/hyperlink" Target="http://www.library.wisc.edu/citation-managers/comparison.html" TargetMode="External"/><Relationship Id="rId16" Type="http://schemas.openxmlformats.org/officeDocument/2006/relationships/image" Target="../media/image10.png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hyperlink" Target="http://www.jabref.org/" TargetMode="External"/><Relationship Id="rId5" Type="http://schemas.openxmlformats.org/officeDocument/2006/relationships/hyperlink" Target="https://www.mendeley.com/" TargetMode="External"/><Relationship Id="rId15" Type="http://schemas.openxmlformats.org/officeDocument/2006/relationships/hyperlink" Target="http://www.citavi.com/" TargetMode="External"/><Relationship Id="rId10" Type="http://schemas.openxmlformats.org/officeDocument/2006/relationships/image" Target="../media/image7.png"/><Relationship Id="rId19" Type="http://schemas.openxmlformats.org/officeDocument/2006/relationships/hyperlink" Target="http://www.papersapp.com/" TargetMode="External"/><Relationship Id="rId4" Type="http://schemas.openxmlformats.org/officeDocument/2006/relationships/hyperlink" Target="http://www.libraries.psu.edu/psul/lls/choose_citation_mgr.html" TargetMode="External"/><Relationship Id="rId9" Type="http://schemas.openxmlformats.org/officeDocument/2006/relationships/hyperlink" Target="https://www.zotero.org/" TargetMode="External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://www.citavi.com/" TargetMode="Externa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s://www.mendeley.com/" TargetMode="Externa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ww.zotero.org/" TargetMode="Externa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3198" y="1196752"/>
            <a:ext cx="5429200" cy="2133600"/>
          </a:xfrm>
        </p:spPr>
        <p:txBody>
          <a:bodyPr>
            <a:normAutofit/>
          </a:bodyPr>
          <a:lstStyle/>
          <a:p>
            <a:r>
              <a:rPr lang="ru-RU" sz="4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Библиоменеджеры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Обзор инструментов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115616" y="6078755"/>
            <a:ext cx="5271991" cy="563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Астана, 2016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5783" y="3861048"/>
            <a:ext cx="55446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Дарья Звонарёва</a:t>
            </a:r>
          </a:p>
          <a:p>
            <a:pPr algn="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Эксперт-менеджер Службы обслуживания пользователей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Предметный библиотекарь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Laboratory Astana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Назарбаев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C:\Users\darya.zvonareva\Documents\pub\posters\img\47018_606926859333251_214507979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4326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319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0" y="21942"/>
            <a:ext cx="7536769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57"/>
          <a:stretch/>
        </p:blipFill>
        <p:spPr bwMode="auto">
          <a:xfrm>
            <a:off x="107504" y="3486835"/>
            <a:ext cx="3316364" cy="31461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035" y="3573016"/>
            <a:ext cx="3863257" cy="2852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4"/>
          <a:stretch/>
        </p:blipFill>
        <p:spPr bwMode="auto">
          <a:xfrm>
            <a:off x="3275856" y="5454948"/>
            <a:ext cx="5161923" cy="13659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0" descr="http://library.nmmu.ac.za/library/media/Store/images/Home%20page/endnote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270" y="188640"/>
            <a:ext cx="2090464" cy="75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590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916832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00CC"/>
              </a:buClr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 возможностью категоризации и поиска по множеству критериев;</a:t>
            </a:r>
          </a:p>
          <a:p>
            <a:pPr marL="285750" indent="-285750" algn="just">
              <a:buClr>
                <a:srgbClr val="0000CC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организации цитат и заметок;</a:t>
            </a:r>
          </a:p>
          <a:p>
            <a:pPr marL="285750" indent="-285750" algn="just">
              <a:buClr>
                <a:srgbClr val="0000CC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автоматического составления списков ссылок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библиографий различных стилей;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00CC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организации коллективной работы с текстами и коллективных библиотек;</a:t>
            </a:r>
          </a:p>
          <a:p>
            <a:pPr marL="285750" indent="-285750" algn="just">
              <a:buClr>
                <a:srgbClr val="0000CC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мобильная система управления информацией, доступная как с локального компьютера, так и в режиме онлайн.</a:t>
            </a:r>
          </a:p>
        </p:txBody>
      </p:sp>
      <p:sp>
        <p:nvSpPr>
          <p:cNvPr id="5" name="Rectangle 4"/>
          <p:cNvSpPr/>
          <p:nvPr/>
        </p:nvSpPr>
        <p:spPr>
          <a:xfrm>
            <a:off x="467544" y="980728"/>
            <a:ext cx="43278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Библиоменеджер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354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449" y="1412776"/>
            <a:ext cx="7483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Дарья Звонарёва</a:t>
            </a:r>
          </a:p>
          <a:p>
            <a:pPr algn="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Эксперт-менеджер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Информационно-библиографической службы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Предметный библиотекарь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Astana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NURIS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Назарбаев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</a:t>
            </a:r>
          </a:p>
          <a:p>
            <a:pPr algn="r"/>
            <a:endParaRPr lang="ru-RU" sz="2400" dirty="0" smtClean="0">
              <a:hlinkClick r:id="rId2"/>
            </a:endParaRPr>
          </a:p>
          <a:p>
            <a:pPr algn="r"/>
            <a:endParaRPr lang="ru-RU" sz="2400" dirty="0" smtClean="0">
              <a:hlinkClick r:id="rId2"/>
            </a:endParaRPr>
          </a:p>
          <a:p>
            <a:pPr algn="r"/>
            <a:r>
              <a:rPr lang="en-US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darya.zvonareva@nu.edu.kz</a:t>
            </a:r>
            <a:endParaRPr lang="en-US" sz="2400" u="sng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algn="r"/>
            <a:r>
              <a:rPr lang="en-US" sz="2400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www.library.nu.edu.kz</a:t>
            </a:r>
            <a:endParaRPr lang="ru-RU" sz="2400" u="sng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98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121359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Библиографический менеджер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программа для работы с библиотекой: хранения библиографических данных, текстов, оформления списков литературы и цитат.</a:t>
            </a:r>
          </a:p>
        </p:txBody>
      </p:sp>
      <p:sp>
        <p:nvSpPr>
          <p:cNvPr id="6" name="Rectangle 5"/>
          <p:cNvSpPr/>
          <p:nvPr/>
        </p:nvSpPr>
        <p:spPr>
          <a:xfrm>
            <a:off x="514874" y="2204864"/>
            <a:ext cx="41863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AutoNum type="arabicParenR"/>
            </a:pP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и упорядочить </a:t>
            </a: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библиотеку:</a:t>
            </a:r>
          </a:p>
          <a:p>
            <a:endParaRPr lang="ru-RU" sz="16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полные тексты и описания материалов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Управлять коллекцией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материалов, цитатами, черновиками, главами, заметками,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PDFs,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ссылками на электронные источники и т.д.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Импортировать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из онлайн баз данных, библиотечных каталогов или Интернет источников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Коллективно использовать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другими учеными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всех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82229" y="2204864"/>
            <a:ext cx="41404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/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втоматизируют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оформления ссылок и составления библиографических </a:t>
            </a: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списков:</a:t>
            </a:r>
          </a:p>
          <a:p>
            <a:pPr marL="266700" indent="-266700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Собирать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организовывать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и цитаты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внутри текстовые ссылки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библиографические списки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сноски в различных стилях 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MLA, Chicago, APA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ГОСТ и т.д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в текстовом редакторе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843808" y="1556792"/>
            <a:ext cx="3034210" cy="540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9436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7724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6012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4300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2588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0876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9164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pitchFamily="2" charset="2"/>
              <a:buNone/>
            </a:pPr>
            <a:r>
              <a:rPr lang="ru-RU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и возможности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http://lgimages.s3.amazonaws.com/data/imagemanager/45881/ref-manage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689" y="4759409"/>
            <a:ext cx="3485539" cy="200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115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501689" y="67262"/>
            <a:ext cx="3942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выбора из более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видов </a:t>
            </a:r>
            <a:endParaRPr lang="ru-RU" b="1" dirty="0" smtClean="0">
              <a:solidFill>
                <a:srgbClr val="0000CC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9555" y="548680"/>
            <a:ext cx="8410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Онлайн/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Оффлайн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(стационарная программа синхронизированная с личным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кабинетом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портале)</a:t>
            </a:r>
          </a:p>
          <a:p>
            <a:pPr marL="285750" indent="-285750" algn="just" fontAlgn="base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 (приложения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смартфонов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планшетов)</a:t>
            </a:r>
          </a:p>
          <a:p>
            <a:pPr marL="285750" indent="-285750" algn="just" fontAlgn="base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между собой – возможность импорта ссылок из одного БМ в другой</a:t>
            </a:r>
          </a:p>
          <a:p>
            <a:pPr marL="285750" indent="-285750" algn="just" fontAlgn="base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с текстовым редактором</a:t>
            </a:r>
          </a:p>
          <a:p>
            <a:pPr marL="285750" indent="-285750" algn="just" fontAlgn="base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</a:t>
            </a:r>
          </a:p>
          <a:p>
            <a:pPr marL="285750" indent="-285750" algn="just" fontAlgn="base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полных текстов</a:t>
            </a:r>
          </a:p>
          <a:p>
            <a:pPr marL="285750" indent="-285750" algn="just" fontAlgn="base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«Фишки»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6348" y="5589240"/>
            <a:ext cx="814811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>
              <a:buClr>
                <a:srgbClr val="0000CC"/>
              </a:buClr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таблицы: </a:t>
            </a:r>
            <a:endParaRPr lang="ru-RU" sz="140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271463" indent="-271463">
              <a:buClr>
                <a:srgbClr val="0000CC"/>
              </a:buClr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Comparison of reference management software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Wikipedia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271463" indent="-271463">
              <a:spcBef>
                <a:spcPts val="0"/>
              </a:spcBef>
              <a:buClr>
                <a:srgbClr val="0000CC"/>
              </a:buClr>
            </a:pPr>
            <a:r>
              <a:rPr lang="en-US" sz="14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Citation </a:t>
            </a:r>
            <a:r>
              <a:rPr lang="en-US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Managers Comparison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(Университет Висконсина Мэдисона)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Clr>
                <a:srgbClr val="0000CC"/>
              </a:buClr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Choosing a Citation Manager: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Zotero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Mendeley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, Endnote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(Библиотеки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Пенсильванского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государственного университета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05153" y="5589240"/>
            <a:ext cx="82793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95736" y="2695760"/>
            <a:ext cx="5134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buClr>
                <a:srgbClr val="0000CC"/>
              </a:buCl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выбора – работать без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библиоменеджера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 descr="https://c1.staticflickr.com/9/8001/7603613940_cc8568c546_b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21" y="3429000"/>
            <a:ext cx="2160240" cy="52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6" descr="http://acadcomp.asp.radford.edu/RefWorks/images/refworks_logo.pn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21" y="4898075"/>
            <a:ext cx="2632728" cy="53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 descr="https://comparative-lit.blogs.rutgers.edu/files/2015/05/zotero-logo-520x245.pn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95533"/>
            <a:ext cx="1390026" cy="65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2" descr="https://www.tub.tuhh.de/wp-content/uploads/2012/05/JabRef-Logo.pn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159" y="3445504"/>
            <a:ext cx="2215740" cy="49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0" descr="http://library.nmmu.ac.za/library/media/Store/images/Home%20page/endnote.png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626" y="4065395"/>
            <a:ext cx="2090464" cy="75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0" descr="http://www.ulb.uni-muenster.de/imperia/md/images/ulb-tutor2/literaturverwaltung/citavi-logo_348.pn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08570"/>
            <a:ext cx="1152128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 descr="https://upload.wikimedia.org/wikipedia/en/f/f7/Citeulike_logo.png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960868"/>
            <a:ext cx="2215740" cy="55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8" descr="http://www.esicm.org/gallery/5390426f0dbaa.png">
            <a:hlinkClick r:id="rId19"/>
          </p:cNvPr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17" r="32876" b="6067"/>
          <a:stretch/>
        </p:blipFill>
        <p:spPr bwMode="auto">
          <a:xfrm>
            <a:off x="7024090" y="3429000"/>
            <a:ext cx="1512168" cy="213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151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401964"/>
              </p:ext>
            </p:extLst>
          </p:nvPr>
        </p:nvGraphicFramePr>
        <p:xfrm>
          <a:off x="107504" y="476672"/>
          <a:ext cx="8568952" cy="5456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202"/>
                <a:gridCol w="816006"/>
                <a:gridCol w="864096"/>
                <a:gridCol w="792088"/>
                <a:gridCol w="864096"/>
                <a:gridCol w="1080120"/>
                <a:gridCol w="792088"/>
                <a:gridCol w="936104"/>
                <a:gridCol w="720080"/>
                <a:gridCol w="648072"/>
              </a:tblGrid>
              <a:tr h="317535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EndNote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Mendeley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Papers2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Refworks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Zotero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EasyBib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CiteULike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Citavi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JabRef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794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Интеграция с текстовым редактором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62904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Онлайн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</a:p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оффлайн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-/+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+/+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+/+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+/+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-/+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+/+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+/-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2711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Стили цитирования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 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6500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официальных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пользователь</a:t>
                      </a:r>
                    </a:p>
                    <a:p>
                      <a:pPr algn="l"/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ских</a:t>
                      </a:r>
                      <a:endParaRPr 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MLA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4300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847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Хранение полных текстов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083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Экспорт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между БМ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083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Групповая работа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083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Мобильная версия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794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Платность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дней теста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Gb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300 Mb</a:t>
                      </a:r>
                      <a:endParaRPr 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l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100 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книг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45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5576" y="437829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библиотечных менеджеров в Назарбаев Университете</a:t>
            </a:r>
            <a:endParaRPr lang="ru-RU" b="1" dirty="0" smtClean="0">
              <a:solidFill>
                <a:srgbClr val="0000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30658"/>
            <a:ext cx="6615260" cy="366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84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10" y="116632"/>
            <a:ext cx="7319893" cy="662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2843808" y="762971"/>
            <a:ext cx="158417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4774709" y="45357"/>
            <a:ext cx="445363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4220838" y="45357"/>
            <a:ext cx="504056" cy="3600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5272356" y="45356"/>
            <a:ext cx="504056" cy="3600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3635896" y="2276872"/>
            <a:ext cx="1138813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1943708" y="6060115"/>
            <a:ext cx="180020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85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6632"/>
            <a:ext cx="6336704" cy="3141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http://www.ulb.uni-muenster.de/imperia/md/images/ulb-tutor2/literaturverwaltung/citavi-logo_34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62" y="476672"/>
            <a:ext cx="1152128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2123728" y="332656"/>
            <a:ext cx="157432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5047466" cy="427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1979712" y="3537012"/>
            <a:ext cx="104211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1"/>
          <p:cNvSpPr/>
          <p:nvPr/>
        </p:nvSpPr>
        <p:spPr>
          <a:xfrm>
            <a:off x="179512" y="1052736"/>
            <a:ext cx="16966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>
                <a:hlinkClick r:id="rId5"/>
              </a:rPr>
              <a:t>http://www.citavi.com/</a:t>
            </a:r>
            <a:endParaRPr lang="ru-RU" sz="1200" dirty="0">
              <a:hlinkClick r:id="rId5"/>
            </a:endParaRPr>
          </a:p>
        </p:txBody>
      </p:sp>
      <p:sp>
        <p:nvSpPr>
          <p:cNvPr id="6" name="Oval 5"/>
          <p:cNvSpPr/>
          <p:nvPr/>
        </p:nvSpPr>
        <p:spPr>
          <a:xfrm>
            <a:off x="739794" y="2651954"/>
            <a:ext cx="86409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509120"/>
            <a:ext cx="5566329" cy="225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4355976" y="4941168"/>
            <a:ext cx="86409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7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786"/>
            <a:ext cx="3384376" cy="30649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32"/>
          <a:stretch/>
        </p:blipFill>
        <p:spPr bwMode="auto">
          <a:xfrm>
            <a:off x="186422" y="4846598"/>
            <a:ext cx="6963570" cy="18680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044472"/>
            <a:ext cx="5119817" cy="373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9" descr="https://c1.staticflickr.com/9/8001/7603613940_cc8568c546_b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69513"/>
            <a:ext cx="2160240" cy="52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588225" y="692696"/>
            <a:ext cx="216024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300" dirty="0"/>
              <a:t>https://www.mendeley.com/</a:t>
            </a: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29065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72" y="4077072"/>
            <a:ext cx="8704523" cy="26395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593594" cy="3141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117" y="620688"/>
            <a:ext cx="5271778" cy="324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6" descr="https://comparative-lit.blogs.rutgers.edu/files/2015/05/zotero-logo-520x245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80150"/>
            <a:ext cx="1390026" cy="65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6277" y="3574800"/>
            <a:ext cx="22141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https://www.zotero.org/groups/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176501143"/>
      </p:ext>
    </p:extLst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1099</TotalTime>
  <Words>331</Words>
  <Application>Microsoft Office PowerPoint</Application>
  <PresentationFormat>On-screen Show (4:3)</PresentationFormat>
  <Paragraphs>147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Composite</vt:lpstr>
      <vt:lpstr>Библиоменеджеры.  Обзор инструментов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Библиоменеджеры.  Обзор инструментов</dc:title>
  <dc:creator>Darya Zvonareva</dc:creator>
  <cp:lastModifiedBy>Darya Zvonareva</cp:lastModifiedBy>
  <cp:revision>48</cp:revision>
  <dcterms:created xsi:type="dcterms:W3CDTF">2016-02-28T08:01:57Z</dcterms:created>
  <dcterms:modified xsi:type="dcterms:W3CDTF">2016-05-23T10:57:41Z</dcterms:modified>
</cp:coreProperties>
</file>