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68" r:id="rId1"/>
  </p:sldMasterIdLst>
  <p:notesMasterIdLst>
    <p:notesMasterId r:id="rId16"/>
  </p:notesMasterIdLst>
  <p:sldIdLst>
    <p:sldId id="256" r:id="rId2"/>
    <p:sldId id="257" r:id="rId3"/>
    <p:sldId id="261" r:id="rId4"/>
    <p:sldId id="259" r:id="rId5"/>
    <p:sldId id="262" r:id="rId6"/>
    <p:sldId id="264" r:id="rId7"/>
    <p:sldId id="268" r:id="rId8"/>
    <p:sldId id="266" r:id="rId9"/>
    <p:sldId id="265" r:id="rId10"/>
    <p:sldId id="267" r:id="rId11"/>
    <p:sldId id="269" r:id="rId12"/>
    <p:sldId id="270" r:id="rId13"/>
    <p:sldId id="271" r:id="rId14"/>
    <p:sldId id="272"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09" autoAdjust="0"/>
    <p:restoredTop sz="94660"/>
  </p:normalViewPr>
  <p:slideViewPr>
    <p:cSldViewPr>
      <p:cViewPr varScale="1">
        <p:scale>
          <a:sx n="69" d="100"/>
          <a:sy n="69" d="100"/>
        </p:scale>
        <p:origin x="-130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837890-A8A7-4646-B9D0-D4FF4C0F6312}" type="datetimeFigureOut">
              <a:rPr lang="ru-RU" smtClean="0"/>
              <a:t>06.10.2021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C37ECE-E496-417D-B95A-28E24042001B}" type="slidenum">
              <a:rPr lang="ru-RU" smtClean="0"/>
              <a:t>‹#›</a:t>
            </a:fld>
            <a:endParaRPr lang="ru-RU"/>
          </a:p>
        </p:txBody>
      </p:sp>
    </p:spTree>
    <p:extLst>
      <p:ext uri="{BB962C8B-B14F-4D97-AF65-F5344CB8AC3E}">
        <p14:creationId xmlns:p14="http://schemas.microsoft.com/office/powerpoint/2010/main" val="172333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verywellhealth.com/cervical-cancer-4012703"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verywellhealth.com/what-you-need-to-know-about-your-cervix-513843"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kern="1200" dirty="0" smtClean="0">
                <a:solidFill>
                  <a:schemeClr val="tx1"/>
                </a:solidFill>
                <a:effectLst/>
                <a:latin typeface="+mn-lt"/>
                <a:ea typeface="+mn-ea"/>
                <a:cs typeface="+mn-cs"/>
              </a:rPr>
              <a:t>Cervical cancer develops in a woman's cervix (the entrance to the uterus from the vagina).  </a:t>
            </a:r>
          </a:p>
          <a:p>
            <a:r>
              <a:rPr lang="en-US" sz="1200" b="0" i="0" kern="1200" dirty="0" smtClean="0">
                <a:solidFill>
                  <a:schemeClr val="tx1"/>
                </a:solidFill>
                <a:effectLst/>
                <a:latin typeface="+mn-lt"/>
                <a:ea typeface="+mn-ea"/>
                <a:cs typeface="+mn-cs"/>
              </a:rPr>
              <a:t>one of the most successfully treatable forms of cancer</a:t>
            </a:r>
          </a:p>
          <a:p>
            <a:r>
              <a:rPr lang="en-US" sz="1200" b="0" i="0" kern="1200" dirty="0" smtClean="0">
                <a:solidFill>
                  <a:schemeClr val="tx1"/>
                </a:solidFill>
                <a:effectLst/>
                <a:latin typeface="+mn-lt"/>
                <a:ea typeface="+mn-ea"/>
                <a:cs typeface="+mn-cs"/>
              </a:rPr>
              <a:t>Almost all cervical cancer cases (99%) are linked to infection with high-risk human papillomaviruses (HPV), an extremely common virus transmitted through sexual contact.</a:t>
            </a:r>
          </a:p>
          <a:p>
            <a:r>
              <a:rPr lang="en-US" sz="1200" b="0" i="0" kern="1200" dirty="0" smtClean="0">
                <a:solidFill>
                  <a:schemeClr val="tx1"/>
                </a:solidFill>
                <a:effectLst/>
                <a:latin typeface="+mn-lt"/>
                <a:ea typeface="+mn-ea"/>
                <a:cs typeface="+mn-cs"/>
              </a:rPr>
              <a:t>Although most infections with HPV resolve spontaneously and cause no symptoms, persistent infection can cause cervical cancer in women.</a:t>
            </a:r>
          </a:p>
          <a:p>
            <a:r>
              <a:rPr lang="en-US" sz="1200" b="0" i="0" kern="1200" dirty="0" smtClean="0">
                <a:solidFill>
                  <a:schemeClr val="tx1"/>
                </a:solidFill>
                <a:effectLst/>
                <a:latin typeface="+mn-lt"/>
                <a:ea typeface="+mn-ea"/>
                <a:cs typeface="+mn-cs"/>
              </a:rPr>
              <a:t>With a comprehensive approach to prevent, screen and treat, cervical cancer can be eliminated as a public health problem within a generation.</a:t>
            </a:r>
          </a:p>
          <a:p>
            <a:r>
              <a:rPr lang="en-US" sz="1200" b="0" i="0" kern="1200" dirty="0" smtClean="0">
                <a:solidFill>
                  <a:schemeClr val="tx1"/>
                </a:solidFill>
                <a:effectLst/>
                <a:latin typeface="+mn-lt"/>
                <a:ea typeface="+mn-ea"/>
                <a:cs typeface="+mn-cs"/>
              </a:rPr>
              <a:t>Cervical cancer is the fourth most common cancer in women. In 2018, an estimated 570 000 women were diagnosed with cervical cancer worldwide and about 311 000 women died from the disease.</a:t>
            </a:r>
          </a:p>
          <a:p>
            <a:endParaRPr lang="ru-RU" dirty="0"/>
          </a:p>
        </p:txBody>
      </p:sp>
      <p:sp>
        <p:nvSpPr>
          <p:cNvPr id="4" name="Номер слайда 3"/>
          <p:cNvSpPr>
            <a:spLocks noGrp="1"/>
          </p:cNvSpPr>
          <p:nvPr>
            <p:ph type="sldNum" sz="quarter" idx="10"/>
          </p:nvPr>
        </p:nvSpPr>
        <p:spPr/>
        <p:txBody>
          <a:bodyPr/>
          <a:lstStyle/>
          <a:p>
            <a:fld id="{0DC37ECE-E496-417D-B95A-28E24042001B}" type="slidenum">
              <a:rPr lang="ru-RU" smtClean="0"/>
              <a:t>3</a:t>
            </a:fld>
            <a:endParaRPr lang="ru-RU"/>
          </a:p>
        </p:txBody>
      </p:sp>
    </p:spTree>
    <p:extLst>
      <p:ext uri="{BB962C8B-B14F-4D97-AF65-F5344CB8AC3E}">
        <p14:creationId xmlns:p14="http://schemas.microsoft.com/office/powerpoint/2010/main" val="820166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a:r>
              <a:rPr lang="en-US" sz="1200" b="0" i="1" u="sng" kern="1200" dirty="0" smtClean="0">
                <a:solidFill>
                  <a:schemeClr val="tx1"/>
                </a:solidFill>
                <a:effectLst/>
                <a:latin typeface="+mn-lt"/>
                <a:ea typeface="+mn-ea"/>
                <a:cs typeface="+mn-cs"/>
              </a:rPr>
              <a:t>TO eliminate cervical cancer in the world, all countries till 2030 should fulfil certain requirements:</a:t>
            </a:r>
            <a:endParaRPr lang="en-US" b="0" dirty="0" smtClean="0">
              <a:effectLst/>
            </a:endParaRPr>
          </a:p>
          <a:p>
            <a:pPr rtl="0"/>
            <a:r>
              <a:rPr lang="en-US" sz="1200" b="0" i="1" u="sng"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(1) 90% of girls should be fully vaccinated with the HPV vaccine by 15 years of age;</a:t>
            </a:r>
            <a:endParaRPr lang="en-US" b="0" dirty="0" smtClean="0">
              <a:effectLst/>
            </a:endParaRPr>
          </a:p>
          <a:p>
            <a:pPr rtl="0"/>
            <a:r>
              <a:rPr lang="en-US" sz="1200" b="0" i="0" u="none" strike="noStrike" kern="1200" dirty="0" smtClean="0">
                <a:solidFill>
                  <a:schemeClr val="tx1"/>
                </a:solidFill>
                <a:effectLst/>
                <a:latin typeface="+mn-lt"/>
                <a:ea typeface="+mn-ea"/>
                <a:cs typeface="+mn-cs"/>
              </a:rPr>
              <a:t>(2) 70% of women should be screened using a high-performance test by age 35 and again by 45;</a:t>
            </a:r>
            <a:endParaRPr lang="en-US" b="0" dirty="0" smtClean="0">
              <a:effectLst/>
            </a:endParaRPr>
          </a:p>
          <a:p>
            <a:pPr rtl="0"/>
            <a:r>
              <a:rPr lang="en-US" sz="1200" b="0" i="0" u="none" strike="noStrike" kern="1200" dirty="0" smtClean="0">
                <a:solidFill>
                  <a:schemeClr val="tx1"/>
                </a:solidFill>
                <a:effectLst/>
                <a:latin typeface="+mn-lt"/>
                <a:ea typeface="+mn-ea"/>
                <a:cs typeface="+mn-cs"/>
              </a:rPr>
              <a:t>(3) 90% of women identified with cervical neoplastic lesions disease should receive treatment (90% of women with pre-cancer treated and 90% of women with invasive cancer managed)</a:t>
            </a:r>
            <a:endParaRPr lang="en-US" b="0" dirty="0" smtClean="0">
              <a:effectLst/>
            </a:endParaRPr>
          </a:p>
          <a:p>
            <a:pPr rtl="0"/>
            <a:r>
              <a:rPr lang="en-US" sz="1200" b="0" i="0" u="sng" kern="1200" dirty="0" smtClean="0">
                <a:solidFill>
                  <a:schemeClr val="tx1"/>
                </a:solidFill>
                <a:effectLst/>
                <a:latin typeface="+mn-lt"/>
                <a:ea typeface="+mn-ea"/>
                <a:cs typeface="+mn-cs"/>
              </a:rPr>
              <a:t>Three key steps</a:t>
            </a:r>
            <a:r>
              <a:rPr lang="en-US" sz="1200" b="0" i="0" u="none" strike="noStrike" kern="1200" dirty="0" smtClean="0">
                <a:solidFill>
                  <a:schemeClr val="tx1"/>
                </a:solidFill>
                <a:effectLst/>
                <a:latin typeface="+mn-lt"/>
                <a:ea typeface="+mn-ea"/>
                <a:cs typeface="+mn-cs"/>
              </a:rPr>
              <a:t>: vaccination, screening and treatment (to reduce more than 40% of new cases of the disease and 5 million related deaths by 2050 (WHO 2020). </a:t>
            </a:r>
            <a:endParaRPr lang="en-US" b="0" dirty="0" smtClean="0">
              <a:effectLst/>
            </a:endParaRPr>
          </a:p>
          <a:p>
            <a:r>
              <a:rPr lang="en-US" b="0" dirty="0" smtClean="0">
                <a:effectLst/>
              </a:rPr>
              <a:t/>
            </a:r>
            <a:br>
              <a:rPr lang="en-US" b="0" dirty="0" smtClean="0">
                <a:effectLst/>
              </a:rPr>
            </a:br>
            <a:r>
              <a:rPr lang="en-US" b="0" dirty="0" smtClean="0">
                <a:effectLst/>
              </a:rPr>
              <a:t/>
            </a:r>
            <a:br>
              <a:rPr lang="en-US" b="0" dirty="0" smtClean="0">
                <a:effectLst/>
              </a:rPr>
            </a:br>
            <a:endParaRPr lang="ru-RU" dirty="0"/>
          </a:p>
        </p:txBody>
      </p:sp>
      <p:sp>
        <p:nvSpPr>
          <p:cNvPr id="4" name="Номер слайда 3"/>
          <p:cNvSpPr>
            <a:spLocks noGrp="1"/>
          </p:cNvSpPr>
          <p:nvPr>
            <p:ph type="sldNum" sz="quarter" idx="10"/>
          </p:nvPr>
        </p:nvSpPr>
        <p:spPr/>
        <p:txBody>
          <a:bodyPr/>
          <a:lstStyle/>
          <a:p>
            <a:fld id="{0DC37ECE-E496-417D-B95A-28E24042001B}" type="slidenum">
              <a:rPr lang="ru-RU" smtClean="0"/>
              <a:t>4</a:t>
            </a:fld>
            <a:endParaRPr lang="ru-RU"/>
          </a:p>
        </p:txBody>
      </p:sp>
    </p:spTree>
    <p:extLst>
      <p:ext uri="{BB962C8B-B14F-4D97-AF65-F5344CB8AC3E}">
        <p14:creationId xmlns:p14="http://schemas.microsoft.com/office/powerpoint/2010/main" val="418862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fontAlgn="base"/>
            <a:endParaRPr lang="ru-RU" dirty="0"/>
          </a:p>
        </p:txBody>
      </p:sp>
      <p:sp>
        <p:nvSpPr>
          <p:cNvPr id="4" name="Номер слайда 3"/>
          <p:cNvSpPr>
            <a:spLocks noGrp="1"/>
          </p:cNvSpPr>
          <p:nvPr>
            <p:ph type="sldNum" sz="quarter" idx="10"/>
          </p:nvPr>
        </p:nvSpPr>
        <p:spPr/>
        <p:txBody>
          <a:bodyPr/>
          <a:lstStyle/>
          <a:p>
            <a:fld id="{0DC37ECE-E496-417D-B95A-28E24042001B}" type="slidenum">
              <a:rPr lang="ru-RU" smtClean="0"/>
              <a:t>6</a:t>
            </a:fld>
            <a:endParaRPr lang="ru-RU"/>
          </a:p>
        </p:txBody>
      </p:sp>
    </p:spTree>
    <p:extLst>
      <p:ext uri="{BB962C8B-B14F-4D97-AF65-F5344CB8AC3E}">
        <p14:creationId xmlns:p14="http://schemas.microsoft.com/office/powerpoint/2010/main" val="1079737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Pap smear (or Pap test) is a quick, painless procedure that screens for </a:t>
            </a:r>
            <a:r>
              <a:rPr lang="en-US" sz="1200" b="0" i="0" u="sng" kern="1200" dirty="0" smtClean="0">
                <a:solidFill>
                  <a:schemeClr val="tx1"/>
                </a:solidFill>
                <a:effectLst/>
                <a:latin typeface="+mn-lt"/>
                <a:ea typeface="+mn-ea"/>
                <a:cs typeface="+mn-cs"/>
                <a:hlinkClick r:id="rId3"/>
              </a:rPr>
              <a:t>cervical cancer</a:t>
            </a:r>
            <a:r>
              <a:rPr lang="en-US" sz="1200" b="0" i="0" kern="1200" dirty="0" smtClean="0">
                <a:solidFill>
                  <a:schemeClr val="tx1"/>
                </a:solidFill>
                <a:effectLst/>
                <a:latin typeface="+mn-lt"/>
                <a:ea typeface="+mn-ea"/>
                <a:cs typeface="+mn-cs"/>
              </a:rPr>
              <a:t>. It involves examining cells taken from the </a:t>
            </a:r>
            <a:r>
              <a:rPr lang="en-US" sz="1200" b="0" i="0" u="sng" kern="1200" dirty="0" smtClean="0">
                <a:solidFill>
                  <a:schemeClr val="tx1"/>
                </a:solidFill>
                <a:effectLst/>
                <a:latin typeface="+mn-lt"/>
                <a:ea typeface="+mn-ea"/>
                <a:cs typeface="+mn-cs"/>
                <a:hlinkClick r:id="rId4"/>
              </a:rPr>
              <a:t>cervix</a:t>
            </a:r>
            <a:r>
              <a:rPr lang="en-US" sz="1200" b="0" i="0" kern="1200" dirty="0" smtClean="0">
                <a:solidFill>
                  <a:schemeClr val="tx1"/>
                </a:solidFill>
                <a:effectLst/>
                <a:latin typeface="+mn-lt"/>
                <a:ea typeface="+mn-ea"/>
                <a:cs typeface="+mn-cs"/>
              </a:rPr>
              <a:t> under a microscope. The test doesn't diagnose cancer, but rather looks for abnormal cervical changes (cervical dysplasia)—precancerous or cancerous cells that could indicate cancer.</a:t>
            </a:r>
          </a:p>
          <a:p>
            <a:endParaRPr lang="ru-RU" dirty="0"/>
          </a:p>
        </p:txBody>
      </p:sp>
      <p:sp>
        <p:nvSpPr>
          <p:cNvPr id="4" name="Номер слайда 3"/>
          <p:cNvSpPr>
            <a:spLocks noGrp="1"/>
          </p:cNvSpPr>
          <p:nvPr>
            <p:ph type="sldNum" sz="quarter" idx="10"/>
          </p:nvPr>
        </p:nvSpPr>
        <p:spPr/>
        <p:txBody>
          <a:bodyPr/>
          <a:lstStyle/>
          <a:p>
            <a:fld id="{0DC37ECE-E496-417D-B95A-28E24042001B}" type="slidenum">
              <a:rPr lang="ru-RU" smtClean="0"/>
              <a:t>8</a:t>
            </a:fld>
            <a:endParaRPr lang="ru-RU"/>
          </a:p>
        </p:txBody>
      </p:sp>
    </p:spTree>
    <p:extLst>
      <p:ext uri="{BB962C8B-B14F-4D97-AF65-F5344CB8AC3E}">
        <p14:creationId xmlns:p14="http://schemas.microsoft.com/office/powerpoint/2010/main" val="3619684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06.10.2021</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06.10.2021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t>06.10.2021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06.10.2021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06.10.2021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06.10.2021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t>06.10.2021</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dx.doi.org/10.1016/j.ijid.2016.11.410"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3390/biology10080794" TargetMode="External"/><Relationship Id="rId2" Type="http://schemas.openxmlformats.org/officeDocument/2006/relationships/hyperlink" Target="https://doi.org/10.1177%2F17455065211004135" TargetMode="External"/><Relationship Id="rId1" Type="http://schemas.openxmlformats.org/officeDocument/2006/relationships/slideLayout" Target="../slideLayouts/slideLayout2.xml"/><Relationship Id="rId4" Type="http://schemas.openxmlformats.org/officeDocument/2006/relationships/hyperlink" Target="https://doi.org/10.1016/j.ijid.2021.06.00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556792"/>
            <a:ext cx="7851648" cy="1828800"/>
          </a:xfrm>
        </p:spPr>
        <p:txBody>
          <a:bodyPr>
            <a:noAutofit/>
          </a:bodyPr>
          <a:lstStyle/>
          <a:p>
            <a:r>
              <a:rPr lang="en-US" sz="4800" dirty="0"/>
              <a:t>The importance </a:t>
            </a:r>
            <a:r>
              <a:rPr lang="en-US" sz="4800" dirty="0" smtClean="0"/>
              <a:t/>
            </a:r>
            <a:br>
              <a:rPr lang="en-US" sz="4800" dirty="0" smtClean="0"/>
            </a:br>
            <a:r>
              <a:rPr lang="en-US" sz="4800" dirty="0" smtClean="0"/>
              <a:t>of </a:t>
            </a:r>
            <a:r>
              <a:rPr lang="en-US" sz="4800" dirty="0"/>
              <a:t>cervical cancer</a:t>
            </a:r>
            <a:br>
              <a:rPr lang="en-US" sz="4800" dirty="0"/>
            </a:br>
            <a:r>
              <a:rPr lang="en-US" sz="4800" dirty="0" smtClean="0"/>
              <a:t>screening </a:t>
            </a:r>
            <a:r>
              <a:rPr lang="en-US" sz="4800" dirty="0"/>
              <a:t>for women in Kazakhstan</a:t>
            </a:r>
            <a:endParaRPr lang="ru-RU" sz="4800" dirty="0"/>
          </a:p>
        </p:txBody>
      </p:sp>
      <p:sp>
        <p:nvSpPr>
          <p:cNvPr id="3" name="Подзаголовок 2"/>
          <p:cNvSpPr>
            <a:spLocks noGrp="1"/>
          </p:cNvSpPr>
          <p:nvPr>
            <p:ph type="subTitle" idx="1"/>
          </p:nvPr>
        </p:nvSpPr>
        <p:spPr>
          <a:xfrm>
            <a:off x="5652120" y="4869160"/>
            <a:ext cx="3304456" cy="1824608"/>
          </a:xfrm>
        </p:spPr>
        <p:txBody>
          <a:bodyPr/>
          <a:lstStyle/>
          <a:p>
            <a:r>
              <a:rPr lang="en-US" dirty="0" err="1" smtClean="0">
                <a:solidFill>
                  <a:schemeClr val="tx1">
                    <a:lumMod val="50000"/>
                    <a:lumOff val="50000"/>
                  </a:schemeClr>
                </a:solidFill>
              </a:rPr>
              <a:t>Torgyn</a:t>
            </a:r>
            <a:r>
              <a:rPr lang="en-US" dirty="0" smtClean="0">
                <a:solidFill>
                  <a:schemeClr val="tx1">
                    <a:lumMod val="50000"/>
                    <a:lumOff val="50000"/>
                  </a:schemeClr>
                </a:solidFill>
              </a:rPr>
              <a:t> </a:t>
            </a:r>
            <a:r>
              <a:rPr lang="en-US" dirty="0" err="1" smtClean="0">
                <a:solidFill>
                  <a:schemeClr val="tx1">
                    <a:lumMod val="50000"/>
                    <a:lumOff val="50000"/>
                  </a:schemeClr>
                </a:solidFill>
              </a:rPr>
              <a:t>Issa</a:t>
            </a:r>
            <a:r>
              <a:rPr lang="en-US" dirty="0" smtClean="0">
                <a:solidFill>
                  <a:schemeClr val="tx1">
                    <a:lumMod val="50000"/>
                    <a:lumOff val="50000"/>
                  </a:schemeClr>
                </a:solidFill>
              </a:rPr>
              <a:t>, MPH</a:t>
            </a:r>
          </a:p>
          <a:p>
            <a:r>
              <a:rPr lang="en-US" dirty="0" smtClean="0">
                <a:solidFill>
                  <a:schemeClr val="tx1">
                    <a:lumMod val="50000"/>
                    <a:lumOff val="50000"/>
                  </a:schemeClr>
                </a:solidFill>
              </a:rPr>
              <a:t>Research Assistant</a:t>
            </a:r>
          </a:p>
          <a:p>
            <a:r>
              <a:rPr lang="en-US" dirty="0" smtClean="0">
                <a:solidFill>
                  <a:schemeClr val="tx1">
                    <a:lumMod val="50000"/>
                    <a:lumOff val="50000"/>
                  </a:schemeClr>
                </a:solidFill>
              </a:rPr>
              <a:t>NUSOM</a:t>
            </a:r>
          </a:p>
          <a:p>
            <a:endParaRPr lang="en-US" dirty="0" smtClean="0"/>
          </a:p>
        </p:txBody>
      </p:sp>
    </p:spTree>
    <p:extLst>
      <p:ext uri="{BB962C8B-B14F-4D97-AF65-F5344CB8AC3E}">
        <p14:creationId xmlns:p14="http://schemas.microsoft.com/office/powerpoint/2010/main" val="24098145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Major problems with CC screening in Kazakhstan</a:t>
            </a:r>
            <a:endParaRPr lang="ru-RU" sz="4400" dirty="0"/>
          </a:p>
        </p:txBody>
      </p:sp>
      <p:sp>
        <p:nvSpPr>
          <p:cNvPr id="3" name="Объект 2"/>
          <p:cNvSpPr>
            <a:spLocks noGrp="1"/>
          </p:cNvSpPr>
          <p:nvPr>
            <p:ph idx="1"/>
          </p:nvPr>
        </p:nvSpPr>
        <p:spPr/>
        <p:txBody>
          <a:bodyPr>
            <a:normAutofit fontScale="92500"/>
          </a:bodyPr>
          <a:lstStyle/>
          <a:p>
            <a:pPr marL="457200" indent="-457200">
              <a:buFont typeface="+mj-lt"/>
              <a:buAutoNum type="arabicPeriod"/>
            </a:pPr>
            <a:r>
              <a:rPr lang="en-US" dirty="0"/>
              <a:t>M</a:t>
            </a:r>
            <a:r>
              <a:rPr lang="en-US" dirty="0" smtClean="0"/>
              <a:t>ethod </a:t>
            </a:r>
            <a:r>
              <a:rPr lang="en-US" dirty="0" smtClean="0"/>
              <a:t>of screening </a:t>
            </a:r>
            <a:r>
              <a:rPr lang="en-US" dirty="0" smtClean="0"/>
              <a:t>that is</a:t>
            </a:r>
            <a:r>
              <a:rPr lang="en-US" dirty="0" smtClean="0"/>
              <a:t> </a:t>
            </a:r>
            <a:r>
              <a:rPr lang="en-US" dirty="0" smtClean="0"/>
              <a:t>included in the screening program(pap </a:t>
            </a:r>
            <a:r>
              <a:rPr lang="en-US" dirty="0" smtClean="0"/>
              <a:t>test)is not the most effective (50-70% sensitivity)</a:t>
            </a:r>
          </a:p>
          <a:p>
            <a:pPr marL="457200" indent="-457200">
              <a:buFont typeface="+mj-lt"/>
              <a:buAutoNum type="arabicPeriod"/>
            </a:pPr>
            <a:r>
              <a:rPr lang="en-US" dirty="0" smtClean="0"/>
              <a:t>HPV testing is not included in the CC screening</a:t>
            </a:r>
          </a:p>
          <a:p>
            <a:pPr marL="457200" indent="-457200">
              <a:buFont typeface="+mj-lt"/>
              <a:buAutoNum type="arabicPeriod"/>
            </a:pPr>
            <a:r>
              <a:rPr lang="en-US" dirty="0" smtClean="0"/>
              <a:t>Disparity in data from official reports and studies on CC screening coverage </a:t>
            </a:r>
            <a:endParaRPr lang="en-US" dirty="0" smtClean="0"/>
          </a:p>
          <a:p>
            <a:pPr marL="457200" indent="-457200">
              <a:buFont typeface="+mj-lt"/>
              <a:buAutoNum type="arabicPeriod"/>
            </a:pPr>
            <a:r>
              <a:rPr lang="en-US" dirty="0" smtClean="0"/>
              <a:t>The program does not cover 70% of target population</a:t>
            </a:r>
          </a:p>
          <a:p>
            <a:pPr marL="457200" indent="-457200">
              <a:buFont typeface="+mj-lt"/>
              <a:buAutoNum type="arabicPeriod"/>
            </a:pPr>
            <a:r>
              <a:rPr lang="en-US" dirty="0" smtClean="0"/>
              <a:t>Limited data on cervical cancer </a:t>
            </a:r>
            <a:r>
              <a:rPr lang="en-US" dirty="0" smtClean="0"/>
              <a:t>epidemiology and HPV </a:t>
            </a:r>
            <a:r>
              <a:rPr lang="en-US" dirty="0"/>
              <a:t>in Kazakhstan is available </a:t>
            </a:r>
            <a:endParaRPr lang="en-US" dirty="0" smtClean="0"/>
          </a:p>
          <a:p>
            <a:pPr marL="457200" indent="-457200">
              <a:buFont typeface="+mj-lt"/>
              <a:buAutoNum type="arabicPeriod"/>
            </a:pPr>
            <a:r>
              <a:rPr lang="en-US" dirty="0" smtClean="0"/>
              <a:t>Problems with public awareness and vaccine acceptance</a:t>
            </a:r>
            <a:endParaRPr lang="en-US" dirty="0" smtClean="0"/>
          </a:p>
          <a:p>
            <a:pPr marL="457200" indent="-457200">
              <a:buFont typeface="+mj-lt"/>
              <a:buAutoNum type="arabicPeriod"/>
            </a:pPr>
            <a:r>
              <a:rPr lang="en-US" dirty="0" smtClean="0"/>
              <a:t>HPV </a:t>
            </a:r>
            <a:r>
              <a:rPr lang="en-US" dirty="0"/>
              <a:t>v</a:t>
            </a:r>
            <a:r>
              <a:rPr lang="en-US" dirty="0" smtClean="0"/>
              <a:t>accination pilot  program was failed</a:t>
            </a:r>
          </a:p>
          <a:p>
            <a:pPr marL="457200" indent="-457200">
              <a:buFont typeface="+mj-lt"/>
              <a:buAutoNum type="arabicPeriod"/>
            </a:pPr>
            <a:endParaRPr lang="en-US" dirty="0" smtClean="0"/>
          </a:p>
          <a:p>
            <a:pPr marL="457200" indent="-457200">
              <a:buFont typeface="+mj-lt"/>
              <a:buAutoNum type="arabicPeriod"/>
            </a:pPr>
            <a:endParaRPr lang="en-US" dirty="0" smtClean="0"/>
          </a:p>
        </p:txBody>
      </p:sp>
    </p:spTree>
    <p:extLst>
      <p:ext uri="{BB962C8B-B14F-4D97-AF65-F5344CB8AC3E}">
        <p14:creationId xmlns:p14="http://schemas.microsoft.com/office/powerpoint/2010/main" val="10913520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Study on cervical cancer screening in KZ</a:t>
            </a:r>
            <a:endParaRPr lang="ru-RU" sz="4400" dirty="0"/>
          </a:p>
        </p:txBody>
      </p:sp>
      <p:sp>
        <p:nvSpPr>
          <p:cNvPr id="3" name="Объект 2"/>
          <p:cNvSpPr>
            <a:spLocks noGrp="1"/>
          </p:cNvSpPr>
          <p:nvPr>
            <p:ph idx="1"/>
          </p:nvPr>
        </p:nvSpPr>
        <p:spPr/>
        <p:txBody>
          <a:bodyPr>
            <a:normAutofit fontScale="92500" lnSpcReduction="10000"/>
          </a:bodyPr>
          <a:lstStyle/>
          <a:p>
            <a:pPr marL="0" indent="0">
              <a:buNone/>
            </a:pPr>
            <a:r>
              <a:rPr lang="en-US" b="1" dirty="0"/>
              <a:t>Factors associated with cervical  cancer screening </a:t>
            </a:r>
            <a:r>
              <a:rPr lang="en-US" b="1" dirty="0" err="1"/>
              <a:t>behaviour</a:t>
            </a:r>
            <a:r>
              <a:rPr lang="en-US" b="1" dirty="0"/>
              <a:t> of women attending </a:t>
            </a:r>
            <a:r>
              <a:rPr lang="en-US" b="1" dirty="0" err="1"/>
              <a:t>gynaecological</a:t>
            </a:r>
            <a:r>
              <a:rPr lang="en-US" b="1" dirty="0"/>
              <a:t> clinics in Kazakhstan: A cross-sectional </a:t>
            </a:r>
            <a:r>
              <a:rPr lang="en-US" b="1" dirty="0" smtClean="0"/>
              <a:t>study</a:t>
            </a:r>
          </a:p>
          <a:p>
            <a:r>
              <a:rPr lang="en-US" dirty="0"/>
              <a:t>1189 women attending </a:t>
            </a:r>
            <a:r>
              <a:rPr lang="en-US" dirty="0" err="1"/>
              <a:t>gynaecological</a:t>
            </a:r>
            <a:r>
              <a:rPr lang="en-US" dirty="0"/>
              <a:t> clinics</a:t>
            </a:r>
            <a:endParaRPr lang="en-US" dirty="0" smtClean="0"/>
          </a:p>
          <a:p>
            <a:r>
              <a:rPr lang="en-US" b="1" dirty="0"/>
              <a:t>45,7%</a:t>
            </a:r>
            <a:r>
              <a:rPr lang="en-US" dirty="0"/>
              <a:t> of </a:t>
            </a:r>
            <a:r>
              <a:rPr lang="en-US" dirty="0" err="1"/>
              <a:t>of</a:t>
            </a:r>
            <a:r>
              <a:rPr lang="en-US" dirty="0"/>
              <a:t> the participants had been screened for cervical </a:t>
            </a:r>
            <a:r>
              <a:rPr lang="en-US" dirty="0" smtClean="0"/>
              <a:t>cancer</a:t>
            </a:r>
          </a:p>
          <a:p>
            <a:r>
              <a:rPr lang="en-US" dirty="0"/>
              <a:t>k</a:t>
            </a:r>
            <a:r>
              <a:rPr lang="en-US" dirty="0" smtClean="0"/>
              <a:t>ey predictors </a:t>
            </a:r>
            <a:r>
              <a:rPr lang="en-US" dirty="0"/>
              <a:t>of </a:t>
            </a:r>
            <a:r>
              <a:rPr lang="en-US" dirty="0" smtClean="0"/>
              <a:t>CC screening: age</a:t>
            </a:r>
            <a:r>
              <a:rPr lang="en-US" dirty="0"/>
              <a:t>, having a larger number of children, regular menstrual function, awareness of Pap smear test, and free screening </a:t>
            </a:r>
            <a:r>
              <a:rPr lang="en-US" dirty="0" err="1"/>
              <a:t>programme</a:t>
            </a:r>
            <a:r>
              <a:rPr lang="en-US" dirty="0"/>
              <a:t> for CC, and the causative association of HPV with </a:t>
            </a:r>
            <a:r>
              <a:rPr lang="en-US" dirty="0" smtClean="0"/>
              <a:t>CC</a:t>
            </a:r>
          </a:p>
          <a:p>
            <a:r>
              <a:rPr lang="en-US" dirty="0" smtClean="0"/>
              <a:t>GP and gynecologists key sources of information</a:t>
            </a:r>
          </a:p>
          <a:p>
            <a:pPr marL="0" indent="0" algn="r">
              <a:buNone/>
            </a:pPr>
            <a:r>
              <a:rPr lang="en-US" sz="1500" dirty="0" err="1" smtClean="0"/>
              <a:t>Issa</a:t>
            </a:r>
            <a:r>
              <a:rPr lang="en-US" sz="1500" dirty="0" smtClean="0"/>
              <a:t> et al.2021, </a:t>
            </a:r>
            <a:endParaRPr lang="ru-RU" sz="1500" dirty="0"/>
          </a:p>
        </p:txBody>
      </p:sp>
    </p:spTree>
    <p:extLst>
      <p:ext uri="{BB962C8B-B14F-4D97-AF65-F5344CB8AC3E}">
        <p14:creationId xmlns:p14="http://schemas.microsoft.com/office/powerpoint/2010/main" val="2579801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Future implications</a:t>
            </a:r>
            <a:endParaRPr lang="ru-RU" sz="4400" dirty="0"/>
          </a:p>
        </p:txBody>
      </p:sp>
      <p:sp>
        <p:nvSpPr>
          <p:cNvPr id="3" name="Объект 2"/>
          <p:cNvSpPr>
            <a:spLocks noGrp="1"/>
          </p:cNvSpPr>
          <p:nvPr>
            <p:ph idx="1"/>
          </p:nvPr>
        </p:nvSpPr>
        <p:spPr/>
        <p:txBody>
          <a:bodyPr/>
          <a:lstStyle/>
          <a:p>
            <a:r>
              <a:rPr lang="en-US" dirty="0" smtClean="0"/>
              <a:t>Increase coverage of CC screening program to 70%</a:t>
            </a:r>
          </a:p>
          <a:p>
            <a:r>
              <a:rPr lang="en-US" dirty="0" smtClean="0"/>
              <a:t>Introduce and implement HPV vaccination</a:t>
            </a:r>
          </a:p>
          <a:p>
            <a:r>
              <a:rPr lang="en-US" dirty="0" smtClean="0"/>
              <a:t>Add HPV testing to CC screening program </a:t>
            </a:r>
          </a:p>
          <a:p>
            <a:r>
              <a:rPr lang="en-US" dirty="0" smtClean="0"/>
              <a:t>Increase the awareness about CC and CC screening among the population</a:t>
            </a:r>
          </a:p>
          <a:p>
            <a:r>
              <a:rPr lang="en-US" dirty="0" smtClean="0"/>
              <a:t>Improve the communication of GPs and gynecologists about CC and CC screening to </a:t>
            </a:r>
            <a:r>
              <a:rPr lang="en-US" dirty="0" smtClean="0"/>
              <a:t>patients</a:t>
            </a:r>
          </a:p>
          <a:p>
            <a:r>
              <a:rPr lang="en-US" dirty="0" smtClean="0"/>
              <a:t>Increase funding of healthcare, as HPV genotyping is expensive</a:t>
            </a:r>
            <a:endParaRPr lang="en-US" dirty="0" smtClean="0"/>
          </a:p>
          <a:p>
            <a:endParaRPr lang="en-US" dirty="0" smtClean="0"/>
          </a:p>
          <a:p>
            <a:endParaRPr lang="ru-RU" dirty="0"/>
          </a:p>
        </p:txBody>
      </p:sp>
    </p:spTree>
    <p:extLst>
      <p:ext uri="{BB962C8B-B14F-4D97-AF65-F5344CB8AC3E}">
        <p14:creationId xmlns:p14="http://schemas.microsoft.com/office/powerpoint/2010/main" val="3609835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Links to studies about CC</a:t>
            </a:r>
            <a:endParaRPr lang="ru-RU" sz="4400" dirty="0"/>
          </a:p>
        </p:txBody>
      </p:sp>
      <p:sp>
        <p:nvSpPr>
          <p:cNvPr id="3" name="Объект 2"/>
          <p:cNvSpPr>
            <a:spLocks noGrp="1"/>
          </p:cNvSpPr>
          <p:nvPr>
            <p:ph idx="1"/>
          </p:nvPr>
        </p:nvSpPr>
        <p:spPr/>
        <p:txBody>
          <a:bodyPr>
            <a:normAutofit fontScale="92500" lnSpcReduction="20000"/>
          </a:bodyPr>
          <a:lstStyle/>
          <a:p>
            <a:pPr marL="0" indent="0">
              <a:buNone/>
            </a:pPr>
            <a:r>
              <a:rPr lang="en-US" dirty="0" smtClean="0"/>
              <a:t>1) Application </a:t>
            </a:r>
            <a:r>
              <a:rPr lang="en-US" dirty="0"/>
              <a:t>of molecular genotyping to determine prevalence of HPV strains in Pap smears of Kazakhstan </a:t>
            </a:r>
            <a:r>
              <a:rPr lang="en-US" dirty="0" smtClean="0"/>
              <a:t>women (2016)</a:t>
            </a:r>
          </a:p>
          <a:p>
            <a:pPr marL="0" indent="0">
              <a:buNone/>
            </a:pPr>
            <a:r>
              <a:rPr lang="en-US" dirty="0">
                <a:hlinkClick r:id="rId2"/>
              </a:rPr>
              <a:t>http://</a:t>
            </a:r>
            <a:r>
              <a:rPr lang="en-US" dirty="0" smtClean="0">
                <a:hlinkClick r:id="rId2"/>
              </a:rPr>
              <a:t>dx.doi.org/10.1016/j.ijid.2016.11.410</a:t>
            </a:r>
            <a:endParaRPr lang="en-US" dirty="0" smtClean="0"/>
          </a:p>
          <a:p>
            <a:pPr marL="0" indent="0">
              <a:buNone/>
            </a:pPr>
            <a:r>
              <a:rPr lang="en-US" dirty="0"/>
              <a:t>2) Epidemiology of HPV infection and HPV-related cancers in Kazakhstan: A review (2018)</a:t>
            </a:r>
          </a:p>
          <a:p>
            <a:pPr marL="0" indent="0">
              <a:buNone/>
            </a:pPr>
            <a:r>
              <a:rPr lang="en-US" dirty="0"/>
              <a:t>DOI: 10.22034/APJCP.2018.19.5.1175</a:t>
            </a:r>
          </a:p>
          <a:p>
            <a:pPr marL="0" indent="0">
              <a:buNone/>
            </a:pPr>
            <a:r>
              <a:rPr lang="en-US" dirty="0"/>
              <a:t>3) Human Papillomavirus Infection and Cervical Cancer: Epidemiology, Screening, and Vaccination - Review of Current Perspectives (2019)</a:t>
            </a:r>
          </a:p>
          <a:p>
            <a:pPr marL="0" indent="0">
              <a:buNone/>
            </a:pPr>
            <a:r>
              <a:rPr lang="en-US" dirty="0" smtClean="0"/>
              <a:t>DOI:10.1155/2019/3257939</a:t>
            </a:r>
          </a:p>
          <a:p>
            <a:pPr marL="0" indent="0">
              <a:buNone/>
            </a:pPr>
            <a:r>
              <a:rPr lang="en-US" dirty="0" smtClean="0"/>
              <a:t>4) Cervical </a:t>
            </a:r>
            <a:r>
              <a:rPr lang="en-US" dirty="0"/>
              <a:t>cancer screening and prevention in Kazakhstan and Central Asia (2020) </a:t>
            </a:r>
          </a:p>
          <a:p>
            <a:pPr marL="0" indent="0">
              <a:buNone/>
            </a:pPr>
            <a:r>
              <a:rPr lang="en-US" dirty="0"/>
              <a:t>DOI: </a:t>
            </a:r>
            <a:r>
              <a:rPr lang="en-US" dirty="0" smtClean="0"/>
              <a:t>10.1177/0969141320902482</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4171659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a:t>Links to studies about CC</a:t>
            </a:r>
            <a:endParaRPr lang="ru-RU" sz="4400" dirty="0"/>
          </a:p>
        </p:txBody>
      </p:sp>
      <p:sp>
        <p:nvSpPr>
          <p:cNvPr id="3" name="Объект 2"/>
          <p:cNvSpPr>
            <a:spLocks noGrp="1"/>
          </p:cNvSpPr>
          <p:nvPr>
            <p:ph idx="1"/>
          </p:nvPr>
        </p:nvSpPr>
        <p:spPr/>
        <p:txBody>
          <a:bodyPr>
            <a:normAutofit fontScale="92500"/>
          </a:bodyPr>
          <a:lstStyle/>
          <a:p>
            <a:pPr marL="0" indent="0">
              <a:buNone/>
            </a:pPr>
            <a:r>
              <a:rPr lang="en-US" dirty="0" smtClean="0"/>
              <a:t>1) Factors </a:t>
            </a:r>
            <a:r>
              <a:rPr lang="en-US" dirty="0"/>
              <a:t>associated with cervical cancer screening </a:t>
            </a:r>
            <a:r>
              <a:rPr lang="en-US" dirty="0" err="1"/>
              <a:t>behaviour</a:t>
            </a:r>
            <a:r>
              <a:rPr lang="en-US" dirty="0"/>
              <a:t> of women attending </a:t>
            </a:r>
            <a:r>
              <a:rPr lang="en-US" dirty="0" err="1"/>
              <a:t>gynaecological</a:t>
            </a:r>
            <a:r>
              <a:rPr lang="en-US" dirty="0"/>
              <a:t> clinics in Kazakhstan: A cross-sectional </a:t>
            </a:r>
            <a:r>
              <a:rPr lang="en-US" dirty="0" smtClean="0"/>
              <a:t>study (2021)</a:t>
            </a:r>
          </a:p>
          <a:p>
            <a:pPr marL="0" indent="0">
              <a:buNone/>
            </a:pPr>
            <a:r>
              <a:rPr lang="en-US" u="sng" dirty="0">
                <a:hlinkClick r:id="rId2"/>
              </a:rPr>
              <a:t>https://doi.org/10.1177/17455065211004135</a:t>
            </a:r>
            <a:endParaRPr lang="en-US" dirty="0"/>
          </a:p>
          <a:p>
            <a:pPr marL="0" indent="0">
              <a:buNone/>
            </a:pPr>
            <a:r>
              <a:rPr lang="en-US" dirty="0" smtClean="0"/>
              <a:t>2) The </a:t>
            </a:r>
            <a:r>
              <a:rPr lang="en-US" dirty="0"/>
              <a:t>Distribution and Prevalence of High-Risk HPV Genotypes Other than HPV-16 and HPV-18 among Women Attending Gynecologists' Offices in </a:t>
            </a:r>
            <a:r>
              <a:rPr lang="en-US" dirty="0" smtClean="0"/>
              <a:t>Kazakhstan (2021)</a:t>
            </a:r>
          </a:p>
          <a:p>
            <a:pPr marL="0" indent="0">
              <a:buNone/>
            </a:pPr>
            <a:r>
              <a:rPr lang="en-US" b="1" u="sng" dirty="0">
                <a:hlinkClick r:id="rId3"/>
              </a:rPr>
              <a:t>https://doi.org/10.3390/biology10080794</a:t>
            </a:r>
            <a:endParaRPr lang="en-US" dirty="0" smtClean="0"/>
          </a:p>
          <a:p>
            <a:pPr marL="0" indent="0">
              <a:buNone/>
            </a:pPr>
            <a:r>
              <a:rPr lang="en-US" dirty="0" smtClean="0"/>
              <a:t>3) </a:t>
            </a:r>
            <a:r>
              <a:rPr lang="en-US" dirty="0"/>
              <a:t>Prevalence of high-risk human papillomavirus infection among Kazakhstani women attending gynecological outpatient clinics (2021)</a:t>
            </a:r>
          </a:p>
          <a:p>
            <a:pPr marL="0" indent="0">
              <a:buNone/>
            </a:pPr>
            <a:r>
              <a:rPr lang="en-US" dirty="0">
                <a:hlinkClick r:id="rId4"/>
              </a:rPr>
              <a:t>https://doi.org/10.1016/j.ijid.2021.06.006</a:t>
            </a:r>
            <a:endParaRPr lang="en-US" dirty="0"/>
          </a:p>
          <a:p>
            <a:pPr marL="0" indent="0">
              <a:buNone/>
            </a:pPr>
            <a:endParaRPr lang="en-US" dirty="0" smtClean="0"/>
          </a:p>
          <a:p>
            <a:endParaRPr lang="ru-RU" dirty="0"/>
          </a:p>
        </p:txBody>
      </p:sp>
    </p:spTree>
    <p:extLst>
      <p:ext uri="{BB962C8B-B14F-4D97-AF65-F5344CB8AC3E}">
        <p14:creationId xmlns:p14="http://schemas.microsoft.com/office/powerpoint/2010/main" val="592012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Outline</a:t>
            </a:r>
            <a:endParaRPr lang="ru-RU" dirty="0"/>
          </a:p>
        </p:txBody>
      </p:sp>
      <p:sp>
        <p:nvSpPr>
          <p:cNvPr id="3" name="Объект 2"/>
          <p:cNvSpPr>
            <a:spLocks noGrp="1"/>
          </p:cNvSpPr>
          <p:nvPr>
            <p:ph idx="1"/>
          </p:nvPr>
        </p:nvSpPr>
        <p:spPr/>
        <p:txBody>
          <a:bodyPr>
            <a:normAutofit/>
          </a:bodyPr>
          <a:lstStyle/>
          <a:p>
            <a:r>
              <a:rPr lang="en-US" dirty="0" smtClean="0"/>
              <a:t>What is cervical cancer</a:t>
            </a:r>
          </a:p>
          <a:p>
            <a:r>
              <a:rPr lang="en-US" dirty="0"/>
              <a:t>WHO </a:t>
            </a:r>
            <a:r>
              <a:rPr lang="en-US" dirty="0" smtClean="0"/>
              <a:t>strategy </a:t>
            </a:r>
          </a:p>
          <a:p>
            <a:r>
              <a:rPr lang="en-US" dirty="0" smtClean="0"/>
              <a:t>Cervical cancer epidemiology in Kazakhstan</a:t>
            </a:r>
          </a:p>
          <a:p>
            <a:r>
              <a:rPr lang="en-US" dirty="0" smtClean="0"/>
              <a:t>HPV epidemiology in Kazakhstan</a:t>
            </a:r>
          </a:p>
          <a:p>
            <a:r>
              <a:rPr lang="en-US" dirty="0" smtClean="0"/>
              <a:t>HPV vaccination</a:t>
            </a:r>
          </a:p>
          <a:p>
            <a:r>
              <a:rPr lang="en-US" dirty="0" smtClean="0"/>
              <a:t>Cervical cancer screening in Kazakhstan</a:t>
            </a:r>
          </a:p>
          <a:p>
            <a:r>
              <a:rPr lang="en-US" dirty="0" smtClean="0"/>
              <a:t>Challenges to eliminate cervical cancer</a:t>
            </a:r>
          </a:p>
          <a:p>
            <a:r>
              <a:rPr lang="en-US" dirty="0" smtClean="0"/>
              <a:t>Future implications</a:t>
            </a:r>
            <a:endParaRPr lang="ru-RU" dirty="0"/>
          </a:p>
        </p:txBody>
      </p:sp>
    </p:spTree>
    <p:extLst>
      <p:ext uri="{BB962C8B-B14F-4D97-AF65-F5344CB8AC3E}">
        <p14:creationId xmlns:p14="http://schemas.microsoft.com/office/powerpoint/2010/main" val="3465856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Cervical</a:t>
            </a:r>
            <a:r>
              <a:rPr lang="en-US" dirty="0" smtClean="0"/>
              <a:t> cancer (CC)</a:t>
            </a:r>
            <a:endParaRPr lang="ru-RU" dirty="0"/>
          </a:p>
        </p:txBody>
      </p:sp>
      <p:sp>
        <p:nvSpPr>
          <p:cNvPr id="3" name="Объект 2"/>
          <p:cNvSpPr>
            <a:spLocks noGrp="1"/>
          </p:cNvSpPr>
          <p:nvPr>
            <p:ph idx="1"/>
          </p:nvPr>
        </p:nvSpPr>
        <p:spPr/>
        <p:txBody>
          <a:bodyPr>
            <a:normAutofit/>
          </a:bodyPr>
          <a:lstStyle/>
          <a:p>
            <a:r>
              <a:rPr lang="en-US" dirty="0"/>
              <a:t>cancer develops in a woman's </a:t>
            </a:r>
            <a:r>
              <a:rPr lang="en-US" dirty="0" smtClean="0"/>
              <a:t>cervix</a:t>
            </a:r>
          </a:p>
          <a:p>
            <a:r>
              <a:rPr lang="en-US" dirty="0"/>
              <a:t> fourth most common cancer in </a:t>
            </a:r>
            <a:r>
              <a:rPr lang="en-US" dirty="0" smtClean="0"/>
              <a:t>women</a:t>
            </a:r>
          </a:p>
          <a:p>
            <a:r>
              <a:rPr lang="en-US" dirty="0"/>
              <a:t> 570,000 cases of CC and 311,000 deaths from the disease occurred in 2018</a:t>
            </a:r>
            <a:endParaRPr lang="en-US" dirty="0" smtClean="0"/>
          </a:p>
          <a:p>
            <a:r>
              <a:rPr lang="en-US" dirty="0" smtClean="0"/>
              <a:t>99% cases are </a:t>
            </a:r>
            <a:r>
              <a:rPr lang="en-US" dirty="0"/>
              <a:t>linked to infection with high-risk human </a:t>
            </a:r>
            <a:r>
              <a:rPr lang="en-US" dirty="0" smtClean="0"/>
              <a:t>papillomavirus (HR HPV)</a:t>
            </a:r>
          </a:p>
          <a:p>
            <a:r>
              <a:rPr lang="en-US" dirty="0"/>
              <a:t>one of the most successfully treatable forms of </a:t>
            </a:r>
            <a:r>
              <a:rPr lang="en-US" dirty="0" smtClean="0"/>
              <a:t>cancer</a:t>
            </a:r>
          </a:p>
          <a:p>
            <a:pPr marL="0" indent="0" algn="r">
              <a:buNone/>
            </a:pPr>
            <a:endParaRPr lang="en-US" sz="1400" dirty="0" smtClean="0"/>
          </a:p>
          <a:p>
            <a:pPr marL="0" indent="0" algn="r">
              <a:buNone/>
            </a:pPr>
            <a:endParaRPr lang="en-US" sz="1400" dirty="0"/>
          </a:p>
          <a:p>
            <a:pPr marL="0" indent="0" algn="r">
              <a:buNone/>
            </a:pPr>
            <a:endParaRPr lang="en-US" sz="1400" dirty="0" smtClean="0"/>
          </a:p>
          <a:p>
            <a:pPr marL="0" indent="0" algn="r">
              <a:buNone/>
            </a:pPr>
            <a:r>
              <a:rPr lang="en-US" sz="1400" dirty="0" smtClean="0"/>
              <a:t>WHO</a:t>
            </a:r>
            <a:r>
              <a:rPr lang="en-US" sz="1400" dirty="0"/>
              <a:t>, 2020</a:t>
            </a:r>
            <a:endParaRPr lang="en-US" sz="1400" dirty="0" smtClean="0"/>
          </a:p>
          <a:p>
            <a:endParaRPr lang="ru-RU" dirty="0"/>
          </a:p>
        </p:txBody>
      </p:sp>
      <p:pic>
        <p:nvPicPr>
          <p:cNvPr id="1026" name="Picture 2" descr="C:\Users\Torgyn\Documents\HPV genotyping\HPV vaccine\diagram-cervix-uterus-ovaries_c1e4e8acd251c2a0865ed13d8197239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9700" y="4629149"/>
            <a:ext cx="2578026" cy="1732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2619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400" dirty="0" smtClean="0"/>
              <a:t>WHO strategy</a:t>
            </a:r>
            <a:endParaRPr lang="ru-RU" sz="4400" dirty="0"/>
          </a:p>
        </p:txBody>
      </p:sp>
      <p:sp>
        <p:nvSpPr>
          <p:cNvPr id="3" name="Объект 2"/>
          <p:cNvSpPr>
            <a:spLocks noGrp="1"/>
          </p:cNvSpPr>
          <p:nvPr>
            <p:ph idx="1"/>
          </p:nvPr>
        </p:nvSpPr>
        <p:spPr/>
        <p:txBody>
          <a:bodyPr>
            <a:normAutofit fontScale="92500" lnSpcReduction="10000"/>
          </a:bodyPr>
          <a:lstStyle/>
          <a:p>
            <a:r>
              <a:rPr lang="en-US" dirty="0"/>
              <a:t>In 2018 the WHO has announced a worldwide campaign to eliminate cervical cancer by 2050</a:t>
            </a:r>
            <a:r>
              <a:rPr lang="en-US" dirty="0" smtClean="0"/>
              <a:t>.</a:t>
            </a:r>
          </a:p>
          <a:p>
            <a:r>
              <a:rPr lang="en-US" sz="2400" dirty="0" smtClean="0"/>
              <a:t>Three key steps:</a:t>
            </a:r>
          </a:p>
          <a:p>
            <a:pPr marL="514350" indent="-514350">
              <a:buFont typeface="+mj-lt"/>
              <a:buAutoNum type="arabicParenR"/>
            </a:pPr>
            <a:r>
              <a:rPr lang="en-US" sz="2400" dirty="0" smtClean="0"/>
              <a:t>Vaccination: </a:t>
            </a:r>
            <a:r>
              <a:rPr lang="en-US" sz="2400" dirty="0"/>
              <a:t>90% of girls should be fully vaccinated with the HPV vaccine by 15 years of </a:t>
            </a:r>
            <a:r>
              <a:rPr lang="en-US" sz="2400" dirty="0" smtClean="0"/>
              <a:t>age;</a:t>
            </a:r>
          </a:p>
          <a:p>
            <a:pPr marL="514350" indent="-514350">
              <a:buFont typeface="+mj-lt"/>
              <a:buAutoNum type="arabicParenR"/>
            </a:pPr>
            <a:r>
              <a:rPr lang="en-US" sz="2400" dirty="0" smtClean="0"/>
              <a:t>Screening: </a:t>
            </a:r>
            <a:r>
              <a:rPr lang="en-US" sz="2400" dirty="0"/>
              <a:t>70% of women should be screened using a high-performance test by age 35 and again by 45</a:t>
            </a:r>
            <a:r>
              <a:rPr lang="en-US" sz="2400" dirty="0" smtClean="0"/>
              <a:t>;</a:t>
            </a:r>
          </a:p>
          <a:p>
            <a:pPr marL="514350" indent="-514350">
              <a:buFont typeface="+mj-lt"/>
              <a:buAutoNum type="arabicParenR"/>
            </a:pPr>
            <a:r>
              <a:rPr lang="en-US" sz="2400" dirty="0" smtClean="0"/>
              <a:t>Treatment: </a:t>
            </a:r>
            <a:r>
              <a:rPr lang="en-US" sz="2400" dirty="0"/>
              <a:t>90% of women identified with cervical neoplastic lesions disease should receive treatment (90% of women with pre-cancer treated and 90% of women with invasive cancer managed)</a:t>
            </a:r>
            <a:endParaRPr lang="en-US" sz="2400" dirty="0" smtClean="0"/>
          </a:p>
          <a:p>
            <a:pPr marL="0" indent="0" algn="r">
              <a:buNone/>
            </a:pPr>
            <a:endParaRPr lang="en-US" sz="1500" dirty="0" smtClean="0"/>
          </a:p>
          <a:p>
            <a:pPr marL="0" indent="0" algn="r">
              <a:buNone/>
            </a:pPr>
            <a:endParaRPr lang="en-US" sz="1500" dirty="0" smtClean="0"/>
          </a:p>
          <a:p>
            <a:pPr marL="0" indent="0" algn="r">
              <a:buNone/>
            </a:pPr>
            <a:r>
              <a:rPr lang="en-US" sz="1500" dirty="0" err="1"/>
              <a:t>Canfell</a:t>
            </a:r>
            <a:r>
              <a:rPr lang="en-US" sz="1500" dirty="0"/>
              <a:t> et al. 2019; WHO, 2020</a:t>
            </a:r>
          </a:p>
          <a:p>
            <a:pPr marL="0" indent="0">
              <a:buNone/>
            </a:pPr>
            <a:endParaRPr lang="ru-RU" dirty="0"/>
          </a:p>
        </p:txBody>
      </p:sp>
    </p:spTree>
    <p:extLst>
      <p:ext uri="{BB962C8B-B14F-4D97-AF65-F5344CB8AC3E}">
        <p14:creationId xmlns:p14="http://schemas.microsoft.com/office/powerpoint/2010/main" val="3436271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Cervical cancer in Kazakhstan</a:t>
            </a:r>
            <a:endParaRPr lang="ru-RU" sz="4400" dirty="0"/>
          </a:p>
        </p:txBody>
      </p:sp>
      <p:sp>
        <p:nvSpPr>
          <p:cNvPr id="3" name="Объект 2"/>
          <p:cNvSpPr>
            <a:spLocks noGrp="1"/>
          </p:cNvSpPr>
          <p:nvPr>
            <p:ph idx="1"/>
          </p:nvPr>
        </p:nvSpPr>
        <p:spPr/>
        <p:txBody>
          <a:bodyPr/>
          <a:lstStyle/>
          <a:p>
            <a:r>
              <a:rPr lang="en-US" b="1" dirty="0"/>
              <a:t>CC ranks as the second leading cause of cancer and </a:t>
            </a:r>
            <a:r>
              <a:rPr lang="en-US" b="1" dirty="0" smtClean="0"/>
              <a:t>cancer-related </a:t>
            </a:r>
            <a:r>
              <a:rPr lang="en-US" b="1" dirty="0"/>
              <a:t>death in women</a:t>
            </a:r>
            <a:r>
              <a:rPr lang="en-US" b="1" dirty="0" smtClean="0"/>
              <a:t>.</a:t>
            </a:r>
          </a:p>
          <a:p>
            <a:r>
              <a:rPr lang="en-US" dirty="0"/>
              <a:t>A</a:t>
            </a:r>
            <a:r>
              <a:rPr lang="en-US" dirty="0" smtClean="0"/>
              <a:t>bout  </a:t>
            </a:r>
            <a:r>
              <a:rPr lang="en-US" dirty="0"/>
              <a:t>1729  new CC cases are diagnosed </a:t>
            </a:r>
            <a:r>
              <a:rPr lang="en-US" dirty="0" smtClean="0"/>
              <a:t>annually.</a:t>
            </a:r>
            <a:endParaRPr lang="en-US" dirty="0"/>
          </a:p>
          <a:p>
            <a:r>
              <a:rPr lang="en-US" dirty="0" smtClean="0"/>
              <a:t>The </a:t>
            </a:r>
            <a:r>
              <a:rPr lang="en-US" dirty="0"/>
              <a:t>rate of CC incidence in </a:t>
            </a:r>
            <a:r>
              <a:rPr lang="en-US" dirty="0" smtClean="0"/>
              <a:t>KZ increased from </a:t>
            </a:r>
            <a:r>
              <a:rPr lang="en-US" dirty="0"/>
              <a:t>16.3±0.4 per 100,000 female population in 2009 to 19.5±0.5 per 100,000 female population  in 2018. </a:t>
            </a:r>
          </a:p>
          <a:p>
            <a:endParaRPr lang="en-US" dirty="0" smtClean="0"/>
          </a:p>
          <a:p>
            <a:endParaRPr lang="en-US" sz="1400" dirty="0" smtClean="0"/>
          </a:p>
          <a:p>
            <a:pPr marL="0" indent="0" algn="r">
              <a:buNone/>
            </a:pPr>
            <a:endParaRPr lang="en-US" sz="1400" dirty="0" smtClean="0"/>
          </a:p>
          <a:p>
            <a:pPr marL="0" indent="0" algn="r">
              <a:buNone/>
            </a:pPr>
            <a:endParaRPr lang="en-US" sz="1400" dirty="0"/>
          </a:p>
          <a:p>
            <a:pPr marL="0" indent="0" algn="r">
              <a:buNone/>
            </a:pPr>
            <a:endParaRPr lang="en-US" sz="1400" dirty="0" smtClean="0"/>
          </a:p>
          <a:p>
            <a:pPr marL="0" indent="0" algn="r">
              <a:buNone/>
            </a:pPr>
            <a:r>
              <a:rPr lang="en-US" sz="1400" dirty="0" err="1" smtClean="0"/>
              <a:t>Bruni</a:t>
            </a:r>
            <a:r>
              <a:rPr lang="en-US" sz="1400" dirty="0" smtClean="0"/>
              <a:t> et al., 2019; </a:t>
            </a:r>
            <a:r>
              <a:rPr lang="en-US" sz="1400" dirty="0" err="1" smtClean="0"/>
              <a:t>Balmagambetova</a:t>
            </a:r>
            <a:r>
              <a:rPr lang="en-US" sz="1400" dirty="0" smtClean="0"/>
              <a:t> et al., 2020; </a:t>
            </a:r>
            <a:r>
              <a:rPr lang="en-US" sz="1400" dirty="0" err="1" smtClean="0"/>
              <a:t>Aimagambetova</a:t>
            </a:r>
            <a:r>
              <a:rPr lang="en-US" sz="1400" dirty="0" smtClean="0"/>
              <a:t> et al.,2021. </a:t>
            </a:r>
            <a:endParaRPr lang="ru-RU" sz="1400" dirty="0"/>
          </a:p>
        </p:txBody>
      </p:sp>
    </p:spTree>
    <p:extLst>
      <p:ext uri="{BB962C8B-B14F-4D97-AF65-F5344CB8AC3E}">
        <p14:creationId xmlns:p14="http://schemas.microsoft.com/office/powerpoint/2010/main" val="2482945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Human papillomavirus (HPV)</a:t>
            </a:r>
            <a:br>
              <a:rPr lang="en-US" sz="4400" dirty="0" smtClean="0"/>
            </a:br>
            <a:r>
              <a:rPr lang="en-US" sz="4400" dirty="0" smtClean="0"/>
              <a:t>infection in Kazakhstan</a:t>
            </a:r>
            <a:endParaRPr lang="ru-RU" sz="4400" dirty="0"/>
          </a:p>
        </p:txBody>
      </p:sp>
      <p:sp>
        <p:nvSpPr>
          <p:cNvPr id="3" name="Объект 2"/>
          <p:cNvSpPr>
            <a:spLocks noGrp="1"/>
          </p:cNvSpPr>
          <p:nvPr>
            <p:ph idx="1"/>
          </p:nvPr>
        </p:nvSpPr>
        <p:spPr/>
        <p:txBody>
          <a:bodyPr>
            <a:normAutofit lnSpcReduction="10000"/>
          </a:bodyPr>
          <a:lstStyle/>
          <a:p>
            <a:r>
              <a:rPr lang="en-US" dirty="0" smtClean="0"/>
              <a:t>Data available from local studies:</a:t>
            </a:r>
          </a:p>
          <a:p>
            <a:r>
              <a:rPr lang="en-US" dirty="0" smtClean="0"/>
              <a:t>The study conducted in capital city found </a:t>
            </a:r>
            <a:r>
              <a:rPr lang="en-US" dirty="0"/>
              <a:t>that </a:t>
            </a:r>
            <a:r>
              <a:rPr lang="en-US" b="1" dirty="0" smtClean="0"/>
              <a:t>44 %</a:t>
            </a:r>
            <a:r>
              <a:rPr lang="en-US" dirty="0" smtClean="0"/>
              <a:t> </a:t>
            </a:r>
            <a:r>
              <a:rPr lang="en-US" dirty="0"/>
              <a:t>of respondents were HPV </a:t>
            </a:r>
            <a:r>
              <a:rPr lang="en-US" dirty="0" smtClean="0"/>
              <a:t>positive</a:t>
            </a:r>
          </a:p>
          <a:p>
            <a:r>
              <a:rPr lang="en-US" dirty="0" smtClean="0"/>
              <a:t>The </a:t>
            </a:r>
            <a:r>
              <a:rPr lang="en-US" dirty="0"/>
              <a:t>study </a:t>
            </a:r>
            <a:r>
              <a:rPr lang="en-US" dirty="0" smtClean="0"/>
              <a:t>conducted in western KZ found </a:t>
            </a:r>
            <a:r>
              <a:rPr lang="en-US" dirty="0"/>
              <a:t>that </a:t>
            </a:r>
            <a:r>
              <a:rPr lang="en-US" b="1" dirty="0"/>
              <a:t>26% </a:t>
            </a:r>
            <a:r>
              <a:rPr lang="en-US" dirty="0"/>
              <a:t>of respondents were HPV </a:t>
            </a:r>
            <a:r>
              <a:rPr lang="en-US" dirty="0" smtClean="0"/>
              <a:t>positive</a:t>
            </a:r>
          </a:p>
          <a:p>
            <a:r>
              <a:rPr lang="en-US" dirty="0" smtClean="0"/>
              <a:t>The second study conducted in western KZ found that </a:t>
            </a:r>
            <a:r>
              <a:rPr lang="en-US" b="1" dirty="0" smtClean="0"/>
              <a:t>25%</a:t>
            </a:r>
            <a:r>
              <a:rPr lang="en-US" dirty="0" smtClean="0"/>
              <a:t> </a:t>
            </a:r>
            <a:r>
              <a:rPr lang="en-US" dirty="0"/>
              <a:t>of respondents were HPV </a:t>
            </a:r>
            <a:r>
              <a:rPr lang="en-US" dirty="0" smtClean="0"/>
              <a:t>positive</a:t>
            </a:r>
          </a:p>
          <a:p>
            <a:r>
              <a:rPr lang="en-US" b="1" dirty="0" smtClean="0"/>
              <a:t>The study conducted in 5 different cities (</a:t>
            </a:r>
            <a:r>
              <a:rPr lang="en-US" b="1" dirty="0" err="1" smtClean="0"/>
              <a:t>Nur</a:t>
            </a:r>
            <a:r>
              <a:rPr lang="en-US" b="1" dirty="0" smtClean="0"/>
              <a:t>-Sultan, Almaty, </a:t>
            </a:r>
            <a:r>
              <a:rPr lang="en-US" b="1" dirty="0" err="1" smtClean="0"/>
              <a:t>Aktobe</a:t>
            </a:r>
            <a:r>
              <a:rPr lang="en-US" b="1" dirty="0" smtClean="0"/>
              <a:t>, </a:t>
            </a:r>
            <a:r>
              <a:rPr lang="en-US" b="1" dirty="0" err="1" smtClean="0"/>
              <a:t>Oskemen</a:t>
            </a:r>
            <a:r>
              <a:rPr lang="en-US" b="1" dirty="0" smtClean="0"/>
              <a:t>, Pavlodar) found </a:t>
            </a:r>
            <a:r>
              <a:rPr lang="en-US" b="1" dirty="0"/>
              <a:t>that </a:t>
            </a:r>
            <a:r>
              <a:rPr lang="en-US" b="1" dirty="0" smtClean="0"/>
              <a:t>39% </a:t>
            </a:r>
            <a:r>
              <a:rPr lang="en-US" b="1" dirty="0"/>
              <a:t>of respondents were HPV </a:t>
            </a:r>
            <a:r>
              <a:rPr lang="en-US" b="1" dirty="0" smtClean="0"/>
              <a:t>positive</a:t>
            </a:r>
          </a:p>
          <a:p>
            <a:pPr algn="r"/>
            <a:endParaRPr lang="en-US" sz="1400" b="1" dirty="0"/>
          </a:p>
          <a:p>
            <a:pPr marL="0" indent="0" algn="r">
              <a:buNone/>
            </a:pPr>
            <a:r>
              <a:rPr lang="en-US" sz="1500" dirty="0" err="1"/>
              <a:t>Niyazmetova</a:t>
            </a:r>
            <a:r>
              <a:rPr lang="en-US" sz="1500" dirty="0"/>
              <a:t>  et al. </a:t>
            </a:r>
            <a:r>
              <a:rPr lang="en-US" sz="1500" dirty="0" smtClean="0"/>
              <a:t>,2016; </a:t>
            </a:r>
            <a:r>
              <a:rPr lang="en-US" sz="1500" dirty="0" err="1"/>
              <a:t>Bekmukhambetov</a:t>
            </a:r>
            <a:r>
              <a:rPr lang="en-US" sz="1500" dirty="0"/>
              <a:t> et al</a:t>
            </a:r>
            <a:r>
              <a:rPr lang="en-US" sz="1500" dirty="0" smtClean="0"/>
              <a:t>., 2016; </a:t>
            </a:r>
            <a:r>
              <a:rPr lang="en-US" sz="1500" dirty="0" err="1"/>
              <a:t>Balmagambetova</a:t>
            </a:r>
            <a:r>
              <a:rPr lang="en-US" sz="1500" dirty="0"/>
              <a:t> et </a:t>
            </a:r>
            <a:r>
              <a:rPr lang="en-US" sz="1500" dirty="0" smtClean="0"/>
              <a:t>al., 2020; Babi et al., 2021.</a:t>
            </a:r>
            <a:endParaRPr lang="en-US" sz="1500" dirty="0"/>
          </a:p>
          <a:p>
            <a:pPr marL="0" indent="0">
              <a:buNone/>
            </a:pPr>
            <a:endParaRPr lang="ru-RU" dirty="0"/>
          </a:p>
        </p:txBody>
      </p:sp>
    </p:spTree>
    <p:extLst>
      <p:ext uri="{BB962C8B-B14F-4D97-AF65-F5344CB8AC3E}">
        <p14:creationId xmlns:p14="http://schemas.microsoft.com/office/powerpoint/2010/main" val="2817104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HPV vaccination in Kazakhstan</a:t>
            </a:r>
            <a:endParaRPr lang="ru-RU" sz="4400" dirty="0"/>
          </a:p>
        </p:txBody>
      </p:sp>
      <p:sp>
        <p:nvSpPr>
          <p:cNvPr id="3" name="Объект 2"/>
          <p:cNvSpPr>
            <a:spLocks noGrp="1"/>
          </p:cNvSpPr>
          <p:nvPr>
            <p:ph idx="1"/>
          </p:nvPr>
        </p:nvSpPr>
        <p:spPr/>
        <p:txBody>
          <a:bodyPr>
            <a:normAutofit fontScale="92500"/>
          </a:bodyPr>
          <a:lstStyle/>
          <a:p>
            <a:pPr marL="0" indent="0">
              <a:buNone/>
            </a:pPr>
            <a:r>
              <a:rPr lang="en-US" dirty="0" smtClean="0"/>
              <a:t>In 2013 HPV vaccination was launched as a pilot in 4 (</a:t>
            </a:r>
            <a:r>
              <a:rPr lang="en-US" dirty="0" err="1" smtClean="0"/>
              <a:t>Nur</a:t>
            </a:r>
            <a:r>
              <a:rPr lang="en-US" dirty="0" smtClean="0"/>
              <a:t>-Sultan</a:t>
            </a:r>
            <a:r>
              <a:rPr lang="ru-RU" dirty="0" smtClean="0"/>
              <a:t>, </a:t>
            </a:r>
            <a:r>
              <a:rPr lang="en-US" dirty="0" smtClean="0"/>
              <a:t>Almaty</a:t>
            </a:r>
            <a:r>
              <a:rPr lang="ru-RU" dirty="0" smtClean="0"/>
              <a:t>, </a:t>
            </a:r>
            <a:r>
              <a:rPr lang="en-US" dirty="0" err="1" smtClean="0"/>
              <a:t>Atyrau</a:t>
            </a:r>
            <a:r>
              <a:rPr lang="en-US" dirty="0" smtClean="0"/>
              <a:t>, Pavlodar) regions of Kazakhstan</a:t>
            </a:r>
          </a:p>
          <a:p>
            <a:pPr marL="0" indent="0">
              <a:buNone/>
            </a:pPr>
            <a:r>
              <a:rPr lang="en-US" dirty="0" smtClean="0"/>
              <a:t>Result of pilot:</a:t>
            </a:r>
          </a:p>
          <a:p>
            <a:r>
              <a:rPr lang="en-US" dirty="0" smtClean="0"/>
              <a:t>Low vaccination coverage</a:t>
            </a:r>
          </a:p>
          <a:p>
            <a:r>
              <a:rPr lang="en-US" dirty="0" smtClean="0"/>
              <a:t>Public concerns about vaccine safety</a:t>
            </a:r>
          </a:p>
          <a:p>
            <a:r>
              <a:rPr lang="en-US" dirty="0" smtClean="0"/>
              <a:t>Low vaccine acceptance</a:t>
            </a:r>
          </a:p>
          <a:p>
            <a:r>
              <a:rPr lang="en-US" dirty="0" smtClean="0"/>
              <a:t>Adverse events after vaccination </a:t>
            </a:r>
            <a:endParaRPr lang="en-US" dirty="0" smtClean="0"/>
          </a:p>
          <a:p>
            <a:pPr marL="0" indent="0">
              <a:buNone/>
            </a:pPr>
            <a:endParaRPr lang="en-US" dirty="0" smtClean="0"/>
          </a:p>
          <a:p>
            <a:pPr marL="0" indent="0">
              <a:buNone/>
            </a:pPr>
            <a:r>
              <a:rPr lang="en-US" dirty="0" smtClean="0"/>
              <a:t>There is a plan to introduce HPV vaccination in 2022</a:t>
            </a:r>
          </a:p>
          <a:p>
            <a:r>
              <a:rPr lang="en-US" dirty="0" smtClean="0"/>
              <a:t>Initially was planned to introduce in 2021</a:t>
            </a:r>
          </a:p>
          <a:p>
            <a:r>
              <a:rPr lang="en-US" dirty="0" smtClean="0"/>
              <a:t>HPV </a:t>
            </a:r>
            <a:r>
              <a:rPr lang="en-US" dirty="0"/>
              <a:t>v</a:t>
            </a:r>
            <a:r>
              <a:rPr lang="en-US" dirty="0" smtClean="0"/>
              <a:t>accine acceptance due to COVID-19 vaccine?</a:t>
            </a:r>
            <a:endParaRPr lang="en-US" dirty="0" smtClean="0"/>
          </a:p>
        </p:txBody>
      </p:sp>
    </p:spTree>
    <p:extLst>
      <p:ext uri="{BB962C8B-B14F-4D97-AF65-F5344CB8AC3E}">
        <p14:creationId xmlns:p14="http://schemas.microsoft.com/office/powerpoint/2010/main" val="28547662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Cervical cancer screening</a:t>
            </a:r>
            <a:endParaRPr lang="ru-RU" sz="4400" dirty="0"/>
          </a:p>
        </p:txBody>
      </p:sp>
      <p:sp>
        <p:nvSpPr>
          <p:cNvPr id="3" name="Объект 2"/>
          <p:cNvSpPr>
            <a:spLocks noGrp="1"/>
          </p:cNvSpPr>
          <p:nvPr>
            <p:ph idx="1"/>
          </p:nvPr>
        </p:nvSpPr>
        <p:spPr/>
        <p:txBody>
          <a:bodyPr numCol="1">
            <a:normAutofit fontScale="92500"/>
          </a:bodyPr>
          <a:lstStyle/>
          <a:p>
            <a:pPr marL="0" indent="0">
              <a:buNone/>
            </a:pPr>
            <a:r>
              <a:rPr lang="en-US" dirty="0" smtClean="0"/>
              <a:t>1) </a:t>
            </a:r>
            <a:r>
              <a:rPr lang="en-US" dirty="0"/>
              <a:t>Visual inspection with Acetic Acid</a:t>
            </a:r>
          </a:p>
          <a:p>
            <a:r>
              <a:rPr lang="en-US" sz="2000" dirty="0"/>
              <a:t>Visual inspection of cervix</a:t>
            </a:r>
            <a:endParaRPr lang="en-US" sz="2200" dirty="0"/>
          </a:p>
          <a:p>
            <a:pPr marL="0" indent="0">
              <a:buNone/>
            </a:pPr>
            <a:r>
              <a:rPr lang="en-US" dirty="0"/>
              <a:t>2) Conventional (Pap) test and liquid-based cytology (LBC) </a:t>
            </a:r>
          </a:p>
          <a:p>
            <a:r>
              <a:rPr lang="en-US" dirty="0"/>
              <a:t>Examines cells  using microscope</a:t>
            </a:r>
          </a:p>
          <a:p>
            <a:r>
              <a:rPr lang="en-US" dirty="0"/>
              <a:t>Cells from cervix</a:t>
            </a:r>
          </a:p>
          <a:p>
            <a:r>
              <a:rPr lang="en-US" dirty="0"/>
              <a:t>Looks for abnormal cervical </a:t>
            </a:r>
            <a:r>
              <a:rPr lang="en-US" dirty="0" smtClean="0"/>
              <a:t>changes</a:t>
            </a:r>
            <a:endParaRPr lang="en-US" dirty="0" smtClean="0"/>
          </a:p>
          <a:p>
            <a:pPr marL="0" indent="0">
              <a:buNone/>
            </a:pPr>
            <a:r>
              <a:rPr lang="en-US" dirty="0"/>
              <a:t>3</a:t>
            </a:r>
            <a:r>
              <a:rPr lang="en-US" dirty="0" smtClean="0"/>
              <a:t>) </a:t>
            </a:r>
            <a:r>
              <a:rPr lang="en-US" dirty="0" smtClean="0"/>
              <a:t>HPV </a:t>
            </a:r>
            <a:r>
              <a:rPr lang="en-US" dirty="0"/>
              <a:t>DNA testing for high-risk HPV </a:t>
            </a:r>
            <a:r>
              <a:rPr lang="en-US" dirty="0" smtClean="0"/>
              <a:t>types</a:t>
            </a:r>
          </a:p>
          <a:p>
            <a:r>
              <a:rPr lang="en-US" sz="2000" dirty="0"/>
              <a:t>Examines human DNA </a:t>
            </a:r>
          </a:p>
          <a:p>
            <a:r>
              <a:rPr lang="en-US" sz="2000" dirty="0"/>
              <a:t>Different source </a:t>
            </a:r>
            <a:r>
              <a:rPr lang="en-US" sz="2000" dirty="0" smtClean="0"/>
              <a:t>(e.g. cervical </a:t>
            </a:r>
            <a:r>
              <a:rPr lang="en-US" sz="2000" dirty="0"/>
              <a:t>swab, blood)</a:t>
            </a:r>
          </a:p>
          <a:p>
            <a:r>
              <a:rPr lang="en-US" sz="2000" dirty="0"/>
              <a:t>Looks for the </a:t>
            </a:r>
            <a:r>
              <a:rPr lang="en-US" sz="2000" dirty="0" smtClean="0"/>
              <a:t>virus</a:t>
            </a:r>
            <a:endParaRPr lang="en-US" sz="2200" dirty="0" smtClean="0"/>
          </a:p>
          <a:p>
            <a:pPr marL="0" indent="0">
              <a:buNone/>
            </a:pPr>
            <a:endParaRPr lang="en-US" sz="2000" dirty="0"/>
          </a:p>
          <a:p>
            <a:pPr marL="0" indent="0" algn="r">
              <a:buNone/>
            </a:pPr>
            <a:r>
              <a:rPr lang="en-US" sz="1400" dirty="0" smtClean="0"/>
              <a:t>WHO, 2020; CDC 2021</a:t>
            </a:r>
          </a:p>
        </p:txBody>
      </p:sp>
      <p:sp>
        <p:nvSpPr>
          <p:cNvPr id="4" name="Стрелка вниз 3"/>
          <p:cNvSpPr/>
          <p:nvPr/>
        </p:nvSpPr>
        <p:spPr>
          <a:xfrm>
            <a:off x="8712460" y="1900251"/>
            <a:ext cx="72008" cy="34563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7477472" y="5341858"/>
            <a:ext cx="1656184" cy="369332"/>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Most effective</a:t>
            </a:r>
            <a:endParaRPr lang="ru-RU" dirty="0">
              <a:effectLst>
                <a:outerShdw blurRad="38100" dist="38100" dir="2700000" algn="tl">
                  <a:srgbClr val="000000">
                    <a:alpha val="43137"/>
                  </a:srgbClr>
                </a:outerShdw>
              </a:effectLst>
            </a:endParaRPr>
          </a:p>
        </p:txBody>
      </p:sp>
      <p:sp>
        <p:nvSpPr>
          <p:cNvPr id="6" name="TextBox 5"/>
          <p:cNvSpPr txBox="1"/>
          <p:nvPr/>
        </p:nvSpPr>
        <p:spPr>
          <a:xfrm>
            <a:off x="7487816" y="1530919"/>
            <a:ext cx="1656184" cy="369332"/>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Least effective</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80996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smtClean="0"/>
              <a:t>Cervical cancer screening in Kazakhstan</a:t>
            </a:r>
            <a:endParaRPr lang="ru-RU" sz="4400" dirty="0"/>
          </a:p>
        </p:txBody>
      </p:sp>
      <p:sp>
        <p:nvSpPr>
          <p:cNvPr id="3" name="Объект 2"/>
          <p:cNvSpPr>
            <a:spLocks noGrp="1"/>
          </p:cNvSpPr>
          <p:nvPr>
            <p:ph idx="1"/>
          </p:nvPr>
        </p:nvSpPr>
        <p:spPr/>
        <p:txBody>
          <a:bodyPr>
            <a:normAutofit fontScale="92500" lnSpcReduction="20000"/>
          </a:bodyPr>
          <a:lstStyle/>
          <a:p>
            <a:pPr marL="0" indent="0">
              <a:buNone/>
            </a:pPr>
            <a:r>
              <a:rPr lang="en-US" b="1" dirty="0" smtClean="0"/>
              <a:t>Free pap test cytology screening (2017):</a:t>
            </a:r>
          </a:p>
          <a:p>
            <a:r>
              <a:rPr lang="en-US" dirty="0" smtClean="0"/>
              <a:t>Every 4 years</a:t>
            </a:r>
          </a:p>
          <a:p>
            <a:r>
              <a:rPr lang="en-US" dirty="0" smtClean="0"/>
              <a:t>Women aged between 30 and 70</a:t>
            </a:r>
          </a:p>
          <a:p>
            <a:r>
              <a:rPr lang="en-US" dirty="0" smtClean="0"/>
              <a:t>Target 70% coverage</a:t>
            </a:r>
          </a:p>
          <a:p>
            <a:pPr marL="0" indent="0">
              <a:buNone/>
            </a:pPr>
            <a:r>
              <a:rPr lang="en-US" b="1" dirty="0" smtClean="0"/>
              <a:t>Coverage of target female </a:t>
            </a:r>
            <a:r>
              <a:rPr lang="en-US" b="1" dirty="0" smtClean="0"/>
              <a:t>population</a:t>
            </a:r>
            <a:r>
              <a:rPr lang="en-US" b="1" dirty="0" smtClean="0"/>
              <a:t>: </a:t>
            </a:r>
            <a:endParaRPr lang="en-US" b="1" dirty="0" smtClean="0"/>
          </a:p>
          <a:p>
            <a:pPr marL="0" indent="0">
              <a:buNone/>
            </a:pPr>
            <a:r>
              <a:rPr lang="en-US" b="1" dirty="0" smtClean="0"/>
              <a:t>45,9</a:t>
            </a:r>
            <a:r>
              <a:rPr lang="en-US" b="1" dirty="0" smtClean="0"/>
              <a:t>% </a:t>
            </a:r>
            <a:r>
              <a:rPr lang="en-US" dirty="0" smtClean="0"/>
              <a:t>(</a:t>
            </a:r>
            <a:r>
              <a:rPr lang="en-US" dirty="0" err="1" smtClean="0"/>
              <a:t>Kaidarova</a:t>
            </a:r>
            <a:r>
              <a:rPr lang="en-US" dirty="0" smtClean="0"/>
              <a:t> et.al, 2018</a:t>
            </a:r>
            <a:r>
              <a:rPr lang="en-US" dirty="0" smtClean="0"/>
              <a:t>)</a:t>
            </a:r>
          </a:p>
          <a:p>
            <a:pPr marL="0" indent="0">
              <a:buNone/>
            </a:pPr>
            <a:r>
              <a:rPr lang="en-US" b="1" dirty="0" smtClean="0">
                <a:solidFill>
                  <a:srgbClr val="FF0000"/>
                </a:solidFill>
              </a:rPr>
              <a:t>95,5% (Official reports, 2020)</a:t>
            </a:r>
            <a:endParaRPr lang="en-US" b="1" dirty="0" smtClean="0">
              <a:solidFill>
                <a:srgbClr val="FF0000"/>
              </a:solidFill>
            </a:endParaRPr>
          </a:p>
          <a:p>
            <a:pPr marL="0" indent="0">
              <a:buNone/>
            </a:pPr>
            <a:endParaRPr lang="en-US" dirty="0" smtClean="0"/>
          </a:p>
          <a:p>
            <a:r>
              <a:rPr lang="en-US" dirty="0" smtClean="0"/>
              <a:t>HPV DNA testing and </a:t>
            </a:r>
            <a:r>
              <a:rPr lang="en-US" dirty="0"/>
              <a:t>Visual inspection with Acetic </a:t>
            </a:r>
            <a:r>
              <a:rPr lang="en-US" dirty="0" smtClean="0"/>
              <a:t>Acid are available</a:t>
            </a:r>
          </a:p>
          <a:p>
            <a:r>
              <a:rPr lang="en-US" dirty="0" smtClean="0"/>
              <a:t>Not included in the screening program for CC</a:t>
            </a:r>
            <a:endParaRPr lang="en-US" dirty="0"/>
          </a:p>
          <a:p>
            <a:endParaRPr lang="en-US" dirty="0"/>
          </a:p>
          <a:p>
            <a:pPr marL="0" indent="0" algn="r">
              <a:buNone/>
            </a:pPr>
            <a:endParaRPr lang="en-US" sz="1400" dirty="0" smtClean="0"/>
          </a:p>
          <a:p>
            <a:pPr marL="0" indent="0" algn="r">
              <a:buNone/>
            </a:pPr>
            <a:r>
              <a:rPr lang="en-US" sz="1400" dirty="0" err="1" smtClean="0"/>
              <a:t>Kaidarova</a:t>
            </a:r>
            <a:r>
              <a:rPr lang="en-US" sz="1400" dirty="0" smtClean="0"/>
              <a:t> et al., 2018</a:t>
            </a:r>
            <a:endParaRPr lang="ru-RU" sz="1400" dirty="0"/>
          </a:p>
        </p:txBody>
      </p:sp>
      <p:pic>
        <p:nvPicPr>
          <p:cNvPr id="1026" name="Picture 2" descr="C:\Users\Torgyn\Documents\GenCon\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550" y="1747996"/>
            <a:ext cx="2591914" cy="1724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40246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222</TotalTime>
  <Words>977</Words>
  <Application>Microsoft Office PowerPoint</Application>
  <PresentationFormat>Экран (4:3)</PresentationFormat>
  <Paragraphs>145</Paragraphs>
  <Slides>14</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Исполнительная</vt:lpstr>
      <vt:lpstr>The importance  of cervical cancer screening for women in Kazakhstan</vt:lpstr>
      <vt:lpstr>Outline</vt:lpstr>
      <vt:lpstr>Cervical cancer (CC)</vt:lpstr>
      <vt:lpstr>WHO strategy</vt:lpstr>
      <vt:lpstr>Cervical cancer in Kazakhstan</vt:lpstr>
      <vt:lpstr>Human papillomavirus (HPV) infection in Kazakhstan</vt:lpstr>
      <vt:lpstr>HPV vaccination in Kazakhstan</vt:lpstr>
      <vt:lpstr>Cervical cancer screening</vt:lpstr>
      <vt:lpstr>Cervical cancer screening in Kazakhstan</vt:lpstr>
      <vt:lpstr>Major problems with CC screening in Kazakhstan</vt:lpstr>
      <vt:lpstr>Study on cervical cancer screening in KZ</vt:lpstr>
      <vt:lpstr>Future implications</vt:lpstr>
      <vt:lpstr>Links to studies about CC</vt:lpstr>
      <vt:lpstr>Links to studies about CC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cervical cancer screening for women in Kazakhstan</dc:title>
  <dc:creator>Torgyn</dc:creator>
  <cp:lastModifiedBy>Torgyn</cp:lastModifiedBy>
  <cp:revision>22</cp:revision>
  <dcterms:created xsi:type="dcterms:W3CDTF">2021-10-05T09:37:15Z</dcterms:created>
  <dcterms:modified xsi:type="dcterms:W3CDTF">2021-10-06T07:43:22Z</dcterms:modified>
</cp:coreProperties>
</file>