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</p:sldMasterIdLst>
  <p:notesMasterIdLst>
    <p:notesMasterId r:id="rId38"/>
  </p:notesMasterIdLst>
  <p:handoutMasterIdLst>
    <p:handoutMasterId r:id="rId39"/>
  </p:handoutMasterIdLst>
  <p:sldIdLst>
    <p:sldId id="407" r:id="rId4"/>
    <p:sldId id="409" r:id="rId5"/>
    <p:sldId id="410" r:id="rId6"/>
    <p:sldId id="434" r:id="rId7"/>
    <p:sldId id="411" r:id="rId8"/>
    <p:sldId id="413" r:id="rId9"/>
    <p:sldId id="440" r:id="rId10"/>
    <p:sldId id="441" r:id="rId11"/>
    <p:sldId id="442" r:id="rId12"/>
    <p:sldId id="419" r:id="rId13"/>
    <p:sldId id="420" r:id="rId14"/>
    <p:sldId id="452" r:id="rId15"/>
    <p:sldId id="446" r:id="rId16"/>
    <p:sldId id="444" r:id="rId17"/>
    <p:sldId id="445" r:id="rId18"/>
    <p:sldId id="456" r:id="rId19"/>
    <p:sldId id="340" r:id="rId20"/>
    <p:sldId id="387" r:id="rId21"/>
    <p:sldId id="393" r:id="rId22"/>
    <p:sldId id="362" r:id="rId23"/>
    <p:sldId id="363" r:id="rId24"/>
    <p:sldId id="364" r:id="rId25"/>
    <p:sldId id="365" r:id="rId26"/>
    <p:sldId id="449" r:id="rId27"/>
    <p:sldId id="366" r:id="rId28"/>
    <p:sldId id="367" r:id="rId29"/>
    <p:sldId id="388" r:id="rId30"/>
    <p:sldId id="389" r:id="rId31"/>
    <p:sldId id="390" r:id="rId32"/>
    <p:sldId id="392" r:id="rId33"/>
    <p:sldId id="394" r:id="rId34"/>
    <p:sldId id="398" r:id="rId35"/>
    <p:sldId id="399" r:id="rId36"/>
    <p:sldId id="450" r:id="rId37"/>
  </p:sldIdLst>
  <p:sldSz cx="9144000" cy="6858000" type="screen4x3"/>
  <p:notesSz cx="6794500" cy="99314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SzPct val="100000"/>
      <a:buFont typeface="Times" pitchFamily="-96" charset="0"/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100000"/>
      <a:buFont typeface="Times" pitchFamily="-96" charset="0"/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100000"/>
      <a:buFont typeface="Times" pitchFamily="-96" charset="0"/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100000"/>
      <a:buFont typeface="Times" pitchFamily="-96" charset="0"/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100000"/>
      <a:buFont typeface="Times" pitchFamily="-96" charset="0"/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Frutiger LT Std 45 Ligh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3760A0"/>
    <a:srgbClr val="99CCFF"/>
    <a:srgbClr val="95D3A5"/>
    <a:srgbClr val="000066"/>
    <a:srgbClr val="ABE9FF"/>
    <a:srgbClr val="360086"/>
    <a:srgbClr val="990099"/>
    <a:srgbClr val="660066"/>
    <a:srgbClr val="85C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305" autoAdjust="0"/>
  </p:normalViewPr>
  <p:slideViewPr>
    <p:cSldViewPr>
      <p:cViewPr varScale="1">
        <p:scale>
          <a:sx n="103" d="100"/>
          <a:sy n="103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90" d="100"/>
          <a:sy n="90" d="100"/>
        </p:scale>
        <p:origin x="-3078" y="57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Index</a:t>
            </a:r>
            <a:r>
              <a:rPr lang="en-US" baseline="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percentage </a:t>
            </a:r>
            <a:endParaRPr 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773827711273842E-2"/>
          <c:y val="0.17544445211733384"/>
          <c:w val="0.55135530560771151"/>
          <c:h val="0.7262760654446311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19F-419A-B97A-A52BE68CEA21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19F-419A-B97A-A52BE68CEA21}"/>
              </c:ext>
            </c:extLst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119F-419A-B97A-A52BE68CEA21}"/>
              </c:ext>
            </c:extLst>
          </c:dPt>
          <c:dPt>
            <c:idx val="3"/>
            <c:bubble3D val="0"/>
            <c:explosion val="8"/>
            <c:spPr>
              <a:solidFill>
                <a:schemeClr val="accent5"/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7-119F-419A-B97A-A52BE68CEA21}"/>
              </c:ext>
            </c:extLst>
          </c:dPt>
          <c:dLbls>
            <c:dLbl>
              <c:idx val="0"/>
              <c:layout>
                <c:manualLayout>
                  <c:x val="-0.1407923292469723"/>
                  <c:y val="-6.2262300281083517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30.3%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9F-419A-B97A-A52BE68CEA21}"/>
                </c:ext>
              </c:extLst>
            </c:dLbl>
            <c:dLbl>
              <c:idx val="1"/>
              <c:layout>
                <c:manualLayout>
                  <c:x val="-9.9398973091084891E-2"/>
                  <c:y val="4.9885610007493857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27.2%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9F-419A-B97A-A52BE68CEA21}"/>
                </c:ext>
              </c:extLst>
            </c:dLbl>
            <c:dLbl>
              <c:idx val="2"/>
              <c:layout>
                <c:manualLayout>
                  <c:x val="7.4912613083493867E-3"/>
                  <c:y val="4.5333988086560423E-4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13.93%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9F-419A-B97A-A52BE68CEA21}"/>
                </c:ext>
              </c:extLst>
            </c:dLbl>
            <c:dLbl>
              <c:idx val="3"/>
              <c:layout>
                <c:manualLayout>
                  <c:x val="3.3616805969546207E-2"/>
                  <c:y val="-6.1355431785468609E-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28.17%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9F-419A-B97A-A52BE68CEA2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SCI</c:v>
                </c:pt>
                <c:pt idx="1">
                  <c:v>SSCI</c:v>
                </c:pt>
                <c:pt idx="2">
                  <c:v>AHCI</c:v>
                </c:pt>
                <c:pt idx="3">
                  <c:v>Not indexed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 formatCode="0.00%">
                  <c:v>0.28299999999999997</c:v>
                </c:pt>
                <c:pt idx="1">
                  <c:v>0.24</c:v>
                </c:pt>
                <c:pt idx="2" formatCode="0.00%">
                  <c:v>0.14299999999999999</c:v>
                </c:pt>
                <c:pt idx="3" formatCode="0.00%">
                  <c:v>0.33400000000000002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19F-419A-B97A-A52BE68CEA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20" y="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83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20" y="943483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7045E6-CE12-4EAB-AC93-7BF6354E89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98110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8" y="2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7416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0" rIns="91422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107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8" y="9433107"/>
            <a:ext cx="2944283" cy="49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0" rIns="91422" bIns="4571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SzTx/>
              <a:buFontTx/>
              <a:buNone/>
              <a:defRPr sz="1000">
                <a:solidFill>
                  <a:schemeClr val="tx1"/>
                </a:solidFill>
                <a:latin typeface="Frutiger LT Std 65 Bold" pitchFamily="-96" charset="0"/>
              </a:defRPr>
            </a:lvl1pPr>
          </a:lstStyle>
          <a:p>
            <a:fld id="{3E53EE2F-E7CF-41BE-8EF8-19913BB77AAB}" type="slidenum">
              <a:rPr lang="en-GB" altLang="en-US"/>
              <a:pPr/>
              <a:t>‹#›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6836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2000" kern="1200">
        <a:solidFill>
          <a:schemeClr val="tx1"/>
        </a:solidFill>
        <a:latin typeface="Frutiger LT Std 55 Roman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Frutiger LT Std 45 Light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Frutiger LT Std 45 Light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Frutiger LT Std 45 Light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Frutiger LT Std 45 Ligh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universities in the world – consistently in the top 5 of THE, the telegraph, Shanghai world rankings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9CEE9-6BFC-4DC6-9DBC-4003EC1EA018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645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will talk through the stages of implementing</a:t>
            </a:r>
            <a:r>
              <a:rPr lang="en-GB" baseline="0" dirty="0"/>
              <a:t> an EBA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20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248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  <a:p>
            <a:r>
              <a:rPr lang="en-GB" sz="1200" dirty="0"/>
              <a:t>No extra fees.</a:t>
            </a:r>
            <a:r>
              <a:rPr lang="en-GB" sz="1200" baseline="0" dirty="0"/>
              <a:t> Libraries do not pay for the subscription access. A</a:t>
            </a:r>
            <a:r>
              <a:rPr lang="en-GB" sz="1200" dirty="0"/>
              <a:t>ll funds deposited are spent on the titles the library purchase in perpetuity at the end</a:t>
            </a:r>
            <a:r>
              <a:rPr lang="en-GB" sz="1200" baseline="0" dirty="0"/>
              <a:t> of the EBA</a:t>
            </a:r>
            <a:r>
              <a:rPr lang="en-GB" sz="1200" dirty="0"/>
              <a:t>.</a:t>
            </a:r>
          </a:p>
          <a:p>
            <a:endParaRPr lang="en-GB" sz="1200" dirty="0"/>
          </a:p>
          <a:p>
            <a:r>
              <a:rPr lang="en-GB" sz="1200" dirty="0"/>
              <a:t>So there is no cost</a:t>
            </a:r>
            <a:r>
              <a:rPr lang="en-GB" sz="1200" baseline="0" dirty="0"/>
              <a:t> for items you use but do not go on to purchase later in perpetuity.</a:t>
            </a:r>
          </a:p>
          <a:p>
            <a:endParaRPr lang="en-GB" sz="1200" baseline="0" dirty="0"/>
          </a:p>
          <a:p>
            <a:r>
              <a:rPr lang="en-GB" sz="1200" baseline="0" dirty="0"/>
              <a:t>No set up fee.</a:t>
            </a:r>
          </a:p>
          <a:p>
            <a:endParaRPr lang="en-GB" sz="1200" baseline="0" dirty="0"/>
          </a:p>
          <a:p>
            <a:r>
              <a:rPr lang="en-GB" sz="1200" baseline="0" dirty="0"/>
              <a:t>Generally people tend to go for 12 months as it’s most useful for them. But you can do 6 months etc.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21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058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1600" dirty="0"/>
              <a:t>WE DON’T RUSH YOU</a:t>
            </a:r>
            <a:r>
              <a:rPr lang="en-GB" sz="1600" baseline="0" dirty="0"/>
              <a:t> - </a:t>
            </a:r>
            <a:r>
              <a:rPr lang="en-GB" sz="1600" dirty="0"/>
              <a:t>YOU COULD PAY IN JULY AND START ACCESS IN SEPTEMBER</a:t>
            </a:r>
          </a:p>
          <a:p>
            <a:endParaRPr lang="en-GB" sz="1600" dirty="0"/>
          </a:p>
          <a:p>
            <a:r>
              <a:rPr lang="en-GB" sz="1600" dirty="0"/>
              <a:t>Unlike</a:t>
            </a:r>
            <a:r>
              <a:rPr lang="en-GB" sz="1600" baseline="0" dirty="0"/>
              <a:t> some other EBA deals, with CUP you do get access to newly published titles added to your monthly access. </a:t>
            </a:r>
          </a:p>
          <a:p>
            <a:endParaRPr lang="en-GB" sz="1600" baseline="0" dirty="0"/>
          </a:p>
          <a:p>
            <a:r>
              <a:rPr lang="en-GB" sz="1600" baseline="0" dirty="0"/>
              <a:t>Customers have fed back to us that this has been useful for discoverability as students are drawn to the newly added content. 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Over 1000 titles</a:t>
            </a:r>
            <a:r>
              <a:rPr lang="en-GB" sz="1600" baseline="0" dirty="0"/>
              <a:t> are added each year. 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22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062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  <a:p>
            <a:r>
              <a:rPr lang="en-GB" sz="1400" dirty="0"/>
              <a:t>We don’t suddenly cut your access during decision making month</a:t>
            </a:r>
            <a:r>
              <a:rPr lang="en-GB" sz="1400" baseline="0" dirty="0"/>
              <a:t> - </a:t>
            </a:r>
            <a:r>
              <a:rPr lang="en-GB" sz="1400" dirty="0"/>
              <a:t>Usage stats avail at any time.</a:t>
            </a:r>
            <a:r>
              <a:rPr lang="en-GB" sz="1400" baseline="0" dirty="0"/>
              <a:t> We usually send these monthly. 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Cambridge Core provides a report for you but we can provide additional information</a:t>
            </a:r>
            <a:r>
              <a:rPr lang="en-GB" sz="1400" baseline="0" dirty="0"/>
              <a:t> for you. </a:t>
            </a:r>
          </a:p>
          <a:p>
            <a:endParaRPr lang="en-GB" sz="1400" baseline="0" dirty="0"/>
          </a:p>
          <a:p>
            <a:r>
              <a:rPr lang="en-GB" sz="1400" baseline="0" dirty="0"/>
              <a:t>Detailed data</a:t>
            </a:r>
          </a:p>
          <a:p>
            <a:r>
              <a:rPr lang="en-GB" sz="1400" baseline="0" dirty="0"/>
              <a:t>Year of publication</a:t>
            </a:r>
          </a:p>
          <a:p>
            <a:r>
              <a:rPr lang="en-GB" sz="1400" baseline="0" dirty="0"/>
              <a:t>Subject</a:t>
            </a:r>
          </a:p>
          <a:p>
            <a:r>
              <a:rPr lang="en-GB" sz="1400" baseline="0" dirty="0"/>
              <a:t>Usage patterns</a:t>
            </a:r>
          </a:p>
          <a:p>
            <a:r>
              <a:rPr lang="en-GB" sz="1400" baseline="0" dirty="0"/>
              <a:t>Percentage of list used i.e. 30%</a:t>
            </a:r>
          </a:p>
          <a:p>
            <a:r>
              <a:rPr lang="en-GB" sz="1400" baseline="0" dirty="0"/>
              <a:t>Series i.e. how many books in a series you currently have and then purchase any holes.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23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18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44525"/>
            <a:ext cx="4138613" cy="3105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3813573"/>
            <a:ext cx="5435600" cy="5256586"/>
          </a:xfrm>
        </p:spPr>
        <p:txBody>
          <a:bodyPr>
            <a:noAutofit/>
          </a:bodyPr>
          <a:lstStyle/>
          <a:p>
            <a:pPr marL="0" lvl="1" indent="0">
              <a:buFont typeface="Arial" pitchFamily="34" charset="0"/>
              <a:buNone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We can provide</a:t>
            </a:r>
            <a:r>
              <a:rPr lang="en-GB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 very detailed analytics at the end of the EBA such as this that we did for a UK institution. 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24</a:t>
            </a:fld>
            <a:endParaRPr lang="en-GB" altLang="en-US" sz="1200" dirty="0">
              <a:latin typeface="Times" pitchFamily="-9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96328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NO ADDITIONAL FEE FOR HIGH USAGE</a:t>
            </a:r>
          </a:p>
          <a:p>
            <a:endParaRPr lang="en-GB" dirty="0"/>
          </a:p>
          <a:p>
            <a:r>
              <a:rPr lang="en-GB" dirty="0"/>
              <a:t>YOUR ORIGINAL FEE IS WHAT YOU PAY FOR YOUR EBA</a:t>
            </a:r>
          </a:p>
          <a:p>
            <a:r>
              <a:rPr lang="en-GB" dirty="0"/>
              <a:t>IF YOU GET HIGH USAGE, GOOD</a:t>
            </a:r>
            <a:r>
              <a:rPr lang="en-GB" baseline="0" dirty="0"/>
              <a:t> FOR YOU!</a:t>
            </a:r>
          </a:p>
          <a:p>
            <a:endParaRPr lang="en-GB" baseline="0" dirty="0"/>
          </a:p>
          <a:p>
            <a:r>
              <a:rPr lang="en-GB" baseline="0" dirty="0"/>
              <a:t>You do not have to purchase the most downloaded titles. It’s completely up to the library which titles they choose to purchase at the end. </a:t>
            </a:r>
          </a:p>
          <a:p>
            <a:endParaRPr lang="en-GB" baseline="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000" u="sng" dirty="0"/>
              <a:t>REMEMBER</a:t>
            </a:r>
            <a:r>
              <a:rPr lang="en-GB" altLang="en-US" sz="2000" dirty="0"/>
              <a:t>: IT’s NOT AUTOMATED PURCHASE after x amount of downloads (LIKE PDA)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25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6804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Once you’ve chosen the titles you want to keep at the end of the EBA, they are yours perpetually! </a:t>
            </a:r>
          </a:p>
          <a:p>
            <a:endParaRPr lang="en-GB" baseline="0" dirty="0"/>
          </a:p>
          <a:p>
            <a:r>
              <a:rPr lang="en-GB" baseline="0" dirty="0"/>
              <a:t>Usual hosting fees of 500 USD apply, but are waived, even if only one additional </a:t>
            </a:r>
            <a:r>
              <a:rPr lang="en-GB" baseline="0" dirty="0" err="1"/>
              <a:t>ebook</a:t>
            </a:r>
            <a:r>
              <a:rPr lang="en-GB" baseline="0" dirty="0"/>
              <a:t> is purchased each year.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26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10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Marketing materials available from CUP if your library takes</a:t>
            </a:r>
            <a:r>
              <a:rPr lang="en-GB" baseline="0" dirty="0"/>
              <a:t> an EBA with us</a:t>
            </a:r>
          </a:p>
          <a:p>
            <a:endParaRPr lang="en-GB" baseline="0" dirty="0"/>
          </a:p>
          <a:p>
            <a:r>
              <a:rPr lang="en-GB" baseline="0" dirty="0"/>
              <a:t>These are banners for the library website.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27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561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can also provide posters for your library to make researchers</a:t>
            </a:r>
            <a:r>
              <a:rPr lang="en-GB" baseline="0" dirty="0"/>
              <a:t> aware of the content available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28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26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Australia example- different</a:t>
            </a:r>
            <a:r>
              <a:rPr lang="en-GB" baseline="0" dirty="0"/>
              <a:t> requirements for different territories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29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547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universities in the world – consistently in the top 5 of THE, the telegraph, Shanghai world rankings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9CEE9-6BFC-4DC6-9DBC-4003EC1EA01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1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44525"/>
            <a:ext cx="4138613" cy="3105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3813573"/>
            <a:ext cx="5435600" cy="5256586"/>
          </a:xfrm>
        </p:spPr>
        <p:txBody>
          <a:bodyPr>
            <a:noAutofit/>
          </a:bodyPr>
          <a:lstStyle/>
          <a:p>
            <a:pPr marL="0" lvl="1" indent="0">
              <a:buFont typeface="Arial" pitchFamily="34" charset="0"/>
              <a:buNone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We can provide</a:t>
            </a:r>
            <a:r>
              <a:rPr lang="en-GB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 very detailed analytics at the end of the EBA such as this that we did for a UK institution. 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30</a:t>
            </a:fld>
            <a:endParaRPr lang="en-GB" altLang="en-US" sz="1200" dirty="0">
              <a:latin typeface="Times" pitchFamily="-9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27765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z="1400" dirty="0"/>
          </a:p>
          <a:p>
            <a:r>
              <a:rPr lang="en-GB" altLang="en-US" sz="1400" b="1" u="sng" dirty="0"/>
              <a:t>What are</a:t>
            </a:r>
            <a:r>
              <a:rPr lang="en-GB" altLang="en-US" sz="1400" b="1" u="sng" baseline="0" dirty="0"/>
              <a:t> the benefits? </a:t>
            </a:r>
            <a:endParaRPr lang="en-GB" altLang="en-US" sz="1400" b="1" u="sng" dirty="0"/>
          </a:p>
          <a:p>
            <a:endParaRPr lang="en-GB" altLang="en-US" sz="1400" u="sng" dirty="0"/>
          </a:p>
          <a:p>
            <a:endParaRPr lang="en-GB" altLang="en-US" sz="1400" u="sng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2000">
                <a:solidFill>
                  <a:schemeClr val="tx1"/>
                </a:solidFill>
                <a:latin typeface="Frutiger LT Std 55 Roman" panose="020B0602020204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Frutiger LT Std 45 Light" panose="020B0402020204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Frutiger LT Std 45 Light" panose="020B0402020204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utiger LT Std 45 Light" panose="020B0402020204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2C22B73-170A-4BB8-A922-D94692AC74A2}" type="slidenum">
              <a:rPr lang="en-US" altLang="en-US" sz="1000">
                <a:latin typeface="Frutiger LT Std 65 Bold"/>
              </a:rPr>
              <a:pPr>
                <a:spcBef>
                  <a:spcPct val="0"/>
                </a:spcBef>
              </a:pPr>
              <a:t>31</a:t>
            </a:fld>
            <a:endParaRPr lang="en-US" altLang="en-US" sz="12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007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universities in the world – consistently in the top 5 of THE, the telegraph, Shanghai world rankings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9CEE9-6BFC-4DC6-9DBC-4003EC1EA018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48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universities in the world – consistently in the top 5 of THE, the telegraph, Shanghai world rankings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9CEE9-6BFC-4DC6-9DBC-4003EC1EA018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4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r>
              <a:rPr lang="en-GB" dirty="0">
                <a:latin typeface="Frutiger LT Std 55 Roman" pitchFamily="34" charset="0"/>
              </a:rPr>
              <a:t>Jack</a:t>
            </a:r>
          </a:p>
          <a:p>
            <a:pPr eaLnBrk="1" hangingPunct="1"/>
            <a:r>
              <a:rPr lang="en-GB" dirty="0">
                <a:latin typeface="Frutiger LT Std 55 Roman" pitchFamily="34" charset="0"/>
              </a:rPr>
              <a:t>Every single book has to pass through both a process of internal and external review culminating in the University Press syndicate meeting before a contract is offered to the author.</a:t>
            </a:r>
          </a:p>
          <a:p>
            <a:pPr eaLnBrk="1" hangingPunct="1"/>
            <a:r>
              <a:rPr lang="en-GB" dirty="0">
                <a:latin typeface="Frutiger LT Std 55 Roman" pitchFamily="34" charset="0"/>
              </a:rPr>
              <a:t>Press Syndicate: committee of senior academics from the university of Cambridge.</a:t>
            </a:r>
          </a:p>
          <a:p>
            <a:pPr eaLnBrk="1" hangingPunct="1"/>
            <a:r>
              <a:rPr lang="en-GB" dirty="0">
                <a:latin typeface="Frutiger LT Std 55 Roman" pitchFamily="34" charset="0"/>
              </a:rPr>
              <a:t>The most rigorous peer-review process of any publisher</a:t>
            </a:r>
          </a:p>
          <a:p>
            <a:pPr eaLnBrk="1" hangingPunct="1"/>
            <a:r>
              <a:rPr lang="en-GB" dirty="0">
                <a:latin typeface="Frutiger LT Std 55 Roman" pitchFamily="34" charset="0"/>
              </a:rPr>
              <a:t>End result: our quality is pretty awesome</a:t>
            </a:r>
          </a:p>
          <a:p>
            <a:pPr eaLnBrk="1" hangingPunct="1"/>
            <a:r>
              <a:rPr lang="en-GB" dirty="0">
                <a:latin typeface="Frutiger LT Std 55 Roman" pitchFamily="34" charset="0"/>
              </a:rPr>
              <a:t>Academic publishers provide vitally important services of peer review and quality control which makes their publications authoritative and trust-worthy</a:t>
            </a:r>
          </a:p>
        </p:txBody>
      </p:sp>
    </p:spTree>
    <p:extLst>
      <p:ext uri="{BB962C8B-B14F-4D97-AF65-F5344CB8AC3E}">
        <p14:creationId xmlns:p14="http://schemas.microsoft.com/office/powerpoint/2010/main" val="57783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13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78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17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2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18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75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are</a:t>
            </a:r>
            <a:r>
              <a:rPr lang="en-GB" baseline="0" dirty="0"/>
              <a:t> over 3</a:t>
            </a:r>
            <a:r>
              <a:rPr lang="pl-PL" baseline="0" dirty="0"/>
              <a:t>3</a:t>
            </a:r>
            <a:r>
              <a:rPr lang="en-GB" baseline="0" dirty="0"/>
              <a:t>,000 </a:t>
            </a:r>
            <a:r>
              <a:rPr lang="en-GB" baseline="0" dirty="0" err="1"/>
              <a:t>ebook</a:t>
            </a:r>
            <a:r>
              <a:rPr lang="en-GB" baseline="0" dirty="0"/>
              <a:t> titles to choose from currently on Cambridge Core. We have our own </a:t>
            </a:r>
            <a:r>
              <a:rPr lang="en-GB" baseline="0" dirty="0" err="1"/>
              <a:t>ebooks</a:t>
            </a:r>
            <a:r>
              <a:rPr lang="en-GB" baseline="0" dirty="0"/>
              <a:t> as well as partner press titles, and then our key databases are also available via EBA.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3EE2F-E7CF-41BE-8EF8-19913BB77AAB}" type="slidenum">
              <a:rPr lang="en-GB" altLang="en-US" smtClean="0"/>
              <a:pPr/>
              <a:t>19</a:t>
            </a:fld>
            <a:endParaRPr lang="en-GB" altLang="en-US" sz="1200">
              <a:latin typeface="Times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11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pitchFamily="-96" charset="0"/>
              <a:buNone/>
              <a:defRPr>
                <a:solidFill>
                  <a:schemeClr val="bg1"/>
                </a:solidFill>
                <a:latin typeface="Frutiger LT Std 45 Light" pitchFamily="34" charset="0"/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1857571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9088" y="533400"/>
            <a:ext cx="2093912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6" y="533400"/>
            <a:ext cx="6132513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2271018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pitchFamily="-96" charset="0"/>
              <a:buNone/>
              <a:defRPr>
                <a:solidFill>
                  <a:schemeClr val="bg1"/>
                </a:solidFill>
                <a:latin typeface="Frutiger LT Std 45 Light" charset="0"/>
              </a:defRPr>
            </a:lvl1pPr>
          </a:lstStyle>
          <a:p>
            <a:r>
              <a:rPr lang="zh-CN" altLang="en-US"/>
              <a:t>单击此处编辑母版副标题样式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5329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84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85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2286000"/>
            <a:ext cx="3998913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2286000"/>
            <a:ext cx="39989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83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9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48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80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1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1294581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0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72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7638" y="990600"/>
            <a:ext cx="2036762" cy="4800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990600"/>
            <a:ext cx="5961063" cy="4800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40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2590800"/>
            <a:ext cx="7772400" cy="1143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114800"/>
            <a:ext cx="6400800" cy="1752600"/>
          </a:xfrm>
        </p:spPr>
        <p:txBody>
          <a:bodyPr/>
          <a:lstStyle>
            <a:lvl1pPr marL="0" indent="0">
              <a:buFont typeface="Times" pitchFamily="18" charset="0"/>
              <a:buNone/>
              <a:defRPr>
                <a:solidFill>
                  <a:schemeClr val="bg1"/>
                </a:solidFill>
                <a:latin typeface="Frutiger LT Std 45 Light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80109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19331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07631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1828800"/>
            <a:ext cx="4113213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828800"/>
            <a:ext cx="411321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434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39931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702460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726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 anchorCtr="0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1"/>
          </p:nvPr>
        </p:nvSpPr>
        <p:spPr>
          <a:xfrm>
            <a:off x="728141" y="1380881"/>
            <a:ext cx="7772400" cy="1500187"/>
          </a:xfrm>
        </p:spPr>
        <p:txBody>
          <a:bodyPr anchor="b"/>
          <a:lstStyle>
            <a:lvl1pPr marL="0" indent="0">
              <a:buNone/>
              <a:defRPr sz="3600">
                <a:solidFill>
                  <a:srgbClr val="3760A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79572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57914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24541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37014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9088" y="533400"/>
            <a:ext cx="2093912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533400"/>
            <a:ext cx="6132513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78616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08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3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039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9364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483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5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7" y="1828800"/>
            <a:ext cx="4113213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828800"/>
            <a:ext cx="411321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21482796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2462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474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339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1984497"/>
            <a:ext cx="8229600" cy="689449"/>
          </a:xfrm>
          <a:prstGeom prst="rect">
            <a:avLst/>
          </a:prstGeom>
        </p:spPr>
        <p:txBody>
          <a:bodyPr rtlCol="0" anchor="ctr">
            <a:normAutofit/>
          </a:bodyPr>
          <a:lstStyle/>
          <a:p>
            <a:r>
              <a:rPr lang="en-GB" dirty="0"/>
              <a:t>Case 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61164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371725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199625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704018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  <p:extLst>
      <p:ext uri="{BB962C8B-B14F-4D97-AF65-F5344CB8AC3E}">
        <p14:creationId xmlns:p14="http://schemas.microsoft.com/office/powerpoint/2010/main" val="214737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1867"/>
            <a:ext cx="9144000" cy="84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5" y="533400"/>
            <a:ext cx="80787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1828800"/>
            <a:ext cx="837882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90" y="6308725"/>
            <a:ext cx="5624512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400">
                <a:latin typeface="+mn-lt"/>
              </a:defRPr>
            </a:lvl1pPr>
          </a:lstStyle>
          <a:p>
            <a:r>
              <a:rPr lang="en-GB" altLang="en-US"/>
              <a:t>http://www.slideshare.net/ringgoldinc/ringgold-webinar-series-2-lean-and-mean-publication-metadata-to-enhance-discovery-purchase-and-use-of-your-content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96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90600"/>
            <a:ext cx="78501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2286000"/>
            <a:ext cx="8150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030" name="Picture 3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98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12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Font typeface="Times" pitchFamily="-96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1863"/>
            <a:ext cx="91440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33400"/>
            <a:ext cx="80787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1828800"/>
            <a:ext cx="83788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308725"/>
            <a:ext cx="56245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SzTx/>
              <a:buFontTx/>
              <a:buNone/>
              <a:defRPr sz="1400">
                <a:latin typeface="Frutiger LT Std 55 Roman" pitchFamily="34" charset="0"/>
              </a:defRPr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6708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3760A0"/>
          </a:solidFill>
          <a:latin typeface="Frutiger LT Std 45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Times" panose="02020603050405020304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.academic.cambridge.org/?qs=02321d0264aa5fbe0cbcd198de5da66a17ed2b79967c5982b10750c5732fdae98b82a7030df3facb" TargetMode="External"/><Relationship Id="rId2" Type="http://schemas.openxmlformats.org/officeDocument/2006/relationships/hyperlink" Target="http://click.academic.cambridge.org/?qs=02321d0264aa5fbe812ae187ea388a943cfed5fc61bbc9497468a18c07e6ae8e7755f9a9bff6f93b" TargetMode="Externa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://click.academic.cambridge.org/?qs=02321d0264aa5fbe84fa9f34341e370ca71c40e7249c1062195b7fc53ea7b04c02582ac4886d6123" TargetMode="External"/><Relationship Id="rId4" Type="http://schemas.openxmlformats.org/officeDocument/2006/relationships/hyperlink" Target="http://click.academic.cambridge.org/?qs=02321d0264aa5fbef20decd3e1716b75bbcd4bffaa7c9aea608cc237ea908537674b45f0bdab1017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meve@Cambridge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4"/>
          <p:cNvSpPr>
            <a:spLocks noGrp="1"/>
          </p:cNvSpPr>
          <p:nvPr>
            <p:ph type="subTitle" idx="1"/>
          </p:nvPr>
        </p:nvSpPr>
        <p:spPr>
          <a:xfrm>
            <a:off x="539750" y="1916833"/>
            <a:ext cx="8353425" cy="1583606"/>
          </a:xfrm>
        </p:spPr>
        <p:txBody>
          <a:bodyPr/>
          <a:lstStyle/>
          <a:p>
            <a:pPr algn="ctr"/>
            <a:r>
              <a:rPr lang="en-GB" sz="3200" b="1" dirty="0"/>
              <a:t>Leading Academic Resources from Cambridge University Press</a:t>
            </a:r>
          </a:p>
          <a:p>
            <a:pPr algn="ctr"/>
            <a:endParaRPr lang="en-GB" sz="3200" b="1" dirty="0"/>
          </a:p>
          <a:p>
            <a:pPr algn="ctr"/>
            <a:endParaRPr lang="en-GB" altLang="zh-CN" sz="3200" b="1" dirty="0">
              <a:latin typeface="Calibri" panose="020F0502020204030204" pitchFamily="34" charset="0"/>
              <a:ea typeface="宋体" pitchFamily="2" charset="-122"/>
            </a:endParaRPr>
          </a:p>
          <a:p>
            <a:pPr algn="ctr"/>
            <a:r>
              <a:rPr lang="pl-PL" altLang="zh-CN" sz="2400" b="1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Leszek Czerwinski</a:t>
            </a:r>
            <a:endParaRPr lang="en-GB" altLang="zh-CN" sz="2400" b="1" dirty="0">
              <a:solidFill>
                <a:schemeClr val="tx1"/>
              </a:solidFill>
              <a:latin typeface="Calibri" panose="020F0502020204030204" pitchFamily="34" charset="0"/>
              <a:ea typeface="宋体" pitchFamily="2" charset="-122"/>
            </a:endParaRPr>
          </a:p>
          <a:p>
            <a:pPr algn="ctr"/>
            <a:r>
              <a:rPr lang="pl-PL" altLang="zh-CN" sz="2400" b="1" dirty="0" err="1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Regional</a:t>
            </a:r>
            <a:r>
              <a:rPr lang="pl-PL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 </a:t>
            </a:r>
            <a:r>
              <a:rPr lang="en-GB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Sales Manager</a:t>
            </a:r>
            <a:r>
              <a:rPr lang="pl-PL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 for </a:t>
            </a:r>
            <a:r>
              <a:rPr lang="en-GB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Central and Eastern </a:t>
            </a:r>
            <a:r>
              <a:rPr lang="en-GB" altLang="zh-CN" sz="2400" b="1" dirty="0" err="1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Europen</a:t>
            </a:r>
            <a:r>
              <a:rPr lang="en-GB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, Russia </a:t>
            </a:r>
            <a:r>
              <a:rPr lang="pl-PL" altLang="zh-CN" sz="2400" b="1" dirty="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rPr>
              <a:t>and CIS</a:t>
            </a:r>
            <a:endParaRPr lang="zh-CN" altLang="en-US" sz="2400" b="1" dirty="0">
              <a:solidFill>
                <a:schemeClr val="tx1"/>
              </a:solidFill>
              <a:latin typeface="Calibri" panose="020F0502020204030204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3954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</a:t>
            </a:r>
            <a:r>
              <a:rPr lang="pl-PL" dirty="0"/>
              <a:t>6</a:t>
            </a:r>
            <a:r>
              <a:rPr lang="en-GB" dirty="0"/>
              <a:t> Journal Citation Reports</a:t>
            </a:r>
            <a:r>
              <a:rPr lang="en-GB" baseline="30000" dirty="0"/>
              <a:t>®</a:t>
            </a:r>
            <a:r>
              <a:rPr lang="en-GB" dirty="0"/>
              <a:t> (JCR)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Impact Factors (IF) across all Cambridge journals </a:t>
            </a:r>
            <a:r>
              <a:rPr lang="en-GB" b="1" dirty="0"/>
              <a:t>increased by an average of </a:t>
            </a:r>
            <a:r>
              <a:rPr lang="pl-PL" b="1" dirty="0"/>
              <a:t>18.4 </a:t>
            </a:r>
            <a:r>
              <a:rPr lang="pl-PL" dirty="0"/>
              <a:t>(</a:t>
            </a:r>
            <a:r>
              <a:rPr lang="en-GB" dirty="0"/>
              <a:t>16.9%</a:t>
            </a:r>
            <a:r>
              <a:rPr lang="pl-PL" dirty="0"/>
              <a:t>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year</a:t>
            </a:r>
            <a:r>
              <a:rPr lang="pl-PL" dirty="0"/>
              <a:t>)</a:t>
            </a:r>
            <a:r>
              <a:rPr lang="en-GB" dirty="0"/>
              <a:t>. </a:t>
            </a:r>
            <a:endParaRPr lang="pl-PL" dirty="0"/>
          </a:p>
          <a:p>
            <a:r>
              <a:rPr lang="pl-PL" dirty="0"/>
              <a:t>5 </a:t>
            </a:r>
            <a:r>
              <a:rPr lang="pl-PL" dirty="0" err="1"/>
              <a:t>titles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number</a:t>
            </a:r>
            <a:r>
              <a:rPr lang="pl-PL" dirty="0"/>
              <a:t> 1 in </a:t>
            </a:r>
            <a:r>
              <a:rPr lang="pl-PL" dirty="0" err="1"/>
              <a:t>their</a:t>
            </a:r>
            <a:r>
              <a:rPr lang="pl-PL" dirty="0"/>
              <a:t> </a:t>
            </a:r>
            <a:r>
              <a:rPr lang="pl-PL" dirty="0" err="1"/>
              <a:t>categories</a:t>
            </a:r>
            <a:r>
              <a:rPr lang="pl-PL" dirty="0"/>
              <a:t> (4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year</a:t>
            </a:r>
            <a:r>
              <a:rPr lang="pl-PL" dirty="0"/>
              <a:t>):</a:t>
            </a:r>
          </a:p>
          <a:p>
            <a:pPr lvl="1"/>
            <a:r>
              <a:rPr lang="en-GB" i="1" u="sng" dirty="0" err="1">
                <a:hlinkClick r:id="rId2" tooltip="Behavioral and Brain Sciences"/>
              </a:rPr>
              <a:t>Behavioral</a:t>
            </a:r>
            <a:r>
              <a:rPr lang="en-GB" i="1" u="sng" dirty="0">
                <a:hlinkClick r:id="rId2" tooltip="Behavioral and Brain Sciences"/>
              </a:rPr>
              <a:t> and Brain Sciences</a:t>
            </a:r>
            <a:endParaRPr lang="pl-PL" i="1" u="sng" dirty="0"/>
          </a:p>
          <a:p>
            <a:pPr lvl="1"/>
            <a:r>
              <a:rPr lang="en-GB" i="1" u="sng" dirty="0">
                <a:hlinkClick r:id="rId3" tooltip="International Organization"/>
              </a:rPr>
              <a:t>International Organization</a:t>
            </a:r>
            <a:r>
              <a:rPr lang="en-GB" i="1" dirty="0"/>
              <a:t>, </a:t>
            </a:r>
            <a:endParaRPr lang="pl-PL" i="1" dirty="0"/>
          </a:p>
          <a:p>
            <a:pPr lvl="1"/>
            <a:r>
              <a:rPr lang="en-GB" i="1" u="sng" dirty="0" err="1">
                <a:hlinkClick r:id="rId4" tooltip="Acta Numerica"/>
              </a:rPr>
              <a:t>Acta</a:t>
            </a:r>
            <a:r>
              <a:rPr lang="en-GB" i="1" u="sng" dirty="0">
                <a:hlinkClick r:id="rId4" tooltip="Acta Numerica"/>
              </a:rPr>
              <a:t> </a:t>
            </a:r>
            <a:r>
              <a:rPr lang="en-GB" i="1" u="sng" dirty="0" err="1">
                <a:hlinkClick r:id="rId4" tooltip="Acta Numerica"/>
              </a:rPr>
              <a:t>Numerica</a:t>
            </a:r>
            <a:r>
              <a:rPr lang="en-GB" dirty="0"/>
              <a:t>, </a:t>
            </a:r>
            <a:endParaRPr lang="pl-PL" dirty="0"/>
          </a:p>
          <a:p>
            <a:pPr lvl="1"/>
            <a:r>
              <a:rPr lang="en-GB" i="1" u="sng" dirty="0">
                <a:hlinkClick r:id="rId5" tooltip="Theory and Practice of Logic Programming"/>
              </a:rPr>
              <a:t>Theory and Practice of Logic </a:t>
            </a:r>
            <a:r>
              <a:rPr lang="en-GB" i="1" u="sng" dirty="0" err="1">
                <a:hlinkClick r:id="rId5" tooltip="Theory and Practice of Logic Programming"/>
              </a:rPr>
              <a:t>Programmin</a:t>
            </a:r>
            <a:r>
              <a:rPr lang="pl-PL" i="1" u="sng" dirty="0">
                <a:hlinkClick r:id="rId5" tooltip="Theory and Practice of Logic Programming"/>
              </a:rPr>
              <a:t>g </a:t>
            </a:r>
          </a:p>
          <a:p>
            <a:pPr lvl="1"/>
            <a:r>
              <a:rPr lang="pl-PL" i="1" u="sng" dirty="0">
                <a:hlinkClick r:id="rId5" tooltip="Theory and Practice of Logic Programming"/>
              </a:rPr>
              <a:t>World </a:t>
            </a:r>
            <a:r>
              <a:rPr lang="pl-PL" i="1" u="sng" dirty="0" err="1">
                <a:hlinkClick r:id="rId5" tooltip="Theory and Practice of Logic Programming"/>
              </a:rPr>
              <a:t>Politics</a:t>
            </a:r>
            <a:r>
              <a:rPr lang="pl-PL" i="1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508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</a:t>
            </a:r>
            <a:r>
              <a:rPr lang="pl-PL" dirty="0"/>
              <a:t>6</a:t>
            </a:r>
            <a:r>
              <a:rPr lang="en-GB" dirty="0"/>
              <a:t> Journal Citation Reports</a:t>
            </a:r>
            <a:r>
              <a:rPr lang="en-GB" baseline="30000" dirty="0"/>
              <a:t>®</a:t>
            </a:r>
            <a:r>
              <a:rPr lang="en-GB" dirty="0"/>
              <a:t> (JCR)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pl-PL" dirty="0"/>
              <a:t>6</a:t>
            </a:r>
            <a:r>
              <a:rPr lang="en-GB" dirty="0"/>
              <a:t> Cambridge journals sit within the top 5 journals in their categories. </a:t>
            </a:r>
            <a:endParaRPr lang="pl-PL" dirty="0"/>
          </a:p>
          <a:p>
            <a:endParaRPr lang="pl-PL" dirty="0"/>
          </a:p>
          <a:p>
            <a:r>
              <a:rPr lang="en-GB" dirty="0"/>
              <a:t>3</a:t>
            </a:r>
            <a:r>
              <a:rPr lang="pl-PL" dirty="0"/>
              <a:t>2</a:t>
            </a:r>
            <a:r>
              <a:rPr lang="en-GB" dirty="0"/>
              <a:t> journals within the top 10 of their categories, </a:t>
            </a:r>
            <a:endParaRPr lang="pl-PL" dirty="0"/>
          </a:p>
          <a:p>
            <a:endParaRPr lang="pl-PL" dirty="0"/>
          </a:p>
          <a:p>
            <a:r>
              <a:rPr lang="en-GB" dirty="0"/>
              <a:t>2 journals </a:t>
            </a:r>
            <a:r>
              <a:rPr lang="pl-PL" dirty="0"/>
              <a:t>received IF for the first time</a:t>
            </a:r>
          </a:p>
        </p:txBody>
      </p:sp>
    </p:spTree>
    <p:extLst>
      <p:ext uri="{BB962C8B-B14F-4D97-AF65-F5344CB8AC3E}">
        <p14:creationId xmlns:p14="http://schemas.microsoft.com/office/powerpoint/2010/main" val="79128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Journal Collection available in </a:t>
            </a:r>
            <a:r>
              <a:rPr lang="cs-CZ" dirty="0" err="1"/>
              <a:t>Kazachstan</a:t>
            </a:r>
            <a:r>
              <a:rPr lang="en-GB" dirty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87" y="1409700"/>
            <a:ext cx="8378825" cy="40386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Full Collection = 390 titles</a:t>
            </a:r>
          </a:p>
          <a:p>
            <a:pPr marL="0" indent="0" algn="ctr">
              <a:buNone/>
            </a:pPr>
            <a:r>
              <a:rPr lang="en-GB" dirty="0"/>
              <a:t>STM Collection = 166 titles</a:t>
            </a:r>
          </a:p>
          <a:p>
            <a:pPr marL="0" indent="0" algn="ctr">
              <a:buNone/>
            </a:pPr>
            <a:r>
              <a:rPr lang="en-GB" dirty="0"/>
              <a:t>HSS Collection = 255 titles</a:t>
            </a:r>
          </a:p>
          <a:p>
            <a:pPr marL="0" indent="0" algn="ctr">
              <a:buNone/>
            </a:pPr>
            <a:r>
              <a:rPr lang="en-GB" dirty="0"/>
              <a:t>Medical/Vet Collection = 74 titles</a:t>
            </a:r>
          </a:p>
          <a:p>
            <a:pPr marL="0" indent="0" algn="ctr">
              <a:buNone/>
            </a:pPr>
            <a:endParaRPr lang="en-GB" dirty="0"/>
          </a:p>
          <a:p>
            <a:r>
              <a:rPr lang="en-GB" sz="2400" dirty="0"/>
              <a:t>Perpetual access rights to all content published in year of purchase</a:t>
            </a:r>
          </a:p>
          <a:p>
            <a:r>
              <a:rPr lang="en-GB" sz="2400" dirty="0"/>
              <a:t>Substantial shallow archive content available</a:t>
            </a:r>
          </a:p>
        </p:txBody>
      </p:sp>
    </p:spTree>
    <p:extLst>
      <p:ext uri="{BB962C8B-B14F-4D97-AF65-F5344CB8AC3E}">
        <p14:creationId xmlns:p14="http://schemas.microsoft.com/office/powerpoint/2010/main" val="1652492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Cambridge Core </a:t>
            </a:r>
            <a:r>
              <a:rPr lang="en-GB" dirty="0" err="1"/>
              <a:t>ebooks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Over 3</a:t>
            </a:r>
            <a:r>
              <a:rPr lang="cs-CZ" dirty="0"/>
              <a:t>4</a:t>
            </a:r>
            <a:r>
              <a:rPr lang="en-GB" dirty="0"/>
              <a:t>,000 titles now available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75325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4155" t="16847" r="28540" b="6305"/>
          <a:stretch/>
        </p:blipFill>
        <p:spPr bwMode="auto">
          <a:xfrm>
            <a:off x="1" y="0"/>
            <a:ext cx="9144000" cy="6021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0318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Core exclusive infographic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4487" t="18030" r="29869" b="6010"/>
          <a:stretch/>
        </p:blipFill>
        <p:spPr bwMode="auto">
          <a:xfrm>
            <a:off x="0" y="0"/>
            <a:ext cx="9144000" cy="6021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536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Ebooks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Pick and Choose (minimum of 5 titles on first order) Price list on the Core website</a:t>
            </a:r>
          </a:p>
          <a:p>
            <a:endParaRPr lang="en-GB" dirty="0"/>
          </a:p>
          <a:p>
            <a:r>
              <a:rPr lang="en-GB" dirty="0"/>
              <a:t>Discounted Collections </a:t>
            </a:r>
          </a:p>
          <a:p>
            <a:pPr lvl="1"/>
            <a:r>
              <a:rPr lang="en-GB" dirty="0"/>
              <a:t>Essential </a:t>
            </a:r>
            <a:r>
              <a:rPr lang="en-GB" dirty="0" err="1"/>
              <a:t>Ebooks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Evidence Based Acquisition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66087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Evidence Based Acquisition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4596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Evidence Based Acquisition (EBA)?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Institutions are given access to an extensive online collection of Cambridge and partner press </a:t>
            </a:r>
            <a:r>
              <a:rPr lang="en-GB" dirty="0" err="1"/>
              <a:t>ebooks</a:t>
            </a:r>
            <a:r>
              <a:rPr lang="en-GB" dirty="0"/>
              <a:t>, before they make decisions about which titles to buy access to in perpetuity at the end of the subscription period. </a:t>
            </a:r>
          </a:p>
        </p:txBody>
      </p:sp>
    </p:spTree>
    <p:extLst>
      <p:ext uri="{BB962C8B-B14F-4D97-AF65-F5344CB8AC3E}">
        <p14:creationId xmlns:p14="http://schemas.microsoft.com/office/powerpoint/2010/main" val="1848762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6" y="895050"/>
            <a:ext cx="4114425" cy="28473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3810"/>
            <a:ext cx="3023103" cy="1955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671" y="3983810"/>
            <a:ext cx="3167297" cy="19739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967" y="3983810"/>
            <a:ext cx="3137598" cy="195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195" y="895050"/>
            <a:ext cx="4745370" cy="242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7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90600"/>
            <a:ext cx="5184575" cy="782216"/>
          </a:xfrm>
        </p:spPr>
        <p:txBody>
          <a:bodyPr/>
          <a:lstStyle/>
          <a:p>
            <a:r>
              <a:rPr lang="en-GB" sz="4000" dirty="0">
                <a:latin typeface="Calibri" panose="020F0502020204030204" pitchFamily="34" charset="0"/>
              </a:rPr>
              <a:t>Publishing at Cambridge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175" y="1772816"/>
            <a:ext cx="4619873" cy="4018384"/>
          </a:xfrm>
        </p:spPr>
        <p:txBody>
          <a:bodyPr/>
          <a:lstStyle/>
          <a:p>
            <a:endParaRPr lang="en-GB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3600" dirty="0">
                <a:latin typeface="Calibri" panose="020F0502020204030204" pitchFamily="34" charset="0"/>
              </a:rPr>
              <a:t>One of the oldest publishers in the world, since 1584</a:t>
            </a:r>
          </a:p>
          <a:p>
            <a:endParaRPr lang="en-GB" sz="2400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9908" y="404664"/>
            <a:ext cx="350439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8084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EBA work?</a:t>
            </a:r>
          </a:p>
        </p:txBody>
      </p:sp>
      <p:pic>
        <p:nvPicPr>
          <p:cNvPr id="1028" name="Picture 4" descr="C:\Users\slogan\AppData\Local\Microsoft\Windows\Temporary Internet Files\Content.IE5\BTE1NNYC\ahorro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37" y="1845407"/>
            <a:ext cx="131298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logan\AppData\Local\Microsoft\Windows\Temporary Internet Files\Content.IE5\N7PM06RP\x_a444c69e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084" y="1767516"/>
            <a:ext cx="1782772" cy="182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logan\AppData\Local\Microsoft\Windows\Temporary Internet Files\Content.IE5\BTE1NNYC\stats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320" y="1772816"/>
            <a:ext cx="22860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logan\AppData\Local\Microsoft\Windows\Temporary Internet Files\Content.IE5\4Y8GIXHL\respuestas[1]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2" t="4947" r="6052" b="4383"/>
          <a:stretch/>
        </p:blipFill>
        <p:spPr bwMode="auto">
          <a:xfrm>
            <a:off x="914837" y="3609603"/>
            <a:ext cx="1700464" cy="175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427004" y="2421471"/>
            <a:ext cx="720080" cy="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03268" y="2421471"/>
            <a:ext cx="1152128" cy="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427004" y="3213559"/>
            <a:ext cx="3394128" cy="712329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886342" y="4725727"/>
            <a:ext cx="1152128" cy="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1" name="Picture 17" descr="C:\Users\slogan\AppData\Local\Microsoft\Windows\Temporary Internet Files\Content.IE5\BTE1NNYC\books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848" y="4104430"/>
            <a:ext cx="1270840" cy="12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78497"/>
            <a:ext cx="24384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5536955" y="4739850"/>
            <a:ext cx="1152128" cy="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278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logan\AppData\Local\Microsoft\Windows\Temporary Internet Files\Content.IE5\BTE1NNYC\ahorro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4664"/>
            <a:ext cx="131298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Upfront payment – no extra fees</a:t>
            </a:r>
          </a:p>
          <a:p>
            <a:r>
              <a:rPr lang="en-GB" dirty="0"/>
              <a:t>Flexible pricing based on</a:t>
            </a:r>
          </a:p>
          <a:p>
            <a:pPr lvl="1"/>
            <a:r>
              <a:rPr lang="en-GB" sz="2800" dirty="0"/>
              <a:t>book collection size</a:t>
            </a:r>
          </a:p>
          <a:p>
            <a:pPr lvl="1"/>
            <a:r>
              <a:rPr lang="en-GB" sz="2800" dirty="0"/>
              <a:t>length of access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30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slogan\AppData\Local\Microsoft\Windows\Temporary Internet Files\Content.IE5\N7PM06RP\x_a444c69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782772" cy="182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Access can be granted any time after payment</a:t>
            </a:r>
          </a:p>
          <a:p>
            <a:r>
              <a:rPr lang="en-GB" dirty="0"/>
              <a:t>6 or 12 month duration</a:t>
            </a:r>
          </a:p>
          <a:p>
            <a:r>
              <a:rPr lang="en-GB" dirty="0"/>
              <a:t>FREE full MARC Records provided </a:t>
            </a:r>
          </a:p>
          <a:p>
            <a:r>
              <a:rPr lang="en-GB" dirty="0"/>
              <a:t>DRM free, unlimited concurrency </a:t>
            </a:r>
          </a:p>
          <a:p>
            <a:r>
              <a:rPr lang="en-GB" dirty="0"/>
              <a:t>Newly published titles added monthly</a:t>
            </a:r>
          </a:p>
          <a:p>
            <a:r>
              <a:rPr lang="en-GB" dirty="0"/>
              <a:t>3</a:t>
            </a:r>
            <a:r>
              <a:rPr lang="pl-PL" dirty="0"/>
              <a:t>4</a:t>
            </a:r>
            <a:r>
              <a:rPr lang="en-GB" dirty="0"/>
              <a:t>000+ online titles available</a:t>
            </a:r>
          </a:p>
        </p:txBody>
      </p:sp>
    </p:spTree>
    <p:extLst>
      <p:ext uri="{BB962C8B-B14F-4D97-AF65-F5344CB8AC3E}">
        <p14:creationId xmlns:p14="http://schemas.microsoft.com/office/powerpoint/2010/main" val="350294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4664"/>
            <a:ext cx="2286000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Usage statistics provided at any time</a:t>
            </a:r>
          </a:p>
          <a:p>
            <a:r>
              <a:rPr lang="en-GB" dirty="0"/>
              <a:t>Final statistics provided at end</a:t>
            </a:r>
          </a:p>
          <a:p>
            <a:r>
              <a:rPr lang="en-GB" dirty="0"/>
              <a:t>Detailed data </a:t>
            </a:r>
          </a:p>
          <a:p>
            <a:pPr marL="6858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134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27984" y="332656"/>
            <a:ext cx="8078787" cy="1143000"/>
          </a:xfrm>
        </p:spPr>
        <p:txBody>
          <a:bodyPr/>
          <a:lstStyle/>
          <a:p>
            <a:r>
              <a:rPr lang="en-GB" sz="3200" dirty="0"/>
              <a:t>Visualising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052736"/>
            <a:ext cx="4634780" cy="4842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74" y="160294"/>
            <a:ext cx="4229929" cy="57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601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32656"/>
            <a:ext cx="170021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Choose books with your prepayment</a:t>
            </a:r>
          </a:p>
          <a:p>
            <a:r>
              <a:rPr lang="en-GB" dirty="0"/>
              <a:t>Access is maintained while choices are made</a:t>
            </a:r>
          </a:p>
          <a:p>
            <a:r>
              <a:rPr lang="en-GB" dirty="0"/>
              <a:t>You are in control!</a:t>
            </a:r>
          </a:p>
          <a:p>
            <a:pPr lvl="1"/>
            <a:r>
              <a:rPr lang="en-GB" dirty="0"/>
              <a:t>Statistics provided </a:t>
            </a:r>
          </a:p>
          <a:p>
            <a:pPr marL="400050" lvl="1" indent="0">
              <a:buNone/>
            </a:pPr>
            <a:r>
              <a:rPr lang="en-GB" dirty="0"/>
              <a:t>   </a:t>
            </a:r>
            <a:r>
              <a:rPr lang="en-GB" sz="2800" dirty="0"/>
              <a:t>also other criteria:</a:t>
            </a:r>
          </a:p>
          <a:p>
            <a:pPr lvl="3"/>
            <a:r>
              <a:rPr lang="en-GB" sz="2000" dirty="0"/>
              <a:t>reading lists</a:t>
            </a:r>
          </a:p>
          <a:p>
            <a:pPr lvl="3"/>
            <a:r>
              <a:rPr lang="en-GB" sz="2000" dirty="0"/>
              <a:t>current stock</a:t>
            </a:r>
          </a:p>
          <a:p>
            <a:pPr lvl="3"/>
            <a:r>
              <a:rPr lang="en-GB" sz="2000" dirty="0"/>
              <a:t>course knowledge</a:t>
            </a:r>
          </a:p>
          <a:p>
            <a:pPr lvl="3"/>
            <a:r>
              <a:rPr lang="en-GB" sz="2000" dirty="0"/>
              <a:t>Publication date </a:t>
            </a:r>
          </a:p>
        </p:txBody>
      </p:sp>
    </p:spTree>
    <p:extLst>
      <p:ext uri="{BB962C8B-B14F-4D97-AF65-F5344CB8AC3E}">
        <p14:creationId xmlns:p14="http://schemas.microsoft.com/office/powerpoint/2010/main" val="2100637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Perpetual ownership to chosen titles</a:t>
            </a:r>
          </a:p>
          <a:p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92696"/>
            <a:ext cx="1268413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504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EBA Resource bank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34364"/>
            <a:ext cx="3658871" cy="205187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034" y="1127564"/>
            <a:ext cx="4117348" cy="20586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60535" y="3183471"/>
            <a:ext cx="58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AvenirLTStd-Heavy" panose="020B0703020203020204" pitchFamily="34" charset="0"/>
              </a:rPr>
              <a:t>cambridge.org/</a:t>
            </a:r>
            <a:r>
              <a:rPr lang="en-GB" dirty="0" err="1">
                <a:solidFill>
                  <a:srgbClr val="333333"/>
                </a:solidFill>
                <a:latin typeface="AvenirLTStd-Heavy" panose="020B0703020203020204" pitchFamily="34" charset="0"/>
              </a:rPr>
              <a:t>EBAresources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8" y="3708922"/>
            <a:ext cx="4141480" cy="20707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35" y="3708922"/>
            <a:ext cx="4159265" cy="207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0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245" y="297958"/>
            <a:ext cx="8078787" cy="1143000"/>
          </a:xfrm>
        </p:spPr>
        <p:txBody>
          <a:bodyPr/>
          <a:lstStyle/>
          <a:p>
            <a:r>
              <a:rPr lang="en-GB" dirty="0"/>
              <a:t>EBA Resource bank </a:t>
            </a:r>
          </a:p>
        </p:txBody>
      </p:sp>
      <p:sp>
        <p:nvSpPr>
          <p:cNvPr id="8" name="Rectangle 7"/>
          <p:cNvSpPr/>
          <p:nvPr/>
        </p:nvSpPr>
        <p:spPr>
          <a:xfrm>
            <a:off x="1907704" y="5085184"/>
            <a:ext cx="58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AvenirLTStd-Heavy" panose="020B0703020203020204" pitchFamily="34" charset="0"/>
              </a:rPr>
              <a:t>cambridge.org/</a:t>
            </a:r>
            <a:r>
              <a:rPr lang="en-GB" dirty="0" err="1">
                <a:solidFill>
                  <a:srgbClr val="333333"/>
                </a:solidFill>
                <a:latin typeface="AvenirLTStd-Heavy" panose="020B0703020203020204" pitchFamily="34" charset="0"/>
              </a:rPr>
              <a:t>EBAresources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b="51308"/>
          <a:stretch/>
        </p:blipFill>
        <p:spPr>
          <a:xfrm>
            <a:off x="127193" y="1632419"/>
            <a:ext cx="4458445" cy="2937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1155"/>
          <a:stretch/>
        </p:blipFill>
        <p:spPr>
          <a:xfrm>
            <a:off x="4585638" y="1652234"/>
            <a:ext cx="4458445" cy="294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03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Customised desktop screens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74" y="1104900"/>
            <a:ext cx="82010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32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90600"/>
            <a:ext cx="5184575" cy="782216"/>
          </a:xfrm>
        </p:spPr>
        <p:txBody>
          <a:bodyPr/>
          <a:lstStyle/>
          <a:p>
            <a:r>
              <a:rPr lang="en-GB" sz="4000" dirty="0">
                <a:latin typeface="Calibri" panose="020F0502020204030204" pitchFamily="34" charset="0"/>
              </a:rPr>
              <a:t>Publishing at Cambridge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175" y="1772816"/>
            <a:ext cx="4619873" cy="4018384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</a:rPr>
              <a:t>It was founded on a royal </a:t>
            </a:r>
            <a:r>
              <a:rPr lang="pl-PL" dirty="0" err="1">
                <a:latin typeface="Calibri" panose="020F0502020204030204" pitchFamily="34" charset="0"/>
              </a:rPr>
              <a:t>Letter</a:t>
            </a:r>
            <a:r>
              <a:rPr lang="pl-PL" dirty="0">
                <a:latin typeface="Calibri" panose="020F0502020204030204" pitchFamily="34" charset="0"/>
              </a:rPr>
              <a:t> Patent</a:t>
            </a:r>
            <a:r>
              <a:rPr lang="en-GB" dirty="0">
                <a:latin typeface="Calibri" panose="020F0502020204030204" pitchFamily="34" charset="0"/>
              </a:rPr>
              <a:t> to the University by Henry VIII in 1534 </a:t>
            </a:r>
            <a:endParaRPr lang="pl-PL" dirty="0">
              <a:latin typeface="Calibri" panose="020F0502020204030204" pitchFamily="34" charset="0"/>
            </a:endParaRPr>
          </a:p>
          <a:p>
            <a:endParaRPr lang="pl-PL" dirty="0">
              <a:latin typeface="Calibri" panose="020F0502020204030204" pitchFamily="34" charset="0"/>
            </a:endParaRPr>
          </a:p>
          <a:p>
            <a:r>
              <a:rPr lang="pl-PL" dirty="0">
                <a:latin typeface="Calibri" panose="020F0502020204030204" pitchFamily="34" charset="0"/>
              </a:rPr>
              <a:t>T</a:t>
            </a:r>
            <a:r>
              <a:rPr lang="en-GB" dirty="0">
                <a:latin typeface="Calibri" panose="020F0502020204030204" pitchFamily="34" charset="0"/>
              </a:rPr>
              <a:t>he first Press book was printed in 1584. </a:t>
            </a:r>
            <a:endParaRPr lang="en-GB" sz="2000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9908" y="404664"/>
            <a:ext cx="350439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2807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27984" y="332656"/>
            <a:ext cx="8078787" cy="1143000"/>
          </a:xfrm>
        </p:spPr>
        <p:txBody>
          <a:bodyPr/>
          <a:lstStyle/>
          <a:p>
            <a:r>
              <a:rPr lang="en-GB" sz="3200" dirty="0"/>
              <a:t>Visualising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052736"/>
            <a:ext cx="4634780" cy="4842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74" y="160294"/>
            <a:ext cx="4229929" cy="574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56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5325" y="2564904"/>
            <a:ext cx="6755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en-US" b="1" dirty="0">
                <a:solidFill>
                  <a:schemeClr val="tx1"/>
                </a:solidFill>
              </a:rPr>
              <a:t>What are the benefits to your library? </a:t>
            </a:r>
            <a:r>
              <a:rPr lang="en-GB" alt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095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5" y="533400"/>
            <a:ext cx="8078787" cy="8728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175" y="908720"/>
            <a:ext cx="8378825" cy="495868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GB" dirty="0"/>
              <a:t>Any time start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GB" dirty="0"/>
              <a:t>Allows the library to maintain control of the library collection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DRM free, unlimited concurrency content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“Free browses” – the EBA will give users use of titles that the library do not end up buying = free content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Ability to justify purchases, library will be purchasing with usage report information</a:t>
            </a:r>
          </a:p>
          <a:p>
            <a:pPr lvl="0"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02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175" y="980728"/>
            <a:ext cx="8378825" cy="488667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GB" dirty="0"/>
              <a:t>Don’t have to purchase highest used titles if not required or relevant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Bespoke EBAs, we can tailor the content to your needs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 penalties for high usage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Access to over 3</a:t>
            </a:r>
            <a:r>
              <a:rPr lang="pl-PL" dirty="0"/>
              <a:t>3</a:t>
            </a:r>
            <a:r>
              <a:rPr lang="en-GB" dirty="0"/>
              <a:t>,000 </a:t>
            </a:r>
            <a:r>
              <a:rPr lang="en-GB" dirty="0" err="1"/>
              <a:t>ebooks</a:t>
            </a:r>
            <a:r>
              <a:rPr lang="en-GB" dirty="0"/>
              <a:t> including front list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lvl="0"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8030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87" y="1196752"/>
            <a:ext cx="8378825" cy="4519066"/>
          </a:xfrm>
        </p:spPr>
        <p:txBody>
          <a:bodyPr/>
          <a:lstStyle/>
          <a:p>
            <a:pPr marL="0" indent="0" algn="ctr">
              <a:buNone/>
            </a:pPr>
            <a:r>
              <a:rPr lang="en-GB" sz="4000" b="1" dirty="0"/>
              <a:t>Thank you!</a:t>
            </a:r>
          </a:p>
          <a:p>
            <a:pPr marL="0" indent="0" algn="ctr">
              <a:buNone/>
            </a:pPr>
            <a:r>
              <a:rPr lang="pl-PL" sz="3600"/>
              <a:t>Leszek Czerwinski</a:t>
            </a:r>
            <a:endParaRPr lang="en-GB" sz="3600" dirty="0"/>
          </a:p>
          <a:p>
            <a:pPr marL="0" indent="0" algn="ctr">
              <a:buNone/>
            </a:pPr>
            <a:r>
              <a:rPr lang="pl-PL" sz="3600">
                <a:hlinkClick r:id="rId2"/>
              </a:rPr>
              <a:t>lczerwinski</a:t>
            </a:r>
            <a:r>
              <a:rPr lang="en-GB" sz="3600">
                <a:hlinkClick r:id="rId2"/>
              </a:rPr>
              <a:t>@Cambridge.org</a:t>
            </a:r>
            <a:endParaRPr lang="en-GB" sz="36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4000" b="1" dirty="0"/>
              <a:t>Questions?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54625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upload.wikimedia.org/wikipedia/en/thumb/8/8b/Cambridge_University_Press_Letters_Patent.jpg/1280px-Cambridge_University_Press_Letters_Pat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428185" cy="513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803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90600"/>
            <a:ext cx="5184575" cy="782216"/>
          </a:xfrm>
        </p:spPr>
        <p:txBody>
          <a:bodyPr/>
          <a:lstStyle/>
          <a:p>
            <a:r>
              <a:rPr lang="en-GB" sz="4000" dirty="0">
                <a:latin typeface="Calibri" panose="020F0502020204030204" pitchFamily="34" charset="0"/>
              </a:rPr>
              <a:t>Publishing at Cambridge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175" y="1772816"/>
            <a:ext cx="4619873" cy="4018384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</a:rPr>
              <a:t>One </a:t>
            </a:r>
            <a:r>
              <a:rPr lang="pl-PL" dirty="0">
                <a:latin typeface="Calibri" panose="020F0502020204030204" pitchFamily="34" charset="0"/>
              </a:rPr>
              <a:t>of the </a:t>
            </a:r>
            <a:r>
              <a:rPr lang="en-GB" dirty="0">
                <a:latin typeface="Calibri" panose="020F0502020204030204" pitchFamily="34" charset="0"/>
              </a:rPr>
              <a:t>largest academic and educational publishers in the world</a:t>
            </a:r>
            <a:endParaRPr lang="pl-PL" dirty="0">
              <a:latin typeface="Calibri" panose="020F0502020204030204" pitchFamily="34" charset="0"/>
            </a:endParaRPr>
          </a:p>
          <a:p>
            <a:r>
              <a:rPr lang="pl-PL" dirty="0">
                <a:latin typeface="Calibri" panose="020F0502020204030204" pitchFamily="34" charset="0"/>
              </a:rPr>
              <a:t>P</a:t>
            </a:r>
            <a:r>
              <a:rPr lang="en-GB" dirty="0" err="1">
                <a:latin typeface="Calibri" panose="020F0502020204030204" pitchFamily="34" charset="0"/>
              </a:rPr>
              <a:t>ublishing</a:t>
            </a:r>
            <a:r>
              <a:rPr lang="en-GB" dirty="0">
                <a:latin typeface="Calibri" panose="020F0502020204030204" pitchFamily="34" charset="0"/>
              </a:rPr>
              <a:t> over </a:t>
            </a:r>
            <a:r>
              <a:rPr lang="pl-PL" dirty="0">
                <a:latin typeface="Calibri" panose="020F0502020204030204" pitchFamily="34" charset="0"/>
              </a:rPr>
              <a:t>1</a:t>
            </a:r>
            <a:r>
              <a:rPr lang="en-GB" dirty="0">
                <a:latin typeface="Calibri" panose="020F0502020204030204" pitchFamily="34" charset="0"/>
              </a:rPr>
              <a:t>,</a:t>
            </a:r>
            <a:r>
              <a:rPr lang="pl-PL" dirty="0">
                <a:latin typeface="Calibri" panose="020F0502020204030204" pitchFamily="34" charset="0"/>
              </a:rPr>
              <a:t>5</a:t>
            </a:r>
            <a:r>
              <a:rPr lang="en-GB" dirty="0">
                <a:latin typeface="Calibri" panose="020F0502020204030204" pitchFamily="34" charset="0"/>
              </a:rPr>
              <a:t>00 books a year and </a:t>
            </a:r>
            <a:r>
              <a:rPr lang="pl-PL" dirty="0">
                <a:latin typeface="Calibri" panose="020F0502020204030204" pitchFamily="34" charset="0"/>
              </a:rPr>
              <a:t>3</a:t>
            </a:r>
            <a:r>
              <a:rPr lang="en-GB" dirty="0">
                <a:latin typeface="Calibri" panose="020F0502020204030204" pitchFamily="34" charset="0"/>
              </a:rPr>
              <a:t>9</a:t>
            </a:r>
            <a:r>
              <a:rPr lang="pl-PL" dirty="0">
                <a:latin typeface="Calibri" panose="020F0502020204030204" pitchFamily="34" charset="0"/>
              </a:rPr>
              <a:t>0</a:t>
            </a:r>
            <a:r>
              <a:rPr lang="en-GB" dirty="0">
                <a:latin typeface="Calibri" panose="020F0502020204030204" pitchFamily="34" charset="0"/>
              </a:rPr>
              <a:t> journals</a:t>
            </a:r>
            <a:endParaRPr lang="pl-PL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9908" y="404664"/>
            <a:ext cx="350439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830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251521" y="836712"/>
            <a:ext cx="5184576" cy="1296888"/>
          </a:xfrm>
        </p:spPr>
        <p:txBody>
          <a:bodyPr/>
          <a:lstStyle/>
          <a:p>
            <a:pPr eaLnBrk="1" hangingPunct="1"/>
            <a:r>
              <a:rPr lang="en-GB" dirty="0"/>
              <a:t>The University Press Syndicate:</a:t>
            </a:r>
            <a:br>
              <a:rPr lang="en-GB" sz="3200" dirty="0"/>
            </a:br>
            <a:r>
              <a:rPr lang="en-GB" sz="3200" dirty="0"/>
              <a:t>a committee of senior academics who must approve all offers of publication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4175" y="3933056"/>
            <a:ext cx="3755777" cy="1858144"/>
          </a:xfrm>
        </p:spPr>
        <p:txBody>
          <a:bodyPr/>
          <a:lstStyle/>
          <a:p>
            <a:pPr marL="0" indent="0">
              <a:buNone/>
            </a:pPr>
            <a:r>
              <a:rPr lang="en-GB" u="sng" dirty="0">
                <a:latin typeface="Calibri" panose="020F0502020204030204" pitchFamily="34" charset="0"/>
              </a:rPr>
              <a:t>Every single title</a:t>
            </a:r>
            <a:r>
              <a:rPr lang="en-GB" dirty="0">
                <a:latin typeface="Calibri" panose="020F0502020204030204" pitchFamily="34" charset="0"/>
              </a:rPr>
              <a:t> undergoes a rigorous quality-control process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5488" y="358866"/>
            <a:ext cx="4536847" cy="494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3801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ubtitle 4"/>
          <p:cNvSpPr>
            <a:spLocks noGrp="1"/>
          </p:cNvSpPr>
          <p:nvPr>
            <p:ph type="subTitle" idx="1"/>
          </p:nvPr>
        </p:nvSpPr>
        <p:spPr>
          <a:xfrm>
            <a:off x="539750" y="1196752"/>
            <a:ext cx="8353425" cy="4104455"/>
          </a:xfrm>
        </p:spPr>
        <p:txBody>
          <a:bodyPr/>
          <a:lstStyle/>
          <a:p>
            <a:endParaRPr lang="en-GB" sz="4000" dirty="0"/>
          </a:p>
          <a:p>
            <a:pPr algn="ctr"/>
            <a:r>
              <a:rPr lang="en-GB" altLang="zh-CN" sz="5400" b="1" dirty="0">
                <a:latin typeface="Calibri" panose="020F0502020204030204" pitchFamily="34" charset="0"/>
                <a:ea typeface="宋体" pitchFamily="2" charset="-122"/>
              </a:rPr>
              <a:t>Subjects and Strengths of Cambridge Journals</a:t>
            </a:r>
            <a:r>
              <a:rPr lang="cs-CZ" altLang="zh-CN" sz="5400" b="1" dirty="0">
                <a:latin typeface="Calibri" panose="020F0502020204030204" pitchFamily="34" charset="0"/>
                <a:ea typeface="宋体" pitchFamily="2" charset="-122"/>
              </a:rPr>
              <a:t> and </a:t>
            </a:r>
            <a:r>
              <a:rPr lang="cs-CZ" altLang="zh-CN" sz="5400" b="1" dirty="0" err="1">
                <a:latin typeface="Calibri" panose="020F0502020204030204" pitchFamily="34" charset="0"/>
                <a:ea typeface="宋体" pitchFamily="2" charset="-122"/>
              </a:rPr>
              <a:t>Books</a:t>
            </a:r>
            <a:endParaRPr lang="zh-CN" altLang="en-US" sz="5400" b="1" dirty="0">
              <a:latin typeface="Calibri" panose="020F0502020204030204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965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4213" y="764704"/>
            <a:ext cx="7850187" cy="1368896"/>
          </a:xfrm>
        </p:spPr>
        <p:txBody>
          <a:bodyPr/>
          <a:lstStyle/>
          <a:p>
            <a:pPr algn="ctr"/>
            <a:r>
              <a:rPr lang="en-GB" altLang="en-US" b="1" dirty="0"/>
              <a:t>Multi-disciplinary Publisher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268760"/>
            <a:ext cx="4113213" cy="4086225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GB" altLang="en-US" sz="1600" u="sng" dirty="0"/>
              <a:t>STM (Sciences, Technology, Medicine)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Agriculture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Animal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Aquatic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Biology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Biomedical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Computer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Earth &amp; Atmospheric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Ecology &amp; Conservation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Engineering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Mathematics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Materials Research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Medical Policy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Neuroscience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Nutrition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Physical Science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Psychology &amp; Psychiatry</a:t>
            </a:r>
          </a:p>
          <a:p>
            <a:pPr marL="0" indent="0">
              <a:buFont typeface="Times" pitchFamily="18" charset="0"/>
              <a:buNone/>
            </a:pPr>
            <a:endParaRPr lang="en-GB" altLang="en-US" sz="1600" u="sng" dirty="0"/>
          </a:p>
        </p:txBody>
      </p:sp>
      <p:sp>
        <p:nvSpPr>
          <p:cNvPr id="1536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323975"/>
            <a:ext cx="4113212" cy="4638675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GB" altLang="en-US" sz="1600" u="sng" dirty="0"/>
              <a:t>HSS (Humanities &amp; Social Sciences)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African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American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Archaeology &amp; Anthropology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Architecture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Asian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Business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Classical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Cultural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Economics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History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Law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Language &amp; Linguistics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Literary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Philosophy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b="1" dirty="0">
                <a:solidFill>
                  <a:srgbClr val="FF0000"/>
                </a:solidFill>
              </a:rPr>
              <a:t>Politics &amp; International Relations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Religious Studies</a:t>
            </a:r>
          </a:p>
          <a:p>
            <a:pPr marL="0" indent="0">
              <a:buFont typeface="Times" pitchFamily="18" charset="0"/>
              <a:buNone/>
            </a:pPr>
            <a:r>
              <a:rPr lang="en-GB" altLang="en-US" sz="1400" dirty="0"/>
              <a:t>Social Studies</a:t>
            </a:r>
          </a:p>
        </p:txBody>
      </p:sp>
    </p:spTree>
    <p:extLst>
      <p:ext uri="{BB962C8B-B14F-4D97-AF65-F5344CB8AC3E}">
        <p14:creationId xmlns:p14="http://schemas.microsoft.com/office/powerpoint/2010/main" val="613567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3040"/>
            <a:ext cx="49685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b="1" dirty="0">
              <a:solidFill>
                <a:srgbClr val="000000"/>
              </a:solidFill>
              <a:latin typeface="Frutiger LT Std 55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2400" b="1" dirty="0">
                <a:solidFill>
                  <a:srgbClr val="0070C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Cambridge</a:t>
            </a:r>
            <a:r>
              <a:rPr lang="en-US" altLang="zh-CN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Journals-Basic Info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b="1" dirty="0">
              <a:solidFill>
                <a:srgbClr val="F2F2F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utiger LT Std 55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b="1" dirty="0">
              <a:solidFill>
                <a:srgbClr val="F2F2F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utiger LT Std 55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Medium-sized journal publisher, 390 journals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dirty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• 57% HSS/ 43% STM by no. of titles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dirty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• 45% HSS/ 55% STM by no. of volumes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dirty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• 60% proprietor/40% owned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dirty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• 16 journals rank top 5; 21 top 10 journals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en-US" altLang="zh-CN" sz="1800" dirty="0">
              <a:solidFill>
                <a:srgbClr val="0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• All our journals are published online via our own platform, Cambridge Core</a:t>
            </a:r>
            <a:r>
              <a:rPr lang="en-US" altLang="zh-CN" sz="1800" dirty="0">
                <a:solidFill>
                  <a:srgbClr val="000000"/>
                </a:solidFill>
                <a:latin typeface="Frutiger LT Std 55 Roman"/>
              </a:rPr>
              <a:t>.</a:t>
            </a:r>
            <a:endParaRPr lang="zh-CN" altLang="en-US" sz="1800" dirty="0">
              <a:solidFill>
                <a:srgbClr val="000000"/>
              </a:solidFill>
              <a:latin typeface="Frutiger LT Std 55 Roman"/>
            </a:endParaRPr>
          </a:p>
        </p:txBody>
      </p:sp>
      <p:graphicFrame>
        <p:nvGraphicFramePr>
          <p:cNvPr id="3" name="图表 2"/>
          <p:cNvGraphicFramePr/>
          <p:nvPr>
            <p:extLst/>
          </p:nvPr>
        </p:nvGraphicFramePr>
        <p:xfrm>
          <a:off x="4788024" y="2636912"/>
          <a:ext cx="4355976" cy="276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2906794"/>
      </p:ext>
    </p:extLst>
  </p:cSld>
  <p:clrMapOvr>
    <a:masterClrMapping/>
  </p:clrMapOvr>
</p:sld>
</file>

<file path=ppt/theme/theme1.xml><?xml version="1.0" encoding="utf-8"?>
<a:theme xmlns:a="http://schemas.openxmlformats.org/drawingml/2006/main" name="Cambridge">
  <a:themeElements>
    <a:clrScheme name="Amended theme colours CUP">
      <a:dk1>
        <a:srgbClr val="333399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0070C0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rutiger LT Std 45 Light"/>
        <a:ea typeface=""/>
        <a:cs typeface=""/>
      </a:majorFont>
      <a:minorFont>
        <a:latin typeface="Frutige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-96" charset="0"/>
          <a:buNone/>
          <a:tabLst/>
          <a:defRPr kumimoji="0" lang="en-GB" alt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-96" charset="0"/>
          <a:buNone/>
          <a:tabLst/>
          <a:defRPr kumimoji="0" lang="en-GB" alt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主题1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Frutiger LT Std 45 Light"/>
        <a:ea typeface=""/>
        <a:cs typeface=""/>
      </a:majorFont>
      <a:minorFont>
        <a:latin typeface="Frutige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-96" charset="0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-96" charset="0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818180"/>
      </a:dk2>
      <a:lt2>
        <a:srgbClr val="808080"/>
      </a:lt2>
      <a:accent1>
        <a:srgbClr val="E6E6E6"/>
      </a:accent1>
      <a:accent2>
        <a:srgbClr val="333399"/>
      </a:accent2>
      <a:accent3>
        <a:srgbClr val="FFFFFF"/>
      </a:accent3>
      <a:accent4>
        <a:srgbClr val="000000"/>
      </a:accent4>
      <a:accent5>
        <a:srgbClr val="F0F0F0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utiger LT Std 45 Light"/>
        <a:ea typeface=""/>
        <a:cs typeface=""/>
      </a:majorFont>
      <a:minorFont>
        <a:latin typeface="Frutiger LT Std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18" charset="0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00000"/>
          <a:buFont typeface="Times" pitchFamily="18" charset="0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 LT Std 45 Light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13051</TotalTime>
  <Words>1367</Words>
  <Application>Microsoft Office PowerPoint</Application>
  <PresentationFormat>On-screen Show (4:3)</PresentationFormat>
  <Paragraphs>247</Paragraphs>
  <Slides>34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Arial Unicode MS</vt:lpstr>
      <vt:lpstr>宋体</vt:lpstr>
      <vt:lpstr>Arial</vt:lpstr>
      <vt:lpstr>AvenirLTStd-Heavy</vt:lpstr>
      <vt:lpstr>Calibri</vt:lpstr>
      <vt:lpstr>Frutiger LT Std 45 Light</vt:lpstr>
      <vt:lpstr>Frutiger LT Std 55 Roman</vt:lpstr>
      <vt:lpstr>Frutiger LT Std 65 Bold</vt:lpstr>
      <vt:lpstr>Times</vt:lpstr>
      <vt:lpstr>Wingdings</vt:lpstr>
      <vt:lpstr>Cambridge</vt:lpstr>
      <vt:lpstr>主题1</vt:lpstr>
      <vt:lpstr>Default Design</vt:lpstr>
      <vt:lpstr>PowerPoint Presentation</vt:lpstr>
      <vt:lpstr>Publishing at Cambridge</vt:lpstr>
      <vt:lpstr>Publishing at Cambridge</vt:lpstr>
      <vt:lpstr>PowerPoint Presentation</vt:lpstr>
      <vt:lpstr>Publishing at Cambridge</vt:lpstr>
      <vt:lpstr>The University Press Syndicate: a committee of senior academics who must approve all offers of publication</vt:lpstr>
      <vt:lpstr>PowerPoint Presentation</vt:lpstr>
      <vt:lpstr>Multi-disciplinary Publisher</vt:lpstr>
      <vt:lpstr>PowerPoint Presentation</vt:lpstr>
      <vt:lpstr>2016 Journal Citation Reports® (JCR)</vt:lpstr>
      <vt:lpstr>2016 Journal Citation Reports® (JCR)</vt:lpstr>
      <vt:lpstr>Journal Collection available in Kazachstan: </vt:lpstr>
      <vt:lpstr>Cambridge Core ebooks</vt:lpstr>
      <vt:lpstr>PowerPoint Presentation</vt:lpstr>
      <vt:lpstr>Core exclusive infographic</vt:lpstr>
      <vt:lpstr>Ebooks</vt:lpstr>
      <vt:lpstr>Evidence Based Acquisition</vt:lpstr>
      <vt:lpstr>What is Evidence Based Acquisition (EBA)? </vt:lpstr>
      <vt:lpstr>PowerPoint Presentation</vt:lpstr>
      <vt:lpstr>How does EBA work?</vt:lpstr>
      <vt:lpstr>Payment</vt:lpstr>
      <vt:lpstr>Access</vt:lpstr>
      <vt:lpstr>Statistics</vt:lpstr>
      <vt:lpstr>Visualising data</vt:lpstr>
      <vt:lpstr>Decision making</vt:lpstr>
      <vt:lpstr>Ownership</vt:lpstr>
      <vt:lpstr>EBA Resource bank </vt:lpstr>
      <vt:lpstr>EBA Resource bank </vt:lpstr>
      <vt:lpstr>Customised desktop screens</vt:lpstr>
      <vt:lpstr>Visualising data</vt:lpstr>
      <vt:lpstr>PowerPoint Presentation</vt:lpstr>
      <vt:lpstr>PowerPoint Presentation</vt:lpstr>
      <vt:lpstr>PowerPoint Presentation</vt:lpstr>
      <vt:lpstr>PowerPoint Presentation</vt:lpstr>
    </vt:vector>
  </TitlesOfParts>
  <Company>Cambridge University Press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Sykes</dc:creator>
  <cp:lastModifiedBy>Iryna Krejcarova</cp:lastModifiedBy>
  <cp:revision>945</cp:revision>
  <cp:lastPrinted>2017-03-15T11:57:33Z</cp:lastPrinted>
  <dcterms:created xsi:type="dcterms:W3CDTF">2013-08-30T10:49:54Z</dcterms:created>
  <dcterms:modified xsi:type="dcterms:W3CDTF">2018-05-24T04:05:53Z</dcterms:modified>
</cp:coreProperties>
</file>