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9" r:id="rId2"/>
    <p:sldId id="293" r:id="rId3"/>
    <p:sldId id="291" r:id="rId4"/>
    <p:sldId id="296" r:id="rId5"/>
    <p:sldId id="290" r:id="rId6"/>
    <p:sldId id="294" r:id="rId7"/>
    <p:sldId id="295" r:id="rId8"/>
    <p:sldId id="28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88152" autoAdjust="0"/>
  </p:normalViewPr>
  <p:slideViewPr>
    <p:cSldViewPr>
      <p:cViewPr varScale="1">
        <p:scale>
          <a:sx n="70" d="100"/>
          <a:sy n="70" d="100"/>
        </p:scale>
        <p:origin x="1168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2EF41-487A-46BD-95FC-BB876F5F2193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0EE4A-3BF4-4820-8335-0F3C5E266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164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40EE4A-3BF4-4820-8335-0F3C5E2667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486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40EE4A-3BF4-4820-8335-0F3C5E26674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019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40EE4A-3BF4-4820-8335-0F3C5E26674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940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40EE4A-3BF4-4820-8335-0F3C5E26674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989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40EE4A-3BF4-4820-8335-0F3C5E26674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286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40EE4A-3BF4-4820-8335-0F3C5E26674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431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40EE4A-3BF4-4820-8335-0F3C5E26674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035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40EE4A-3BF4-4820-8335-0F3C5E26674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543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69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16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29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064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56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73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934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35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81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5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137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EA094-E9B6-4CE7-A0B0-E47428AA7AB9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40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3.png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48;g903a3413c0_0_7"/>
          <p:cNvSpPr/>
          <p:nvPr/>
        </p:nvSpPr>
        <p:spPr>
          <a:xfrm>
            <a:off x="1660009" y="2420863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June 29-30, 2021</a:t>
            </a:r>
          </a:p>
          <a:p>
            <a:pPr lvl="0" algn="ctr"/>
            <a:endParaRPr lang="en-US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</p:txBody>
      </p:sp>
      <p:sp>
        <p:nvSpPr>
          <p:cNvPr id="15" name="Google Shape;48;g903a3413c0_0_7"/>
          <p:cNvSpPr/>
          <p:nvPr/>
        </p:nvSpPr>
        <p:spPr>
          <a:xfrm>
            <a:off x="1796808" y="1559694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Eurasian Academic Libraries Conference – 2021</a:t>
            </a:r>
            <a:endParaRPr lang="ru-RU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“Contemporary Trends in Information Organization in the Academic Library Environment”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7409" y="2950755"/>
            <a:ext cx="7772400" cy="1470025"/>
          </a:xfrm>
        </p:spPr>
        <p:txBody>
          <a:bodyPr>
            <a:noAutofit/>
          </a:bodyPr>
          <a:lstStyle/>
          <a:p>
            <a:r>
              <a:rPr lang="en-US" sz="2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Official or Original: Implementing Resource Description and Access (RDA) in Academic Libraries after the 3R Project</a:t>
            </a:r>
            <a:endParaRPr lang="ru-RU" sz="2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6409" y="4725144"/>
            <a:ext cx="6400800" cy="17526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buSzPts val="3600"/>
            </a:pPr>
            <a:r>
              <a:rPr lang="en-US" sz="1400" b="1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Mark Anthony Santos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i="1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Assistant Professor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University of the Philippines School of Library and Information Studies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Quezon City, Philippines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masantos@up.edu.ph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Users\User\Downloads\Logo EALC_2021 small virtual clipar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565" y="235792"/>
            <a:ext cx="1656184" cy="11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User\Desktop\EALC\АБВ-РК-201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831" y="575685"/>
            <a:ext cx="741207" cy="5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User\Downloads\1557932227_nu-logo_1080_108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228" y="643687"/>
            <a:ext cx="648072" cy="45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User\Downloads\основной Library (1)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086" y="559427"/>
            <a:ext cx="753737" cy="68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93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D28D1-F9CA-41FF-95C3-9D0C5C24D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RDA Use and Implementation</a:t>
            </a:r>
            <a:endParaRPr lang="en-PH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2D3AB507-716B-49C8-9427-0D9ECF721D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60006"/>
            <a:ext cx="7643192" cy="440529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12F3C1-223B-4D3F-8D14-51A74649B0E2}"/>
              </a:ext>
            </a:extLst>
          </p:cNvPr>
          <p:cNvSpPr txBox="1"/>
          <p:nvPr/>
        </p:nvSpPr>
        <p:spPr>
          <a:xfrm>
            <a:off x="2195736" y="6464369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PH" sz="1200" dirty="0"/>
              <a:t>https://www.worldatlas.com/aatlas/newart/wrldnanb.gif</a:t>
            </a:r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30FEF9B5-E41F-4081-92B9-8028304FD497}"/>
              </a:ext>
            </a:extLst>
          </p:cNvPr>
          <p:cNvSpPr/>
          <p:nvPr/>
        </p:nvSpPr>
        <p:spPr>
          <a:xfrm>
            <a:off x="2339752" y="3754693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EA664076-29C9-423A-B4D4-541FA4D5F697}"/>
              </a:ext>
            </a:extLst>
          </p:cNvPr>
          <p:cNvSpPr/>
          <p:nvPr/>
        </p:nvSpPr>
        <p:spPr>
          <a:xfrm>
            <a:off x="2123728" y="3103307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F8F32464-7E18-4877-A80D-18180841E114}"/>
              </a:ext>
            </a:extLst>
          </p:cNvPr>
          <p:cNvSpPr/>
          <p:nvPr/>
        </p:nvSpPr>
        <p:spPr>
          <a:xfrm>
            <a:off x="7236296" y="5157192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88AC576F-DFC6-4546-9E60-B08B6538B69C}"/>
              </a:ext>
            </a:extLst>
          </p:cNvPr>
          <p:cNvSpPr/>
          <p:nvPr/>
        </p:nvSpPr>
        <p:spPr>
          <a:xfrm>
            <a:off x="7020272" y="4376115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3565FA9B-9C0A-432F-92AC-AB3382984FA0}"/>
              </a:ext>
            </a:extLst>
          </p:cNvPr>
          <p:cNvSpPr/>
          <p:nvPr/>
        </p:nvSpPr>
        <p:spPr>
          <a:xfrm>
            <a:off x="5148064" y="3754693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E322942A-7D6E-40D3-9560-1DD572EBC45D}"/>
              </a:ext>
            </a:extLst>
          </p:cNvPr>
          <p:cNvSpPr/>
          <p:nvPr/>
        </p:nvSpPr>
        <p:spPr>
          <a:xfrm>
            <a:off x="4616512" y="4437112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B64877FA-7698-4C67-92D3-0D3EDF154A19}"/>
              </a:ext>
            </a:extLst>
          </p:cNvPr>
          <p:cNvSpPr/>
          <p:nvPr/>
        </p:nvSpPr>
        <p:spPr>
          <a:xfrm>
            <a:off x="8028384" y="5589240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BD2D0E28-4399-4A49-BC44-E540C331F572}"/>
              </a:ext>
            </a:extLst>
          </p:cNvPr>
          <p:cNvSpPr/>
          <p:nvPr/>
        </p:nvSpPr>
        <p:spPr>
          <a:xfrm>
            <a:off x="4357919" y="3314469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16F98C1E-45E9-48B3-A8CE-C0548A2AFC7B}"/>
              </a:ext>
            </a:extLst>
          </p:cNvPr>
          <p:cNvSpPr/>
          <p:nvPr/>
        </p:nvSpPr>
        <p:spPr>
          <a:xfrm>
            <a:off x="4932040" y="5333427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6" name="Star: 5 Points 15">
            <a:extLst>
              <a:ext uri="{FF2B5EF4-FFF2-40B4-BE49-F238E27FC236}">
                <a16:creationId xmlns:a16="http://schemas.microsoft.com/office/drawing/2014/main" id="{DF848352-CED5-4250-86CC-B946F89CBFE9}"/>
              </a:ext>
            </a:extLst>
          </p:cNvPr>
          <p:cNvSpPr/>
          <p:nvPr/>
        </p:nvSpPr>
        <p:spPr>
          <a:xfrm>
            <a:off x="2324720" y="4159339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7E5E1F19-C132-4E7D-BE1D-7780D37396C4}"/>
              </a:ext>
            </a:extLst>
          </p:cNvPr>
          <p:cNvSpPr/>
          <p:nvPr/>
        </p:nvSpPr>
        <p:spPr>
          <a:xfrm>
            <a:off x="3419872" y="4923830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6E17EB20-A2DE-47C6-B3B7-1FCEFDFEB45B}"/>
              </a:ext>
            </a:extLst>
          </p:cNvPr>
          <p:cNvSpPr/>
          <p:nvPr/>
        </p:nvSpPr>
        <p:spPr>
          <a:xfrm>
            <a:off x="3059832" y="5454881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2E32ADD7-F895-4D10-9D83-72CA6BD2D680}"/>
              </a:ext>
            </a:extLst>
          </p:cNvPr>
          <p:cNvSpPr/>
          <p:nvPr/>
        </p:nvSpPr>
        <p:spPr>
          <a:xfrm>
            <a:off x="2843808" y="4901351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0" name="Star: 5 Points 19">
            <a:extLst>
              <a:ext uri="{FF2B5EF4-FFF2-40B4-BE49-F238E27FC236}">
                <a16:creationId xmlns:a16="http://schemas.microsoft.com/office/drawing/2014/main" id="{4BF1407E-ADEB-406A-B3F3-FCE26C83D40B}"/>
              </a:ext>
            </a:extLst>
          </p:cNvPr>
          <p:cNvSpPr/>
          <p:nvPr/>
        </p:nvSpPr>
        <p:spPr>
          <a:xfrm>
            <a:off x="2951820" y="5242658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1" name="Star: 5 Points 20">
            <a:extLst>
              <a:ext uri="{FF2B5EF4-FFF2-40B4-BE49-F238E27FC236}">
                <a16:creationId xmlns:a16="http://schemas.microsoft.com/office/drawing/2014/main" id="{1D39CA4A-0393-40D4-85FB-3663738EBAB6}"/>
              </a:ext>
            </a:extLst>
          </p:cNvPr>
          <p:cNvSpPr/>
          <p:nvPr/>
        </p:nvSpPr>
        <p:spPr>
          <a:xfrm>
            <a:off x="5052557" y="5056662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2" name="Star: 5 Points 21">
            <a:extLst>
              <a:ext uri="{FF2B5EF4-FFF2-40B4-BE49-F238E27FC236}">
                <a16:creationId xmlns:a16="http://schemas.microsoft.com/office/drawing/2014/main" id="{6935B931-D175-4DFD-A5A8-B7347BCD90F9}"/>
              </a:ext>
            </a:extLst>
          </p:cNvPr>
          <p:cNvSpPr/>
          <p:nvPr/>
        </p:nvSpPr>
        <p:spPr>
          <a:xfrm>
            <a:off x="5232577" y="4652016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3" name="Star: 5 Points 22">
            <a:extLst>
              <a:ext uri="{FF2B5EF4-FFF2-40B4-BE49-F238E27FC236}">
                <a16:creationId xmlns:a16="http://schemas.microsoft.com/office/drawing/2014/main" id="{DA56E858-F380-40A9-A012-B8338ADAA3D9}"/>
              </a:ext>
            </a:extLst>
          </p:cNvPr>
          <p:cNvSpPr/>
          <p:nvPr/>
        </p:nvSpPr>
        <p:spPr>
          <a:xfrm>
            <a:off x="5067200" y="4097061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4C8B4F39-6B0D-48AC-8AFC-5B92AC781E40}"/>
              </a:ext>
            </a:extLst>
          </p:cNvPr>
          <p:cNvSpPr/>
          <p:nvPr/>
        </p:nvSpPr>
        <p:spPr>
          <a:xfrm>
            <a:off x="5364088" y="4139759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5" name="Star: 5 Points 24">
            <a:extLst>
              <a:ext uri="{FF2B5EF4-FFF2-40B4-BE49-F238E27FC236}">
                <a16:creationId xmlns:a16="http://schemas.microsoft.com/office/drawing/2014/main" id="{BB20ECD0-A76A-4207-B6D1-FAF55A156BE2}"/>
              </a:ext>
            </a:extLst>
          </p:cNvPr>
          <p:cNvSpPr/>
          <p:nvPr/>
        </p:nvSpPr>
        <p:spPr>
          <a:xfrm>
            <a:off x="6581661" y="3875402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6" name="Star: 5 Points 25">
            <a:extLst>
              <a:ext uri="{FF2B5EF4-FFF2-40B4-BE49-F238E27FC236}">
                <a16:creationId xmlns:a16="http://schemas.microsoft.com/office/drawing/2014/main" id="{89F1E81C-F19D-4704-AEC1-B6AC69A9BBEF}"/>
              </a:ext>
            </a:extLst>
          </p:cNvPr>
          <p:cNvSpPr/>
          <p:nvPr/>
        </p:nvSpPr>
        <p:spPr>
          <a:xfrm>
            <a:off x="6084168" y="4139759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FEE00028-E649-4F24-8EEA-DB6B26CD3847}"/>
              </a:ext>
            </a:extLst>
          </p:cNvPr>
          <p:cNvSpPr/>
          <p:nvPr/>
        </p:nvSpPr>
        <p:spPr>
          <a:xfrm>
            <a:off x="6543644" y="4308223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8" name="Star: 5 Points 27">
            <a:extLst>
              <a:ext uri="{FF2B5EF4-FFF2-40B4-BE49-F238E27FC236}">
                <a16:creationId xmlns:a16="http://schemas.microsoft.com/office/drawing/2014/main" id="{2BC3A295-0AD2-4537-9293-200F85577500}"/>
              </a:ext>
            </a:extLst>
          </p:cNvPr>
          <p:cNvSpPr/>
          <p:nvPr/>
        </p:nvSpPr>
        <p:spPr>
          <a:xfrm>
            <a:off x="6691574" y="4546435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E1408C6A-BF6E-43D1-ABE9-F223589CA4FE}"/>
              </a:ext>
            </a:extLst>
          </p:cNvPr>
          <p:cNvSpPr/>
          <p:nvPr/>
        </p:nvSpPr>
        <p:spPr>
          <a:xfrm>
            <a:off x="7344308" y="3754693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2C7FDFF0-F685-4AFC-8602-134D626F9DAC}"/>
              </a:ext>
            </a:extLst>
          </p:cNvPr>
          <p:cNvSpPr/>
          <p:nvPr/>
        </p:nvSpPr>
        <p:spPr>
          <a:xfrm>
            <a:off x="7113252" y="3909633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EE405264-0DE2-4396-9057-355723E8E97E}"/>
              </a:ext>
            </a:extLst>
          </p:cNvPr>
          <p:cNvSpPr/>
          <p:nvPr/>
        </p:nvSpPr>
        <p:spPr>
          <a:xfrm>
            <a:off x="4368523" y="3741966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97DA9686-D553-4828-89C5-FA89CFFE81F4}"/>
              </a:ext>
            </a:extLst>
          </p:cNvPr>
          <p:cNvSpPr/>
          <p:nvPr/>
        </p:nvSpPr>
        <p:spPr>
          <a:xfrm>
            <a:off x="4516633" y="3551256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8D82D387-7142-4005-A1F7-705AD5CE01E3}"/>
              </a:ext>
            </a:extLst>
          </p:cNvPr>
          <p:cNvSpPr/>
          <p:nvPr/>
        </p:nvSpPr>
        <p:spPr>
          <a:xfrm>
            <a:off x="4649180" y="2920082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4" name="Star: 5 Points 33">
            <a:extLst>
              <a:ext uri="{FF2B5EF4-FFF2-40B4-BE49-F238E27FC236}">
                <a16:creationId xmlns:a16="http://schemas.microsoft.com/office/drawing/2014/main" id="{A7BC4BF8-EFAD-458D-83A4-BA6EDC92E951}"/>
              </a:ext>
            </a:extLst>
          </p:cNvPr>
          <p:cNvSpPr/>
          <p:nvPr/>
        </p:nvSpPr>
        <p:spPr>
          <a:xfrm>
            <a:off x="4800529" y="2966721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5" name="Star: 5 Points 34">
            <a:extLst>
              <a:ext uri="{FF2B5EF4-FFF2-40B4-BE49-F238E27FC236}">
                <a16:creationId xmlns:a16="http://schemas.microsoft.com/office/drawing/2014/main" id="{667FD50C-CFB8-4ED7-95DB-285767E628FB}"/>
              </a:ext>
            </a:extLst>
          </p:cNvPr>
          <p:cNvSpPr/>
          <p:nvPr/>
        </p:nvSpPr>
        <p:spPr>
          <a:xfrm>
            <a:off x="4662452" y="3414670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6" name="Star: 5 Points 35">
            <a:extLst>
              <a:ext uri="{FF2B5EF4-FFF2-40B4-BE49-F238E27FC236}">
                <a16:creationId xmlns:a16="http://schemas.microsoft.com/office/drawing/2014/main" id="{CFC2CF51-039D-4437-8B71-73568390A88F}"/>
              </a:ext>
            </a:extLst>
          </p:cNvPr>
          <p:cNvSpPr/>
          <p:nvPr/>
        </p:nvSpPr>
        <p:spPr>
          <a:xfrm>
            <a:off x="4824028" y="3377382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7" name="Star: 5 Points 36">
            <a:extLst>
              <a:ext uri="{FF2B5EF4-FFF2-40B4-BE49-F238E27FC236}">
                <a16:creationId xmlns:a16="http://schemas.microsoft.com/office/drawing/2014/main" id="{04746AC2-1479-4358-941B-0BB0DD70BD7D}"/>
              </a:ext>
            </a:extLst>
          </p:cNvPr>
          <p:cNvSpPr/>
          <p:nvPr/>
        </p:nvSpPr>
        <p:spPr>
          <a:xfrm>
            <a:off x="4735031" y="3654147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8" name="Star: 5 Points 37">
            <a:extLst>
              <a:ext uri="{FF2B5EF4-FFF2-40B4-BE49-F238E27FC236}">
                <a16:creationId xmlns:a16="http://schemas.microsoft.com/office/drawing/2014/main" id="{7D39976A-0B89-444D-916C-521DBCBE16E8}"/>
              </a:ext>
            </a:extLst>
          </p:cNvPr>
          <p:cNvSpPr/>
          <p:nvPr/>
        </p:nvSpPr>
        <p:spPr>
          <a:xfrm>
            <a:off x="4843043" y="3560369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9" name="Star: 5 Points 38">
            <a:extLst>
              <a:ext uri="{FF2B5EF4-FFF2-40B4-BE49-F238E27FC236}">
                <a16:creationId xmlns:a16="http://schemas.microsoft.com/office/drawing/2014/main" id="{32B171E0-90C1-472E-8F9D-A8EE6571537B}"/>
              </a:ext>
            </a:extLst>
          </p:cNvPr>
          <p:cNvSpPr/>
          <p:nvPr/>
        </p:nvSpPr>
        <p:spPr>
          <a:xfrm>
            <a:off x="4924524" y="3805300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0" name="Star: 5 Points 39">
            <a:extLst>
              <a:ext uri="{FF2B5EF4-FFF2-40B4-BE49-F238E27FC236}">
                <a16:creationId xmlns:a16="http://schemas.microsoft.com/office/drawing/2014/main" id="{43056945-FE6B-420D-8FD3-18D6589C504B}"/>
              </a:ext>
            </a:extLst>
          </p:cNvPr>
          <p:cNvSpPr/>
          <p:nvPr/>
        </p:nvSpPr>
        <p:spPr>
          <a:xfrm>
            <a:off x="4993054" y="2951363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1" name="Star: 5 Points 40">
            <a:extLst>
              <a:ext uri="{FF2B5EF4-FFF2-40B4-BE49-F238E27FC236}">
                <a16:creationId xmlns:a16="http://schemas.microsoft.com/office/drawing/2014/main" id="{58E5160A-85B7-42EA-BEC0-A3CB6729D803}"/>
              </a:ext>
            </a:extLst>
          </p:cNvPr>
          <p:cNvSpPr/>
          <p:nvPr/>
        </p:nvSpPr>
        <p:spPr>
          <a:xfrm>
            <a:off x="4277110" y="3401914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2" name="Star: 5 Points 41">
            <a:extLst>
              <a:ext uri="{FF2B5EF4-FFF2-40B4-BE49-F238E27FC236}">
                <a16:creationId xmlns:a16="http://schemas.microsoft.com/office/drawing/2014/main" id="{6D0ACDEC-2B65-4711-B4AF-3185B4D5CF36}"/>
              </a:ext>
            </a:extLst>
          </p:cNvPr>
          <p:cNvSpPr/>
          <p:nvPr/>
        </p:nvSpPr>
        <p:spPr>
          <a:xfrm>
            <a:off x="4671518" y="3491885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3" name="Star: 5 Points 42">
            <a:extLst>
              <a:ext uri="{FF2B5EF4-FFF2-40B4-BE49-F238E27FC236}">
                <a16:creationId xmlns:a16="http://schemas.microsoft.com/office/drawing/2014/main" id="{C7F25255-88F3-4CBE-B207-C094DE634B8F}"/>
              </a:ext>
            </a:extLst>
          </p:cNvPr>
          <p:cNvSpPr/>
          <p:nvPr/>
        </p:nvSpPr>
        <p:spPr>
          <a:xfrm>
            <a:off x="5593826" y="4245340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4" name="Star: 5 Points 43">
            <a:extLst>
              <a:ext uri="{FF2B5EF4-FFF2-40B4-BE49-F238E27FC236}">
                <a16:creationId xmlns:a16="http://schemas.microsoft.com/office/drawing/2014/main" id="{E58DA32B-2489-4D38-8390-7747853A45DA}"/>
              </a:ext>
            </a:extLst>
          </p:cNvPr>
          <p:cNvSpPr/>
          <p:nvPr/>
        </p:nvSpPr>
        <p:spPr>
          <a:xfrm>
            <a:off x="6160215" y="4542693"/>
            <a:ext cx="216024" cy="211162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5815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BB05E-EEBC-413A-9915-B4B170C1F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Original RDA Toolkit</a:t>
            </a:r>
            <a:endParaRPr lang="en-PH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A819F8E-B9E8-4A0F-B953-1FE20F6AD0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2643" y="1600200"/>
            <a:ext cx="8038713" cy="4525963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3DF70B-3938-4A77-8253-20B5A5E0AB9F}"/>
              </a:ext>
            </a:extLst>
          </p:cNvPr>
          <p:cNvSpPr txBox="1"/>
          <p:nvPr/>
        </p:nvSpPr>
        <p:spPr>
          <a:xfrm>
            <a:off x="2195736" y="6464369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https://original.rdatoolkit.org</a:t>
            </a:r>
            <a:endParaRPr lang="en-PH" sz="1200" dirty="0"/>
          </a:p>
        </p:txBody>
      </p:sp>
    </p:spTree>
    <p:extLst>
      <p:ext uri="{BB962C8B-B14F-4D97-AF65-F5344CB8AC3E}">
        <p14:creationId xmlns:p14="http://schemas.microsoft.com/office/powerpoint/2010/main" val="304482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71F1-000B-448E-B629-D26E41D72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3R Project</a:t>
            </a:r>
            <a:endParaRPr lang="en-P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B47D3-7D7A-4EE7-906F-F287DDCE9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400" b="1" dirty="0">
                <a:solidFill>
                  <a:srgbClr val="92D050"/>
                </a:solidFill>
              </a:rPr>
              <a:t>R</a:t>
            </a:r>
            <a:r>
              <a:rPr lang="en-US" sz="4400" dirty="0"/>
              <a:t>DA </a:t>
            </a:r>
            <a:r>
              <a:rPr lang="en-US" sz="4400" b="1" dirty="0">
                <a:solidFill>
                  <a:srgbClr val="92D050"/>
                </a:solidFill>
              </a:rPr>
              <a:t>R</a:t>
            </a:r>
            <a:r>
              <a:rPr lang="en-US" sz="4400" dirty="0"/>
              <a:t>estructure and </a:t>
            </a:r>
            <a:r>
              <a:rPr lang="en-US" sz="4400" b="1" dirty="0">
                <a:solidFill>
                  <a:srgbClr val="92D050"/>
                </a:solidFill>
              </a:rPr>
              <a:t>R</a:t>
            </a:r>
            <a:r>
              <a:rPr lang="en-US" sz="4400" dirty="0"/>
              <a:t>edesign Project</a:t>
            </a:r>
          </a:p>
        </p:txBody>
      </p:sp>
    </p:spTree>
    <p:extLst>
      <p:ext uri="{BB962C8B-B14F-4D97-AF65-F5344CB8AC3E}">
        <p14:creationId xmlns:p14="http://schemas.microsoft.com/office/powerpoint/2010/main" val="351306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BB05E-EEBC-413A-9915-B4B170C1F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Official RDA Toolkit</a:t>
            </a:r>
            <a:endParaRPr lang="en-PH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3476295-F364-4883-9537-CFA92E87E2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032" y="1600200"/>
            <a:ext cx="8001936" cy="452596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670B4D-C8B4-4FF6-8FD4-C0DEBD2AAEEF}"/>
              </a:ext>
            </a:extLst>
          </p:cNvPr>
          <p:cNvSpPr txBox="1"/>
          <p:nvPr/>
        </p:nvSpPr>
        <p:spPr>
          <a:xfrm>
            <a:off x="2195736" y="6464369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https://access.rdatoolkit.org</a:t>
            </a:r>
            <a:endParaRPr lang="en-PH" sz="1200" dirty="0"/>
          </a:p>
        </p:txBody>
      </p:sp>
    </p:spTree>
    <p:extLst>
      <p:ext uri="{BB962C8B-B14F-4D97-AF65-F5344CB8AC3E}">
        <p14:creationId xmlns:p14="http://schemas.microsoft.com/office/powerpoint/2010/main" val="387190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FE865-264C-4DD3-94DB-496B8EB5D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dirty="0"/>
              <a:t>Transitioning to the Official RDA</a:t>
            </a:r>
            <a:endParaRPr lang="en-P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1E8B0-D3A6-4683-B531-62A16CD3D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 anchor="ctr"/>
          <a:lstStyle/>
          <a:p>
            <a:r>
              <a:rPr lang="en-US" dirty="0"/>
              <a:t>No immediate implementation is expected</a:t>
            </a:r>
          </a:p>
          <a:p>
            <a:r>
              <a:rPr lang="en-US" dirty="0"/>
              <a:t>Learn from past RDA implementation experiences</a:t>
            </a:r>
          </a:p>
          <a:p>
            <a:r>
              <a:rPr lang="en-US" dirty="0"/>
              <a:t>Start familiarizing with the new official RDA (including IFLA LRM)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82293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19637-8334-4316-85A3-00EEEF9EF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P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D84C8-4C2F-402E-AD44-B5A9969C7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 anchor="ctr">
            <a:normAutofit fontScale="47500" lnSpcReduction="20000"/>
          </a:bodyPr>
          <a:lstStyle/>
          <a:p>
            <a:r>
              <a:rPr lang="en-US" dirty="0"/>
              <a:t>6 tips for teaching the new RDA Toolkit. (2021, March 24). Retrieved from https://www.rdatoolkit.org/node/243</a:t>
            </a:r>
          </a:p>
          <a:p>
            <a:r>
              <a:rPr lang="en-US" dirty="0"/>
              <a:t>About RDA. (2020). Retrieved from http://rda-rsc.org/content/about-rda</a:t>
            </a:r>
          </a:p>
          <a:p>
            <a:r>
              <a:rPr lang="en-US" dirty="0"/>
              <a:t>Hennelly, J. (2016, September 23). Is RDA a global standard? Usage, translation, and governance as indicators. </a:t>
            </a:r>
            <a:r>
              <a:rPr lang="en-US" i="1" dirty="0"/>
              <a:t>American Libraries</a:t>
            </a:r>
            <a:r>
              <a:rPr lang="en-US" dirty="0"/>
              <a:t>. Retrieved from https://americanlibrariesmagazine.org/2016/09/23/rda-global-standard/</a:t>
            </a:r>
          </a:p>
          <a:p>
            <a:r>
              <a:rPr lang="en-US" dirty="0"/>
              <a:t>Perez-</a:t>
            </a:r>
            <a:r>
              <a:rPr lang="en-US" dirty="0" err="1"/>
              <a:t>Lizano</a:t>
            </a:r>
            <a:r>
              <a:rPr lang="en-US" dirty="0"/>
              <a:t>, E. (2016). Implementing resource, description, and access in a time of change in the small academic library. </a:t>
            </a:r>
            <a:r>
              <a:rPr lang="en-US" i="1" dirty="0"/>
              <a:t>Technical Services Quarterly</a:t>
            </a:r>
            <a:r>
              <a:rPr lang="en-US" dirty="0"/>
              <a:t>, </a:t>
            </a:r>
            <a:r>
              <a:rPr lang="en-US" i="1" dirty="0"/>
              <a:t>33</a:t>
            </a:r>
            <a:r>
              <a:rPr lang="en-US" dirty="0"/>
              <a:t>(4), 353–370. doi:10.1080/07317131.2016.1203640</a:t>
            </a:r>
          </a:p>
          <a:p>
            <a:r>
              <a:rPr lang="en-US" dirty="0"/>
              <a:t>Purpose statement. (n.d.). Retrieved from https://www.rdatoolkit.org/sites/default/files/2019-11/Purpose%20Statement.pdf</a:t>
            </a:r>
          </a:p>
          <a:p>
            <a:r>
              <a:rPr lang="en-US" dirty="0"/>
              <a:t>RDA Toolkit switchover: Beta toolkit becomes official RDA. (2020). Retrieved from http://www.rda-rsc.org/sites/all/files/RSC-Papers-2020-1.pdf</a:t>
            </a:r>
          </a:p>
          <a:p>
            <a:r>
              <a:rPr lang="en-US" dirty="0"/>
              <a:t>What is RDA? (n.d.). Retrieved from https://www.rdatoolkit.org/sites/default/files/2019-11/What%20is%20RDA.pdf</a:t>
            </a:r>
          </a:p>
          <a:p>
            <a:r>
              <a:rPr lang="en-US" dirty="0"/>
              <a:t>What you should know about the December switchover. (2020 November 18). Retrieved from https://www.rdatoolkit.org/index.php/node/230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56452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48;g903a3413c0_0_7"/>
          <p:cNvSpPr/>
          <p:nvPr/>
        </p:nvSpPr>
        <p:spPr>
          <a:xfrm>
            <a:off x="1660009" y="3056871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June 29-30, 2021</a:t>
            </a:r>
          </a:p>
          <a:p>
            <a:pPr lvl="0" algn="ctr"/>
            <a:endParaRPr lang="en-US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</p:txBody>
      </p:sp>
      <p:sp>
        <p:nvSpPr>
          <p:cNvPr id="15" name="Google Shape;48;g903a3413c0_0_7"/>
          <p:cNvSpPr/>
          <p:nvPr/>
        </p:nvSpPr>
        <p:spPr>
          <a:xfrm>
            <a:off x="1796808" y="2195702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Eurasian Academic Libraries Conference – 2021</a:t>
            </a:r>
            <a:endParaRPr lang="ru-RU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  <a:p>
            <a:pPr lvl="0"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“Contemporary Trends in Information Organization in the Academic Library Environment” 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54208" y="3429000"/>
            <a:ext cx="7772400" cy="136963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THANK YOU FOR LISTENING!</a:t>
            </a:r>
            <a:endParaRPr lang="ru-RU" sz="2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754880" y="4725144"/>
            <a:ext cx="6400800" cy="17526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buSzPts val="3600"/>
            </a:pPr>
            <a:r>
              <a:rPr lang="en-US" sz="1400" b="1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Mark Anthony Santos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i="1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Assistant Professor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University of the Philippines School of Library and Information Studies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Quezon City, Philippines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SzPts val="3600"/>
            </a:pPr>
            <a:r>
              <a:rPr lang="en-US" sz="1400" dirty="0">
                <a:solidFill>
                  <a:srgbClr val="935739"/>
                </a:solidFill>
                <a:latin typeface="Arial" pitchFamily="34" charset="0"/>
                <a:cs typeface="Arial" pitchFamily="34" charset="0"/>
              </a:rPr>
              <a:t>masantos@up.edu.ph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C:\Users\User\Downloads\Logo EALC_2021 small virtual clipar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564" y="927470"/>
            <a:ext cx="1656184" cy="11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User\Desktop\EALC\АБВ-РК-201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830" y="1267363"/>
            <a:ext cx="741207" cy="5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User\Downloads\1557932227_nu-logo_1080_108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27" y="1335365"/>
            <a:ext cx="648072" cy="45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User\Downloads\основной Library (1)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085" y="1251105"/>
            <a:ext cx="753737" cy="68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User\Downloads\Wiley_Wordmark_black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816" y="351300"/>
            <a:ext cx="918318" cy="36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User\Desktop\EALC\SN_logo_cmyk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0" t="34020" r="14676" b="48970"/>
          <a:stretch/>
        </p:blipFill>
        <p:spPr bwMode="auto">
          <a:xfrm>
            <a:off x="6511442" y="459828"/>
            <a:ext cx="1152128" cy="19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User\Downloads\MikroInfo_IEEE_vx_300ppi-01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92" b="5680"/>
          <a:stretch/>
        </p:blipFill>
        <p:spPr bwMode="auto">
          <a:xfrm>
            <a:off x="2606641" y="227823"/>
            <a:ext cx="1745978" cy="58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User\Downloads\T&amp;F Group-logo-white-on-blue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499" y="369810"/>
            <a:ext cx="1333616" cy="37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User\Downloads\Copy of ELS logo EALC2020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64" y="302334"/>
            <a:ext cx="507311" cy="50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32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2370</TotalTime>
  <Words>454</Words>
  <Application>Microsoft Office PowerPoint</Application>
  <PresentationFormat>On-screen Show (4:3)</PresentationFormat>
  <Paragraphs>47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Official or Original: Implementing Resource Description and Access (RDA) in Academic Libraries after the 3R Project</vt:lpstr>
      <vt:lpstr>RDA Use and Implementation</vt:lpstr>
      <vt:lpstr>The Original RDA Toolkit</vt:lpstr>
      <vt:lpstr>3R Project</vt:lpstr>
      <vt:lpstr>The Official RDA Toolkit</vt:lpstr>
      <vt:lpstr>Transitioning to the Official RDA</vt:lpstr>
      <vt:lpstr>References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Mark Anthony Santos</cp:lastModifiedBy>
  <cp:revision>89</cp:revision>
  <dcterms:created xsi:type="dcterms:W3CDTF">2021-05-25T08:45:53Z</dcterms:created>
  <dcterms:modified xsi:type="dcterms:W3CDTF">2021-06-15T20:49:57Z</dcterms:modified>
</cp:coreProperties>
</file>