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700" dirty="0" smtClean="0"/>
              <a:t>Предмет «Библиотечная каталогизация» в</a:t>
            </a:r>
            <a:br>
              <a:rPr lang="ru-RU" sz="2700" dirty="0" smtClean="0"/>
            </a:br>
            <a:r>
              <a:rPr lang="ru-RU" sz="2700" dirty="0" smtClean="0"/>
              <a:t>подготовке библиотечных кадров:</a:t>
            </a:r>
            <a:br>
              <a:rPr lang="ru-RU" sz="2700" dirty="0" smtClean="0"/>
            </a:br>
            <a:r>
              <a:rPr lang="ru-RU" sz="2700" dirty="0" smtClean="0"/>
              <a:t>тенденции и перспективы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dirty="0" smtClean="0"/>
              <a:t>Клёна Лаврова</a:t>
            </a:r>
          </a:p>
          <a:p>
            <a:r>
              <a:rPr lang="ru-RU" dirty="0" smtClean="0"/>
              <a:t>Кандидат педагогических наук, Доцент</a:t>
            </a:r>
          </a:p>
          <a:p>
            <a:r>
              <a:rPr lang="ru-RU" dirty="0" smtClean="0"/>
              <a:t>Кафедра библиотечно-информационной</a:t>
            </a:r>
          </a:p>
          <a:p>
            <a:r>
              <a:rPr lang="ru-RU" dirty="0" smtClean="0"/>
              <a:t>деятельности</a:t>
            </a:r>
          </a:p>
          <a:p>
            <a:r>
              <a:rPr lang="ru-RU" dirty="0" smtClean="0"/>
              <a:t>Челябинский государственный институт</a:t>
            </a:r>
          </a:p>
          <a:p>
            <a:r>
              <a:rPr lang="ru-RU" dirty="0" smtClean="0"/>
              <a:t>культуры, г.Челябинск, Россия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Унификация в библиотечной каталогизации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/>
              <a:t>РОССИЙСКИЙ КОММУНИКАТИВНЫЙ ФОРМАТ</a:t>
            </a:r>
            <a:br>
              <a:rPr lang="ru-RU" sz="2800" dirty="0" smtClean="0"/>
            </a:br>
            <a:r>
              <a:rPr lang="ru-RU" sz="2800" dirty="0" smtClean="0"/>
              <a:t>ПРЕДСТАВЛЕНИЯ БИБЛИОГРАФИЧЕСКИХ ЗАПИСЕЙ В МАШИНОЧИТАЕМОЙ ФОРМЕ</a:t>
            </a:r>
            <a:br>
              <a:rPr lang="ru-RU" sz="2800" dirty="0" smtClean="0"/>
            </a:br>
            <a:r>
              <a:rPr lang="ru-RU" sz="2800" dirty="0" smtClean="0"/>
              <a:t>(российская версия UNIMARC)</a:t>
            </a:r>
          </a:p>
          <a:p>
            <a:r>
              <a:rPr lang="ru-RU" dirty="0" smtClean="0"/>
              <a:t>ББК, УДК, ДКД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Проблемы преподавания библиотечной каталогизации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Кадровые</a:t>
            </a:r>
          </a:p>
          <a:p>
            <a:r>
              <a:rPr lang="ru-RU" dirty="0" smtClean="0"/>
              <a:t>Мотивационные</a:t>
            </a:r>
          </a:p>
          <a:p>
            <a:r>
              <a:rPr lang="ru-RU" dirty="0" smtClean="0"/>
              <a:t>Технические</a:t>
            </a:r>
          </a:p>
          <a:p>
            <a:r>
              <a:rPr lang="ru-RU" dirty="0" smtClean="0"/>
              <a:t>Организационные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Выводы к докладу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Два основные пути подготовки кадров в области библиотечной каталогизации:</a:t>
            </a:r>
          </a:p>
          <a:p>
            <a:r>
              <a:rPr lang="ru-RU" dirty="0" smtClean="0"/>
              <a:t>Отдельный профиль в магистратуре</a:t>
            </a:r>
          </a:p>
          <a:p>
            <a:r>
              <a:rPr lang="ru-RU" dirty="0" smtClean="0"/>
              <a:t> Подготовка кадров в системе дополнительного образования</a:t>
            </a:r>
          </a:p>
          <a:p>
            <a:r>
              <a:rPr lang="ru-RU" dirty="0" smtClean="0"/>
              <a:t>Увеличение часов в </a:t>
            </a:r>
            <a:r>
              <a:rPr lang="ru-RU" dirty="0" err="1" smtClean="0"/>
              <a:t>бакалавриате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pPr lvl="1">
              <a:buNone/>
            </a:pPr>
            <a:r>
              <a:rPr lang="ru-RU" sz="2400" dirty="0" smtClean="0"/>
              <a:t>             Уважаемые коллеги, спасибо за внимание!</a:t>
            </a:r>
            <a:endParaRPr lang="ru-RU" sz="2400" dirty="0" smtClean="0"/>
          </a:p>
          <a:p>
            <a:pPr lvl="1">
              <a:buNone/>
            </a:pPr>
            <a:endParaRPr lang="ru-RU" sz="2400" dirty="0" smtClean="0"/>
          </a:p>
          <a:p>
            <a:pPr lvl="1">
              <a:buNone/>
            </a:pPr>
            <a:r>
              <a:rPr lang="ru-RU" sz="2400" dirty="0" smtClean="0"/>
              <a:t> 	Вопросы можно задать по адресу: </a:t>
            </a:r>
            <a:r>
              <a:rPr lang="en-US" sz="2400" dirty="0" smtClean="0"/>
              <a:t>kloyna@yandex.ru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Проблема библиотечной каталогизации в структуре современного библиотечного образования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			</a:t>
            </a:r>
            <a:r>
              <a:rPr lang="ru-RU" sz="2800" dirty="0" smtClean="0"/>
              <a:t>Бакалавры (ЧГИК) (3+, 3++)</a:t>
            </a:r>
          </a:p>
          <a:p>
            <a:pPr>
              <a:buNone/>
            </a:pPr>
            <a:r>
              <a:rPr lang="ru-RU" sz="2800" dirty="0" smtClean="0"/>
              <a:t>	«Аналитико-синтетическая переработка информации» - 252 часа (7 зачетных единиц)</a:t>
            </a:r>
          </a:p>
          <a:p>
            <a:pPr>
              <a:buNone/>
            </a:pPr>
            <a:r>
              <a:rPr lang="ru-RU" sz="2800" dirty="0" smtClean="0"/>
              <a:t>	«Справочно-поисковый аппарат библиотеки» - 108 часов (3 зачетных единицы)</a:t>
            </a:r>
          </a:p>
          <a:p>
            <a:pPr>
              <a:buNone/>
            </a:pPr>
            <a:r>
              <a:rPr lang="ru-RU" sz="2800" dirty="0" smtClean="0"/>
              <a:t>	«Лингвистические средства библиотечно-информационных технологий» - 108 часов (3 зачетных единицы)</a:t>
            </a:r>
          </a:p>
          <a:p>
            <a:pPr>
              <a:buNone/>
            </a:pPr>
            <a:r>
              <a:rPr lang="ru-RU" sz="2800" dirty="0" smtClean="0"/>
              <a:t>				Бакалавры (ЧГИК) (3+)</a:t>
            </a:r>
          </a:p>
          <a:p>
            <a:pPr>
              <a:buNone/>
            </a:pPr>
            <a:r>
              <a:rPr lang="ru-RU" sz="2800" dirty="0" smtClean="0"/>
              <a:t>	«Электронные библиографические базы данных» 72 часа (2 зачетных единицы)</a:t>
            </a:r>
          </a:p>
          <a:p>
            <a:pPr>
              <a:buNone/>
            </a:pPr>
            <a:r>
              <a:rPr lang="ru-RU" sz="2800" dirty="0" smtClean="0"/>
              <a:t>				Магистры (ЧГИК) (3+)</a:t>
            </a:r>
          </a:p>
          <a:p>
            <a:pPr>
              <a:buNone/>
            </a:pPr>
            <a:r>
              <a:rPr lang="ru-RU" sz="3600" dirty="0" smtClean="0"/>
              <a:t>      </a:t>
            </a:r>
            <a:r>
              <a:rPr lang="ru-RU" sz="2800" dirty="0" smtClean="0"/>
              <a:t>«Теория и методика библиотечной каталогизации» 72 часа (2 зачетных единицы)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Проблема библиотечной каталогизации в структуре современного библиотечного образования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	Бакалавры (ЧГИК) (3+, 3++)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2800" dirty="0" smtClean="0"/>
              <a:t>«Аналитико-синтетическая переработка информации» – 252 часа (7 зачетных единиц) </a:t>
            </a:r>
          </a:p>
          <a:p>
            <a:pPr>
              <a:buNone/>
            </a:pPr>
            <a:r>
              <a:rPr lang="ru-RU" sz="2800" dirty="0" smtClean="0"/>
              <a:t>				2–4 семестры</a:t>
            </a:r>
          </a:p>
          <a:p>
            <a:pPr>
              <a:buNone/>
            </a:pPr>
            <a:r>
              <a:rPr lang="ru-RU" sz="2800" dirty="0" smtClean="0"/>
              <a:t>    – Библиографическое описание – 36 часов</a:t>
            </a:r>
          </a:p>
          <a:p>
            <a:pPr>
              <a:buNone/>
            </a:pPr>
            <a:r>
              <a:rPr lang="ru-RU" sz="2800" dirty="0" smtClean="0"/>
              <a:t>	– Систематизация документов – 36 часов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/>
              <a:t>	–  </a:t>
            </a:r>
            <a:r>
              <a:rPr lang="ru-RU" sz="2800" dirty="0" err="1" smtClean="0"/>
              <a:t>Предметизация</a:t>
            </a:r>
            <a:r>
              <a:rPr lang="ru-RU" sz="2800" dirty="0" smtClean="0"/>
              <a:t> и координатное индексирование – 23 часа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	– </a:t>
            </a:r>
            <a:r>
              <a:rPr lang="ru-RU" sz="2800" dirty="0" smtClean="0"/>
              <a:t>Аннотирование и реферирование – 36 часов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Проблема библиотечной каталогизации в структуре современного библиотечного образования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«Справочно-поисковый аппарат библиотеки» (5, 6 семестр)</a:t>
            </a:r>
          </a:p>
          <a:p>
            <a:pPr algn="ctr">
              <a:buNone/>
            </a:pPr>
            <a:r>
              <a:rPr lang="ru-RU" dirty="0" smtClean="0"/>
              <a:t>«Справочно-поисковый аппарат  библиотеки, его значение,  структура» –7  часов</a:t>
            </a:r>
          </a:p>
          <a:p>
            <a:pPr algn="ctr">
              <a:buNone/>
            </a:pPr>
            <a:r>
              <a:rPr lang="ru-RU" dirty="0" smtClean="0"/>
              <a:t>«Теоретические основы создания, организации, ведения и редактирование традиционных каталогов» – 13 часов </a:t>
            </a:r>
          </a:p>
          <a:p>
            <a:pPr algn="ctr">
              <a:buNone/>
            </a:pPr>
            <a:r>
              <a:rPr lang="ru-RU" dirty="0" smtClean="0"/>
              <a:t>«Электронные библиографические базы данных» – 13 часов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Проблема библиотечной каталогизации в структуре современного библиотечного образования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«Лингвистические средства библиотечно-информационных технологий»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/>
              <a:t>«Теоретические основы лингвистических средства библиотечных и информационных технологий» – 4 часа</a:t>
            </a:r>
          </a:p>
          <a:p>
            <a:pPr>
              <a:buNone/>
            </a:pPr>
            <a:r>
              <a:rPr lang="ru-RU" sz="2400" dirty="0" smtClean="0"/>
              <a:t>	«Семиотические основы Информационно-поисковых языков» 12 часов</a:t>
            </a:r>
          </a:p>
          <a:p>
            <a:pPr>
              <a:buNone/>
            </a:pPr>
            <a:r>
              <a:rPr lang="ru-RU" sz="2800" dirty="0" smtClean="0"/>
              <a:t>          ….</a:t>
            </a:r>
          </a:p>
          <a:p>
            <a:pPr>
              <a:buNone/>
            </a:pPr>
            <a:r>
              <a:rPr lang="ru-RU" sz="2800" dirty="0" smtClean="0"/>
              <a:t>    </a:t>
            </a:r>
            <a:r>
              <a:rPr lang="ru-RU" sz="2400" dirty="0" smtClean="0"/>
              <a:t>«Нормативно-методологическая база лингвистического обеспечения библиотечных и информационных технологий» – 7 часов </a:t>
            </a:r>
          </a:p>
          <a:p>
            <a:pPr>
              <a:buNone/>
            </a:pPr>
            <a:r>
              <a:rPr lang="ru-RU" sz="2400" dirty="0" smtClean="0"/>
              <a:t>      «Проблема совместимости лингвистических средств в библиотечных -информационных системах и сетях» – 7 часов </a:t>
            </a:r>
          </a:p>
          <a:p>
            <a:pPr>
              <a:buNone/>
            </a:pPr>
            <a:r>
              <a:rPr lang="ru-RU" dirty="0" smtClean="0"/>
              <a:t>	</a:t>
            </a:r>
            <a:endParaRPr lang="ru-RU" sz="3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Проблемы библиотечной </a:t>
            </a:r>
            <a:r>
              <a:rPr lang="ru-RU" sz="2800" dirty="0" smtClean="0"/>
              <a:t>каталогизации в структуре современного библиотечного образования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smtClean="0"/>
              <a:t>«</a:t>
            </a:r>
            <a:r>
              <a:rPr lang="ru-RU" sz="2800" dirty="0" smtClean="0"/>
              <a:t>Теория и методика</a:t>
            </a:r>
            <a:r>
              <a:rPr lang="ru-RU" sz="2800" dirty="0" smtClean="0"/>
              <a:t> </a:t>
            </a:r>
            <a:r>
              <a:rPr lang="ru-RU" sz="2800" dirty="0" smtClean="0"/>
              <a:t>библиотечной каталогизации» (1 семестр)</a:t>
            </a:r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sz="2800" b="1" i="1" dirty="0" smtClean="0"/>
              <a:t>«</a:t>
            </a:r>
            <a:r>
              <a:rPr lang="ru-RU" sz="2800" dirty="0" smtClean="0"/>
              <a:t>История </a:t>
            </a:r>
            <a:r>
              <a:rPr lang="ru-RU" sz="2800" dirty="0" smtClean="0"/>
              <a:t>и теория библиотечной </a:t>
            </a:r>
            <a:r>
              <a:rPr lang="ru-RU" sz="2800" dirty="0" smtClean="0"/>
              <a:t>каталогизации» – 4 часа</a:t>
            </a:r>
          </a:p>
          <a:p>
            <a:pPr>
              <a:buNone/>
            </a:pPr>
            <a:r>
              <a:rPr lang="ru-RU" sz="2800" i="1" dirty="0" smtClean="0"/>
              <a:t>    «</a:t>
            </a:r>
            <a:r>
              <a:rPr lang="ru-RU" sz="2800" dirty="0" smtClean="0"/>
              <a:t>Унификация </a:t>
            </a:r>
            <a:r>
              <a:rPr lang="ru-RU" sz="2800" dirty="0" smtClean="0"/>
              <a:t>и стандартизация в библиотечной </a:t>
            </a:r>
            <a:r>
              <a:rPr lang="ru-RU" sz="2800" dirty="0" smtClean="0"/>
              <a:t>каталогизации» </a:t>
            </a:r>
            <a:r>
              <a:rPr lang="ru-RU" sz="2800" dirty="0" smtClean="0"/>
              <a:t>– </a:t>
            </a:r>
            <a:r>
              <a:rPr lang="ru-RU" sz="2800" dirty="0" smtClean="0"/>
              <a:t>14 часов</a:t>
            </a:r>
          </a:p>
          <a:p>
            <a:pPr>
              <a:buNone/>
            </a:pPr>
            <a:r>
              <a:rPr lang="ru-RU" sz="2800" i="1" dirty="0" smtClean="0"/>
              <a:t>	«</a:t>
            </a:r>
            <a:r>
              <a:rPr lang="ru-RU" sz="2800" dirty="0" smtClean="0"/>
              <a:t>Общая методика </a:t>
            </a:r>
            <a:r>
              <a:rPr lang="ru-RU" sz="2800" dirty="0" smtClean="0"/>
              <a:t>библиотечной </a:t>
            </a:r>
            <a:r>
              <a:rPr lang="ru-RU" sz="2800" dirty="0" smtClean="0"/>
              <a:t>каталогизации» – 9 часов</a:t>
            </a:r>
          </a:p>
          <a:p>
            <a:pPr>
              <a:buNone/>
            </a:pPr>
            <a:r>
              <a:rPr lang="ru-RU" sz="2800" dirty="0" smtClean="0"/>
              <a:t>	«Методика </a:t>
            </a:r>
            <a:r>
              <a:rPr lang="ru-RU" sz="2800" dirty="0" smtClean="0"/>
              <a:t>традиционной и электронной библиотечной </a:t>
            </a:r>
            <a:r>
              <a:rPr lang="ru-RU" sz="2800" dirty="0" smtClean="0"/>
              <a:t>каталогизации» </a:t>
            </a:r>
            <a:r>
              <a:rPr lang="ru-RU" sz="2800" dirty="0" smtClean="0"/>
              <a:t>– 9 </a:t>
            </a:r>
            <a:r>
              <a:rPr lang="ru-RU" sz="2800" dirty="0" smtClean="0"/>
              <a:t>часов</a:t>
            </a:r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Заочное отделение – 10 часов </a:t>
            </a:r>
            <a:endParaRPr lang="ru-RU" sz="2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Унификация в библиотечной каталогизации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ru-RU" dirty="0" smtClean="0"/>
              <a:t>ГОСТ </a:t>
            </a:r>
            <a:r>
              <a:rPr lang="ru-RU" dirty="0" smtClean="0"/>
              <a:t>7.82-2001 Библиографическая запись. Библиографическое описание электронных ресурсов. Общие требования и правила составления</a:t>
            </a:r>
          </a:p>
          <a:p>
            <a:r>
              <a:rPr lang="ru-RU" dirty="0" smtClean="0"/>
              <a:t>ГОСТ Р 7.0.100-2018 Библиографическая запись. Библиографическое описание. Общие требования и правила составления</a:t>
            </a:r>
          </a:p>
          <a:p>
            <a:r>
              <a:rPr lang="ru-RU" dirty="0" smtClean="0"/>
              <a:t>ГОСТ 7.80-2000 Библиографическая запись. Заголовок. Общие требования и правила составления</a:t>
            </a:r>
          </a:p>
          <a:p>
            <a:r>
              <a:rPr lang="ru-RU" dirty="0" smtClean="0"/>
              <a:t>ГОСТ 7.11-2004 Библиографическая запись. Сокращение слов и словосочетаний на иностранных европейских языках</a:t>
            </a:r>
          </a:p>
          <a:p>
            <a:r>
              <a:rPr lang="ru-RU" dirty="0" smtClean="0"/>
              <a:t>ГОСТ Р 7.0.12-2011 Библиографическая запись. Сокращение слов и словосочетаний на русском языке. Общие требования и правила</a:t>
            </a:r>
          </a:p>
          <a:p>
            <a:r>
              <a:rPr lang="ru-RU" dirty="0" smtClean="0"/>
              <a:t>ГОСТ 7.0.49-2007 Государственный рубрикатор  научно-технической информации. Структура, правила использования и ведения</a:t>
            </a:r>
          </a:p>
          <a:p>
            <a:r>
              <a:rPr lang="ru-RU" dirty="0" smtClean="0"/>
              <a:t>ГОСТ 7.59.2003 Индексирование документов. Общие требования к систематизации и </a:t>
            </a:r>
            <a:r>
              <a:rPr lang="ru-RU" dirty="0" err="1" smtClean="0"/>
              <a:t>предметизации</a:t>
            </a:r>
            <a:endParaRPr lang="ru-RU" dirty="0" smtClean="0"/>
          </a:p>
          <a:p>
            <a:r>
              <a:rPr lang="ru-RU" dirty="0" smtClean="0"/>
              <a:t>ГОСТ 7.74-96 Информационно-поисковые языки. Термины и определения </a:t>
            </a:r>
          </a:p>
          <a:p>
            <a:r>
              <a:rPr lang="ru-RU" dirty="0" smtClean="0"/>
              <a:t>ГОСТ Р 7.0.13-2011 Карточки для каталогов и картотек, макет аннотированной карточки в издании. </a:t>
            </a:r>
            <a:r>
              <a:rPr lang="ru-RU" dirty="0" smtClean="0"/>
              <a:t>Общие требования </a:t>
            </a:r>
            <a:r>
              <a:rPr lang="ru-RU" dirty="0" smtClean="0"/>
              <a:t>и издательское оформление</a:t>
            </a:r>
          </a:p>
          <a:p>
            <a:r>
              <a:rPr lang="ru-RU" dirty="0" smtClean="0"/>
              <a:t> </a:t>
            </a:r>
            <a:r>
              <a:rPr lang="ru-RU" dirty="0" smtClean="0"/>
              <a:t>ГОСТ 7.77-98 Межгосударственный рубрикатор научно-технической информации. Структура, правила использования и ведения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Унификация в библиотечной каталогизации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>ГОСТ Р 7.0.6-2008 Международный стандартный номер издания музыкального произведения (ISMN). Издательское оформление и использование</a:t>
            </a:r>
          </a:p>
          <a:p>
            <a:r>
              <a:rPr lang="ru-RU" dirty="0" smtClean="0"/>
              <a:t>ГОСТ 7.85-2003 Международный стандартный номер технического отчета</a:t>
            </a:r>
          </a:p>
          <a:p>
            <a:r>
              <a:rPr lang="ru-RU" dirty="0" smtClean="0"/>
              <a:t>ГОСТ Р 7.0.56-2017 Международный стандартный сериальный номер (ISSN). Издательское оформление и использование</a:t>
            </a:r>
          </a:p>
          <a:p>
            <a:r>
              <a:rPr lang="ru-RU" dirty="0" smtClean="0"/>
              <a:t>ГОСТ </a:t>
            </a:r>
            <a:r>
              <a:rPr lang="ru-RU" dirty="0" smtClean="0"/>
              <a:t>Р 7.0.10-2019 (ИСО 15836-1:2017) Набор элементов метаданных «Дублинское ядро». Основные (ядерные) элементы</a:t>
            </a:r>
          </a:p>
          <a:p>
            <a:r>
              <a:rPr lang="ru-RU" dirty="0" smtClean="0"/>
              <a:t>ГОСТ Р 7.0.10-2010 Набор элементов метаданных «Дублинское ядро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ГОСТ Р 7.0.99-2018 Реферат и аннотация. Общие требования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Унификация в библиотечной каталогизации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 smtClean="0"/>
              <a:t>ГОСТ 7.24-2007 Тезаурус информационно-поисковый многоязычный. Состав, структура и основные требования к построению</a:t>
            </a:r>
          </a:p>
          <a:p>
            <a:r>
              <a:rPr lang="ru-RU" dirty="0" smtClean="0"/>
              <a:t>ГОСТ 7.25-2001 Тезаурус информационно-поисковый одноязычный. Правила разработки, структура, состав и форма представления</a:t>
            </a:r>
          </a:p>
          <a:p>
            <a:r>
              <a:rPr lang="ru-RU" dirty="0" smtClean="0"/>
              <a:t>ГОСТ Р 7.0.91-2015 Тезаурусы для информационного поиска</a:t>
            </a:r>
          </a:p>
          <a:p>
            <a:r>
              <a:rPr lang="ru-RU" dirty="0" smtClean="0"/>
              <a:t>ГОСТ Р 7.0.61-2011 Текущие государственные библиографические указатели. Общие требования и издательское оформление</a:t>
            </a:r>
          </a:p>
          <a:p>
            <a:r>
              <a:rPr lang="ru-RU" dirty="0" smtClean="0"/>
              <a:t>ГОСТ Р 7.0.90-2016 Универсальная десятичная классификация. Структура, правила ведения и индексирования</a:t>
            </a:r>
          </a:p>
          <a:p>
            <a:r>
              <a:rPr lang="ru-RU" dirty="0" smtClean="0"/>
              <a:t>ГОСТ Р 7.0.52-2010 Формат для обмена библиографическими данными. Поисковый образ документа</a:t>
            </a:r>
          </a:p>
          <a:p>
            <a:r>
              <a:rPr lang="ru-RU" dirty="0" smtClean="0"/>
              <a:t>ГОСТ 7.19-2001 Формат для обмена данными. Содержание записи</a:t>
            </a:r>
          </a:p>
          <a:p>
            <a:r>
              <a:rPr lang="ru-RU" dirty="0" smtClean="0"/>
              <a:t>ГОСТ 7.14-98 Формат для обмена информацией. Структура записи</a:t>
            </a:r>
          </a:p>
          <a:p>
            <a:r>
              <a:rPr lang="ru-RU" dirty="0" smtClean="0"/>
              <a:t>ГОСТ 7.0.47-2008 Формат для представления на машиночитаемых носителях словарей информационных языков и терминологических данных. Содержание записи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455</Words>
  <Application>Microsoft Office PowerPoint</Application>
  <PresentationFormat>Экран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Предмет «Библиотечная каталогизация» в подготовке библиотечных кадров: тенденции и перспективы </vt:lpstr>
      <vt:lpstr>Проблема библиотечной каталогизации в структуре современного библиотечного образования </vt:lpstr>
      <vt:lpstr>Проблема библиотечной каталогизации в структуре современного библиотечного образования </vt:lpstr>
      <vt:lpstr>Проблема библиотечной каталогизации в структуре современного библиотечного образования </vt:lpstr>
      <vt:lpstr>Проблема библиотечной каталогизации в структуре современного библиотечного образования </vt:lpstr>
      <vt:lpstr>Проблемы библиотечной каталогизации в структуре современного библиотечного образования</vt:lpstr>
      <vt:lpstr>Унификация в библиотечной каталогизации</vt:lpstr>
      <vt:lpstr>Унификация в библиотечной каталогизации</vt:lpstr>
      <vt:lpstr>Унификация в библиотечной каталогизации</vt:lpstr>
      <vt:lpstr>Унификация в библиотечной каталогизации</vt:lpstr>
      <vt:lpstr>Проблемы преподавания библиотечной каталогизации</vt:lpstr>
      <vt:lpstr>Выводы к докладу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Музей Книги</dc:creator>
  <cp:lastModifiedBy>kaf-bid02</cp:lastModifiedBy>
  <cp:revision>31</cp:revision>
  <dcterms:created xsi:type="dcterms:W3CDTF">2021-12-07T07:49:40Z</dcterms:created>
  <dcterms:modified xsi:type="dcterms:W3CDTF">2021-12-07T09:57:33Z</dcterms:modified>
</cp:coreProperties>
</file>