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8" r:id="rId3"/>
    <p:sldId id="267" r:id="rId4"/>
    <p:sldId id="280" r:id="rId5"/>
    <p:sldId id="284" r:id="rId6"/>
    <p:sldId id="287" r:id="rId7"/>
    <p:sldId id="285" r:id="rId8"/>
    <p:sldId id="286" r:id="rId9"/>
    <p:sldId id="288" r:id="rId10"/>
    <p:sldId id="283" r:id="rId11"/>
    <p:sldId id="274" r:id="rId12"/>
    <p:sldId id="282" r:id="rId13"/>
    <p:sldId id="289" r:id="rId14"/>
    <p:sldId id="268" r:id="rId15"/>
    <p:sldId id="279" r:id="rId16"/>
    <p:sldId id="290" r:id="rId17"/>
    <p:sldId id="273" r:id="rId18"/>
    <p:sldId id="270" r:id="rId19"/>
    <p:sldId id="271" r:id="rId20"/>
    <p:sldId id="277" r:id="rId21"/>
    <p:sldId id="281" r:id="rId22"/>
    <p:sldId id="275" r:id="rId2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04" autoAdjust="0"/>
  </p:normalViewPr>
  <p:slideViewPr>
    <p:cSldViewPr snapToGrid="0">
      <p:cViewPr varScale="1">
        <p:scale>
          <a:sx n="74" d="100"/>
          <a:sy n="74" d="100"/>
        </p:scale>
        <p:origin x="35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9AC386-5735-414E-9B6A-40B786FBA329}" type="datetimeFigureOut">
              <a:rPr lang="ko-KR" altLang="en-US" smtClean="0"/>
              <a:t>2015-10-20</a:t>
            </a:fld>
            <a:endParaRPr lang="ko-KR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099EA5-B600-4C87-A759-6CE7D4379823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1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1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1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1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1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074" y="96982"/>
            <a:ext cx="6013922" cy="6650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13" y="96981"/>
            <a:ext cx="5962660" cy="6650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그룹 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6" name="직선 연결선 5"/>
            <p:cNvCxnSpPr/>
            <p:nvPr/>
          </p:nvCxnSpPr>
          <p:spPr>
            <a:xfrm>
              <a:off x="0" y="96982"/>
              <a:ext cx="1219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0" y="6747164"/>
              <a:ext cx="12192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96982" y="0"/>
              <a:ext cx="0" cy="6858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>
              <a:off x="12081164" y="0"/>
              <a:ext cx="0" cy="68580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그림 1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074" y="96982"/>
            <a:ext cx="6013922" cy="6650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13" y="96981"/>
            <a:ext cx="5962660" cy="6650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제목 1"/>
          <p:cNvSpPr>
            <a:spLocks noGrp="1"/>
          </p:cNvSpPr>
          <p:nvPr>
            <p:ph type="ctrTitle"/>
          </p:nvPr>
        </p:nvSpPr>
        <p:spPr>
          <a:xfrm>
            <a:off x="527538" y="504966"/>
            <a:ext cx="11336216" cy="3630305"/>
          </a:xfrm>
        </p:spPr>
        <p:txBody>
          <a:bodyPr anchor="ctr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altLang="ko-KR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Korean </a:t>
            </a:r>
            <a:r>
              <a:rPr lang="en-US" altLang="ko-KR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Foreign Policy</a:t>
            </a:r>
            <a:r>
              <a:rPr lang="en-US" altLang="ko-KR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/>
            </a:r>
            <a:br>
              <a:rPr lang="en-US" altLang="ko-KR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en-US" altLang="ko-KR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&amp;</a:t>
            </a:r>
            <a:br>
              <a:rPr lang="en-US" altLang="ko-KR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en-US" altLang="ko-KR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Korea-Kazakhstan Relations </a:t>
            </a:r>
            <a:endParaRPr lang="ko-KR" altLang="en-US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8" name="부제목 2"/>
          <p:cNvSpPr>
            <a:spLocks noGrp="1"/>
          </p:cNvSpPr>
          <p:nvPr>
            <p:ph type="subTitle" idx="1"/>
          </p:nvPr>
        </p:nvSpPr>
        <p:spPr>
          <a:xfrm>
            <a:off x="1524000" y="4666563"/>
            <a:ext cx="9144000" cy="1655762"/>
          </a:xfrm>
        </p:spPr>
        <p:txBody>
          <a:bodyPr anchor="ctr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3200" b="1" dirty="0" smtClean="0">
                <a:solidFill>
                  <a:schemeClr val="accent1">
                    <a:lumMod val="50000"/>
                  </a:schemeClr>
                </a:solidFill>
              </a:rPr>
              <a:t>Prof. </a:t>
            </a:r>
            <a:r>
              <a:rPr lang="en-US" altLang="ko-KR" sz="3200" b="1" dirty="0" err="1" smtClean="0">
                <a:solidFill>
                  <a:schemeClr val="accent1">
                    <a:lumMod val="50000"/>
                  </a:schemeClr>
                </a:solidFill>
              </a:rPr>
              <a:t>Jaechun</a:t>
            </a:r>
            <a:r>
              <a:rPr lang="en-US" altLang="ko-KR" sz="3200" b="1" dirty="0" smtClean="0">
                <a:solidFill>
                  <a:schemeClr val="accent1">
                    <a:lumMod val="50000"/>
                  </a:schemeClr>
                </a:solidFill>
              </a:rPr>
              <a:t> Kim</a:t>
            </a:r>
            <a:endParaRPr lang="ko-KR" altLang="ko-KR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3200" b="1" dirty="0" err="1" smtClean="0">
                <a:solidFill>
                  <a:schemeClr val="accent1">
                    <a:lumMod val="50000"/>
                  </a:schemeClr>
                </a:solidFill>
              </a:rPr>
              <a:t>Sogang</a:t>
            </a:r>
            <a:r>
              <a:rPr lang="en-US" altLang="ko-KR" sz="3200" b="1" dirty="0" smtClean="0">
                <a:solidFill>
                  <a:schemeClr val="accent1">
                    <a:lumMod val="50000"/>
                  </a:schemeClr>
                </a:solidFill>
              </a:rPr>
              <a:t> University</a:t>
            </a:r>
            <a:endParaRPr lang="ko-KR" altLang="en-U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10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193183" y="5057147"/>
            <a:ext cx="13097814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 </a:t>
            </a:r>
            <a:r>
              <a:rPr lang="en-US" altLang="ko-KR" dirty="0" smtClean="0"/>
              <a:t>    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Ban 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Ki Moon of UN      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Jim Yong Kim of 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World 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61871"/>
            <a:ext cx="5619750" cy="3981450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344" y="548827"/>
            <a:ext cx="5060056" cy="364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42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5" y="169917"/>
            <a:ext cx="8084457" cy="6504313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2827287" y="1006521"/>
            <a:ext cx="4695476" cy="3466840"/>
            <a:chOff x="2827287" y="1006521"/>
            <a:chExt cx="4695476" cy="3466840"/>
          </a:xfrm>
        </p:grpSpPr>
        <p:sp>
          <p:nvSpPr>
            <p:cNvPr id="8" name="타원 7"/>
            <p:cNvSpPr/>
            <p:nvPr/>
          </p:nvSpPr>
          <p:spPr>
            <a:xfrm>
              <a:off x="5970836" y="2967873"/>
              <a:ext cx="327546" cy="327546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/>
          </p:nvSpPr>
          <p:spPr>
            <a:xfrm>
              <a:off x="6154575" y="3265227"/>
              <a:ext cx="327546" cy="327546"/>
            </a:xfrm>
            <a:prstGeom prst="ellipse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/>
          </p:nvSpPr>
          <p:spPr>
            <a:xfrm>
              <a:off x="3594097" y="3022978"/>
              <a:ext cx="1450383" cy="1450383"/>
            </a:xfrm>
            <a:prstGeom prst="ellipse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/>
          </p:nvSpPr>
          <p:spPr>
            <a:xfrm>
              <a:off x="6482121" y="2338884"/>
              <a:ext cx="1040642" cy="1040642"/>
            </a:xfrm>
            <a:prstGeom prst="ellipse">
              <a:avLst/>
            </a:prstGeom>
            <a:noFill/>
            <a:ln w="76200"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/>
          </p:nvSpPr>
          <p:spPr>
            <a:xfrm>
              <a:off x="2827287" y="1006521"/>
              <a:ext cx="1852684" cy="1852684"/>
            </a:xfrm>
            <a:prstGeom prst="ellipse">
              <a:avLst/>
            </a:prstGeom>
            <a:noFill/>
            <a:ln w="76200">
              <a:solidFill>
                <a:srgbClr val="7030A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내용 개체 틀 2"/>
          <p:cNvSpPr>
            <a:spLocks noGrp="1"/>
          </p:cNvSpPr>
          <p:nvPr>
            <p:ph idx="1"/>
          </p:nvPr>
        </p:nvSpPr>
        <p:spPr>
          <a:xfrm>
            <a:off x="8531963" y="122022"/>
            <a:ext cx="3267949" cy="6735977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altLang="ko-KR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Geopolitical</a:t>
            </a:r>
            <a:endParaRPr lang="en-US" altLang="ko-KR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altLang="ko-KR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altLang="ko-KR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altLang="ko-KR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Korea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ko-K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South </a:t>
            </a: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Korea is Geopolitical Lightweight in the Region…! </a:t>
            </a:r>
          </a:p>
        </p:txBody>
      </p:sp>
      <p:grpSp>
        <p:nvGrpSpPr>
          <p:cNvPr id="16" name="그룹 1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20" name="직선 연결선 19"/>
            <p:cNvCxnSpPr/>
            <p:nvPr/>
          </p:nvCxnSpPr>
          <p:spPr>
            <a:xfrm>
              <a:off x="0" y="96982"/>
              <a:ext cx="1219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>
              <a:off x="0" y="6747164"/>
              <a:ext cx="12192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>
              <a:off x="96982" y="0"/>
              <a:ext cx="0" cy="6858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>
              <a:off x="12081164" y="0"/>
              <a:ext cx="0" cy="68580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1400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37418"/>
            <a:ext cx="10972800" cy="1143000"/>
          </a:xfrm>
        </p:spPr>
        <p:txBody>
          <a:bodyPr/>
          <a:lstStyle/>
          <a:p>
            <a:r>
              <a:rPr lang="en-US" altLang="ko-KR" b="1" dirty="0" smtClean="0"/>
              <a:t>Strategic Challenges of Korea 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44699" y="1416676"/>
            <a:ext cx="11771290" cy="525458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Clr>
                <a:srgbClr val="0BD0D9"/>
              </a:buClr>
              <a:buFont typeface="Wingdings" panose="05000000000000000000" pitchFamily="2" charset="2"/>
              <a:buChar char="§"/>
            </a:pPr>
            <a:r>
              <a:rPr lang="en-US" altLang="ko-KR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Korean Peninsula </a:t>
            </a:r>
          </a:p>
          <a:p>
            <a:pPr lvl="1">
              <a:lnSpc>
                <a:spcPct val="150000"/>
              </a:lnSpc>
              <a:buClr>
                <a:srgbClr val="0BD0D9"/>
              </a:buClr>
              <a:buFont typeface="Wingdings" panose="05000000000000000000" pitchFamily="2" charset="2"/>
              <a:buChar char="§"/>
            </a:pPr>
            <a:r>
              <a:rPr lang="en-US" altLang="ko-KR" sz="3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North </a:t>
            </a:r>
            <a:r>
              <a:rPr lang="en-US" altLang="ko-KR" sz="3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Korea </a:t>
            </a:r>
            <a:r>
              <a:rPr lang="en-US" altLang="ko-KR" sz="3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Existential Threat to S. Korea</a:t>
            </a:r>
          </a:p>
          <a:p>
            <a:pPr lvl="1">
              <a:lnSpc>
                <a:spcPct val="150000"/>
              </a:lnSpc>
              <a:buClr>
                <a:srgbClr val="0BD0D9"/>
              </a:buClr>
              <a:buFont typeface="Wingdings" panose="05000000000000000000" pitchFamily="2" charset="2"/>
              <a:buChar char="§"/>
            </a:pPr>
            <a:r>
              <a:rPr lang="en-US" altLang="ko-KR" sz="3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 Korea </a:t>
            </a:r>
            <a:r>
              <a:rPr lang="en-US" altLang="ko-KR" sz="3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altLang="ko-KR" sz="3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Facto Nuclear </a:t>
            </a:r>
            <a:r>
              <a:rPr lang="en-US" altLang="ko-KR" sz="3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Country </a:t>
            </a:r>
            <a:r>
              <a:rPr lang="en-US" altLang="ko-KR" sz="3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Denuclearize!</a:t>
            </a:r>
            <a:r>
              <a:rPr lang="en-US" altLang="ko-KR" sz="3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3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 of Korea </a:t>
            </a:r>
            <a:r>
              <a:rPr lang="en-US" altLang="ko-KR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Unify Korean Peninsula! </a:t>
            </a:r>
          </a:p>
          <a:p>
            <a:pPr lvl="1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</a:t>
            </a:r>
            <a:r>
              <a:rPr lang="en-US" altLang="ko-KR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S. Korea – Denuclearization and </a:t>
            </a:r>
            <a:r>
              <a:rPr lang="en-US" altLang="ko-KR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Unification</a:t>
            </a:r>
          </a:p>
          <a:p>
            <a:pPr lvl="1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 to Coordinate both Policies… </a:t>
            </a:r>
            <a:endParaRPr lang="en-US" altLang="ko-KR" sz="2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§"/>
            </a:pPr>
            <a:endParaRPr lang="en-US" altLang="ko-KR" sz="3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6678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4851" y="347731"/>
            <a:ext cx="11513712" cy="6413678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50000"/>
              </a:lnSpc>
              <a:buClr>
                <a:srgbClr val="0BD0D9"/>
              </a:buClr>
              <a:buFont typeface="Wingdings" panose="05000000000000000000" pitchFamily="2" charset="2"/>
              <a:buChar char="§"/>
            </a:pPr>
            <a:r>
              <a:rPr lang="en-US" altLang="ko-KR" sz="4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Growing Rivalry in East Asian Region</a:t>
            </a:r>
          </a:p>
          <a:p>
            <a:pPr lvl="1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China – New Type of Great Power Relations (</a:t>
            </a:r>
            <a:r>
              <a:rPr lang="ko-KR" altLang="en-US" sz="36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新型大國關係</a:t>
            </a:r>
            <a:r>
              <a:rPr lang="en-US" altLang="ko-KR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3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US</a:t>
            </a:r>
            <a:endParaRPr lang="en-US" altLang="ko-KR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 – Pivot to Asia (Rebalancing)</a:t>
            </a:r>
          </a:p>
          <a:p>
            <a:pPr lvl="1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Japan – Renewed </a:t>
            </a:r>
            <a:r>
              <a:rPr lang="en-US" altLang="ko-KR" sz="3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Aggression</a:t>
            </a:r>
          </a:p>
          <a:p>
            <a:pPr lvl="2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33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 Wants to Amend the “Peace Constitution” for “Collective Self Defense Right”</a:t>
            </a:r>
            <a:endParaRPr lang="en-US" altLang="ko-KR" sz="33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Asia </a:t>
            </a:r>
            <a:r>
              <a:rPr lang="en-US" altLang="ko-KR" sz="3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Paradox      cf. Europe  </a:t>
            </a:r>
            <a:endParaRPr lang="ko-KR" altLang="en-US" sz="3600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4556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982" y="0"/>
            <a:ext cx="12095018" cy="1325563"/>
          </a:xfrm>
        </p:spPr>
        <p:txBody>
          <a:bodyPr>
            <a:noAutofit/>
          </a:bodyPr>
          <a:lstStyle/>
          <a:p>
            <a:pPr lvl="0"/>
            <a:r>
              <a:rPr lang="en-US" altLang="ko-KR" sz="4400" b="1" dirty="0" smtClean="0"/>
              <a:t>Strategic </a:t>
            </a:r>
            <a:r>
              <a:rPr lang="en-US" altLang="ko-KR" sz="4400" b="1" dirty="0" smtClean="0"/>
              <a:t>Response of Park Geun</a:t>
            </a:r>
            <a:r>
              <a:rPr lang="en-US" altLang="ko-KR" sz="4400" b="1" dirty="0"/>
              <a:t>-</a:t>
            </a:r>
            <a:r>
              <a:rPr lang="en-US" altLang="ko-KR" sz="4400" b="1" dirty="0" smtClean="0"/>
              <a:t>Hye Government</a:t>
            </a:r>
            <a:endParaRPr lang="ko-KR" altLang="en-US" sz="44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6523" y="1325562"/>
            <a:ext cx="11605846" cy="5421601"/>
          </a:xfrm>
        </p:spPr>
        <p:txBody>
          <a:bodyPr anchor="t"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Trust-process</a:t>
            </a:r>
            <a:r>
              <a:rPr lang="en-US" altLang="ko-K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3000" b="1" dirty="0">
                <a:latin typeface="Arial" panose="020B0604020202020204" pitchFamily="34" charset="0"/>
                <a:cs typeface="Arial" panose="020B0604020202020204" pitchFamily="34" charset="0"/>
              </a:rPr>
              <a:t>toward </a:t>
            </a:r>
            <a:r>
              <a:rPr lang="en-US" altLang="ko-K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North Korea </a:t>
            </a:r>
            <a:endParaRPr lang="en-US" altLang="ko-KR" sz="3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Stand Firm on North’s Provocations, but Leave Open to Dialogues</a:t>
            </a:r>
            <a:endParaRPr lang="en-US" altLang="ko-K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Build Trust First!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Northeast </a:t>
            </a:r>
            <a:r>
              <a:rPr lang="en-US" altLang="ko-KR" sz="3000" b="1" dirty="0">
                <a:latin typeface="Arial" panose="020B0604020202020204" pitchFamily="34" charset="0"/>
                <a:cs typeface="Arial" panose="020B0604020202020204" pitchFamily="34" charset="0"/>
              </a:rPr>
              <a:t>Asia Peace and Cooperation Initiative (NAPCI</a:t>
            </a:r>
            <a:r>
              <a:rPr lang="en-US" altLang="ko-K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altLang="ko-KR" sz="2600" b="1" dirty="0">
                <a:latin typeface="Arial" panose="020B0604020202020204" pitchFamily="34" charset="0"/>
                <a:cs typeface="Arial" panose="020B0604020202020204" pitchFamily="34" charset="0"/>
              </a:rPr>
              <a:t>Asia Paradox’ </a:t>
            </a:r>
            <a:r>
              <a:rPr lang="en-US" altLang="ko-K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Urgent </a:t>
            </a:r>
            <a:r>
              <a:rPr lang="en-US" altLang="ko-KR" sz="2600" b="1" dirty="0">
                <a:latin typeface="Arial" panose="020B0604020202020204" pitchFamily="34" charset="0"/>
                <a:cs typeface="Arial" panose="020B0604020202020204" pitchFamily="34" charset="0"/>
              </a:rPr>
              <a:t>Need for Multilateral Security </a:t>
            </a:r>
            <a:r>
              <a:rPr lang="en-US" altLang="ko-K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Forum!</a:t>
            </a:r>
            <a:endParaRPr lang="en-US" altLang="ko-KR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Start Small </a:t>
            </a:r>
            <a:r>
              <a:rPr lang="en-US" altLang="ko-K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(Non-Traditional </a:t>
            </a:r>
            <a:r>
              <a:rPr lang="en-US" altLang="ko-KR" sz="26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ko-K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ecurity </a:t>
            </a:r>
            <a:r>
              <a:rPr lang="en-US" altLang="ko-KR" sz="26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ssues </a:t>
            </a:r>
            <a:r>
              <a:rPr lang="en-US" altLang="ko-KR" sz="26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ko-K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irst</a:t>
            </a:r>
            <a:r>
              <a:rPr lang="en-US" altLang="ko-K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!); </a:t>
            </a:r>
            <a:r>
              <a:rPr lang="en-US" altLang="ko-KR" sz="2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ko-KR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radualist Approach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0" y="1293756"/>
              <a:ext cx="1219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직선 연결선 5"/>
            <p:cNvCxnSpPr/>
            <p:nvPr/>
          </p:nvCxnSpPr>
          <p:spPr>
            <a:xfrm>
              <a:off x="0" y="6747164"/>
              <a:ext cx="12192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96982" y="0"/>
              <a:ext cx="0" cy="6858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12081164" y="0"/>
              <a:ext cx="0" cy="68580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2583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6366" y="468923"/>
            <a:ext cx="11346288" cy="5855677"/>
          </a:xfrm>
        </p:spPr>
        <p:txBody>
          <a:bodyPr>
            <a:normAutofit fontScale="25000" lnSpcReduction="20000"/>
          </a:bodyPr>
          <a:lstStyle/>
          <a:p>
            <a:pPr marL="342900" lvl="2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12800" b="1" dirty="0">
                <a:latin typeface="Arial" panose="020B0604020202020204" pitchFamily="34" charset="0"/>
                <a:cs typeface="Arial" panose="020B0604020202020204" pitchFamily="34" charset="0"/>
              </a:rPr>
              <a:t>Eurasia Initiative</a:t>
            </a:r>
          </a:p>
          <a:p>
            <a:pPr marL="617220" lvl="3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11100" b="1" dirty="0">
                <a:latin typeface="Arial" panose="020B0604020202020204" pitchFamily="34" charset="0"/>
                <a:cs typeface="Arial" panose="020B0604020202020204" pitchFamily="34" charset="0"/>
              </a:rPr>
              <a:t>Continent of One – Eurasia Should Be </a:t>
            </a:r>
            <a:r>
              <a:rPr lang="en-US" altLang="ko-KR" sz="1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United!</a:t>
            </a:r>
            <a:endParaRPr lang="en-US" altLang="ko-KR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17220" lvl="3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11100" b="1" dirty="0">
                <a:latin typeface="Arial" panose="020B0604020202020204" pitchFamily="34" charset="0"/>
                <a:cs typeface="Arial" panose="020B0604020202020204" pitchFamily="34" charset="0"/>
              </a:rPr>
              <a:t>Eurasia – Home to 71 Percent of Global Population; Largest Continent with 12 Different Time Zones; Cradle of Ancient Civilization.</a:t>
            </a:r>
          </a:p>
          <a:p>
            <a:pPr marL="617220" lvl="3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11100" b="1" dirty="0">
                <a:latin typeface="Arial" panose="020B0604020202020204" pitchFamily="34" charset="0"/>
                <a:cs typeface="Arial" panose="020B0604020202020204" pitchFamily="34" charset="0"/>
              </a:rPr>
              <a:t>Period of Isolation and Disconnect during the Cold War</a:t>
            </a:r>
          </a:p>
          <a:p>
            <a:pPr marL="617220" lvl="3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11100" b="1" dirty="0">
                <a:latin typeface="Arial" panose="020B0604020202020204" pitchFamily="34" charset="0"/>
                <a:cs typeface="Arial" panose="020B0604020202020204" pitchFamily="34" charset="0"/>
              </a:rPr>
              <a:t>Now is Time to Take Advantage of Our Geographical Traits! </a:t>
            </a:r>
          </a:p>
          <a:p>
            <a:pPr marL="617220" lvl="3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11100" b="1" dirty="0">
                <a:latin typeface="Arial" panose="020B0604020202020204" pitchFamily="34" charset="0"/>
                <a:cs typeface="Arial" panose="020B0604020202020204" pitchFamily="34" charset="0"/>
              </a:rPr>
              <a:t>Reconnect! (Continent of One) </a:t>
            </a:r>
          </a:p>
          <a:p>
            <a:pPr marL="617220" lvl="3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11100" b="1" dirty="0">
                <a:latin typeface="Arial" panose="020B0604020202020204" pitchFamily="34" charset="0"/>
                <a:cs typeface="Arial" panose="020B0604020202020204" pitchFamily="34" charset="0"/>
              </a:rPr>
              <a:t>For Prosperity and Peace (Continent of Peace)</a:t>
            </a:r>
          </a:p>
          <a:p>
            <a:pPr marL="617220" lvl="3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en-US" altLang="ko-KR" sz="1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46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91964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en-US" altLang="ko-KR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Afrasiab</a:t>
            </a:r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 Mural Paintings </a:t>
            </a:r>
            <a:r>
              <a:rPr lang="en-US" altLang="ko-K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Samarqand, Uzbekistan</a:t>
            </a:r>
            <a:endParaRPr lang="ko-KR" altLang="en-US" sz="3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내용 개체 틀 3" descr="C:\Users\sogang\Dropbox\우즈베키스탄 카자흐스탄\Goguryeo_sasin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0467" y="1751527"/>
            <a:ext cx="8603087" cy="4816698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61380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00050" y="0"/>
            <a:ext cx="11410950" cy="1325563"/>
          </a:xfrm>
        </p:spPr>
        <p:txBody>
          <a:bodyPr>
            <a:normAutofit/>
          </a:bodyPr>
          <a:lstStyle/>
          <a:p>
            <a:pPr lvl="0"/>
            <a:r>
              <a:rPr lang="en-US" altLang="ko-KR" sz="4000" b="1" dirty="0" smtClean="0"/>
              <a:t> </a:t>
            </a:r>
            <a:r>
              <a:rPr lang="en-US" altLang="ko-KR" sz="4800" b="1" dirty="0"/>
              <a:t>Geopolitics of Central Asia and </a:t>
            </a:r>
            <a:r>
              <a:rPr lang="en-US" altLang="ko-KR" sz="4800" b="1" dirty="0" smtClean="0"/>
              <a:t>Kazakhstan</a:t>
            </a:r>
            <a:endParaRPr lang="ko-KR" altLang="en-US" sz="40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00257" y="1494481"/>
            <a:ext cx="4580908" cy="5065486"/>
          </a:xfrm>
        </p:spPr>
        <p:txBody>
          <a:bodyPr anchor="ctr">
            <a:normAutofit lnSpcReduction="10000"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Geopolitical Location of Kazakhstan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Geo-Political Importance</a:t>
            </a:r>
          </a:p>
          <a:p>
            <a:pPr marL="0" indent="0">
              <a:buNone/>
            </a:pPr>
            <a:r>
              <a:rPr lang="en-US" altLang="ko-KR" sz="24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 </a:t>
            </a:r>
            <a:r>
              <a:rPr lang="en-US" altLang="ko-K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lang="en-US" altLang="ko-KR" sz="2400" b="1" dirty="0"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2400" b="1" dirty="0">
                <a:latin typeface="Arial" panose="020B0604020202020204" pitchFamily="34" charset="0"/>
                <a:cs typeface="Arial" panose="020B0604020202020204" pitchFamily="34" charset="0"/>
              </a:rPr>
              <a:t>Geo-Economic </a:t>
            </a:r>
            <a:r>
              <a:rPr lang="en-US" altLang="ko-K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</a:p>
          <a:p>
            <a:pPr marL="0" indent="0">
              <a:buNone/>
            </a:pPr>
            <a:r>
              <a:rPr lang="en-US" altLang="ko-KR" sz="24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</a:t>
            </a:r>
            <a:r>
              <a:rPr lang="en-US" altLang="ko-K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400" b="1" dirty="0">
                <a:latin typeface="Arial" panose="020B0604020202020204" pitchFamily="34" charset="0"/>
                <a:cs typeface="Arial" panose="020B0604020202020204" pitchFamily="34" charset="0"/>
              </a:rPr>
              <a:t>Resources, etc.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2400" b="1" dirty="0">
                <a:latin typeface="Arial" panose="020B0604020202020204" pitchFamily="34" charset="0"/>
                <a:cs typeface="Arial" panose="020B0604020202020204" pitchFamily="34" charset="0"/>
              </a:rPr>
              <a:t>Subject </a:t>
            </a:r>
            <a:r>
              <a:rPr lang="en-US" altLang="ko-K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Great </a:t>
            </a:r>
            <a:r>
              <a:rPr lang="en-US" altLang="ko-KR" sz="2400" b="1" dirty="0">
                <a:latin typeface="Arial" panose="020B0604020202020204" pitchFamily="34" charset="0"/>
                <a:cs typeface="Arial" panose="020B0604020202020204" pitchFamily="34" charset="0"/>
              </a:rPr>
              <a:t>Power </a:t>
            </a:r>
            <a:r>
              <a:rPr lang="en-US" altLang="ko-K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Rivalry; Geopolitical Lightweight!  </a:t>
            </a:r>
          </a:p>
          <a:p>
            <a:pPr marL="0" indent="0">
              <a:buNone/>
            </a:pPr>
            <a:endParaRPr lang="en-US" altLang="ko-K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2" y="1275335"/>
            <a:ext cx="7306292" cy="5453551"/>
          </a:xfrm>
          <a:prstGeom prst="rect">
            <a:avLst/>
          </a:prstGeom>
        </p:spPr>
      </p:pic>
      <p:grpSp>
        <p:nvGrpSpPr>
          <p:cNvPr id="5" name="그룹 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6" name="직선 연결선 5"/>
            <p:cNvCxnSpPr/>
            <p:nvPr/>
          </p:nvCxnSpPr>
          <p:spPr>
            <a:xfrm>
              <a:off x="0" y="1293756"/>
              <a:ext cx="1219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0" y="6747164"/>
              <a:ext cx="12192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96982" y="0"/>
              <a:ext cx="0" cy="6858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>
              <a:off x="12081164" y="0"/>
              <a:ext cx="0" cy="68580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9951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9100" y="0"/>
            <a:ext cx="11430000" cy="1325563"/>
          </a:xfrm>
        </p:spPr>
        <p:txBody>
          <a:bodyPr>
            <a:normAutofit/>
          </a:bodyPr>
          <a:lstStyle/>
          <a:p>
            <a:pPr lvl="0"/>
            <a:r>
              <a:rPr lang="en-US" altLang="ko-KR" sz="4000" b="1" dirty="0" smtClean="0"/>
              <a:t>Policy Response of Kazakhstan</a:t>
            </a:r>
            <a:endParaRPr lang="ko-KR" altLang="en-US" sz="40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558344"/>
            <a:ext cx="10515600" cy="5060819"/>
          </a:xfrm>
        </p:spPr>
        <p:txBody>
          <a:bodyPr anchor="t">
            <a:normAutofit/>
          </a:bodyPr>
          <a:lstStyle/>
          <a:p>
            <a:pPr marL="342900" lvl="1" indent="-342900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Bilateral Foreign Policy with Key Countries in the Region</a:t>
            </a:r>
            <a:endParaRPr lang="ko-KR" altLang="ko-K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spcBef>
                <a:spcPts val="1000"/>
              </a:spcBef>
              <a:buNone/>
            </a:pPr>
            <a:endParaRPr lang="en-US" altLang="ko-K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Multi-Vector </a:t>
            </a: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Diplomacy </a:t>
            </a:r>
            <a:endParaRPr lang="ko-KR" altLang="ko-KR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528909"/>
              </p:ext>
            </p:extLst>
          </p:nvPr>
        </p:nvGraphicFramePr>
        <p:xfrm>
          <a:off x="951784" y="3217419"/>
          <a:ext cx="10291472" cy="3401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9821"/>
                <a:gridCol w="9211651"/>
              </a:tblGrid>
              <a:tr h="56695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Membership of Kazakhstan in Multilateral</a:t>
                      </a:r>
                      <a:r>
                        <a:rPr lang="en-US" altLang="ko-KR" sz="2400" baseline="0" dirty="0" smtClean="0"/>
                        <a:t> Regional Initiatives</a:t>
                      </a:r>
                      <a:endParaRPr lang="ko-KR" altLang="en-US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5669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dirty="0" smtClean="0"/>
                        <a:t>SCO</a:t>
                      </a:r>
                      <a:endParaRPr lang="ko-KR" altLang="en-US" sz="20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dirty="0" smtClean="0"/>
                        <a:t>S</a:t>
                      </a:r>
                      <a:r>
                        <a:rPr lang="en-US" altLang="ko-KR" sz="2000" dirty="0" smtClean="0"/>
                        <a:t>hanghai </a:t>
                      </a:r>
                      <a:r>
                        <a:rPr lang="en-US" altLang="ko-KR" sz="2000" b="1" dirty="0" smtClean="0"/>
                        <a:t>C</a:t>
                      </a:r>
                      <a:r>
                        <a:rPr lang="en-US" altLang="ko-KR" sz="2000" dirty="0" smtClean="0"/>
                        <a:t>ooperation </a:t>
                      </a:r>
                      <a:r>
                        <a:rPr lang="en-US" altLang="ko-KR" sz="2000" b="1" dirty="0" smtClean="0"/>
                        <a:t>O</a:t>
                      </a:r>
                      <a:r>
                        <a:rPr lang="en-US" altLang="ko-KR" sz="2000" dirty="0" smtClean="0"/>
                        <a:t>rganization</a:t>
                      </a:r>
                      <a:endParaRPr lang="ko-KR" altLang="en-US" sz="2000" dirty="0"/>
                    </a:p>
                  </a:txBody>
                  <a:tcPr anchor="ctr"/>
                </a:tc>
              </a:tr>
              <a:tr h="5669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dirty="0" smtClean="0"/>
                        <a:t>CSTO</a:t>
                      </a:r>
                      <a:endParaRPr lang="ko-KR" altLang="en-US" sz="20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dirty="0" smtClean="0"/>
                        <a:t>C</a:t>
                      </a:r>
                      <a:r>
                        <a:rPr lang="en-US" altLang="ko-KR" sz="2000" dirty="0" smtClean="0"/>
                        <a:t>ollective </a:t>
                      </a:r>
                      <a:r>
                        <a:rPr lang="en-US" altLang="ko-KR" sz="2000" b="1" dirty="0" smtClean="0"/>
                        <a:t>S</a:t>
                      </a:r>
                      <a:r>
                        <a:rPr lang="en-US" altLang="ko-KR" sz="2000" dirty="0" smtClean="0"/>
                        <a:t>ecurity </a:t>
                      </a:r>
                      <a:r>
                        <a:rPr lang="en-US" altLang="ko-KR" sz="2000" b="1" dirty="0" smtClean="0"/>
                        <a:t>T</a:t>
                      </a:r>
                      <a:r>
                        <a:rPr lang="en-US" altLang="ko-KR" sz="2000" dirty="0" smtClean="0"/>
                        <a:t>reaty </a:t>
                      </a:r>
                      <a:r>
                        <a:rPr lang="en-US" altLang="ko-KR" sz="2000" b="1" dirty="0" smtClean="0"/>
                        <a:t>O</a:t>
                      </a:r>
                      <a:r>
                        <a:rPr lang="en-US" altLang="ko-KR" sz="2000" dirty="0" smtClean="0"/>
                        <a:t>rganization</a:t>
                      </a:r>
                      <a:endParaRPr lang="ko-KR" altLang="en-US" sz="2000" dirty="0"/>
                    </a:p>
                  </a:txBody>
                  <a:tcPr anchor="ctr"/>
                </a:tc>
              </a:tr>
              <a:tr h="5669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/>
                        <a:t>CICA</a:t>
                      </a:r>
                      <a:endParaRPr lang="ko-KR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dirty="0" smtClean="0"/>
                        <a:t>C</a:t>
                      </a:r>
                      <a:r>
                        <a:rPr lang="en-US" altLang="ko-KR" sz="2000" dirty="0" smtClean="0"/>
                        <a:t>onference on </a:t>
                      </a:r>
                      <a:r>
                        <a:rPr lang="en-US" altLang="ko-KR" sz="2000" b="1" dirty="0" smtClean="0"/>
                        <a:t>I</a:t>
                      </a:r>
                      <a:r>
                        <a:rPr lang="en-US" altLang="ko-KR" sz="2000" dirty="0" smtClean="0"/>
                        <a:t>nteraction and </a:t>
                      </a:r>
                      <a:r>
                        <a:rPr lang="en-US" altLang="ko-KR" sz="2000" b="1" dirty="0" smtClean="0"/>
                        <a:t>C</a:t>
                      </a:r>
                      <a:r>
                        <a:rPr lang="en-US" altLang="ko-KR" sz="2000" dirty="0" smtClean="0"/>
                        <a:t>onfidence-Building Measures in </a:t>
                      </a:r>
                      <a:r>
                        <a:rPr lang="en-US" altLang="ko-KR" sz="2000" b="1" dirty="0" smtClean="0"/>
                        <a:t>A</a:t>
                      </a:r>
                      <a:r>
                        <a:rPr lang="en-US" altLang="ko-KR" sz="2000" dirty="0" smtClean="0"/>
                        <a:t>sia</a:t>
                      </a:r>
                      <a:endParaRPr lang="ko-KR" altLang="en-US" sz="2000" dirty="0"/>
                    </a:p>
                  </a:txBody>
                  <a:tcPr anchor="ctr"/>
                </a:tc>
              </a:tr>
              <a:tr h="5669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/>
                        <a:t>OSCE</a:t>
                      </a:r>
                      <a:endParaRPr lang="ko-KR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dirty="0" smtClean="0"/>
                        <a:t>O</a:t>
                      </a:r>
                      <a:r>
                        <a:rPr lang="en-US" altLang="ko-KR" sz="2000" dirty="0" smtClean="0"/>
                        <a:t>rganization for </a:t>
                      </a:r>
                      <a:r>
                        <a:rPr lang="en-US" altLang="ko-KR" sz="2000" b="1" dirty="0" smtClean="0"/>
                        <a:t>S</a:t>
                      </a:r>
                      <a:r>
                        <a:rPr lang="en-US" altLang="ko-KR" sz="2000" dirty="0" smtClean="0"/>
                        <a:t>ecurity and </a:t>
                      </a:r>
                      <a:r>
                        <a:rPr lang="en-US" altLang="ko-KR" sz="2000" b="1" dirty="0" smtClean="0"/>
                        <a:t>C</a:t>
                      </a:r>
                      <a:r>
                        <a:rPr lang="en-US" altLang="ko-KR" sz="2000" dirty="0" smtClean="0"/>
                        <a:t>ooperation in </a:t>
                      </a:r>
                      <a:r>
                        <a:rPr lang="en-US" altLang="ko-KR" sz="2000" b="1" dirty="0" smtClean="0"/>
                        <a:t>E</a:t>
                      </a:r>
                      <a:r>
                        <a:rPr lang="en-US" altLang="ko-KR" sz="2000" dirty="0" smtClean="0"/>
                        <a:t>urope</a:t>
                      </a:r>
                      <a:endParaRPr lang="ko-KR" altLang="en-US" sz="2000" dirty="0"/>
                    </a:p>
                  </a:txBody>
                  <a:tcPr anchor="ctr"/>
                </a:tc>
              </a:tr>
              <a:tr h="5669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/>
                        <a:t>CACO</a:t>
                      </a:r>
                      <a:endParaRPr lang="ko-KR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dirty="0" smtClean="0"/>
                        <a:t>C</a:t>
                      </a:r>
                      <a:r>
                        <a:rPr lang="en-US" altLang="ko-KR" sz="2000" dirty="0" smtClean="0"/>
                        <a:t>entral </a:t>
                      </a:r>
                      <a:r>
                        <a:rPr lang="en-US" altLang="ko-KR" sz="2000" b="1" dirty="0" smtClean="0"/>
                        <a:t>A</a:t>
                      </a:r>
                      <a:r>
                        <a:rPr lang="en-US" altLang="ko-KR" sz="2000" dirty="0" smtClean="0"/>
                        <a:t>sian </a:t>
                      </a:r>
                      <a:r>
                        <a:rPr lang="en-US" altLang="ko-KR" sz="2000" b="1" dirty="0" smtClean="0"/>
                        <a:t>C</a:t>
                      </a:r>
                      <a:r>
                        <a:rPr lang="en-US" altLang="ko-KR" sz="2000" dirty="0" smtClean="0"/>
                        <a:t>ooperation </a:t>
                      </a:r>
                      <a:r>
                        <a:rPr lang="en-US" altLang="ko-KR" sz="2000" b="1" dirty="0" smtClean="0"/>
                        <a:t>O</a:t>
                      </a:r>
                      <a:r>
                        <a:rPr lang="en-US" altLang="ko-KR" sz="2000" dirty="0" smtClean="0"/>
                        <a:t>rganization</a:t>
                      </a:r>
                      <a:endParaRPr lang="ko-KR" alt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7" name="그룹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0" y="1293756"/>
              <a:ext cx="1219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>
              <a:off x="0" y="6747164"/>
              <a:ext cx="12192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96982" y="0"/>
              <a:ext cx="0" cy="6858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>
              <a:off x="12081164" y="0"/>
              <a:ext cx="0" cy="68580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3721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983" y="0"/>
            <a:ext cx="11984182" cy="1325563"/>
          </a:xfrm>
        </p:spPr>
        <p:txBody>
          <a:bodyPr>
            <a:normAutofit fontScale="90000"/>
          </a:bodyPr>
          <a:lstStyle/>
          <a:p>
            <a:pPr lvl="0"/>
            <a:r>
              <a:rPr lang="en-US" altLang="ko-KR" sz="3400" b="1" dirty="0" smtClean="0"/>
              <a:t> </a:t>
            </a:r>
            <a:r>
              <a:rPr lang="en-US" altLang="ko-KR" sz="4900" b="1" dirty="0"/>
              <a:t>Foreign Policy </a:t>
            </a:r>
            <a:r>
              <a:rPr lang="en-US" altLang="ko-KR" sz="4900" b="1" dirty="0" smtClean="0"/>
              <a:t>Cooperation of Korea &amp; Kazakhstan</a:t>
            </a:r>
            <a:endParaRPr lang="ko-KR" altLang="en-US" sz="3400" b="1" dirty="0"/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386862" y="1325564"/>
            <a:ext cx="11523784" cy="5293600"/>
          </a:xfrm>
        </p:spPr>
        <p:txBody>
          <a:bodyPr anchor="t">
            <a:normAutofit fontScale="92500"/>
          </a:bodyPr>
          <a:lstStyle/>
          <a:p>
            <a:pPr marL="342900" lvl="1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en-US" altLang="ko-K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 </a:t>
            </a:r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Partnership </a:t>
            </a:r>
            <a:endParaRPr lang="en-US" altLang="ko-K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Move </a:t>
            </a:r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beyond </a:t>
            </a:r>
            <a:r>
              <a:rPr lang="en-US" altLang="ko-K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Economic Cooperation</a:t>
            </a:r>
            <a:r>
              <a:rPr lang="en-US" altLang="ko-K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342900" lvl="1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en-US" altLang="ko-K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Move </a:t>
            </a:r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beyond </a:t>
            </a:r>
            <a:r>
              <a:rPr lang="en-US" altLang="ko-K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Bilateral Diplomatic Relations</a:t>
            </a:r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342900" lvl="1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Seek Closer Cooperation </a:t>
            </a:r>
            <a:r>
              <a:rPr lang="en-US" altLang="ko-KR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ko-KR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Multilateral Settings</a:t>
            </a:r>
            <a:r>
              <a:rPr lang="en-US" altLang="ko-KR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endParaRPr lang="en-US" altLang="ko-KR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7" name="직선 연결선 6"/>
            <p:cNvCxnSpPr/>
            <p:nvPr/>
          </p:nvCxnSpPr>
          <p:spPr>
            <a:xfrm>
              <a:off x="0" y="1293756"/>
              <a:ext cx="1219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0" y="6747164"/>
              <a:ext cx="12192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>
              <a:off x="96982" y="0"/>
              <a:ext cx="0" cy="6858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12081164" y="0"/>
              <a:ext cx="0" cy="68580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415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80811" y="446511"/>
            <a:ext cx="10972800" cy="1143000"/>
          </a:xfrm>
        </p:spPr>
        <p:txBody>
          <a:bodyPr/>
          <a:lstStyle/>
          <a:p>
            <a:r>
              <a:rPr lang="en-US" altLang="ko-KR" b="1" dirty="0" smtClean="0"/>
              <a:t>Major Contents of the Lecture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1353" y="1935479"/>
            <a:ext cx="11570677" cy="4676335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sz="3200" b="1" dirty="0" smtClean="0"/>
              <a:t>Strategic Environment of Korea</a:t>
            </a:r>
          </a:p>
          <a:p>
            <a:endParaRPr lang="en-US" altLang="ko-KR" sz="3200" b="1" dirty="0"/>
          </a:p>
          <a:p>
            <a:r>
              <a:rPr lang="en-US" altLang="ko-KR" sz="3200" b="1" dirty="0" smtClean="0"/>
              <a:t>Strategic Challenges of Korea </a:t>
            </a:r>
          </a:p>
          <a:p>
            <a:endParaRPr lang="en-US" altLang="ko-KR" sz="3200" b="1" dirty="0"/>
          </a:p>
          <a:p>
            <a:r>
              <a:rPr lang="en-US" altLang="ko-KR" sz="3200" b="1" dirty="0" smtClean="0"/>
              <a:t>Foreign Policy </a:t>
            </a:r>
            <a:r>
              <a:rPr lang="en-US" altLang="ko-KR" sz="3200" b="1" dirty="0" smtClean="0"/>
              <a:t>Response of Park Geun-Hye Government</a:t>
            </a:r>
          </a:p>
          <a:p>
            <a:endParaRPr lang="en-US" altLang="ko-KR" sz="3200" b="1" dirty="0"/>
          </a:p>
          <a:p>
            <a:r>
              <a:rPr lang="en-US" altLang="ko-KR" sz="3200" b="1" dirty="0" smtClean="0"/>
              <a:t>Geopolitics of Central Asia and Kazakhstan</a:t>
            </a:r>
          </a:p>
          <a:p>
            <a:endParaRPr lang="en-US" altLang="ko-KR" sz="3200" b="1" dirty="0"/>
          </a:p>
          <a:p>
            <a:r>
              <a:rPr lang="en-US" altLang="ko-KR" sz="3200" b="1" dirty="0" smtClean="0"/>
              <a:t>Policy Response of Kazakhstan</a:t>
            </a:r>
          </a:p>
          <a:p>
            <a:endParaRPr lang="en-US" altLang="ko-KR" sz="3200" b="1" dirty="0"/>
          </a:p>
          <a:p>
            <a:r>
              <a:rPr lang="en-US" altLang="ko-KR" sz="3200" b="1" dirty="0" smtClean="0"/>
              <a:t>Foreign Policy Cooperation of Korea and Kazakhstan </a:t>
            </a:r>
          </a:p>
          <a:p>
            <a:endParaRPr lang="en-US" altLang="ko-KR" b="1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651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90152" y="0"/>
            <a:ext cx="12101847" cy="6858000"/>
          </a:xfrm>
        </p:spPr>
        <p:txBody>
          <a:bodyPr vert="horz">
            <a:normAutofit fontScale="92500" lnSpcReduction="20000"/>
          </a:bodyPr>
          <a:lstStyle/>
          <a:p>
            <a:pPr marL="342900" lvl="1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S. Korea and Kazakhstan as Responsible Middle Power </a:t>
            </a: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Countries; Like-minded Countries! </a:t>
            </a:r>
          </a:p>
          <a:p>
            <a:pPr marL="342900" lvl="1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en-US" altLang="ko-KR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Kazakhstan </a:t>
            </a:r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– Nuclear free Central Asia </a:t>
            </a:r>
          </a:p>
          <a:p>
            <a:pPr marL="617220" lvl="2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“La </a:t>
            </a:r>
            <a:r>
              <a:rPr lang="en-US" altLang="ko-KR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Centra</a:t>
            </a:r>
            <a:r>
              <a:rPr lang="en-US" altLang="ko-KR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Aziano</a:t>
            </a:r>
            <a:r>
              <a:rPr lang="en-US" altLang="ko-KR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 Nuclear-Weapon-Free Zone (</a:t>
            </a:r>
            <a:r>
              <a:rPr lang="en-US" altLang="ko-KR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CANwFX</a:t>
            </a:r>
            <a:r>
              <a:rPr lang="en-US" altLang="ko-KR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</a:p>
          <a:p>
            <a:pPr marL="617220" lvl="2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S. Korea – Nuclear Free Korea</a:t>
            </a: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 Unified Kora will be Nuclear Free!</a:t>
            </a:r>
          </a:p>
          <a:p>
            <a:pPr marL="617220" lvl="2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en-US" altLang="ko-K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Kazakhstan – Leading Role in the Regional </a:t>
            </a:r>
            <a:r>
              <a:rPr lang="en-US" altLang="ko-KR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Environmental Centre for Central Asia (CAREC) </a:t>
            </a:r>
          </a:p>
          <a:p>
            <a:pPr marL="617220" lvl="2" indent="-342900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Korea as Leader in Green Growth!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75960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425003"/>
            <a:ext cx="10972800" cy="61045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Recommendations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Upgrade </a:t>
            </a:r>
            <a:r>
              <a:rPr lang="en-US" altLang="ko-KR" sz="3000" b="1" dirty="0">
                <a:latin typeface="Arial" panose="020B0604020202020204" pitchFamily="34" charset="0"/>
                <a:cs typeface="Arial" panose="020B0604020202020204" pitchFamily="34" charset="0"/>
              </a:rPr>
              <a:t>Korea - Central Asia Cooperative Forum (in 2007) to Eurasia Cooperation Forum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altLang="ko-K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3000" b="1" dirty="0">
                <a:latin typeface="Arial" panose="020B0604020202020204" pitchFamily="34" charset="0"/>
                <a:cs typeface="Arial" panose="020B0604020202020204" pitchFamily="34" charset="0"/>
              </a:rPr>
              <a:t>Eurasian Multilateral Security Dialogue for Peace and Security </a:t>
            </a:r>
            <a:r>
              <a:rPr lang="en-US" altLang="ko-K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ko-K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Reconnect as Continent of One and Continent of Peace! </a:t>
            </a:r>
            <a:endParaRPr lang="en-US" altLang="ko-K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047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1050925"/>
            <a:ext cx="10515600" cy="1325563"/>
          </a:xfrm>
        </p:spPr>
        <p:txBody>
          <a:bodyPr/>
          <a:lstStyle/>
          <a:p>
            <a:pPr algn="ctr"/>
            <a:r>
              <a:rPr lang="en-US" altLang="ko-KR" b="1" dirty="0" smtClean="0"/>
              <a:t>Thank You!</a:t>
            </a:r>
            <a:endParaRPr lang="ko-KR" altLang="en-US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737" y="2376488"/>
            <a:ext cx="5226525" cy="4181220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0" y="96982"/>
              <a:ext cx="1219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직선 연결선 5"/>
            <p:cNvCxnSpPr/>
            <p:nvPr/>
          </p:nvCxnSpPr>
          <p:spPr>
            <a:xfrm>
              <a:off x="0" y="6747164"/>
              <a:ext cx="12192000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96982" y="0"/>
              <a:ext cx="0" cy="6858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12081164" y="0"/>
              <a:ext cx="0" cy="685800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062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9100" y="0"/>
            <a:ext cx="11449050" cy="1325563"/>
          </a:xfrm>
        </p:spPr>
        <p:txBody>
          <a:bodyPr/>
          <a:lstStyle/>
          <a:p>
            <a:r>
              <a:rPr lang="en-US" altLang="ko-KR" b="1" dirty="0" smtClean="0"/>
              <a:t>Strategic Environment of Korea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7908" y="1488832"/>
            <a:ext cx="11823255" cy="5193322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Status of South Korea as Middle Power</a:t>
            </a:r>
            <a:endParaRPr lang="en-US" altLang="ko-K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Hard-Power: 11</a:t>
            </a:r>
            <a:r>
              <a:rPr lang="en-US" altLang="ko-KR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 </a:t>
            </a:r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Economic Power and 8</a:t>
            </a:r>
            <a:r>
              <a:rPr lang="en-US" altLang="ko-KR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 Military Power in the World in </a:t>
            </a: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Now Korea’s </a:t>
            </a:r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Soft-Power is </a:t>
            </a:r>
            <a:r>
              <a:rPr lang="en-US" altLang="ko-K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also Growing</a:t>
            </a:r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Culture, </a:t>
            </a: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Charm</a:t>
            </a:r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Attraction</a:t>
            </a:r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, etc.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400" dirty="0" smtClean="0"/>
          </a:p>
        </p:txBody>
      </p:sp>
      <p:grpSp>
        <p:nvGrpSpPr>
          <p:cNvPr id="4" name="그룹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0" y="1293756"/>
              <a:ext cx="1219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직선 연결선 5"/>
            <p:cNvCxnSpPr/>
            <p:nvPr/>
          </p:nvCxnSpPr>
          <p:spPr>
            <a:xfrm>
              <a:off x="0" y="6747164"/>
              <a:ext cx="121920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96982" y="0"/>
              <a:ext cx="0" cy="6858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12081164" y="0"/>
              <a:ext cx="0" cy="68580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5428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9397" y="257577"/>
            <a:ext cx="11372045" cy="6375043"/>
          </a:xfrm>
        </p:spPr>
        <p:txBody>
          <a:bodyPr>
            <a:normAutofit/>
          </a:bodyPr>
          <a:lstStyle/>
          <a:p>
            <a:pPr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4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Korea’s Foreign Policy in Early </a:t>
            </a:r>
            <a:r>
              <a:rPr lang="en-US" altLang="ko-KR" sz="4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</a:p>
          <a:p>
            <a:pPr lvl="1">
              <a:buClr>
                <a:srgbClr val="0F6FC6"/>
              </a:buClr>
              <a:buFont typeface="Wingdings" panose="05000000000000000000" pitchFamily="2" charset="2"/>
              <a:buChar char="§"/>
            </a:pPr>
            <a:endParaRPr lang="en-US" altLang="ko-KR" sz="2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Hard-Power (Military and Economic </a:t>
            </a:r>
            <a:r>
              <a:rPr lang="en-US" altLang="ko-KR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r>
              <a:rPr lang="en-US" altLang="ko-KR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)!</a:t>
            </a:r>
          </a:p>
          <a:p>
            <a:pPr lvl="1">
              <a:buClr>
                <a:srgbClr val="0F6FC6"/>
              </a:buClr>
              <a:buFont typeface="Wingdings" panose="05000000000000000000" pitchFamily="2" charset="2"/>
              <a:buChar char="§"/>
            </a:pPr>
            <a:endParaRPr lang="en-US" altLang="ko-KR" sz="2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 Proactive </a:t>
            </a:r>
            <a:r>
              <a:rPr lang="en-US" altLang="ko-KR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Bilateral </a:t>
            </a:r>
            <a:r>
              <a:rPr lang="en-US" altLang="ko-KR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Relations with Key </a:t>
            </a:r>
            <a:r>
              <a:rPr lang="en-US" altLang="ko-KR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Countries in the Region!</a:t>
            </a:r>
          </a:p>
          <a:p>
            <a:pPr lvl="1">
              <a:buClr>
                <a:srgbClr val="0F6FC6"/>
              </a:buClr>
              <a:buFont typeface="Wingdings" panose="05000000000000000000" pitchFamily="2" charset="2"/>
              <a:buChar char="§"/>
            </a:pPr>
            <a:endParaRPr lang="en-US" altLang="ko-KR" sz="3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 algn="just">
              <a:lnSpc>
                <a:spcPct val="150000"/>
              </a:lnSpc>
              <a:spcBef>
                <a:spcPts val="1000"/>
              </a:spcBef>
              <a:buClr>
                <a:srgbClr val="0F6FC6"/>
              </a:buClr>
              <a:buFont typeface="Wingdings" panose="05000000000000000000" pitchFamily="2" charset="2"/>
              <a:buChar char="§"/>
            </a:pPr>
            <a:r>
              <a:rPr lang="en-US" altLang="ko-KR" sz="4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Korea’s Foreign Policy Now</a:t>
            </a:r>
            <a:endParaRPr lang="en-US" altLang="ko-KR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17220" lvl="2" indent="-342900" algn="just">
              <a:lnSpc>
                <a:spcPct val="150000"/>
              </a:lnSpc>
              <a:spcBef>
                <a:spcPts val="1000"/>
              </a:spcBef>
              <a:buClr>
                <a:srgbClr val="009DD9"/>
              </a:buClr>
              <a:buFont typeface="Wingdings" panose="05000000000000000000" pitchFamily="2" charset="2"/>
              <a:buChar char="§"/>
            </a:pPr>
            <a:r>
              <a:rPr lang="en-US" altLang="ko-KR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Cultivate Soft-Power </a:t>
            </a:r>
            <a:r>
              <a:rPr lang="en-US" altLang="ko-KR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well as Hard-Power!</a:t>
            </a:r>
          </a:p>
          <a:p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0849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1668" y="579549"/>
            <a:ext cx="11861442" cy="6014434"/>
          </a:xfrm>
        </p:spPr>
        <p:txBody>
          <a:bodyPr>
            <a:normAutofit/>
          </a:bodyPr>
          <a:lstStyle/>
          <a:p>
            <a:pPr marL="617220" lvl="2" indent="-342900" algn="just">
              <a:lnSpc>
                <a:spcPct val="150000"/>
              </a:lnSpc>
              <a:spcBef>
                <a:spcPts val="1000"/>
              </a:spcBef>
              <a:buClr>
                <a:srgbClr val="009DD9"/>
              </a:buClr>
              <a:buFont typeface="Wingdings" panose="05000000000000000000" pitchFamily="2" charset="2"/>
              <a:buChar char="§"/>
            </a:pPr>
            <a:r>
              <a:rPr lang="en-US" altLang="ko-KR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Strengthen Multilateral </a:t>
            </a:r>
            <a:r>
              <a:rPr lang="en-US" altLang="ko-KR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Foreign Policy as well as Bilateral Foreign </a:t>
            </a:r>
            <a:r>
              <a:rPr lang="en-US" altLang="ko-KR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Policy!</a:t>
            </a:r>
          </a:p>
          <a:p>
            <a:pPr marL="891540" lvl="3" indent="-342900" algn="just">
              <a:lnSpc>
                <a:spcPct val="150000"/>
              </a:lnSpc>
              <a:spcBef>
                <a:spcPts val="1000"/>
              </a:spcBef>
              <a:buClr>
                <a:srgbClr val="009DD9"/>
              </a:buClr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Participation in UN, World Bank, ASEAN+3, APEC, ARF, CICA, etc. </a:t>
            </a:r>
          </a:p>
          <a:p>
            <a:pPr marL="891540" lvl="3" indent="-342900" algn="just">
              <a:lnSpc>
                <a:spcPct val="150000"/>
              </a:lnSpc>
              <a:spcBef>
                <a:spcPts val="1000"/>
              </a:spcBef>
              <a:buClr>
                <a:srgbClr val="009DD9"/>
              </a:buClr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Seeking Global Partnership with Like-Minded Countries</a:t>
            </a:r>
            <a:endParaRPr lang="en-US" altLang="ko-KR" sz="28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17220" lvl="2" indent="-342900" algn="just">
              <a:lnSpc>
                <a:spcPct val="150000"/>
              </a:lnSpc>
              <a:spcBef>
                <a:spcPts val="1000"/>
              </a:spcBef>
              <a:buClr>
                <a:srgbClr val="009DD9"/>
              </a:buClr>
              <a:buFont typeface="Wingdings" panose="05000000000000000000" pitchFamily="2" charset="2"/>
              <a:buChar char="§"/>
            </a:pPr>
            <a:endParaRPr lang="en-US" altLang="ko-KR" sz="28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17220" lvl="2" indent="-342900" algn="just">
              <a:lnSpc>
                <a:spcPct val="150000"/>
              </a:lnSpc>
              <a:spcBef>
                <a:spcPts val="1000"/>
              </a:spcBef>
              <a:buClr>
                <a:srgbClr val="009DD9"/>
              </a:buClr>
              <a:buFont typeface="Wingdings" panose="05000000000000000000" pitchFamily="2" charset="2"/>
              <a:buChar char="§"/>
            </a:pPr>
            <a:endParaRPr lang="en-US" altLang="ko-KR" sz="2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74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2124" y="399245"/>
            <a:ext cx="11410682" cy="6143223"/>
          </a:xfrm>
        </p:spPr>
        <p:txBody>
          <a:bodyPr/>
          <a:lstStyle/>
          <a:p>
            <a:pPr marL="891540" lvl="3" indent="-342900" algn="just">
              <a:lnSpc>
                <a:spcPct val="150000"/>
              </a:lnSpc>
              <a:spcBef>
                <a:spcPts val="1000"/>
              </a:spcBef>
              <a:buClr>
                <a:srgbClr val="009DD9"/>
              </a:buClr>
              <a:buFont typeface="Wingdings" panose="05000000000000000000" pitchFamily="2" charset="2"/>
              <a:buChar char="§"/>
            </a:pPr>
            <a:r>
              <a:rPr lang="en-US" altLang="ko-KR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Hosting G20 Summit Meeting (2010)</a:t>
            </a:r>
          </a:p>
          <a:p>
            <a:pPr marL="891540" lvl="3" indent="-342900" algn="just">
              <a:lnSpc>
                <a:spcPct val="150000"/>
              </a:lnSpc>
              <a:spcBef>
                <a:spcPts val="1000"/>
              </a:spcBef>
              <a:buClr>
                <a:srgbClr val="009DD9"/>
              </a:buClr>
              <a:buFont typeface="Wingdings" panose="05000000000000000000" pitchFamily="2" charset="2"/>
              <a:buChar char="§"/>
            </a:pPr>
            <a:endParaRPr lang="en-US" altLang="ko-KR" sz="25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1540" lvl="3" indent="-342900" algn="just">
              <a:lnSpc>
                <a:spcPct val="150000"/>
              </a:lnSpc>
              <a:spcBef>
                <a:spcPts val="1000"/>
              </a:spcBef>
              <a:buClr>
                <a:srgbClr val="009DD9"/>
              </a:buClr>
              <a:buFont typeface="Wingdings" panose="05000000000000000000" pitchFamily="2" charset="2"/>
              <a:buChar char="§"/>
            </a:pPr>
            <a:endParaRPr lang="en-US" altLang="ko-KR" sz="25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2960" lvl="4" indent="0" algn="just">
              <a:lnSpc>
                <a:spcPct val="150000"/>
              </a:lnSpc>
              <a:spcBef>
                <a:spcPts val="1000"/>
              </a:spcBef>
              <a:buClr>
                <a:srgbClr val="009DD9"/>
              </a:buClr>
              <a:buNone/>
            </a:pPr>
            <a:endParaRPr lang="en-US" altLang="ko-KR" sz="25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92" y="1326525"/>
            <a:ext cx="11050073" cy="521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8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502275"/>
            <a:ext cx="10972800" cy="6529589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Hosting Nuclear Summit Meeting (2012) </a:t>
            </a:r>
          </a:p>
          <a:p>
            <a:pPr lvl="1"/>
            <a:endParaRPr lang="en-US" altLang="ko-K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3192" lvl="1" indent="0">
              <a:buNone/>
            </a:pP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130" y="1171977"/>
            <a:ext cx="9169757" cy="547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74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3335" y="218941"/>
            <a:ext cx="11642502" cy="6400800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Active Participation in Global Governance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altLang="ko-K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ODA (Official Development </a:t>
            </a: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Assistance) </a:t>
            </a: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flows </a:t>
            </a: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of official financing administered with the promotion of the economic development and welfare of developing countries as the main </a:t>
            </a: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  </a:t>
            </a: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 Uniqu</a:t>
            </a: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 Developmental Model of Korea! </a:t>
            </a:r>
            <a:endParaRPr lang="en-US" altLang="ko-K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endParaRPr lang="en-US" altLang="ko-K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PKO (Peace Keeping </a:t>
            </a: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Operation) </a:t>
            </a: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activities </a:t>
            </a:r>
            <a:r>
              <a:rPr lang="en-US" altLang="ko-KR" sz="2800" b="1" dirty="0">
                <a:latin typeface="Arial" panose="020B0604020202020204" pitchFamily="34" charset="0"/>
                <a:cs typeface="Arial" panose="020B0604020202020204" pitchFamily="34" charset="0"/>
              </a:rPr>
              <a:t>that tend to create conditions that favor lasting </a:t>
            </a: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peace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altLang="ko-K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Environmental Protection, Climate Change, New Diseases, International Terrorism, etc.</a:t>
            </a:r>
            <a:r>
              <a:rPr lang="en-US" altLang="ko-KR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Requires Cooperation from Many States!</a:t>
            </a:r>
            <a:endParaRPr lang="en-US" altLang="ko-K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endParaRPr lang="en-US" altLang="ko-K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endParaRPr lang="en-US" altLang="ko-K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endParaRPr lang="en-US" altLang="ko-K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endParaRPr lang="en-US" altLang="ko-K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endParaRPr lang="en-US" altLang="ko-K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7512" lvl="2" indent="0">
              <a:buNone/>
            </a:pPr>
            <a:endParaRPr lang="en-US" altLang="ko-K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7512" lvl="2" indent="0">
              <a:buNone/>
            </a:pPr>
            <a:endParaRPr lang="en-US" altLang="ko-K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54519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669701"/>
            <a:ext cx="10972800" cy="5654899"/>
          </a:xfrm>
        </p:spPr>
        <p:txBody>
          <a:bodyPr/>
          <a:lstStyle/>
          <a:p>
            <a:pPr marL="457200" lvl="1" indent="-457200">
              <a:buClr>
                <a:schemeClr val="accent3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altLang="ko-K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“Global Korea!” </a:t>
            </a:r>
          </a:p>
          <a:p>
            <a:pPr marL="457200" lvl="1" indent="-457200">
              <a:buClr>
                <a:schemeClr val="accent3"/>
              </a:buClr>
              <a:buSzPct val="95000"/>
              <a:buFont typeface="Wingdings" panose="05000000000000000000" pitchFamily="2" charset="2"/>
              <a:buChar char="§"/>
            </a:pPr>
            <a:endParaRPr lang="en-US" altLang="ko-K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-457200">
              <a:buClr>
                <a:schemeClr val="accent3"/>
              </a:buClr>
              <a:buSzPct val="95000"/>
              <a:buFont typeface="Wingdings" panose="05000000000000000000" pitchFamily="2" charset="2"/>
              <a:buChar char="§"/>
            </a:pPr>
            <a:endParaRPr lang="en-US" altLang="ko-K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54" y="1932099"/>
            <a:ext cx="2514600" cy="41529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031" y="1932100"/>
            <a:ext cx="6349284" cy="403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2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459</TotalTime>
  <Words>729</Words>
  <Application>Microsoft Office PowerPoint</Application>
  <PresentationFormat>와이드스크린</PresentationFormat>
  <Paragraphs>133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0" baseType="lpstr">
      <vt:lpstr>HY신명조</vt:lpstr>
      <vt:lpstr>HY중고딕</vt:lpstr>
      <vt:lpstr>Arial</vt:lpstr>
      <vt:lpstr>Calibri</vt:lpstr>
      <vt:lpstr>Constantia</vt:lpstr>
      <vt:lpstr>Wingdings</vt:lpstr>
      <vt:lpstr>Wingdings 2</vt:lpstr>
      <vt:lpstr>흐름</vt:lpstr>
      <vt:lpstr>Korean Foreign Policy &amp; Korea-Kazakhstan Relations </vt:lpstr>
      <vt:lpstr>Major Contents of the Lecture</vt:lpstr>
      <vt:lpstr>Strategic Environment of Korea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    Ban Ki Moon of UN         Jim Yong Kim of                                                 World Bank</vt:lpstr>
      <vt:lpstr>PowerPoint 프레젠테이션</vt:lpstr>
      <vt:lpstr>Strategic Challenges of Korea </vt:lpstr>
      <vt:lpstr>PowerPoint 프레젠테이션</vt:lpstr>
      <vt:lpstr>Strategic Response of Park Geun-Hye Government</vt:lpstr>
      <vt:lpstr>PowerPoint 프레젠테이션</vt:lpstr>
      <vt:lpstr>Afrasiab Mural Paintings  in Samarqand, Uzbekistan</vt:lpstr>
      <vt:lpstr> Geopolitics of Central Asia and Kazakhstan</vt:lpstr>
      <vt:lpstr>Policy Response of Kazakhstan</vt:lpstr>
      <vt:lpstr> Foreign Policy Cooperation of Korea &amp; Kazakhstan</vt:lpstr>
      <vt:lpstr>PowerPoint 프레젠테이션</vt:lpstr>
      <vt:lpstr>PowerPoint 프레젠테이션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Strategy of Korea and Korea-Kazakhstan Relations</dc:title>
  <dc:creator>Hee jong Suh</dc:creator>
  <cp:lastModifiedBy>dobung@gmail.com</cp:lastModifiedBy>
  <cp:revision>42</cp:revision>
  <dcterms:created xsi:type="dcterms:W3CDTF">2014-05-02T10:19:23Z</dcterms:created>
  <dcterms:modified xsi:type="dcterms:W3CDTF">2015-10-20T03:23:01Z</dcterms:modified>
</cp:coreProperties>
</file>