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1" roundtripDataSignature="AMtx7mgk7m93x2BnqNYxbefdDxj0qx4p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6E4B295-4F50-4FBC-B3A4-B371EB0DF30C}">
  <a:tblStyle styleId="{B6E4B295-4F50-4FBC-B3A4-B371EB0DF30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1" Type="http://customschemas.google.com/relationships/presentationmetadata" Target="meta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5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6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4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4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4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4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4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4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4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3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3.pn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5" Type="http://schemas.openxmlformats.org/officeDocument/2006/relationships/image" Target="../media/image6.png"/><Relationship Id="rId6" Type="http://schemas.openxmlformats.org/officeDocument/2006/relationships/image" Target="../media/image2.png"/><Relationship Id="rId7" Type="http://schemas.openxmlformats.org/officeDocument/2006/relationships/image" Target="../media/image7.png"/><Relationship Id="rId8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stage.sinopia.io/" TargetMode="External"/><Relationship Id="rId4" Type="http://schemas.openxmlformats.org/officeDocument/2006/relationships/hyperlink" Target="https://sinopia.io/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6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github.com/Art-and-Rare-Materials-BF-Ext/arm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ownloads\Logo EALC_2021 small virtual clipart.png" id="88" name="Google Shape;8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6998" y="1128579"/>
            <a:ext cx="1656184" cy="1171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EALC\АБВ-РК-2019.png" id="89" name="Google Shape;8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37264" y="1468472"/>
            <a:ext cx="741207" cy="5242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Wiley_Wordmark_black.png" id="90" name="Google Shape;9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45816" y="351300"/>
            <a:ext cx="918318" cy="36828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EALC\SN_logo_cmyk.png" id="91" name="Google Shape;91;p1"/>
          <p:cNvPicPr preferRelativeResize="0"/>
          <p:nvPr/>
        </p:nvPicPr>
        <p:blipFill rotWithShape="1">
          <a:blip r:embed="rId6">
            <a:alphaModFix/>
          </a:blip>
          <a:srcRect b="48970" l="13260" r="14675" t="34019"/>
          <a:stretch/>
        </p:blipFill>
        <p:spPr>
          <a:xfrm>
            <a:off x="6511442" y="459828"/>
            <a:ext cx="1152128" cy="1923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MikroInfo_IEEE_vx_300ppi-01.png" id="92" name="Google Shape;92;p1"/>
          <p:cNvPicPr preferRelativeResize="0"/>
          <p:nvPr/>
        </p:nvPicPr>
        <p:blipFill rotWithShape="1">
          <a:blip r:embed="rId7">
            <a:alphaModFix/>
          </a:blip>
          <a:srcRect b="5679" l="0" r="43392" t="0"/>
          <a:stretch/>
        </p:blipFill>
        <p:spPr>
          <a:xfrm>
            <a:off x="2606641" y="227823"/>
            <a:ext cx="1745978" cy="581822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/>
          <p:nvPr/>
        </p:nvSpPr>
        <p:spPr>
          <a:xfrm>
            <a:off x="1660009" y="3284984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June 29-30, 2021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1796808" y="2423815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Eurasian Academic Libraries Conference – 2021</a:t>
            </a:r>
            <a:endParaRPr b="1" i="0" sz="1600" u="none" cap="none" strike="noStrike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“Contemporary Trends in Information Organization in the Academic Library Environment” </a:t>
            </a:r>
            <a:endParaRPr/>
          </a:p>
        </p:txBody>
      </p:sp>
      <p:pic>
        <p:nvPicPr>
          <p:cNvPr descr="C:\Users\User\Downloads\T&amp;F Group-logo-white-on-blue.png" id="95" name="Google Shape;95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11499" y="369810"/>
            <a:ext cx="1333616" cy="3738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1557932227_nu-logo_1080_1080.png" id="96" name="Google Shape;96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360661" y="1536474"/>
            <a:ext cx="648072" cy="4562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Copy of ELS logo EALC2020.png" id="97" name="Google Shape;97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937264" y="302334"/>
            <a:ext cx="507311" cy="5073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основной Library (1).png" id="98" name="Google Shape;98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111519" y="1452214"/>
            <a:ext cx="753737" cy="68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What is BIBFRAME?</a:t>
            </a:r>
            <a:endParaRPr/>
          </a:p>
        </p:txBody>
      </p:sp>
      <p:sp>
        <p:nvSpPr>
          <p:cNvPr id="156" name="Google Shape;156;p10"/>
          <p:cNvSpPr txBox="1"/>
          <p:nvPr>
            <p:ph idx="1" type="body"/>
          </p:nvPr>
        </p:nvSpPr>
        <p:spPr>
          <a:xfrm>
            <a:off x="914400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BIBFRAME timeline: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lang="en-US" sz="2000"/>
              <a:t>2011</a:t>
            </a:r>
            <a:r>
              <a:rPr lang="en-US" sz="2000"/>
              <a:t>: The US Library of Congress (LC) announces the creation of the BIBFRAME standard.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lang="en-US" sz="2000"/>
              <a:t>2013</a:t>
            </a:r>
            <a:r>
              <a:rPr lang="en-US" sz="2000"/>
              <a:t>: version 1.0 of BIBFRAME is released.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lang="en-US" sz="2000"/>
              <a:t>2015</a:t>
            </a:r>
            <a:r>
              <a:rPr lang="en-US" sz="2000"/>
              <a:t>: after initial tests, a review and evaluation process begins.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lang="en-US" sz="2000"/>
              <a:t>2016</a:t>
            </a:r>
            <a:r>
              <a:rPr lang="en-US" sz="2000"/>
              <a:t>: version 2.0 of BIBFRAME is published.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lang="en-US" sz="2000"/>
              <a:t>To the present</a:t>
            </a:r>
            <a:r>
              <a:rPr lang="en-US" sz="2000"/>
              <a:t>: LC continues carrying out cataloging pilot projects with BIBFRAME, using its own in-house editor.</a:t>
            </a:r>
            <a:endParaRPr b="1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BIBFRAME and MARC</a:t>
            </a:r>
            <a:endParaRPr/>
          </a:p>
        </p:txBody>
      </p:sp>
      <p:sp>
        <p:nvSpPr>
          <p:cNvPr id="162" name="Google Shape;162;p11"/>
          <p:cNvSpPr txBox="1"/>
          <p:nvPr>
            <p:ph idx="1" type="body"/>
          </p:nvPr>
        </p:nvSpPr>
        <p:spPr>
          <a:xfrm>
            <a:off x="914400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MARC formats are over 50 years old and were not designed for linked data.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MARC is focused on standalone records.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BIBFRAME depends on relationships between resources.</a:t>
            </a:r>
            <a:endParaRPr/>
          </a:p>
        </p:txBody>
      </p:sp>
      <p:pic>
        <p:nvPicPr>
          <p:cNvPr id="163" name="Google Shape;16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7550" y="3774292"/>
            <a:ext cx="5456450" cy="30837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BIBFRAME and RDA</a:t>
            </a:r>
            <a:endParaRPr/>
          </a:p>
        </p:txBody>
      </p:sp>
      <p:pic>
        <p:nvPicPr>
          <p:cNvPr id="169" name="Google Shape;169;p1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08171" y="1417638"/>
            <a:ext cx="4127658" cy="525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Graph of Relations in BIBFRAME</a:t>
            </a:r>
            <a:endParaRPr/>
          </a:p>
        </p:txBody>
      </p:sp>
      <p:pic>
        <p:nvPicPr>
          <p:cNvPr id="175" name="Google Shape;175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958" y="1417638"/>
            <a:ext cx="9150958" cy="3409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6958" y="4034118"/>
            <a:ext cx="2113939" cy="2823882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3"/>
          <p:cNvSpPr txBox="1"/>
          <p:nvPr/>
        </p:nvSpPr>
        <p:spPr>
          <a:xfrm>
            <a:off x="2100887" y="6400800"/>
            <a:ext cx="347242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Nicolasrnphoto, CC BY-SA 4.0, via Wikimedia Commons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BIBFRAME and Extensions</a:t>
            </a:r>
            <a:endParaRPr/>
          </a:p>
        </p:txBody>
      </p:sp>
      <p:sp>
        <p:nvSpPr>
          <p:cNvPr id="183" name="Google Shape;183;p14"/>
          <p:cNvSpPr txBox="1"/>
          <p:nvPr>
            <p:ph idx="1" type="body"/>
          </p:nvPr>
        </p:nvSpPr>
        <p:spPr>
          <a:xfrm>
            <a:off x="914400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 contrast to RDA, BIBFRAME does not impose limits or constraints on the use of other ontologies and vocabularies.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One BIBFRAME extension used at Yale was the Art and Rare Materials Ontology (ARM).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BIBFRAME and ARM</a:t>
            </a:r>
            <a:endParaRPr/>
          </a:p>
        </p:txBody>
      </p:sp>
      <p:pic>
        <p:nvPicPr>
          <p:cNvPr id="189" name="Google Shape;189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5520" y="1600200"/>
            <a:ext cx="5712960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6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Introduction to the Sinopia Editor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Sinopia Linked Data Editor</a:t>
            </a:r>
            <a:endParaRPr/>
          </a:p>
        </p:txBody>
      </p:sp>
      <p:sp>
        <p:nvSpPr>
          <p:cNvPr id="200" name="Google Shape;200;p17"/>
          <p:cNvSpPr txBox="1"/>
          <p:nvPr>
            <p:ph idx="1" type="body"/>
          </p:nvPr>
        </p:nvSpPr>
        <p:spPr>
          <a:xfrm>
            <a:off x="914400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Developed at Stanford University in the context of the LD4P2 project.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Still in development, as a primary focus of the third and current phase of the project (LD4P3).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To access Sinopia, visit:</a:t>
            </a:r>
            <a:endParaRPr/>
          </a:p>
          <a:p>
            <a:pPr indent="-285750" lvl="1" marL="742950" rtl="0" algn="l">
              <a:spcBef>
                <a:spcPts val="37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–"/>
            </a:pPr>
            <a:r>
              <a:rPr lang="en-US" sz="2000" u="sng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https://stage.sinopia.io</a:t>
            </a:r>
            <a:r>
              <a:rPr lang="en-US" sz="2000"/>
              <a:t> (sandbox instance)</a:t>
            </a:r>
            <a:endParaRPr/>
          </a:p>
          <a:p>
            <a:pPr indent="-285750" lvl="1" marL="742950" rtl="0" algn="l">
              <a:spcBef>
                <a:spcPts val="37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–"/>
            </a:pPr>
            <a:r>
              <a:rPr lang="en-US" sz="2000" u="sng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https://sinopia.io</a:t>
            </a:r>
            <a:r>
              <a:rPr lang="en-US" sz="2000"/>
              <a:t> (production instance)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Users must register and create and account to use the hosted version of the tool.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08046"/>
            <a:ext cx="9144000" cy="464190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8"/>
          <p:cNvSpPr/>
          <p:nvPr/>
        </p:nvSpPr>
        <p:spPr>
          <a:xfrm>
            <a:off x="6745185" y="1119920"/>
            <a:ext cx="819396" cy="459497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Templates in Sinopia</a:t>
            </a:r>
            <a:endParaRPr/>
          </a:p>
        </p:txBody>
      </p:sp>
      <p:sp>
        <p:nvSpPr>
          <p:cNvPr id="212" name="Google Shape;212;p19"/>
          <p:cNvSpPr txBox="1"/>
          <p:nvPr>
            <p:ph idx="1" type="body"/>
          </p:nvPr>
        </p:nvSpPr>
        <p:spPr>
          <a:xfrm>
            <a:off x="914400" y="1628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Each data entry form requires a corresponding template.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hosted platform includes default templates for different formats.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There is a list of templates in Sinopia, with their corresponding identifiers.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Users can develop their own templates.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primary templates used by Yale were: Superwork, Work, Instance, and Item.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/>
          <p:nvPr/>
        </p:nvSpPr>
        <p:spPr>
          <a:xfrm>
            <a:off x="1660009" y="2420863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June 29-30, 2021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"/>
          <p:cNvSpPr/>
          <p:nvPr/>
        </p:nvSpPr>
        <p:spPr>
          <a:xfrm>
            <a:off x="1796808" y="1559694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Eurasian Academic Libraries Conference – 2021</a:t>
            </a:r>
            <a:endParaRPr b="1" i="0" sz="1600" u="none" cap="none" strike="noStrike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“Contemporary Trends in Information Organization in the Academic Library Environment” </a:t>
            </a:r>
            <a:endParaRPr/>
          </a:p>
        </p:txBody>
      </p:sp>
      <p:sp>
        <p:nvSpPr>
          <p:cNvPr id="105" name="Google Shape;105;p2"/>
          <p:cNvSpPr txBox="1"/>
          <p:nvPr>
            <p:ph type="ctrTitle"/>
          </p:nvPr>
        </p:nvSpPr>
        <p:spPr>
          <a:xfrm>
            <a:off x="1017409" y="295075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Arial"/>
              <a:buNone/>
            </a:pPr>
            <a:r>
              <a:rPr b="1" lang="en-US" sz="3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Implementing BIBFRAME in a Pilot Project at the Yale University Library</a:t>
            </a:r>
            <a:endParaRPr sz="3200"/>
          </a:p>
        </p:txBody>
      </p:sp>
      <p:sp>
        <p:nvSpPr>
          <p:cNvPr id="106" name="Google Shape;106;p2"/>
          <p:cNvSpPr txBox="1"/>
          <p:nvPr>
            <p:ph idx="1" type="subTitle"/>
          </p:nvPr>
        </p:nvSpPr>
        <p:spPr>
          <a:xfrm>
            <a:off x="1746409" y="4725144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ct val="331797"/>
              <a:buNone/>
            </a:pPr>
            <a:r>
              <a:rPr b="1"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Timothy A. Thompson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ct val="331797"/>
              <a:buNone/>
            </a:pPr>
            <a:r>
              <a:rPr i="1"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Librarian for Applied Metadata Research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ct val="331797"/>
              <a:buNone/>
            </a:pPr>
            <a:r>
              <a:rPr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timothy.thompson@yale.edu</a:t>
            </a:r>
            <a:endParaRPr sz="1400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331797"/>
              <a:buNone/>
            </a:pPr>
            <a:r>
              <a:t/>
            </a:r>
            <a:endParaRPr i="1" sz="1400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ct val="331797"/>
              <a:buNone/>
            </a:pPr>
            <a:r>
              <a:rPr b="1"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Daniel Mugaburu</a:t>
            </a:r>
            <a:endParaRPr b="1" sz="1400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ct val="331797"/>
              <a:buNone/>
            </a:pPr>
            <a:r>
              <a:rPr i="1"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Metadata Technical Assistant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ct val="331797"/>
              <a:buNone/>
            </a:pPr>
            <a:r>
              <a:rPr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daniel.mugaburu@yale.edu</a:t>
            </a:r>
            <a:endParaRPr sz="1400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331797"/>
              <a:buNone/>
            </a:pPr>
            <a:r>
              <a:t/>
            </a:r>
            <a:endParaRPr sz="1400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ct val="331797"/>
              <a:buNone/>
            </a:pPr>
            <a:r>
              <a:rPr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Yale University Library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ct val="331797"/>
              <a:buNone/>
            </a:pPr>
            <a:r>
              <a:rPr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New Haven, Connecticut, United States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331797"/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96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96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/>
          </a:p>
        </p:txBody>
      </p:sp>
      <p:pic>
        <p:nvPicPr>
          <p:cNvPr descr="C:\Users\User\Downloads\Logo EALC_2021 small virtual clipart.png" id="107" name="Google Shape;10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4565" y="235792"/>
            <a:ext cx="1656184" cy="1171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EALC\АБВ-РК-2019.png" id="108" name="Google Shape;108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94831" y="575685"/>
            <a:ext cx="741207" cy="5242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1557932227_nu-logo_1080_1080.png" id="109" name="Google Shape;10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18228" y="643687"/>
            <a:ext cx="648072" cy="4562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основной Library (1).png" id="110" name="Google Shape;110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69086" y="559427"/>
            <a:ext cx="753737" cy="68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Template Sequence</a:t>
            </a:r>
            <a:endParaRPr/>
          </a:p>
        </p:txBody>
      </p:sp>
      <p:grpSp>
        <p:nvGrpSpPr>
          <p:cNvPr id="218" name="Google Shape;218;p20"/>
          <p:cNvGrpSpPr/>
          <p:nvPr/>
        </p:nvGrpSpPr>
        <p:grpSpPr>
          <a:xfrm>
            <a:off x="810381" y="1721755"/>
            <a:ext cx="7539000" cy="3120000"/>
            <a:chOff x="810381" y="1721755"/>
            <a:chExt cx="7539000" cy="3120000"/>
          </a:xfrm>
        </p:grpSpPr>
        <p:sp>
          <p:nvSpPr>
            <p:cNvPr id="219" name="Google Shape;219;p20"/>
            <p:cNvSpPr/>
            <p:nvPr/>
          </p:nvSpPr>
          <p:spPr>
            <a:xfrm>
              <a:off x="810381" y="1721755"/>
              <a:ext cx="7539000" cy="3120000"/>
            </a:xfrm>
            <a:prstGeom prst="rect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0"/>
            <p:cNvSpPr/>
            <p:nvPr/>
          </p:nvSpPr>
          <p:spPr>
            <a:xfrm>
              <a:off x="4735906" y="1839230"/>
              <a:ext cx="3505200" cy="2871900"/>
            </a:xfrm>
            <a:prstGeom prst="rect">
              <a:avLst/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0"/>
            <p:cNvSpPr/>
            <p:nvPr/>
          </p:nvSpPr>
          <p:spPr>
            <a:xfrm>
              <a:off x="954331" y="1839230"/>
              <a:ext cx="3505200" cy="2871900"/>
            </a:xfrm>
            <a:prstGeom prst="rect">
              <a:avLst/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0"/>
            <p:cNvSpPr/>
            <p:nvPr/>
          </p:nvSpPr>
          <p:spPr>
            <a:xfrm>
              <a:off x="1489556" y="2068005"/>
              <a:ext cx="1227300" cy="789900"/>
            </a:xfrm>
            <a:prstGeom prst="rect">
              <a:avLst/>
            </a:prstGeom>
            <a:solidFill>
              <a:srgbClr val="C9DAF8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20"/>
            <p:cNvSpPr/>
            <p:nvPr/>
          </p:nvSpPr>
          <p:spPr>
            <a:xfrm>
              <a:off x="3153644" y="2068005"/>
              <a:ext cx="1227300" cy="789900"/>
            </a:xfrm>
            <a:prstGeom prst="rect">
              <a:avLst/>
            </a:prstGeom>
            <a:solidFill>
              <a:srgbClr val="C9DAF8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20"/>
            <p:cNvSpPr/>
            <p:nvPr/>
          </p:nvSpPr>
          <p:spPr>
            <a:xfrm>
              <a:off x="4817756" y="2068005"/>
              <a:ext cx="1227300" cy="789900"/>
            </a:xfrm>
            <a:prstGeom prst="rect">
              <a:avLst/>
            </a:prstGeom>
            <a:solidFill>
              <a:srgbClr val="C9DAF8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20"/>
            <p:cNvSpPr/>
            <p:nvPr/>
          </p:nvSpPr>
          <p:spPr>
            <a:xfrm>
              <a:off x="6480989" y="2068005"/>
              <a:ext cx="1227300" cy="789900"/>
            </a:xfrm>
            <a:prstGeom prst="rect">
              <a:avLst/>
            </a:prstGeom>
            <a:solidFill>
              <a:srgbClr val="C9DAF8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20"/>
            <p:cNvSpPr txBox="1"/>
            <p:nvPr/>
          </p:nvSpPr>
          <p:spPr>
            <a:xfrm>
              <a:off x="2280931" y="3141830"/>
              <a:ext cx="1259700" cy="438600"/>
            </a:xfrm>
            <a:prstGeom prst="rect">
              <a:avLst/>
            </a:prstGeom>
            <a:solidFill>
              <a:srgbClr val="FFFF00"/>
            </a:solidFill>
            <a:ln cap="flat" cmpd="sng" w="9525">
              <a:solidFill>
                <a:srgbClr val="000000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expression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27" name="Google Shape;227;p20"/>
            <p:cNvCxnSpPr/>
            <p:nvPr/>
          </p:nvCxnSpPr>
          <p:spPr>
            <a:xfrm rot="5400000">
              <a:off x="3402344" y="2996055"/>
              <a:ext cx="503100" cy="226800"/>
            </a:xfrm>
            <a:prstGeom prst="curvedConnector2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8" name="Google Shape;228;p20"/>
            <p:cNvCxnSpPr/>
            <p:nvPr/>
          </p:nvCxnSpPr>
          <p:spPr>
            <a:xfrm flipH="1" rot="5400000">
              <a:off x="1940581" y="3020780"/>
              <a:ext cx="503100" cy="177600"/>
            </a:xfrm>
            <a:prstGeom prst="curvedConnector2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229" name="Google Shape;229;p20"/>
            <p:cNvCxnSpPr/>
            <p:nvPr/>
          </p:nvCxnSpPr>
          <p:spPr>
            <a:xfrm rot="5400000">
              <a:off x="5122906" y="3025580"/>
              <a:ext cx="503100" cy="189000"/>
            </a:xfrm>
            <a:prstGeom prst="curvedConnector2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0" name="Google Shape;230;p20"/>
            <p:cNvSpPr txBox="1"/>
            <p:nvPr/>
          </p:nvSpPr>
          <p:spPr>
            <a:xfrm>
              <a:off x="5737156" y="3141830"/>
              <a:ext cx="1259700" cy="438600"/>
            </a:xfrm>
            <a:prstGeom prst="rect">
              <a:avLst/>
            </a:prstGeom>
            <a:solidFill>
              <a:srgbClr val="FFFF00"/>
            </a:solidFill>
            <a:ln cap="flat" cmpd="sng" w="9525">
              <a:solidFill>
                <a:srgbClr val="000000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item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31" name="Google Shape;231;p20"/>
            <p:cNvCxnSpPr/>
            <p:nvPr/>
          </p:nvCxnSpPr>
          <p:spPr>
            <a:xfrm rot="5400000">
              <a:off x="6839806" y="3015080"/>
              <a:ext cx="503100" cy="189000"/>
            </a:xfrm>
            <a:prstGeom prst="curvedConnector2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" name="Google Shape;232;p20"/>
            <p:cNvCxnSpPr/>
            <p:nvPr/>
          </p:nvCxnSpPr>
          <p:spPr>
            <a:xfrm flipH="1" rot="5400000">
              <a:off x="5377906" y="3001880"/>
              <a:ext cx="503100" cy="215400"/>
            </a:xfrm>
            <a:prstGeom prst="curvedConnector2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233" name="Google Shape;233;p20"/>
            <p:cNvSpPr txBox="1"/>
            <p:nvPr/>
          </p:nvSpPr>
          <p:spPr>
            <a:xfrm>
              <a:off x="1489532" y="2243655"/>
              <a:ext cx="1227287" cy="4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Superwork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20"/>
            <p:cNvSpPr txBox="1"/>
            <p:nvPr/>
          </p:nvSpPr>
          <p:spPr>
            <a:xfrm>
              <a:off x="3153620" y="2243655"/>
              <a:ext cx="1227300" cy="4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Work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20"/>
            <p:cNvSpPr txBox="1"/>
            <p:nvPr/>
          </p:nvSpPr>
          <p:spPr>
            <a:xfrm>
              <a:off x="4817732" y="2243655"/>
              <a:ext cx="1227323" cy="4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Instance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20"/>
            <p:cNvSpPr txBox="1"/>
            <p:nvPr/>
          </p:nvSpPr>
          <p:spPr>
            <a:xfrm>
              <a:off x="6491746" y="2243655"/>
              <a:ext cx="1172412" cy="434756"/>
            </a:xfrm>
            <a:prstGeom prst="rect">
              <a:avLst/>
            </a:prstGeom>
            <a:solidFill>
              <a:srgbClr val="C9DAF8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Item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37" name="Google Shape;237;p20"/>
            <p:cNvCxnSpPr/>
            <p:nvPr/>
          </p:nvCxnSpPr>
          <p:spPr>
            <a:xfrm>
              <a:off x="2716844" y="2462955"/>
              <a:ext cx="436800" cy="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38" name="Google Shape;238;p20"/>
            <p:cNvCxnSpPr/>
            <p:nvPr/>
          </p:nvCxnSpPr>
          <p:spPr>
            <a:xfrm>
              <a:off x="4380944" y="2462955"/>
              <a:ext cx="436800" cy="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39" name="Google Shape;239;p20"/>
            <p:cNvCxnSpPr/>
            <p:nvPr/>
          </p:nvCxnSpPr>
          <p:spPr>
            <a:xfrm>
              <a:off x="6045056" y="2462955"/>
              <a:ext cx="425174" cy="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240" name="Google Shape;240;p20"/>
            <p:cNvSpPr txBox="1"/>
            <p:nvPr/>
          </p:nvSpPr>
          <p:spPr>
            <a:xfrm>
              <a:off x="1032656" y="2068005"/>
              <a:ext cx="372000" cy="3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20"/>
            <p:cNvSpPr txBox="1"/>
            <p:nvPr/>
          </p:nvSpPr>
          <p:spPr>
            <a:xfrm>
              <a:off x="2749256" y="2068005"/>
              <a:ext cx="372000" cy="3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20"/>
            <p:cNvSpPr txBox="1"/>
            <p:nvPr/>
          </p:nvSpPr>
          <p:spPr>
            <a:xfrm>
              <a:off x="4422572" y="2068005"/>
              <a:ext cx="372000" cy="3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20"/>
            <p:cNvSpPr txBox="1"/>
            <p:nvPr/>
          </p:nvSpPr>
          <p:spPr>
            <a:xfrm>
              <a:off x="6071644" y="2068005"/>
              <a:ext cx="372000" cy="3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0"/>
            <p:cNvSpPr txBox="1"/>
            <p:nvPr/>
          </p:nvSpPr>
          <p:spPr>
            <a:xfrm>
              <a:off x="1404656" y="4071555"/>
              <a:ext cx="2615400" cy="50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Subject cataloging</a:t>
              </a:r>
              <a:endParaRPr/>
            </a:p>
          </p:txBody>
        </p:sp>
        <p:sp>
          <p:nvSpPr>
            <p:cNvPr id="245" name="Google Shape;245;p20"/>
            <p:cNvSpPr txBox="1"/>
            <p:nvPr/>
          </p:nvSpPr>
          <p:spPr>
            <a:xfrm>
              <a:off x="5180806" y="4132580"/>
              <a:ext cx="2615400" cy="50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Descriptive cataloging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46" name="Google Shape;246;p20"/>
            <p:cNvCxnSpPr/>
            <p:nvPr/>
          </p:nvCxnSpPr>
          <p:spPr>
            <a:xfrm rot="10800000">
              <a:off x="3804856" y="2862072"/>
              <a:ext cx="215400" cy="503100"/>
            </a:xfrm>
            <a:prstGeom prst="curvedConnector2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247" name="Google Shape;247;p20"/>
            <p:cNvSpPr txBox="1"/>
            <p:nvPr/>
          </p:nvSpPr>
          <p:spPr>
            <a:xfrm>
              <a:off x="4020256" y="3152330"/>
              <a:ext cx="1259700" cy="438600"/>
            </a:xfrm>
            <a:prstGeom prst="rect">
              <a:avLst/>
            </a:prstGeom>
            <a:solidFill>
              <a:srgbClr val="FFFF00"/>
            </a:solidFill>
            <a:ln cap="flat" cmpd="sng" w="9525">
              <a:solidFill>
                <a:srgbClr val="000000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instance</a:t>
              </a: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511261"/>
            <a:ext cx="9144000" cy="3835477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1"/>
          <p:cNvSpPr txBox="1"/>
          <p:nvPr/>
        </p:nvSpPr>
        <p:spPr>
          <a:xfrm>
            <a:off x="1163783" y="2208812"/>
            <a:ext cx="4572000" cy="24622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Insert the template identifier.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Sinopia: Superwork (</a:t>
            </a:r>
            <a:r>
              <a:rPr i="1" lang="en-US"/>
              <a:t>RDA Work</a:t>
            </a:r>
            <a:r>
              <a:rPr lang="en-US"/>
              <a:t>)</a:t>
            </a:r>
            <a:endParaRPr/>
          </a:p>
        </p:txBody>
      </p:sp>
      <p:graphicFrame>
        <p:nvGraphicFramePr>
          <p:cNvPr id="259" name="Google Shape;259;p22"/>
          <p:cNvGraphicFramePr/>
          <p:nvPr/>
        </p:nvGraphicFramePr>
        <p:xfrm>
          <a:off x="2056143" y="16288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{B6E4B295-4F50-4FBC-B3A4-B371EB0DF30C}</a:tableStyleId>
              </a:tblPr>
              <a:tblGrid>
                <a:gridCol w="2515850"/>
                <a:gridCol w="2515850"/>
              </a:tblGrid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Name in Sinopia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MARC 21 Codes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contribution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1XX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title information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130, 240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classification number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050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original language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008:35-37, 041, 546$a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origin date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008:07-14, 046, 26X$c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place of origin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008:15-17, 370$g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subjects 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6XX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genre/form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008:33, 380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admin metadata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cabecera, 005, 040, etc.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75381"/>
            <a:ext cx="9144000" cy="5307238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3"/>
          <p:cNvSpPr txBox="1"/>
          <p:nvPr/>
        </p:nvSpPr>
        <p:spPr>
          <a:xfrm>
            <a:off x="3395227" y="2169132"/>
            <a:ext cx="4572000" cy="24622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Input author (person).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42071"/>
            <a:ext cx="9144000" cy="5373858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4"/>
          <p:cNvSpPr txBox="1"/>
          <p:nvPr/>
        </p:nvSpPr>
        <p:spPr>
          <a:xfrm>
            <a:off x="4367604" y="2952487"/>
            <a:ext cx="4572000" cy="24622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author appears in the results as structured data. Click on the name.</a:t>
            </a:r>
            <a:endParaRPr/>
          </a:p>
        </p:txBody>
      </p:sp>
      <p:sp>
        <p:nvSpPr>
          <p:cNvPr id="272" name="Google Shape;272;p24"/>
          <p:cNvSpPr/>
          <p:nvPr/>
        </p:nvSpPr>
        <p:spPr>
          <a:xfrm rot="10800000">
            <a:off x="3845508" y="2952487"/>
            <a:ext cx="403761" cy="22563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42071"/>
            <a:ext cx="9144000" cy="5373858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5"/>
          <p:cNvSpPr txBox="1"/>
          <p:nvPr/>
        </p:nvSpPr>
        <p:spPr>
          <a:xfrm>
            <a:off x="4691867" y="2413071"/>
            <a:ext cx="4343400" cy="24622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Once selected, the entity is displayed in the form.</a:t>
            </a:r>
            <a:endParaRPr/>
          </a:p>
        </p:txBody>
      </p:sp>
      <p:sp>
        <p:nvSpPr>
          <p:cNvPr id="279" name="Google Shape;279;p25"/>
          <p:cNvSpPr/>
          <p:nvPr/>
        </p:nvSpPr>
        <p:spPr>
          <a:xfrm rot="10800000">
            <a:off x="4168239" y="2413071"/>
            <a:ext cx="403761" cy="22563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42071"/>
            <a:ext cx="9144000" cy="5373858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26"/>
          <p:cNvSpPr txBox="1"/>
          <p:nvPr/>
        </p:nvSpPr>
        <p:spPr>
          <a:xfrm>
            <a:off x="4363548" y="3045586"/>
            <a:ext cx="4343400" cy="40011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If the person is not registered in the lookup source, the name can be added as a string literal by clicking on “Authorized Access Point.”</a:t>
            </a:r>
            <a:endParaRPr/>
          </a:p>
        </p:txBody>
      </p:sp>
      <p:sp>
        <p:nvSpPr>
          <p:cNvPr id="286" name="Google Shape;286;p26"/>
          <p:cNvSpPr/>
          <p:nvPr/>
        </p:nvSpPr>
        <p:spPr>
          <a:xfrm rot="10800000">
            <a:off x="3818262" y="3132825"/>
            <a:ext cx="403761" cy="22563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26"/>
          <p:cNvSpPr/>
          <p:nvPr/>
        </p:nvSpPr>
        <p:spPr>
          <a:xfrm>
            <a:off x="2420466" y="2904646"/>
            <a:ext cx="637495" cy="254940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42071"/>
            <a:ext cx="9144000" cy="5373858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7"/>
          <p:cNvSpPr txBox="1"/>
          <p:nvPr/>
        </p:nvSpPr>
        <p:spPr>
          <a:xfrm>
            <a:off x="4891936" y="2944386"/>
            <a:ext cx="4114800" cy="24622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Name recorded as a literal.</a:t>
            </a:r>
            <a:endParaRPr/>
          </a:p>
        </p:txBody>
      </p:sp>
      <p:sp>
        <p:nvSpPr>
          <p:cNvPr id="294" name="Google Shape;294;p27"/>
          <p:cNvSpPr/>
          <p:nvPr/>
        </p:nvSpPr>
        <p:spPr>
          <a:xfrm rot="10800000">
            <a:off x="4368164" y="2954680"/>
            <a:ext cx="403761" cy="22563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Sinopia: Work (</a:t>
            </a:r>
            <a:r>
              <a:rPr i="1" lang="en-US"/>
              <a:t>RDA Expression</a:t>
            </a:r>
            <a:r>
              <a:rPr lang="en-US"/>
              <a:t>)</a:t>
            </a:r>
            <a:endParaRPr/>
          </a:p>
        </p:txBody>
      </p:sp>
      <p:graphicFrame>
        <p:nvGraphicFramePr>
          <p:cNvPr id="300" name="Google Shape;300;p28"/>
          <p:cNvGraphicFramePr/>
          <p:nvPr/>
        </p:nvGraphicFramePr>
        <p:xfrm>
          <a:off x="2056143" y="145865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{B6E4B295-4F50-4FBC-B3A4-B371EB0DF30C}</a:tableStyleId>
              </a:tblPr>
              <a:tblGrid>
                <a:gridCol w="2515850"/>
                <a:gridCol w="2515850"/>
              </a:tblGrid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Name in Sinopia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MARC 21 Codes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contribution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7XX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title information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240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summary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520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content type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336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language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008:35-37, 041, 546$a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origin date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008:7-14, 046, 26X$c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script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546$b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illustrative content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008:18-21, 006:01-04, 300$b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admin metadata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cabecera, 005, 040, etc.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82782"/>
            <a:ext cx="9144000" cy="5292436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29"/>
          <p:cNvSpPr/>
          <p:nvPr/>
        </p:nvSpPr>
        <p:spPr>
          <a:xfrm>
            <a:off x="34505" y="1843786"/>
            <a:ext cx="2208811" cy="459497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29"/>
          <p:cNvSpPr txBox="1"/>
          <p:nvPr/>
        </p:nvSpPr>
        <p:spPr>
          <a:xfrm>
            <a:off x="2585469" y="2633530"/>
            <a:ext cx="4572000" cy="246221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Input the hyperlink to the corresponding Superwork entity.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Presentation Outline</a:t>
            </a:r>
            <a:endParaRPr/>
          </a:p>
        </p:txBody>
      </p:sp>
      <p:sp>
        <p:nvSpPr>
          <p:cNvPr id="116" name="Google Shape;116;p3"/>
          <p:cNvSpPr txBox="1"/>
          <p:nvPr>
            <p:ph idx="1" type="body"/>
          </p:nvPr>
        </p:nvSpPr>
        <p:spPr>
          <a:xfrm>
            <a:off x="1187624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6634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US"/>
              <a:t>Context and overview of the project</a:t>
            </a:r>
            <a:endParaRPr/>
          </a:p>
          <a:p>
            <a:pPr indent="-457200" lvl="0" marL="466344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US"/>
              <a:t>Introduction to BIBFRAME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BIBFRAME and MARC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BIBFRAME and RDA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BIBFRAME and extensions</a:t>
            </a:r>
            <a:endParaRPr/>
          </a:p>
          <a:p>
            <a:pPr indent="-457200" lvl="0" marL="466344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US"/>
              <a:t>Introduction to the Sinopia Editor</a:t>
            </a:r>
            <a:endParaRPr/>
          </a:p>
          <a:p>
            <a:pPr indent="-457200" lvl="0" marL="466344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US"/>
              <a:t>Conclusions</a:t>
            </a:r>
            <a:endParaRPr baseline="30000"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Sinopia: Instance (</a:t>
            </a:r>
            <a:r>
              <a:rPr i="1" lang="en-US"/>
              <a:t>RDA Manifestation</a:t>
            </a:r>
            <a:r>
              <a:rPr lang="en-US"/>
              <a:t>)</a:t>
            </a:r>
            <a:endParaRPr/>
          </a:p>
        </p:txBody>
      </p:sp>
      <p:graphicFrame>
        <p:nvGraphicFramePr>
          <p:cNvPr id="313" name="Google Shape;313;p30"/>
          <p:cNvGraphicFramePr/>
          <p:nvPr/>
        </p:nvGraphicFramePr>
        <p:xfrm>
          <a:off x="2056143" y="141763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{B6E4B295-4F50-4FBC-B3A4-B371EB0DF30C}</a:tableStyleId>
              </a:tblPr>
              <a:tblGrid>
                <a:gridCol w="2515850"/>
                <a:gridCol w="2515850"/>
              </a:tblGrid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Name in Sinopia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MARC 21 Codes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identifiers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020, 022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title information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245$a, etc.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statement of responsibility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245$c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publication, etc.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26X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transcribed publication, etc.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26X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extent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300$a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dimensions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300$c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admin metadata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cabecera, 005, 040, etc.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Sinopia: Item (</a:t>
            </a:r>
            <a:r>
              <a:rPr i="1" lang="en-US"/>
              <a:t>RDA Item</a:t>
            </a:r>
            <a:r>
              <a:rPr lang="en-US"/>
              <a:t>)</a:t>
            </a:r>
            <a:endParaRPr/>
          </a:p>
        </p:txBody>
      </p:sp>
      <p:graphicFrame>
        <p:nvGraphicFramePr>
          <p:cNvPr id="319" name="Google Shape;319;p31"/>
          <p:cNvGraphicFramePr/>
          <p:nvPr/>
        </p:nvGraphicFramePr>
        <p:xfrm>
          <a:off x="2056143" y="141763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{B6E4B295-4F50-4FBC-B3A4-B371EB0DF30C}</a:tableStyleId>
              </a:tblPr>
              <a:tblGrid>
                <a:gridCol w="2515850"/>
                <a:gridCol w="2515850"/>
              </a:tblGrid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Name in Sinopia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MARC 21 Codes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held by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item identifiers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Voyager location code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852 (holdings data)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lending information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custodial history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561 (bibliographic or holdings data)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contribution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5XX (bibliographic) or other local fields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enumeration and chronology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863-865 (holdings data)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4386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admin metadata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leader, 005, 040, etc.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Challenges and Next Steps</a:t>
            </a:r>
            <a:endParaRPr/>
          </a:p>
        </p:txBody>
      </p:sp>
      <p:sp>
        <p:nvSpPr>
          <p:cNvPr id="325" name="Google Shape;325;p32"/>
          <p:cNvSpPr txBox="1"/>
          <p:nvPr>
            <p:ph idx="1" type="body"/>
          </p:nvPr>
        </p:nvSpPr>
        <p:spPr>
          <a:xfrm>
            <a:off x="914400" y="1628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Sinopia is still in development.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To see the real benefits of linked data, a greater level of integration into core workflows is needed.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Transitioning from a model of individual MARC records to a new model based on linked data will take time.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Making this transition requires investments in resources, staff, and training.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331" name="Google Shape;331;p33"/>
          <p:cNvSpPr txBox="1"/>
          <p:nvPr>
            <p:ph idx="1" type="body"/>
          </p:nvPr>
        </p:nvSpPr>
        <p:spPr>
          <a:xfrm>
            <a:off x="914400" y="1628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BIBFRAME represents a more flexible and extensible approach to cataloging.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However, adapting to new tools, such as Sinopia, requires significant effort.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We observed that it took almost twice as long to catalog a resource in Sinopia than in MARC 21.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To advance in the implementation of better, more useful metadata, everyone needs to work together, across institutions.</a:t>
            </a:r>
            <a:endParaRPr/>
          </a:p>
          <a:p>
            <a:pPr indent="-15494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4"/>
          <p:cNvSpPr/>
          <p:nvPr/>
        </p:nvSpPr>
        <p:spPr>
          <a:xfrm>
            <a:off x="1660009" y="2420863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June 29-30, 2021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34"/>
          <p:cNvSpPr/>
          <p:nvPr/>
        </p:nvSpPr>
        <p:spPr>
          <a:xfrm>
            <a:off x="1796808" y="1559694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Eurasian Academic Libraries Conference – 2021</a:t>
            </a:r>
            <a:endParaRPr b="1" sz="1600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“Contemporary Trends in Information Organization in the Academic Library Environment” </a:t>
            </a:r>
            <a:endParaRPr/>
          </a:p>
        </p:txBody>
      </p:sp>
      <p:sp>
        <p:nvSpPr>
          <p:cNvPr id="338" name="Google Shape;338;p34"/>
          <p:cNvSpPr txBox="1"/>
          <p:nvPr>
            <p:ph type="ctrTitle"/>
          </p:nvPr>
        </p:nvSpPr>
        <p:spPr>
          <a:xfrm>
            <a:off x="1017409" y="295075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Arial"/>
              <a:buNone/>
            </a:pPr>
            <a:r>
              <a:rPr b="1" lang="en-US" sz="3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THANK YOU FOR LISTENING!</a:t>
            </a:r>
            <a:endParaRPr sz="3200"/>
          </a:p>
        </p:txBody>
      </p:sp>
      <p:sp>
        <p:nvSpPr>
          <p:cNvPr id="339" name="Google Shape;339;p34"/>
          <p:cNvSpPr txBox="1"/>
          <p:nvPr>
            <p:ph idx="1" type="subTitle"/>
          </p:nvPr>
        </p:nvSpPr>
        <p:spPr>
          <a:xfrm>
            <a:off x="1746409" y="4725144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ts val="3600"/>
              <a:buNone/>
            </a:pPr>
            <a:r>
              <a:rPr b="1"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Timothy A. Thompson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ts val="3600"/>
              <a:buNone/>
            </a:pPr>
            <a:r>
              <a:rPr i="1"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Librarian for Applied Metadata Research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ts val="3600"/>
              <a:buNone/>
            </a:pPr>
            <a:r>
              <a:rPr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Yale University Library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ts val="3600"/>
              <a:buNone/>
            </a:pPr>
            <a:r>
              <a:rPr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New Haven, Connecticut, United States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5739"/>
              </a:buClr>
              <a:buSzPts val="3600"/>
              <a:buNone/>
            </a:pPr>
            <a:r>
              <a:rPr lang="en-US" sz="1400">
                <a:solidFill>
                  <a:srgbClr val="935739"/>
                </a:solidFill>
                <a:latin typeface="Arial"/>
                <a:ea typeface="Arial"/>
                <a:cs typeface="Arial"/>
                <a:sym typeface="Arial"/>
              </a:rPr>
              <a:t>timothy.thompson@yale.edu</a:t>
            </a:r>
            <a:endParaRPr sz="1400">
              <a:solidFill>
                <a:srgbClr val="93573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600"/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C:\Users\User\Downloads\Logo EALC_2021 small virtual clipart.png" id="340" name="Google Shape;34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4565" y="235792"/>
            <a:ext cx="1656184" cy="1171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EALC\АБВ-РК-2019.png" id="341" name="Google Shape;341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94831" y="575685"/>
            <a:ext cx="741207" cy="5242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1557932227_nu-logo_1080_1080.png" id="342" name="Google Shape;342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18228" y="643687"/>
            <a:ext cx="648072" cy="4562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ownloads\основной Library (1).png" id="343" name="Google Shape;343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69086" y="559427"/>
            <a:ext cx="753737" cy="68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Context and overview of the project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Linked Data for Production Project (LD4P2)</a:t>
            </a:r>
            <a:endParaRPr/>
          </a:p>
        </p:txBody>
      </p:sp>
      <p:sp>
        <p:nvSpPr>
          <p:cNvPr id="127" name="Google Shape;127;p5"/>
          <p:cNvSpPr txBox="1"/>
          <p:nvPr>
            <p:ph idx="1" type="body"/>
          </p:nvPr>
        </p:nvSpPr>
        <p:spPr>
          <a:xfrm>
            <a:off x="914400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Two-year Project (2018–2020), funded by a grant from the Andrew W. Mellon Foundation.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Managed by Stanford University.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Focused on building a community of practice.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16 other research libraries participated in the project.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Stanford was responsible for creating a new cataloging tool (the Sinopia Editor) for the participating libraries.</a:t>
            </a:r>
            <a:endParaRPr/>
          </a:p>
          <a:p>
            <a:pPr indent="-15494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Goals of Yale’s LD4P2 Subproject</a:t>
            </a:r>
            <a:endParaRPr/>
          </a:p>
        </p:txBody>
      </p:sp>
      <p:sp>
        <p:nvSpPr>
          <p:cNvPr id="133" name="Google Shape;133;p6"/>
          <p:cNvSpPr txBox="1"/>
          <p:nvPr>
            <p:ph idx="1" type="body"/>
          </p:nvPr>
        </p:nvSpPr>
        <p:spPr>
          <a:xfrm>
            <a:off x="914400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6634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US"/>
              <a:t>Lay the foundation for workflows based on linked data standards.</a:t>
            </a:r>
            <a:endParaRPr/>
          </a:p>
          <a:p>
            <a:pPr indent="-457200" lvl="0" marL="466344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US"/>
              <a:t>Create descriptive metadata using BIBFRAME and the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Art and Rare Materials Ontology</a:t>
            </a:r>
            <a:r>
              <a:rPr lang="en-US"/>
              <a:t> (ARM).</a:t>
            </a:r>
            <a:endParaRPr/>
          </a:p>
          <a:p>
            <a:pPr indent="-457200" lvl="0" marL="466344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US"/>
              <a:t>Explore possibilities for search, discovery, and data visualization in the context of the Semantic Web.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Yale’s LD4P2 Subproject</a:t>
            </a:r>
            <a:endParaRPr/>
          </a:p>
        </p:txBody>
      </p:sp>
      <p:sp>
        <p:nvSpPr>
          <p:cNvPr id="139" name="Google Shape;139;p7"/>
          <p:cNvSpPr txBox="1"/>
          <p:nvPr>
            <p:ph idx="1" type="body"/>
          </p:nvPr>
        </p:nvSpPr>
        <p:spPr>
          <a:xfrm>
            <a:off x="914400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Joint project between the technical services departments of the Central Library and the Beinecke Rare Book &amp; Manuscript Library.</a:t>
            </a:r>
            <a:endParaRPr/>
          </a:p>
          <a:p>
            <a:pPr indent="-285750" lvl="1" marL="742950" rtl="0" algn="l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sz="2000"/>
              <a:t>Tim Thompson, responsible for the Central Library</a:t>
            </a:r>
            <a:endParaRPr/>
          </a:p>
          <a:p>
            <a:pPr indent="-285750" lvl="1" marL="742950" rtl="0" algn="l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sz="2000"/>
              <a:t>Audrey Pearson, responsible for the Beinecke Library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Divided into three groups:</a:t>
            </a:r>
            <a:endParaRPr/>
          </a:p>
          <a:p>
            <a:pPr indent="-285750" lvl="1" marL="742950" rtl="0" algn="l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b="1" lang="en-US" sz="2000"/>
              <a:t>Leadership Team</a:t>
            </a:r>
            <a:endParaRPr/>
          </a:p>
          <a:p>
            <a:pPr indent="-228600" lvl="2" marL="1143000" rtl="0" algn="l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000"/>
              <a:t>5 people who helped manage the project</a:t>
            </a:r>
            <a:endParaRPr/>
          </a:p>
          <a:p>
            <a:pPr indent="-285750" lvl="1" marL="742950" rtl="0" algn="l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b="1" lang="en-US" sz="2000"/>
              <a:t>Metadata Creation Team</a:t>
            </a:r>
            <a:endParaRPr/>
          </a:p>
          <a:p>
            <a:pPr indent="-228600" lvl="2" marL="1143000" rtl="0" algn="l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000"/>
              <a:t>20 people, incluiding professionals and paraprofessionals</a:t>
            </a:r>
            <a:endParaRPr/>
          </a:p>
          <a:p>
            <a:pPr indent="-285750" lvl="1" marL="742950" rtl="0" algn="l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b="1" lang="en-US" sz="2000"/>
              <a:t>Advisory Team</a:t>
            </a:r>
            <a:endParaRPr/>
          </a:p>
          <a:p>
            <a:pPr indent="-228600" lvl="2" marL="1143000" rtl="0" algn="l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000"/>
              <a:t>10 people who advised the project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Changes to the Original Timeline</a:t>
            </a:r>
            <a:endParaRPr/>
          </a:p>
        </p:txBody>
      </p:sp>
      <p:sp>
        <p:nvSpPr>
          <p:cNvPr id="145" name="Google Shape;145;p8"/>
          <p:cNvSpPr txBox="1"/>
          <p:nvPr>
            <p:ph idx="1" type="body"/>
          </p:nvPr>
        </p:nvSpPr>
        <p:spPr>
          <a:xfrm>
            <a:off x="914400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We had planned to complete a year of cataloging in Sinopia (from April 2019 to April 2020).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However, development of the editor was delayed, and we did not begin until February 2020.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With the arrival of the COVID-19 pandemic, our expected time for cataloging was shortened further.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In the end, we were able to catalog over 200 items in total.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We completed the project in August 2020.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Introduction to BIBFRAME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2021-05-25T08:45:53Z</dcterms:created>
  <dc:creator>Пользователь Windows</dc:creator>
</cp:coreProperties>
</file>