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8" r:id="rId4"/>
    <p:sldId id="269" r:id="rId5"/>
    <p:sldId id="264" r:id="rId6"/>
    <p:sldId id="265" r:id="rId7"/>
    <p:sldId id="270" r:id="rId8"/>
    <p:sldId id="266" r:id="rId9"/>
    <p:sldId id="271" r:id="rId10"/>
    <p:sldId id="272" r:id="rId11"/>
    <p:sldId id="273" r:id="rId12"/>
    <p:sldId id="268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FF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7801-18A1-47D1-8F78-47EFBDCE106F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191D-8B84-4B67-82F9-752902B1F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7801-18A1-47D1-8F78-47EFBDCE106F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191D-8B84-4B67-82F9-752902B1F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22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7801-18A1-47D1-8F78-47EFBDCE106F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191D-8B84-4B67-82F9-752902B1F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165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7801-18A1-47D1-8F78-47EFBDCE106F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191D-8B84-4B67-82F9-752902B1F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37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7801-18A1-47D1-8F78-47EFBDCE106F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191D-8B84-4B67-82F9-752902B1F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879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7801-18A1-47D1-8F78-47EFBDCE106F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191D-8B84-4B67-82F9-752902B1F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694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7801-18A1-47D1-8F78-47EFBDCE106F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191D-8B84-4B67-82F9-752902B1F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423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7801-18A1-47D1-8F78-47EFBDCE106F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191D-8B84-4B67-82F9-752902B1F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498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7801-18A1-47D1-8F78-47EFBDCE106F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191D-8B84-4B67-82F9-752902B1F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937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7801-18A1-47D1-8F78-47EFBDCE106F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191D-8B84-4B67-82F9-752902B1F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91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7801-18A1-47D1-8F78-47EFBDCE106F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191D-8B84-4B67-82F9-752902B1F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492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67801-18A1-47D1-8F78-47EFBDCE106F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8191D-8B84-4B67-82F9-752902B1F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560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4.png"/><Relationship Id="rId7" Type="http://schemas.openxmlformats.org/officeDocument/2006/relationships/image" Target="../media/image1.png"/><Relationship Id="rId12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5.jpeg"/><Relationship Id="rId5" Type="http://schemas.openxmlformats.org/officeDocument/2006/relationships/image" Target="../media/image16.png"/><Relationship Id="rId10" Type="http://schemas.openxmlformats.org/officeDocument/2006/relationships/image" Target="../media/image4.jpeg"/><Relationship Id="rId4" Type="http://schemas.openxmlformats.org/officeDocument/2006/relationships/image" Target="../media/image15.png"/><Relationship Id="rId9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alibaba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mu.edu/maty/materials/Nanostructured-materials/carbon-nanostructures.html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36168"/>
            <a:ext cx="9138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Lithium Sulfur Battery: Current Status and Future Prospects.</a:t>
            </a:r>
          </a:p>
        </p:txBody>
      </p:sp>
      <p:pic>
        <p:nvPicPr>
          <p:cNvPr id="16" name="Picture 15" descr="LOGO FINA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58"/>
          <a:stretch/>
        </p:blipFill>
        <p:spPr bwMode="auto">
          <a:xfrm>
            <a:off x="3279316" y="1531"/>
            <a:ext cx="3042568" cy="1003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69277" y="1905000"/>
            <a:ext cx="8305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Toru Hara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1,2,3</a:t>
            </a:r>
          </a:p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Mr.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Aishuak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Konarov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Almagul Mentbayeva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1,3</a:t>
            </a:r>
          </a:p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Indira Kurmanbayeva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Prof. Zhumabay Bakenov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1,2,3</a:t>
            </a:r>
          </a:p>
          <a:p>
            <a:pPr algn="ctr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Institute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Batteries</a:t>
            </a:r>
          </a:p>
          <a:p>
            <a:pPr algn="ctr"/>
            <a:r>
              <a:rPr lang="en-US" sz="2400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Nazarbayev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Research and Innovation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  <a:p>
            <a:pPr algn="ctr"/>
            <a:r>
              <a:rPr lang="en-US" sz="2400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Nazarbayev University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184" y="5860661"/>
            <a:ext cx="2915412" cy="633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860661"/>
            <a:ext cx="990600" cy="997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990601" y="5860661"/>
            <a:ext cx="3809999" cy="997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Ministry of Education and Science of Republic of Kazakhstan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NU_RIS_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184" y="35227"/>
            <a:ext cx="3089039" cy="1028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032" name="Picture 8" descr="Nazarbayev_University_Official_Logoty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9" r="6613" b="14902"/>
          <a:stretch>
            <a:fillRect/>
          </a:stretch>
        </p:blipFill>
        <p:spPr bwMode="auto">
          <a:xfrm>
            <a:off x="57150" y="0"/>
            <a:ext cx="2838450" cy="782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550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128296"/>
              </p:ext>
            </p:extLst>
          </p:nvPr>
        </p:nvGraphicFramePr>
        <p:xfrm>
          <a:off x="381000" y="838200"/>
          <a:ext cx="83820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Challenging issues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Solutions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 mass-loading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specific-area carbon-based current collector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2723" y="3126432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u="sng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Cathode composite coating </a:t>
            </a:r>
            <a:r>
              <a:rPr lang="en-US" sz="2400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onto/into high specific-area carbon-based current </a:t>
            </a:r>
            <a:r>
              <a:rPr lang="en-US" sz="2400" u="sng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collector</a:t>
            </a:r>
            <a:endParaRPr lang="en-US" sz="2400" u="sng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ight Arrow 6"/>
          <p:cNvSpPr/>
          <p:nvPr/>
        </p:nvSpPr>
        <p:spPr>
          <a:xfrm flipH="1">
            <a:off x="4419600" y="2286000"/>
            <a:ext cx="457200" cy="381000"/>
          </a:xfrm>
          <a:prstGeom prst="right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24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686121"/>
              </p:ext>
            </p:extLst>
          </p:nvPr>
        </p:nvGraphicFramePr>
        <p:xfrm>
          <a:off x="381000" y="304800"/>
          <a:ext cx="83820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Challenging issues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Solutions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 mass-loading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specific-area carbon-based current collector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919" y="2362200"/>
            <a:ext cx="6022081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8600" y="2667000"/>
            <a:ext cx="3124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Cycle performance of Li metal foil | 1.0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LiPF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EC+DEC+EMC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(1/1/1,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v/v/v) | S/PAN/KB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3-mg-sulfur/cm</a:t>
            </a:r>
            <a:r>
              <a:rPr lang="en-US" sz="2000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▪300 </a:t>
            </a:r>
            <a:r>
              <a:rPr lang="el-GR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2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m, 3.6 mAh/cm</a:t>
            </a:r>
            <a:r>
              <a:rPr lang="en-US" sz="2000" baseline="30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cell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0.2 C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ight Arrow 4"/>
          <p:cNvSpPr/>
          <p:nvPr/>
        </p:nvSpPr>
        <p:spPr>
          <a:xfrm flipH="1">
            <a:off x="4419600" y="1752600"/>
            <a:ext cx="457200" cy="381000"/>
          </a:xfrm>
          <a:prstGeom prst="right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047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775496"/>
              </p:ext>
            </p:extLst>
          </p:nvPr>
        </p:nvGraphicFramePr>
        <p:xfrm>
          <a:off x="381000" y="838200"/>
          <a:ext cx="83820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Challenging issues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Solutions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Polysulfides dissolution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Stabilizing agent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2723" y="3126432"/>
            <a:ext cx="8305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Sulfur/poly(acrylonitrile</a:t>
            </a:r>
            <a:r>
              <a:rPr lang="en-US" sz="2400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composite (S/PAN </a:t>
            </a:r>
            <a:r>
              <a:rPr lang="en-US" sz="2400" u="sng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composite) cathode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S/PAN can be used in LiPF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/carbonate-based electrolyte solutions; however, cycle life tends to be around 200-300 cycles (depending on the mass-loading of sulfur, and on anode/cathode mass-loading ratio).</a:t>
            </a: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Cycle life improvement is required.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ight Arrow 4"/>
          <p:cNvSpPr/>
          <p:nvPr/>
        </p:nvSpPr>
        <p:spPr>
          <a:xfrm flipH="1">
            <a:off x="4419600" y="2286000"/>
            <a:ext cx="457200" cy="381000"/>
          </a:xfrm>
          <a:prstGeom prst="right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966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862" y="2286000"/>
            <a:ext cx="91381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all very much.</a:t>
            </a:r>
          </a:p>
          <a:p>
            <a:pPr algn="ctr"/>
            <a:r>
              <a:rPr lang="en-US" sz="24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Kazakhstan with gratitude.</a:t>
            </a:r>
            <a:endParaRPr lang="en-US" sz="24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2786" y="3486329"/>
            <a:ext cx="1461420" cy="1454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8352" y="3543287"/>
            <a:ext cx="1163601" cy="145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3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5202" y="3590667"/>
            <a:ext cx="1181203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3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7798" y="3486329"/>
            <a:ext cx="1190625" cy="1561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716" y="3517479"/>
            <a:ext cx="1258824" cy="1508449"/>
          </a:xfrm>
          <a:prstGeom prst="rect">
            <a:avLst/>
          </a:prstGeom>
        </p:spPr>
      </p:pic>
      <p:pic>
        <p:nvPicPr>
          <p:cNvPr id="22" name="Picture 21" descr="LOGO FINAL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58"/>
          <a:stretch/>
        </p:blipFill>
        <p:spPr bwMode="auto">
          <a:xfrm>
            <a:off x="3012393" y="0"/>
            <a:ext cx="3042568" cy="1003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869" y="1168061"/>
            <a:ext cx="3917342" cy="850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154" y="1021439"/>
            <a:ext cx="990600" cy="997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25" name="Picture 6" descr="NU_RIS_log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961" y="8889"/>
            <a:ext cx="3089039" cy="1028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26" name="Picture 8" descr="Nazarbayev_University_Official_Logotyp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9" r="6613" b="14902"/>
          <a:stretch>
            <a:fillRect/>
          </a:stretch>
        </p:blipFill>
        <p:spPr bwMode="auto">
          <a:xfrm>
            <a:off x="5862" y="110608"/>
            <a:ext cx="2838450" cy="782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20187" y="5486400"/>
            <a:ext cx="6119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Prof. </a:t>
            </a:r>
            <a:r>
              <a:rPr lang="en-US" sz="2400" dirty="0" err="1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Yongguang</a:t>
            </a:r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Zhang (Hebei University of </a:t>
            </a:r>
            <a:r>
              <a:rPr lang="en-US" sz="24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Technology) for your great effort for initiating this project. </a:t>
            </a:r>
            <a:endParaRPr lang="en-US" sz="24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9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36274" y="5389235"/>
            <a:ext cx="1126411" cy="1394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87829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36168"/>
            <a:ext cx="9138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Lithium Sulfur Battery: Current Status and Future Prospects.</a:t>
            </a:r>
          </a:p>
        </p:txBody>
      </p:sp>
      <p:pic>
        <p:nvPicPr>
          <p:cNvPr id="16" name="Picture 15" descr="LOGO FINA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58"/>
          <a:stretch/>
        </p:blipFill>
        <p:spPr bwMode="auto">
          <a:xfrm>
            <a:off x="3279316" y="1531"/>
            <a:ext cx="3042568" cy="1003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44659" y="2415570"/>
            <a:ext cx="830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publication has been made within the Sub-project  #157-2013 which is funded under the Technology Commercialization Project, supported by the World Bank and the Government of the Republic of Kazakhstan.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184" y="5860661"/>
            <a:ext cx="2915412" cy="633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860661"/>
            <a:ext cx="990600" cy="997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990601" y="5860661"/>
            <a:ext cx="3809999" cy="997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Ministry of Education and Science of Republic of Kazakhstan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NU_RIS_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184" y="35227"/>
            <a:ext cx="3089039" cy="1028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032" name="Picture 8" descr="Nazarbayev_University_Official_Logoty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9" r="6613" b="14902"/>
          <a:stretch>
            <a:fillRect/>
          </a:stretch>
        </p:blipFill>
        <p:spPr bwMode="auto">
          <a:xfrm>
            <a:off x="57150" y="0"/>
            <a:ext cx="2838450" cy="782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6481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975877"/>
              </p:ext>
            </p:extLst>
          </p:nvPr>
        </p:nvGraphicFramePr>
        <p:xfrm>
          <a:off x="304800" y="558389"/>
          <a:ext cx="8229601" cy="5852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71152"/>
                <a:gridCol w="1771152"/>
                <a:gridCol w="2150517"/>
                <a:gridCol w="2536780"/>
              </a:tblGrid>
              <a:tr h="459625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Theoretical</a:t>
                      </a:r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Capacity</a:t>
                      </a:r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(mAh/g)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Available capacity</a:t>
                      </a:r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(mAh/g)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Cost/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capacity</a:t>
                      </a:r>
                    </a:p>
                    <a:p>
                      <a:pPr algn="ctr"/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(USD/</a:t>
                      </a:r>
                      <a:r>
                        <a:rPr lang="en-US" sz="2400" b="1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kAh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067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Graphite</a:t>
                      </a:r>
                    </a:p>
                    <a:p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372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372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4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endParaRPr lang="en-US" sz="24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  <a:endParaRPr lang="en-US" sz="2400" b="1" baseline="30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52052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LiCoO</a:t>
                      </a:r>
                      <a:r>
                        <a:rPr lang="en-US" sz="24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endParaRPr lang="en-US" sz="2400" b="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b="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b="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274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4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endParaRPr lang="en-US" sz="24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2400" b="1" baseline="30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52052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Sulfur</a:t>
                      </a:r>
                    </a:p>
                    <a:p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1672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1748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r" defTabSz="41748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r" defTabSz="41748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4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endParaRPr lang="en-US" sz="24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10</a:t>
                      </a:r>
                      <a:r>
                        <a:rPr lang="en-US" sz="2400" b="1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-3</a:t>
                      </a:r>
                      <a:endParaRPr lang="en-US" sz="2400" b="1" baseline="30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-23446" y="0"/>
            <a:ext cx="9138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 for Research: Sulfur is almost free.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23446" y="6334780"/>
            <a:ext cx="9138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Price: </a:t>
            </a:r>
            <a:r>
              <a:rPr lang="en-US" sz="2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28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www.alibaba.com/</a:t>
            </a:r>
            <a:endParaRPr lang="en-US" sz="2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248197"/>
            <a:ext cx="104775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0"/>
            <a:ext cx="1200150" cy="858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5" descr="200mesh natural graphite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71712"/>
            <a:ext cx="120015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650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629203"/>
              </p:ext>
            </p:extLst>
          </p:nvPr>
        </p:nvGraphicFramePr>
        <p:xfrm>
          <a:off x="381000" y="838200"/>
          <a:ext cx="83820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1005840">
                <a:tc gridSpan="2"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Challenging issues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 dendrite growth</a:t>
                      </a: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 Li metal anode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Short circuit failure</a:t>
                      </a:r>
                      <a:endParaRPr lang="en-US" sz="24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Insulating nature of sulfur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 utilization of sulfur</a:t>
                      </a: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(low capacity)</a:t>
                      </a:r>
                      <a:endParaRPr lang="en-US" sz="24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 mass-loading of sulfur</a:t>
                      </a: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(≤ 2 mg/cm</a:t>
                      </a:r>
                      <a:r>
                        <a:rPr lang="en-US" sz="2400" b="0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 capacity</a:t>
                      </a:r>
                      <a:endParaRPr lang="en-US" sz="24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Polysulfides dissolution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Capacity fading</a:t>
                      </a:r>
                      <a:endParaRPr lang="en-US" sz="24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Right Arrow 2"/>
          <p:cNvSpPr/>
          <p:nvPr/>
        </p:nvSpPr>
        <p:spPr>
          <a:xfrm>
            <a:off x="4419600" y="2286000"/>
            <a:ext cx="457200" cy="381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4419600" y="3276600"/>
            <a:ext cx="457200" cy="381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4419600" y="4267200"/>
            <a:ext cx="457200" cy="381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4419600" y="5257800"/>
            <a:ext cx="457200" cy="381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20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219178"/>
              </p:ext>
            </p:extLst>
          </p:nvPr>
        </p:nvGraphicFramePr>
        <p:xfrm>
          <a:off x="381000" y="838200"/>
          <a:ext cx="83820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Challenging issues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Solutions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 dendrite growth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Pre-lithiation of anode</a:t>
                      </a:r>
                      <a:endParaRPr lang="en-US" sz="2400" b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>
                        <a:alpha val="50000"/>
                      </a:srgbClr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Insulating nature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Conducting agent</a:t>
                      </a:r>
                      <a:endParaRPr lang="en-US" sz="2400" b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>
                        <a:alpha val="50000"/>
                      </a:srgbClr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 mass-loading (≤ 2mg/cm</a:t>
                      </a:r>
                      <a:r>
                        <a:rPr lang="en-US" sz="2400" b="0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specific-area carbon-based</a:t>
                      </a:r>
                      <a:r>
                        <a:rPr lang="en-US" sz="2400" b="1" baseline="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</a:t>
                      </a:r>
                      <a:r>
                        <a:rPr lang="en-US" sz="2400" b="1" baseline="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collector</a:t>
                      </a:r>
                      <a:endParaRPr lang="en-US" sz="2400" b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>
                        <a:alpha val="50000"/>
                      </a:srgbClr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Polysulfides dissolution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Stabilizing</a:t>
                      </a:r>
                      <a:r>
                        <a:rPr lang="en-US" sz="2400" b="1" baseline="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agent</a:t>
                      </a:r>
                      <a:endParaRPr lang="en-US" sz="2400" b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Right Arrow 2"/>
          <p:cNvSpPr/>
          <p:nvPr/>
        </p:nvSpPr>
        <p:spPr>
          <a:xfrm flipH="1">
            <a:off x="4419600" y="2286000"/>
            <a:ext cx="457200" cy="381000"/>
          </a:xfrm>
          <a:prstGeom prst="right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 flipH="1">
            <a:off x="4419600" y="3276600"/>
            <a:ext cx="457200" cy="381000"/>
          </a:xfrm>
          <a:prstGeom prst="right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flipH="1">
            <a:off x="4419600" y="4267200"/>
            <a:ext cx="457200" cy="381000"/>
          </a:xfrm>
          <a:prstGeom prst="right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flipH="1">
            <a:off x="4419600" y="5257800"/>
            <a:ext cx="457200" cy="381000"/>
          </a:xfrm>
          <a:prstGeom prst="right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893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803310"/>
              </p:ext>
            </p:extLst>
          </p:nvPr>
        </p:nvGraphicFramePr>
        <p:xfrm>
          <a:off x="381000" y="302568"/>
          <a:ext cx="83820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Challenging issues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Solutions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 dendrite growth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Pre-lithiation of anode</a:t>
                      </a:r>
                      <a:endParaRPr lang="en-US" sz="2400" b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2723" y="2590800"/>
            <a:ext cx="830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Short-circuiting </a:t>
            </a:r>
            <a:r>
              <a:rPr lang="en-US" sz="2400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anode materials to Li metal foil before </a:t>
            </a:r>
            <a:r>
              <a:rPr lang="en-US" sz="2400" u="sng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</a:t>
            </a:r>
          </a:p>
          <a:p>
            <a:pPr algn="ctr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Koksbang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I. Olsen, and J. Barker, U.S. Patent 5,753,388 A, Apr 12, 1995.</a:t>
            </a: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Zhamu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B. Z. Jang, U.S. Patent 8,158,282 B2, Nov 13, 2008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657600" y="6224949"/>
            <a:ext cx="2057400" cy="480651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Magnetic Disk 6"/>
          <p:cNvSpPr/>
          <p:nvPr/>
        </p:nvSpPr>
        <p:spPr>
          <a:xfrm>
            <a:off x="4171950" y="6201504"/>
            <a:ext cx="1028700" cy="351693"/>
          </a:xfrm>
          <a:prstGeom prst="flowChartMagneticDisk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Magnetic Disk 7"/>
          <p:cNvSpPr/>
          <p:nvPr/>
        </p:nvSpPr>
        <p:spPr>
          <a:xfrm>
            <a:off x="4171950" y="6002214"/>
            <a:ext cx="1028700" cy="351693"/>
          </a:xfrm>
          <a:prstGeom prst="flowChartMagneticDisk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Magnetic Disk 8"/>
          <p:cNvSpPr/>
          <p:nvPr/>
        </p:nvSpPr>
        <p:spPr>
          <a:xfrm>
            <a:off x="3657600" y="5434756"/>
            <a:ext cx="2057400" cy="1270844"/>
          </a:xfrm>
          <a:prstGeom prst="flowChartMagneticDisk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lowchart: Magnetic Disk 3"/>
          <p:cNvSpPr/>
          <p:nvPr/>
        </p:nvSpPr>
        <p:spPr>
          <a:xfrm>
            <a:off x="3657600" y="5105400"/>
            <a:ext cx="2057400" cy="1600200"/>
          </a:xfrm>
          <a:prstGeom prst="flowChartMagneticDisk">
            <a:avLst/>
          </a:prstGeom>
          <a:solidFill>
            <a:schemeClr val="bg1">
              <a:lumMod val="95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953000" y="5905500"/>
            <a:ext cx="1371600" cy="2725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953000" y="6443292"/>
            <a:ext cx="1371600" cy="1099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48046" y="5665588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 foil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48046" y="6322364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Anode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667000" y="6002214"/>
            <a:ext cx="1126881" cy="637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84738" y="5626281"/>
            <a:ext cx="16881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Electrolyte solution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ight Arrow 16"/>
          <p:cNvSpPr/>
          <p:nvPr/>
        </p:nvSpPr>
        <p:spPr>
          <a:xfrm flipH="1">
            <a:off x="4317023" y="1676400"/>
            <a:ext cx="457200" cy="381000"/>
          </a:xfrm>
          <a:prstGeom prst="right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41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061912"/>
              </p:ext>
            </p:extLst>
          </p:nvPr>
        </p:nvGraphicFramePr>
        <p:xfrm>
          <a:off x="381000" y="302568"/>
          <a:ext cx="83820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Challenging issues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Solutions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 dendrite growth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Pre-lithiation of anode</a:t>
                      </a:r>
                      <a:endParaRPr lang="en-US" sz="2400" b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81000" y="2438400"/>
            <a:ext cx="838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Voltage profile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cycle performance of </a:t>
            </a:r>
            <a:r>
              <a:rPr lang="en-US" sz="2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pre-lithiated graphite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(10.8-mg-graphite/cm</a:t>
            </a:r>
            <a:r>
              <a:rPr lang="en-US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4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mAh</a:t>
            </a:r>
            <a:r>
              <a:rPr 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/cm</a:t>
            </a:r>
            <a:r>
              <a:rPr lang="en-US" sz="2000" baseline="30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)|1 M LiPF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/EC+DEC+EMC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(1/1/1,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v/v/v)|S/PAN/KB (2-mg-sulfur/cm</a:t>
            </a:r>
            <a:r>
              <a:rPr lang="en-US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2.9 mAh/cm</a:t>
            </a:r>
            <a:r>
              <a:rPr lang="en-US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cell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0.2 C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ight Arrow 4"/>
          <p:cNvSpPr/>
          <p:nvPr/>
        </p:nvSpPr>
        <p:spPr>
          <a:xfrm flipH="1">
            <a:off x="4390292" y="1726223"/>
            <a:ext cx="457200" cy="381000"/>
          </a:xfrm>
          <a:prstGeom prst="right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4" t="7624" r="4240" b="5955"/>
          <a:stretch/>
        </p:blipFill>
        <p:spPr bwMode="auto">
          <a:xfrm>
            <a:off x="351692" y="3638728"/>
            <a:ext cx="4276413" cy="3057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5" t="6013" r="3747" b="5477"/>
          <a:stretch/>
        </p:blipFill>
        <p:spPr bwMode="auto">
          <a:xfrm>
            <a:off x="4847492" y="3638728"/>
            <a:ext cx="4067908" cy="2964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4517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501972"/>
              </p:ext>
            </p:extLst>
          </p:nvPr>
        </p:nvGraphicFramePr>
        <p:xfrm>
          <a:off x="381000" y="838200"/>
          <a:ext cx="83820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Challenging issues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Solutions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Insulating nature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Conducting agent</a:t>
                      </a:r>
                      <a:endParaRPr lang="en-US" sz="2400" b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2723" y="3126432"/>
            <a:ext cx="830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sulfur/poly(acrylonitrile) composite (S/PAN composite</a:t>
            </a:r>
            <a:r>
              <a:rPr lang="en-US" sz="2400" u="sng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en-US" sz="2400" u="sng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Plus carbon black, acetylene black etc.</a:t>
            </a:r>
          </a:p>
          <a:p>
            <a:pPr algn="ctr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nl-N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nl-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Wang, J. Yang, J. Xie, and N. Xu, Adv. Mater., 14, 963 (2002).</a:t>
            </a:r>
          </a:p>
          <a:p>
            <a:pPr algn="just"/>
            <a:r>
              <a:rPr lang="nl-N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nl-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Wang, J. Yang, C. Wan, K. Du, J. Xie, and N. Xu, Adv. Funct. Mater., 13, 487 (2003).</a:t>
            </a:r>
          </a:p>
        </p:txBody>
      </p:sp>
      <p:sp>
        <p:nvSpPr>
          <p:cNvPr id="5" name="Right Arrow 4"/>
          <p:cNvSpPr/>
          <p:nvPr/>
        </p:nvSpPr>
        <p:spPr>
          <a:xfrm flipH="1">
            <a:off x="4419600" y="2286000"/>
            <a:ext cx="457200" cy="381000"/>
          </a:xfrm>
          <a:prstGeom prst="right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838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876114"/>
              </p:ext>
            </p:extLst>
          </p:nvPr>
        </p:nvGraphicFramePr>
        <p:xfrm>
          <a:off x="381000" y="228600"/>
          <a:ext cx="8382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Challenging issues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Solutions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Insulating nature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Conducting agent</a:t>
                      </a:r>
                      <a:endParaRPr lang="en-US" sz="2400" b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" y="1496154"/>
            <a:ext cx="8937625" cy="4466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0" y="5962650"/>
            <a:ext cx="9166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www.cmu.edu/maty/materials/Nanostructured-materials/carbon-nanostructures.html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07956" y="2209800"/>
            <a:ext cx="2043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Cyclized poly(acrylonitrile)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ight Arrow 5"/>
          <p:cNvSpPr/>
          <p:nvPr/>
        </p:nvSpPr>
        <p:spPr>
          <a:xfrm flipH="1">
            <a:off x="4354511" y="762000"/>
            <a:ext cx="457200" cy="381000"/>
          </a:xfrm>
          <a:prstGeom prst="right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276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572</Words>
  <Application>Microsoft Office PowerPoint</Application>
  <PresentationFormat>画面に合わせる (4:3)</PresentationFormat>
  <Paragraphs>169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Hara Toru</dc:creator>
  <cp:lastModifiedBy>thara</cp:lastModifiedBy>
  <cp:revision>43</cp:revision>
  <dcterms:created xsi:type="dcterms:W3CDTF">2014-10-31T05:54:38Z</dcterms:created>
  <dcterms:modified xsi:type="dcterms:W3CDTF">2015-05-27T12:09:08Z</dcterms:modified>
</cp:coreProperties>
</file>