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5" r:id="rId3"/>
    <p:sldId id="264" r:id="rId4"/>
    <p:sldId id="266" r:id="rId5"/>
    <p:sldId id="268" r:id="rId6"/>
    <p:sldId id="270" r:id="rId7"/>
    <p:sldId id="275" r:id="rId8"/>
    <p:sldId id="271" r:id="rId9"/>
    <p:sldId id="274" r:id="rId10"/>
    <p:sldId id="278" r:id="rId11"/>
    <p:sldId id="279" r:id="rId12"/>
    <p:sldId id="273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281E5D"/>
    <a:srgbClr val="D65744"/>
    <a:srgbClr val="4F66AC"/>
    <a:srgbClr val="8CBE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65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57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79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1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0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3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32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76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5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3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6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DD7B-BA56-4777-94FD-161F11579A1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17852-3662-4574-9807-29D9D87EE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9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iskakov.aziz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971405" y="2983952"/>
            <a:ext cx="68611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ОТКРЫТЫЙ ДОСТУП В КАЗАХСТАНЕ</a:t>
            </a:r>
          </a:p>
          <a:p>
            <a:pPr algn="r">
              <a:lnSpc>
                <a:spcPct val="150000"/>
              </a:lnSpc>
            </a:pP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DEAD MAY NEVER DIE</a:t>
            </a:r>
            <a:endParaRPr 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54939" y="4283457"/>
            <a:ext cx="2377639" cy="1297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endParaRPr lang="en-U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ru-RU" sz="2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Искаков</a:t>
            </a:r>
            <a:r>
              <a:rPr lang="ru-RU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Азиз</a:t>
            </a:r>
            <a:endParaRPr lang="en-US" sz="2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34" y="5621806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113777" y="5918637"/>
            <a:ext cx="1963679" cy="650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24.10.2017</a:t>
            </a:r>
            <a:endParaRPr lang="ru-RU" sz="2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634" y="0"/>
            <a:ext cx="6490686" cy="3366983"/>
            <a:chOff x="1634" y="0"/>
            <a:chExt cx="6490686" cy="3366983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4" y="0"/>
              <a:ext cx="6490686" cy="3366983"/>
            </a:xfrm>
            <a:prstGeom prst="rect">
              <a:avLst/>
            </a:prstGeom>
          </p:spPr>
        </p:pic>
        <p:pic>
          <p:nvPicPr>
            <p:cNvPr id="12290" name="Picture 2" descr="Картинки по запросу open access 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4625" y="888855"/>
              <a:ext cx="4484703" cy="158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327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38635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НЕВИДИМАЯ АКАДЕМИЯ НАУК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 КАЗАХСТАН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840247"/>
              </p:ext>
            </p:extLst>
          </p:nvPr>
        </p:nvGraphicFramePr>
        <p:xfrm>
          <a:off x="1282700" y="1572521"/>
          <a:ext cx="9626600" cy="40728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0292">
                  <a:extLst>
                    <a:ext uri="{9D8B030D-6E8A-4147-A177-3AD203B41FA5}">
                      <a16:colId xmlns:a16="http://schemas.microsoft.com/office/drawing/2014/main" val="2152708187"/>
                    </a:ext>
                  </a:extLst>
                </a:gridCol>
                <a:gridCol w="1586977">
                  <a:extLst>
                    <a:ext uri="{9D8B030D-6E8A-4147-A177-3AD203B41FA5}">
                      <a16:colId xmlns:a16="http://schemas.microsoft.com/office/drawing/2014/main" val="1410582370"/>
                    </a:ext>
                  </a:extLst>
                </a:gridCol>
                <a:gridCol w="714139">
                  <a:extLst>
                    <a:ext uri="{9D8B030D-6E8A-4147-A177-3AD203B41FA5}">
                      <a16:colId xmlns:a16="http://schemas.microsoft.com/office/drawing/2014/main" val="3255269145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1811203782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1879785716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2033635177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3525489587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3601777283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784237163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1951056689"/>
                    </a:ext>
                  </a:extLst>
                </a:gridCol>
                <a:gridCol w="609399">
                  <a:extLst>
                    <a:ext uri="{9D8B030D-6E8A-4147-A177-3AD203B41FA5}">
                      <a16:colId xmlns:a16="http://schemas.microsoft.com/office/drawing/2014/main" val="2587702614"/>
                    </a:ext>
                  </a:extLst>
                </a:gridCol>
              </a:tblGrid>
              <a:tr h="2000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Отделение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Уровень членства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Числен.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Researcher ID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ORCID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SPIN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Scopus ID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484869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effectLst/>
                        </a:rPr>
                        <a:t>колво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effectLst/>
                        </a:rPr>
                        <a:t>колво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effectLst/>
                        </a:rPr>
                        <a:t>колво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effectLst/>
                        </a:rPr>
                        <a:t>колво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770164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Науки о Земле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Академики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4%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25%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120810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Члены-корреспонденты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55%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73%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3820223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Отделение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8%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33%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67%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841106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Биология и медицина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Академики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72109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Члены-корреспонденты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535049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Отделение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49%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206385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Химия и технологии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Академики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344996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Члены-корреспонденты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5188846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Отделение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76%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753444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Аграрные науки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Академики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533020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Члены-корреспонденты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5084268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Отделение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49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49%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2649410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Общественные и гуманитарные науки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Академики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42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956423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Члены-корреспонденты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9032422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Отделение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25%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50542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Физика, математика и информатика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Академики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9700812"/>
                  </a:ext>
                </a:extLst>
              </a:tr>
              <a:tr h="58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Члены-корреспонденты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4798754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Отделение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25%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63%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94796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Итого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264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36%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1648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22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6633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BONUS: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КАЗАХСТАНСКИЙ ИНДЕКС НАУЧНОГО ЦИТИРОВАНИЯ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.5</a:t>
            </a:r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697" y="2781100"/>
            <a:ext cx="6410325" cy="1495425"/>
          </a:xfrm>
          <a:prstGeom prst="rect">
            <a:avLst/>
          </a:prstGeom>
        </p:spPr>
      </p:pic>
      <p:pic>
        <p:nvPicPr>
          <p:cNvPr id="1028" name="Picture 4" descr="Картинки по запросу question mark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471" y="2079938"/>
            <a:ext cx="2897746" cy="289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80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336" y="1249251"/>
            <a:ext cx="6029325" cy="536257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1396536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SUMMARY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92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87470" y="3632638"/>
            <a:ext cx="5545108" cy="650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БЛАГОДАРЮ ЗА ВНИМАНИЕ!</a:t>
            </a:r>
            <a:endParaRPr lang="ru-RU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3723" y="4283457"/>
            <a:ext cx="5178855" cy="1297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e-mail: 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iskakov.aziz@gmail.com</a:t>
            </a: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mobile:+7 707 50 90 959</a:t>
            </a: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34" y="5621806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113777" y="5918637"/>
            <a:ext cx="1963679" cy="650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24.10.2017</a:t>
            </a:r>
            <a:endParaRPr lang="ru-RU" sz="2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634" y="0"/>
            <a:ext cx="6490686" cy="3366983"/>
            <a:chOff x="1634" y="0"/>
            <a:chExt cx="6490686" cy="3366983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4" y="0"/>
              <a:ext cx="6490686" cy="3366983"/>
            </a:xfrm>
            <a:prstGeom prst="rect">
              <a:avLst/>
            </a:prstGeom>
          </p:spPr>
        </p:pic>
        <p:pic>
          <p:nvPicPr>
            <p:cNvPr id="17" name="Picture 2" descr="Картинки по запросу open access 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4625" y="888855"/>
              <a:ext cx="4484703" cy="158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915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319831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ТРАДИЦИОННЫЙ СЛАЙД</a:t>
            </a: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77" y="1362270"/>
            <a:ext cx="6730860" cy="29101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8699" y="1361936"/>
            <a:ext cx="4791075" cy="257175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850391" y="4598010"/>
            <a:ext cx="10491217" cy="1723523"/>
            <a:chOff x="228877" y="4162582"/>
            <a:chExt cx="10491217" cy="1723523"/>
          </a:xfrm>
        </p:grpSpPr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877" y="4162582"/>
              <a:ext cx="4629726" cy="883794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8611" y="4450502"/>
              <a:ext cx="5618170" cy="1000675"/>
            </a:xfrm>
            <a:prstGeom prst="rect">
              <a:avLst/>
            </a:prstGeom>
          </p:spPr>
        </p:pic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70206" y="5018556"/>
              <a:ext cx="5349888" cy="867549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6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102784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СЕБЕ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266" name="Picture 2" descr="Картинки по запросу my mom calls me spe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462" y="1494971"/>
            <a:ext cx="4227075" cy="493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39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2710999" cy="866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ОТКРЫТЫЙ ДОСТУП:</a:t>
            </a:r>
            <a:endParaRPr lang="en-US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БАЗОВЫЙ ПРИНЦИП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2" descr="Картинки по запросу коллабор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830" y="1412211"/>
            <a:ext cx="6744340" cy="450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64889" y="5886632"/>
            <a:ext cx="5862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Сотрудничество</a:t>
            </a:r>
          </a:p>
          <a:p>
            <a:pPr algn="ctr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франц. </a:t>
            </a:r>
            <a:r>
              <a:rPr lang="ru-RU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collaboration</a:t>
            </a:r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0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Описание: Описание: Описание: C:\Users\AzizI\Downloads\карта только с цветами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900" y="1412211"/>
            <a:ext cx="8678200" cy="40605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67922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БЕРЛИНСКАЯ ДЕКЛАРАЦИЯ: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ЧЛЕНЫ ИНИЦИАТИВЫ В КАЗАХСТАНЕ НА 19.05.2017 г.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308" y="4949230"/>
            <a:ext cx="33934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Количество поддержавших организаций:</a:t>
            </a:r>
          </a:p>
          <a:p>
            <a:r>
              <a:rPr lang="ru-RU" b="1" dirty="0" smtClean="0">
                <a:solidFill>
                  <a:srgbClr val="4F66A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синий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от 1 до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4;</a:t>
            </a:r>
          </a:p>
          <a:p>
            <a:r>
              <a:rPr lang="ru-RU" b="1" dirty="0" smtClean="0">
                <a:solidFill>
                  <a:srgbClr val="8CBE5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зеленый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от 1 до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20;</a:t>
            </a:r>
          </a:p>
          <a:p>
            <a:r>
              <a:rPr lang="ru-RU" dirty="0" smtClean="0">
                <a:solidFill>
                  <a:srgbClr val="D6574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красный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от 26 до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94.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9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05308" y="1527488"/>
            <a:ext cx="10839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71888"/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ГосПрограмма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Программа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снижения информационного неравенства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2007-2009 гг.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71888"/>
            <a:endParaRPr lang="ru-RU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71888"/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Мероприятие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Формирование электронного государственного библиотечного фонда:</a:t>
            </a:r>
          </a:p>
          <a:p>
            <a:pPr marL="3671888" algn="ctr"/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–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33 000 000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тенге,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USD/KZT ~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120</a:t>
            </a:r>
          </a:p>
          <a:p>
            <a:pPr marL="3671888"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2008 –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200 000 000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тенге,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USD/KZT ~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120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71888"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2009 –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200 000 000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тенге,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USD/KZT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~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150</a:t>
            </a: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Национальная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академическая библиотека Республики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Казахстанская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национальная электронная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библиотека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Электронная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библиотека Национального центра научно-технической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Государственная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научно-техническая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библиотека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Республиканская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межвузовская электронная библиотека</a:t>
            </a:r>
          </a:p>
        </p:txBody>
      </p:sp>
      <p:pic>
        <p:nvPicPr>
          <p:cNvPr id="6146" name="Picture 2" descr="Картинки по запросу герб казахстана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08" y="1412211"/>
            <a:ext cx="3351438" cy="345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5963492" cy="866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ГОСПОЛИТИКА И ОТКРЫТЫЙ ДОСТУП: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ПРОЕКТЫ ОТКРЫТОГО ДОСТУПА В </a:t>
            </a: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КАЗАХСТАНЕ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23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6046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ПРОЕКТЫ ОТКРЫТОГО ДОСТУПА В КАЗАХСТАНЕ: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ОБЩИЕ ЧЕРТЫ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19205" y="1543652"/>
            <a:ext cx="59005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>
              <a:buAutoNum type="arabicPeriod"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Отсутствие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системного подхода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развитии сервисов и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долгосрочных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стратегий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363538" indent="-363538"/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3538" indent="-363538">
              <a:buAutoNum type="arabicPeriod" startAt="2"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Хронические проблемы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развитии.</a:t>
            </a:r>
          </a:p>
          <a:p>
            <a:pPr marL="363538" indent="-363538"/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3538" indent="-363538">
              <a:buAutoNum type="arabicPeriod" startAt="3"/>
            </a:pP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Непривлечение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частных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организаций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управлению проектом.</a:t>
            </a:r>
          </a:p>
          <a:p>
            <a:pPr marL="363538" indent="-363538"/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3538" indent="-363538">
              <a:buAutoNum type="arabicPeriod" startAt="4"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Новые дублирующие проекты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вместо развития существующих.</a:t>
            </a:r>
          </a:p>
          <a:p>
            <a:pPr marL="363538" indent="-363538"/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3538" indent="-363538">
              <a:buAutoNum type="arabicPeriod" startAt="5"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Необходимость регистрации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363538" indent="-363538"/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3538" indent="-363538">
              <a:buAutoNum type="arabicPeriod" startAt="6"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Доступность только с территории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pic>
        <p:nvPicPr>
          <p:cNvPr id="14" name="Picture 4" descr="https://pp.userapi.com/c840238/v840238018/af78/_EuZwW7hZY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2" y="1543652"/>
            <a:ext cx="4882906" cy="488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0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57198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RANKING WEB OF WORLD REPOSITORIES</a:t>
            </a: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РЕПОЗИТОРИИ УНИВЕРСИТЕТОВ КАЗАХСТАНА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689342"/>
              </p:ext>
            </p:extLst>
          </p:nvPr>
        </p:nvGraphicFramePr>
        <p:xfrm>
          <a:off x="1248437" y="1546325"/>
          <a:ext cx="9695126" cy="4880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1336">
                  <a:extLst>
                    <a:ext uri="{9D8B030D-6E8A-4147-A177-3AD203B41FA5}">
                      <a16:colId xmlns:a16="http://schemas.microsoft.com/office/drawing/2014/main" val="3872884213"/>
                    </a:ext>
                  </a:extLst>
                </a:gridCol>
                <a:gridCol w="1645259">
                  <a:extLst>
                    <a:ext uri="{9D8B030D-6E8A-4147-A177-3AD203B41FA5}">
                      <a16:colId xmlns:a16="http://schemas.microsoft.com/office/drawing/2014/main" val="1688447268"/>
                    </a:ext>
                  </a:extLst>
                </a:gridCol>
                <a:gridCol w="1548172">
                  <a:extLst>
                    <a:ext uri="{9D8B030D-6E8A-4147-A177-3AD203B41FA5}">
                      <a16:colId xmlns:a16="http://schemas.microsoft.com/office/drawing/2014/main" val="3498409308"/>
                    </a:ext>
                  </a:extLst>
                </a:gridCol>
                <a:gridCol w="1348778">
                  <a:extLst>
                    <a:ext uri="{9D8B030D-6E8A-4147-A177-3AD203B41FA5}">
                      <a16:colId xmlns:a16="http://schemas.microsoft.com/office/drawing/2014/main" val="1172054928"/>
                    </a:ext>
                  </a:extLst>
                </a:gridCol>
                <a:gridCol w="1391581">
                  <a:extLst>
                    <a:ext uri="{9D8B030D-6E8A-4147-A177-3AD203B41FA5}">
                      <a16:colId xmlns:a16="http://schemas.microsoft.com/office/drawing/2014/main" val="2442390713"/>
                    </a:ext>
                  </a:extLst>
                </a:gridCol>
              </a:tblGrid>
              <a:tr h="5439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организации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Место в </a:t>
                      </a:r>
                      <a:r>
                        <a:rPr lang="en-US" sz="1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Webometrics</a:t>
                      </a:r>
                      <a:endParaRPr lang="ru-RU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OpenDOAR</a:t>
                      </a:r>
                      <a:endParaRPr lang="ru-RU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ROAR</a:t>
                      </a:r>
                      <a:endParaRPr lang="ru-RU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Google </a:t>
                      </a:r>
                      <a:r>
                        <a:rPr lang="en-US" sz="14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Scolar</a:t>
                      </a:r>
                      <a:endParaRPr lang="ru-RU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7990" marR="67990" marT="0" marB="0" anchor="ctr"/>
                </a:tc>
                <a:extLst>
                  <a:ext uri="{0D108BD9-81ED-4DB2-BD59-A6C34878D82A}">
                    <a16:rowId xmlns:a16="http://schemas.microsoft.com/office/drawing/2014/main" val="2441892985"/>
                  </a:ext>
                </a:extLst>
              </a:tr>
              <a:tr h="5439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Казахский национальный университет им. Аль-</a:t>
                      </a:r>
                      <a:r>
                        <a:rPr lang="ru-RU" sz="14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Фараби</a:t>
                      </a:r>
                      <a:endParaRPr lang="ru-RU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7990" marR="679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1546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3885383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Назарбаев университет</a:t>
                      </a:r>
                    </a:p>
                  </a:txBody>
                  <a:tcPr marL="67990" marR="67990" marT="0" marB="0">
                    <a:solidFill>
                      <a:srgbClr val="281E5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1566</a:t>
                      </a:r>
                    </a:p>
                  </a:txBody>
                  <a:tcPr marL="67990" marR="67990" marT="0" marB="0" anchor="ctr">
                    <a:solidFill>
                      <a:srgbClr val="281E5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>
                    <a:solidFill>
                      <a:srgbClr val="281E5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>
                    <a:solidFill>
                      <a:srgbClr val="281E5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>
                    <a:solidFill>
                      <a:srgbClr val="281E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292355"/>
                  </a:ext>
                </a:extLst>
              </a:tr>
              <a:tr h="5439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Казахский национальный университет им. </a:t>
                      </a:r>
                      <a:r>
                        <a:rPr lang="ru-RU" sz="14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Асфендиярова</a:t>
                      </a:r>
                      <a:endParaRPr lang="ru-RU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7990" marR="679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1688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0839644"/>
                  </a:ext>
                </a:extLst>
              </a:tr>
              <a:tr h="5439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Евразийский национальный университет им. Л.Н. Гумилева</a:t>
                      </a:r>
                    </a:p>
                  </a:txBody>
                  <a:tcPr marL="67990" marR="679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1877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/>
                </a:tc>
                <a:extLst>
                  <a:ext uri="{0D108BD9-81ED-4DB2-BD59-A6C34878D82A}">
                    <a16:rowId xmlns:a16="http://schemas.microsoft.com/office/drawing/2014/main" val="1333469372"/>
                  </a:ext>
                </a:extLst>
              </a:tr>
              <a:tr h="5439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Алматы менеджмент университет</a:t>
                      </a:r>
                    </a:p>
                  </a:txBody>
                  <a:tcPr marL="67990" marR="679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2062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</a:t>
                      </a:r>
                    </a:p>
                  </a:txBody>
                  <a:tcPr marL="67990" marR="67990" marT="0" marB="0" anchor="ctr"/>
                </a:tc>
                <a:extLst>
                  <a:ext uri="{0D108BD9-81ED-4DB2-BD59-A6C34878D82A}">
                    <a16:rowId xmlns:a16="http://schemas.microsoft.com/office/drawing/2014/main" val="1594358523"/>
                  </a:ext>
                </a:extLst>
              </a:tr>
              <a:tr h="8158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Карагандинский государственный технический университет</a:t>
                      </a:r>
                    </a:p>
                  </a:txBody>
                  <a:tcPr marL="67990" marR="679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2099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1030752"/>
                  </a:ext>
                </a:extLst>
              </a:tr>
              <a:tr h="5439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Казахский национальный аграрный университет</a:t>
                      </a:r>
                    </a:p>
                  </a:txBody>
                  <a:tcPr marL="67990" marR="679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2196</a:t>
                      </a:r>
                    </a:p>
                  </a:txBody>
                  <a:tcPr marL="67990" marR="679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7990" marR="6799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3513004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8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s://pp.userapi.com/c417225/v417225939/12a9/ddCLGW4C_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1" y="1507584"/>
            <a:ext cx="6144694" cy="503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2192000" cy="1249251"/>
          </a:xfrm>
          <a:prstGeom prst="rect">
            <a:avLst/>
          </a:prstGeom>
          <a:solidFill>
            <a:srgbClr val="281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5308" y="162960"/>
            <a:ext cx="5654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 НАУЧНЫХ ЖУРНАЛОВ КАЗАХСТАНА: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КРАТКИЕ РЕЗУЛЬТАТЫ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64805" y="1625244"/>
            <a:ext cx="935496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 сайтов 90 журналов показало: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32 из них (36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%) –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ведут онлайн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архив выпусков;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 из них (15,5%) – размещают выпуски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постатейно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44 из них (48,8%) – индексируются в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eLIBRARY.ru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применяемые для размещения архивов выпусков сервисы требуют серьезной работы над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пользовательскими интерфейсами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некоторые журналы используют </a:t>
            </a:r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flash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-инструменты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отображения архива выпусков, что существенно затрудняет поиск информации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363538"/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Проведенный опрос выявил: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журналов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заполнили анкету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знакомы 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принципами открытого доступа;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псевдорецензируются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не применяют слепое рецензирование;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имеют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бюджетов развития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отмечают низкое качество поступающих публикаций;</a:t>
            </a:r>
          </a:p>
          <a:p>
            <a:pPr marL="623888" indent="-2603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потребность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институциональной, технической, финансовой</a:t>
            </a:r>
          </a:p>
          <a:p>
            <a:pPr marL="623888"/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кадровой поддержке.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264462" y="5808372"/>
            <a:ext cx="1455312" cy="618186"/>
          </a:xfrm>
          <a:prstGeom prst="rect">
            <a:avLst/>
          </a:prstGeom>
          <a:noFill/>
          <a:ln w="28575">
            <a:solidFill>
              <a:srgbClr val="281E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81E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 / 10</a:t>
            </a:r>
            <a:endParaRPr lang="ru-RU" b="1" dirty="0">
              <a:solidFill>
                <a:srgbClr val="281E5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9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743</Words>
  <Application>Microsoft Office PowerPoint</Application>
  <PresentationFormat>Широкоэкранный</PresentationFormat>
  <Paragraphs>338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28</cp:revision>
  <dcterms:created xsi:type="dcterms:W3CDTF">2017-10-09T05:46:54Z</dcterms:created>
  <dcterms:modified xsi:type="dcterms:W3CDTF">2017-10-24T05:45:09Z</dcterms:modified>
</cp:coreProperties>
</file>