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1"/>
  </p:notesMasterIdLst>
  <p:sldIdLst>
    <p:sldId id="319" r:id="rId2"/>
    <p:sldId id="257" r:id="rId3"/>
    <p:sldId id="258" r:id="rId4"/>
    <p:sldId id="320" r:id="rId5"/>
    <p:sldId id="321" r:id="rId6"/>
    <p:sldId id="259" r:id="rId7"/>
    <p:sldId id="261" r:id="rId8"/>
    <p:sldId id="264" r:id="rId9"/>
    <p:sldId id="323" r:id="rId10"/>
    <p:sldId id="333" r:id="rId11"/>
    <p:sldId id="260" r:id="rId12"/>
    <p:sldId id="336" r:id="rId13"/>
    <p:sldId id="324" r:id="rId14"/>
    <p:sldId id="334" r:id="rId15"/>
    <p:sldId id="327" r:id="rId16"/>
    <p:sldId id="325" r:id="rId17"/>
    <p:sldId id="275" r:id="rId18"/>
    <p:sldId id="328" r:id="rId19"/>
    <p:sldId id="278" r:id="rId2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gCwhg6eMsjrlDlxdUja01c+V5Zr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302B1F-F05A-4A1E-B361-E0C38E3BE687}">
  <a:tblStyle styleId="{C0302B1F-F05A-4A1E-B361-E0C38E3BE687}"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3C915735-4A5B-45A0-9126-DD1A9A6CDCA8}"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033" autoAdjust="0"/>
  </p:normalViewPr>
  <p:slideViewPr>
    <p:cSldViewPr snapToGrid="0">
      <p:cViewPr varScale="1">
        <p:scale>
          <a:sx n="104" d="100"/>
          <a:sy n="104" d="100"/>
        </p:scale>
        <p:origin x="850" y="7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 name="Google Shape;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793085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800" dirty="0">
                <a:effectLst/>
                <a:latin typeface="Times New Roman" panose="02020603050405020304" pitchFamily="18" charset="0"/>
                <a:ea typeface="Times New Roman" panose="02020603050405020304" pitchFamily="18" charset="0"/>
              </a:rPr>
              <a:t>Top Stockpiled and Bottom stockpiled</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Top - 3-4 years,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Bottom BOF slag has been stockpiled for at least ten years.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Similar physical appearances, differences can be seen in their chemical composition</a:t>
            </a:r>
          </a:p>
        </p:txBody>
      </p:sp>
    </p:spTree>
    <p:extLst>
      <p:ext uri="{BB962C8B-B14F-4D97-AF65-F5344CB8AC3E}">
        <p14:creationId xmlns:p14="http://schemas.microsoft.com/office/powerpoint/2010/main" val="3146165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After review of previous research on BOF slag as shown in previous slides, samples were collected from the steel yard in the Karaganda region, Kazakhstan. The sample was analyzed for physical, mechanical, environmental, and chemical properties. The outcome of these tests was compared with the GOST standards for the properties of RBM.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354314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FontTx/>
              <a:buNone/>
            </a:pPr>
            <a:r>
              <a:rPr lang="en-US" sz="1800" dirty="0">
                <a:effectLst/>
                <a:latin typeface="Times New Roman" panose="02020603050405020304" pitchFamily="18" charset="0"/>
                <a:ea typeface="Times New Roman" panose="02020603050405020304" pitchFamily="18" charset="0"/>
              </a:rPr>
              <a:t>-   Specific gravity quantifies the density of ballast and is a crucial factor in determining its strength</a:t>
            </a:r>
          </a:p>
          <a:p>
            <a:pPr marL="171450" lvl="0" indent="-171450" algn="l" rtl="0">
              <a:lnSpc>
                <a:spcPct val="100000"/>
              </a:lnSpc>
              <a:spcBef>
                <a:spcPts val="0"/>
              </a:spcBef>
              <a:spcAft>
                <a:spcPts val="0"/>
              </a:spcAft>
              <a:buSzPts val="1100"/>
              <a:buFontTx/>
              <a:buChar char="-"/>
            </a:pPr>
            <a:r>
              <a:rPr lang="en-US" sz="1800" dirty="0">
                <a:effectLst/>
                <a:latin typeface="Times New Roman" panose="02020603050405020304" pitchFamily="18" charset="0"/>
                <a:ea typeface="Times New Roman" panose="02020603050405020304" pitchFamily="18" charset="0"/>
              </a:rPr>
              <a:t>Absorption capacity is the quantity of water ballast can absorb before it becomes saturated</a:t>
            </a:r>
          </a:p>
          <a:p>
            <a:pPr marL="171450" lvl="0" indent="-171450" algn="l" rtl="0">
              <a:lnSpc>
                <a:spcPct val="100000"/>
              </a:lnSpc>
              <a:spcBef>
                <a:spcPts val="0"/>
              </a:spcBef>
              <a:spcAft>
                <a:spcPts val="0"/>
              </a:spcAft>
              <a:buSzPts val="1100"/>
              <a:buFontTx/>
              <a:buChar char="-"/>
            </a:pPr>
            <a:r>
              <a:rPr lang="en-US" sz="1800" dirty="0">
                <a:effectLst/>
                <a:latin typeface="Times New Roman" panose="02020603050405020304" pitchFamily="18" charset="0"/>
                <a:ea typeface="Times New Roman" panose="02020603050405020304" pitchFamily="18" charset="0"/>
              </a:rPr>
              <a:t>The flakiness index is a metric that characterizes the shape of the stockpiled BOF</a:t>
            </a:r>
          </a:p>
          <a:p>
            <a:pPr marL="171450" lvl="0" indent="-171450" algn="l" rtl="0">
              <a:lnSpc>
                <a:spcPct val="100000"/>
              </a:lnSpc>
              <a:spcBef>
                <a:spcPts val="0"/>
              </a:spcBef>
              <a:spcAft>
                <a:spcPts val="0"/>
              </a:spcAft>
              <a:buSzPts val="1100"/>
              <a:buFontTx/>
              <a:buChar char="-"/>
            </a:pPr>
            <a:r>
              <a:rPr lang="en-US" sz="1800" dirty="0">
                <a:effectLst/>
                <a:latin typeface="Times New Roman" panose="02020603050405020304" pitchFamily="18" charset="0"/>
                <a:ea typeface="Times New Roman" panose="02020603050405020304" pitchFamily="18" charset="0"/>
              </a:rPr>
              <a:t>Lightweight aggregates are porous in  nature, low in density, and have poor strength, so they are undesirable.</a:t>
            </a:r>
            <a:endParaRPr dirty="0"/>
          </a:p>
        </p:txBody>
      </p:sp>
    </p:spTree>
    <p:extLst>
      <p:ext uri="{BB962C8B-B14F-4D97-AF65-F5344CB8AC3E}">
        <p14:creationId xmlns:p14="http://schemas.microsoft.com/office/powerpoint/2010/main" val="3726765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Good Abrasion value because stockpiled BOF slag had a better LAA value when compared with some references (Indian ballasts, China natural aggregates) and dolomites</a:t>
            </a: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359812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9891768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800" dirty="0">
                <a:effectLst/>
                <a:latin typeface="Times New Roman" panose="02020603050405020304" pitchFamily="18" charset="0"/>
                <a:ea typeface="Times New Roman" panose="02020603050405020304" pitchFamily="18" charset="0"/>
              </a:rPr>
              <a:t>The plate shape is dictated by the aging of the material that is typical for portlandite (Ca(OH)</a:t>
            </a:r>
            <a:r>
              <a:rPr lang="en-US" sz="1800" baseline="-25000" dirty="0">
                <a:effectLst/>
                <a:latin typeface="Times New Roman" panose="02020603050405020304" pitchFamily="18" charset="0"/>
                <a:ea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rPr>
              <a:t>)</a:t>
            </a:r>
          </a:p>
          <a:p>
            <a:pPr marL="0" lvl="0" indent="0" algn="l" rtl="0">
              <a:lnSpc>
                <a:spcPct val="100000"/>
              </a:lnSpc>
              <a:spcBef>
                <a:spcPts val="0"/>
              </a:spcBef>
              <a:spcAft>
                <a:spcPts val="0"/>
              </a:spcAft>
              <a:buSzPts val="1100"/>
              <a:buNone/>
            </a:pPr>
            <a:r>
              <a:rPr lang="en-US" sz="1800" dirty="0">
                <a:effectLst/>
                <a:latin typeface="Times New Roman" panose="02020603050405020304" pitchFamily="18" charset="0"/>
                <a:ea typeface="Times New Roman" panose="02020603050405020304" pitchFamily="18" charset="0"/>
              </a:rPr>
              <a:t>The presence of portlandite (Ca(OH)2), a product of the hydration process of free lime, indicates that a significant portion of the free lime present on the material has undergone hydration.</a:t>
            </a:r>
          </a:p>
          <a:p>
            <a:pPr marL="0" lvl="0" indent="0" algn="l" rtl="0">
              <a:lnSpc>
                <a:spcPct val="100000"/>
              </a:lnSpc>
              <a:spcBef>
                <a:spcPts val="0"/>
              </a:spcBef>
              <a:spcAft>
                <a:spcPts val="0"/>
              </a:spcAft>
              <a:buSzPts val="1100"/>
              <a:buNone/>
            </a:pPr>
            <a:r>
              <a:rPr lang="en-US" sz="1800" dirty="0" err="1">
                <a:effectLst/>
                <a:latin typeface="Times New Roman" panose="02020603050405020304" pitchFamily="18" charset="0"/>
                <a:ea typeface="Times New Roman" panose="02020603050405020304" pitchFamily="18" charset="0"/>
              </a:rPr>
              <a:t>CaO</a:t>
            </a:r>
            <a:r>
              <a:rPr lang="en-US" sz="1800" dirty="0">
                <a:effectLst/>
                <a:latin typeface="Times New Roman" panose="02020603050405020304" pitchFamily="18" charset="0"/>
                <a:ea typeface="Times New Roman" panose="02020603050405020304" pitchFamily="18" charset="0"/>
              </a:rPr>
              <a:t> + H2O</a:t>
            </a:r>
          </a:p>
        </p:txBody>
      </p:sp>
    </p:spTree>
    <p:extLst>
      <p:ext uri="{BB962C8B-B14F-4D97-AF65-F5344CB8AC3E}">
        <p14:creationId xmlns:p14="http://schemas.microsoft.com/office/powerpoint/2010/main" val="1763263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29385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buFontTx/>
              <a:buChar char="-"/>
            </a:pPr>
            <a:r>
              <a:rPr lang="en-US" dirty="0"/>
              <a:t>for BOS -- Iron ore, limestone, and coal are mixed in the blast furnace. The molten iron from this process are not pure, they are further burn with oxygen to desirable pure state. </a:t>
            </a:r>
          </a:p>
          <a:p>
            <a:pPr marL="0" lvl="0" indent="0" algn="l" rtl="0">
              <a:lnSpc>
                <a:spcPct val="100000"/>
              </a:lnSpc>
              <a:spcBef>
                <a:spcPts val="0"/>
              </a:spcBef>
              <a:spcAft>
                <a:spcPts val="0"/>
              </a:spcAft>
              <a:buSzPts val="1100"/>
              <a:buFontTx/>
              <a:buNone/>
            </a:pPr>
            <a:r>
              <a:rPr lang="en-US" dirty="0"/>
              <a:t>-   </a:t>
            </a:r>
            <a:r>
              <a:rPr lang="en-US" sz="1800" b="0" i="0" u="none" strike="noStrike" baseline="0" dirty="0">
                <a:solidFill>
                  <a:srgbClr val="000000"/>
                </a:solidFill>
                <a:latin typeface="Times New Roman" panose="02020603050405020304" pitchFamily="18" charset="0"/>
              </a:rPr>
              <a:t>EAS recycles steel scraps by melting them in an electric arc furnace.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926703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100" dirty="0">
                <a:effectLst/>
                <a:latin typeface="Times New Roman" panose="02020603050405020304" pitchFamily="18" charset="0"/>
                <a:ea typeface="Times New Roman" panose="02020603050405020304" pitchFamily="18" charset="0"/>
              </a:rPr>
              <a:t>Japan and Australia use BOF slag as a fill layer in transportation or highway engineering</a:t>
            </a:r>
          </a:p>
          <a:p>
            <a:pPr marL="0" lvl="0" indent="0" algn="l" rtl="0">
              <a:lnSpc>
                <a:spcPct val="100000"/>
              </a:lnSpc>
              <a:spcBef>
                <a:spcPts val="0"/>
              </a:spcBef>
              <a:spcAft>
                <a:spcPts val="0"/>
              </a:spcAft>
              <a:buSzPts val="1100"/>
              <a:buNone/>
            </a:pPr>
            <a:r>
              <a:rPr lang="en-US" sz="1100" dirty="0">
                <a:effectLst/>
                <a:latin typeface="Times New Roman" panose="02020603050405020304" pitchFamily="18" charset="0"/>
                <a:ea typeface="Times New Roman" panose="02020603050405020304" pitchFamily="18" charset="0"/>
              </a:rPr>
              <a:t>Norway uses it as soil fertilizer in agriculture </a:t>
            </a:r>
          </a:p>
          <a:p>
            <a:pPr marL="0" lvl="0" indent="0" algn="l" rtl="0">
              <a:lnSpc>
                <a:spcPct val="100000"/>
              </a:lnSpc>
              <a:spcBef>
                <a:spcPts val="0"/>
              </a:spcBef>
              <a:spcAft>
                <a:spcPts val="0"/>
              </a:spcAft>
              <a:buSzPts val="1100"/>
              <a:buNone/>
            </a:pPr>
            <a:r>
              <a:rPr lang="en-US" sz="1100" dirty="0">
                <a:effectLst/>
                <a:latin typeface="Times New Roman" panose="02020603050405020304" pitchFamily="18" charset="0"/>
              </a:rPr>
              <a:t>In USA it has been used as RBM.</a:t>
            </a:r>
          </a:p>
          <a:p>
            <a:pPr marL="0" lvl="0" indent="0" algn="l" rtl="0">
              <a:lnSpc>
                <a:spcPct val="100000"/>
              </a:lnSpc>
              <a:spcBef>
                <a:spcPts val="0"/>
              </a:spcBef>
              <a:spcAft>
                <a:spcPts val="0"/>
              </a:spcAft>
              <a:buSzPts val="1100"/>
              <a:buNone/>
            </a:pPr>
            <a:r>
              <a:rPr lang="en-US" sz="1100" dirty="0">
                <a:effectLst/>
                <a:latin typeface="Times New Roman" panose="02020603050405020304" pitchFamily="18" charset="0"/>
              </a:rPr>
              <a:t>RBM?</a:t>
            </a:r>
            <a:endParaRPr lang="en-US"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 </a:t>
            </a:r>
            <a:r>
              <a:rPr lang="en-US" sz="1800" b="0" i="0" u="none" strike="noStrike" baseline="0" dirty="0">
                <a:solidFill>
                  <a:srgbClr val="000000"/>
                </a:solidFill>
                <a:latin typeface="Times New Roman" panose="02020603050405020304" pitchFamily="18" charset="0"/>
              </a:rPr>
              <a:t>The primary structural part of a rail track is the ballast. Its primary purpose is to carry distribute load to the roadbed without failure while ensuring proper drainage </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Classifying BOF slag in term of age – Fresh and stockpiled. Stockpiled (Top and Bottom)</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Fresh BOF slag – Freshly disposed off</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Top BOF slag is a BOF slag that has been stockpiled for 3-4 years,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effectLst/>
                <a:latin typeface="Times New Roman" panose="02020603050405020304" pitchFamily="18" charset="0"/>
                <a:ea typeface="Times New Roman" panose="02020603050405020304" pitchFamily="18" charset="0"/>
              </a:rPr>
              <a:t>Bottom BOF slag has been stockpiled for at least ten years.</a:t>
            </a: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00"/>
              <a:buFontTx/>
              <a:buChar char="-"/>
            </a:pPr>
            <a:r>
              <a:rPr lang="en-US" sz="1800" b="0" i="0" u="none" strike="noStrike" baseline="0" dirty="0">
                <a:solidFill>
                  <a:srgbClr val="000000"/>
                </a:solidFill>
                <a:latin typeface="Times New Roman" panose="02020603050405020304" pitchFamily="18" charset="0"/>
              </a:rPr>
              <a:t>General specifications for railway ballast material differ from country to country </a:t>
            </a:r>
          </a:p>
          <a:p>
            <a:pPr marL="285750" lvl="0" indent="-285750" algn="l" rtl="0">
              <a:lnSpc>
                <a:spcPct val="100000"/>
              </a:lnSpc>
              <a:spcBef>
                <a:spcPts val="0"/>
              </a:spcBef>
              <a:spcAft>
                <a:spcPts val="0"/>
              </a:spcAft>
              <a:buSzPts val="1100"/>
              <a:buFontTx/>
              <a:buChar char="-"/>
            </a:pPr>
            <a:r>
              <a:rPr lang="en-US" sz="1800" b="0" i="0" u="none" strike="noStrike" baseline="0" dirty="0">
                <a:solidFill>
                  <a:srgbClr val="000000"/>
                </a:solidFill>
                <a:latin typeface="Times New Roman" panose="02020603050405020304" pitchFamily="18" charset="0"/>
              </a:rPr>
              <a:t>Different guidelines for tests used to evaluate the quality of railway ballast material</a:t>
            </a:r>
          </a:p>
          <a:p>
            <a:pPr marL="285750" lvl="0" indent="-285750" algn="l" rtl="0">
              <a:lnSpc>
                <a:spcPct val="100000"/>
              </a:lnSpc>
              <a:spcBef>
                <a:spcPts val="0"/>
              </a:spcBef>
              <a:spcAft>
                <a:spcPts val="0"/>
              </a:spcAft>
              <a:buSzPts val="1100"/>
              <a:buFontTx/>
              <a:buChar char="-"/>
            </a:pPr>
            <a:r>
              <a:rPr lang="en-US" sz="1800" b="0" i="0" u="none" strike="noStrike" baseline="0" dirty="0">
                <a:solidFill>
                  <a:srgbClr val="000000"/>
                </a:solidFill>
                <a:latin typeface="Times New Roman" panose="02020603050405020304" pitchFamily="18" charset="0"/>
              </a:rPr>
              <a:t>Literature review was done to establish the relevant tests and requirements to Kazakhstan</a:t>
            </a:r>
            <a:endParaRPr dirty="0"/>
          </a:p>
        </p:txBody>
      </p:sp>
    </p:spTree>
    <p:extLst>
      <p:ext uri="{BB962C8B-B14F-4D97-AF65-F5344CB8AC3E}">
        <p14:creationId xmlns:p14="http://schemas.microsoft.com/office/powerpoint/2010/main" val="1225523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hyperlink" Target="https://nu.edu.kz/campus/student-life/department-student-services"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25"/>
          <p:cNvSpPr/>
          <p:nvPr/>
        </p:nvSpPr>
        <p:spPr>
          <a:xfrm>
            <a:off x="0" y="-1"/>
            <a:ext cx="9144000" cy="5143500"/>
          </a:xfrm>
          <a:prstGeom prst="rect">
            <a:avLst/>
          </a:prstGeom>
          <a:solidFill>
            <a:srgbClr val="006A4E"/>
          </a:solidFill>
          <a:ln w="9525" cap="flat" cmpd="sng">
            <a:solidFill>
              <a:srgbClr val="006A4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5"/>
          <p:cNvSpPr txBox="1">
            <a:spLocks noGrp="1"/>
          </p:cNvSpPr>
          <p:nvPr>
            <p:ph type="ctrTitle"/>
          </p:nvPr>
        </p:nvSpPr>
        <p:spPr>
          <a:xfrm>
            <a:off x="311703" y="1201775"/>
            <a:ext cx="5157000" cy="2052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Clr>
                <a:schemeClr val="lt1"/>
              </a:buClr>
              <a:buSzPts val="5200"/>
              <a:buNone/>
              <a:defRPr sz="5200">
                <a:solidFill>
                  <a:schemeClr val="lt1"/>
                </a:solidFill>
              </a:defRPr>
            </a:lvl2pPr>
            <a:lvl3pPr lvl="2" algn="ctr">
              <a:lnSpc>
                <a:spcPct val="100000"/>
              </a:lnSpc>
              <a:spcBef>
                <a:spcPts val="0"/>
              </a:spcBef>
              <a:spcAft>
                <a:spcPts val="0"/>
              </a:spcAft>
              <a:buClr>
                <a:schemeClr val="lt1"/>
              </a:buClr>
              <a:buSzPts val="5200"/>
              <a:buNone/>
              <a:defRPr sz="5200">
                <a:solidFill>
                  <a:schemeClr val="lt1"/>
                </a:solidFill>
              </a:defRPr>
            </a:lvl3pPr>
            <a:lvl4pPr lvl="3" algn="ctr">
              <a:lnSpc>
                <a:spcPct val="100000"/>
              </a:lnSpc>
              <a:spcBef>
                <a:spcPts val="0"/>
              </a:spcBef>
              <a:spcAft>
                <a:spcPts val="0"/>
              </a:spcAft>
              <a:buClr>
                <a:schemeClr val="lt1"/>
              </a:buClr>
              <a:buSzPts val="5200"/>
              <a:buNone/>
              <a:defRPr sz="5200">
                <a:solidFill>
                  <a:schemeClr val="lt1"/>
                </a:solidFill>
              </a:defRPr>
            </a:lvl4pPr>
            <a:lvl5pPr lvl="4" algn="ctr">
              <a:lnSpc>
                <a:spcPct val="100000"/>
              </a:lnSpc>
              <a:spcBef>
                <a:spcPts val="0"/>
              </a:spcBef>
              <a:spcAft>
                <a:spcPts val="0"/>
              </a:spcAft>
              <a:buClr>
                <a:schemeClr val="lt1"/>
              </a:buClr>
              <a:buSzPts val="5200"/>
              <a:buNone/>
              <a:defRPr sz="5200">
                <a:solidFill>
                  <a:schemeClr val="lt1"/>
                </a:solidFill>
              </a:defRPr>
            </a:lvl5pPr>
            <a:lvl6pPr lvl="5" algn="ctr">
              <a:lnSpc>
                <a:spcPct val="100000"/>
              </a:lnSpc>
              <a:spcBef>
                <a:spcPts val="0"/>
              </a:spcBef>
              <a:spcAft>
                <a:spcPts val="0"/>
              </a:spcAft>
              <a:buClr>
                <a:schemeClr val="lt1"/>
              </a:buClr>
              <a:buSzPts val="5200"/>
              <a:buNone/>
              <a:defRPr sz="5200">
                <a:solidFill>
                  <a:schemeClr val="lt1"/>
                </a:solidFill>
              </a:defRPr>
            </a:lvl6pPr>
            <a:lvl7pPr lvl="6" algn="ctr">
              <a:lnSpc>
                <a:spcPct val="100000"/>
              </a:lnSpc>
              <a:spcBef>
                <a:spcPts val="0"/>
              </a:spcBef>
              <a:spcAft>
                <a:spcPts val="0"/>
              </a:spcAft>
              <a:buClr>
                <a:schemeClr val="lt1"/>
              </a:buClr>
              <a:buSzPts val="5200"/>
              <a:buNone/>
              <a:defRPr sz="5200">
                <a:solidFill>
                  <a:schemeClr val="lt1"/>
                </a:solidFill>
              </a:defRPr>
            </a:lvl7pPr>
            <a:lvl8pPr lvl="7" algn="ctr">
              <a:lnSpc>
                <a:spcPct val="100000"/>
              </a:lnSpc>
              <a:spcBef>
                <a:spcPts val="0"/>
              </a:spcBef>
              <a:spcAft>
                <a:spcPts val="0"/>
              </a:spcAft>
              <a:buClr>
                <a:schemeClr val="lt1"/>
              </a:buClr>
              <a:buSzPts val="5200"/>
              <a:buNone/>
              <a:defRPr sz="5200">
                <a:solidFill>
                  <a:schemeClr val="lt1"/>
                </a:solidFill>
              </a:defRPr>
            </a:lvl8pPr>
            <a:lvl9pPr lvl="8" algn="ctr">
              <a:lnSpc>
                <a:spcPct val="100000"/>
              </a:lnSpc>
              <a:spcBef>
                <a:spcPts val="0"/>
              </a:spcBef>
              <a:spcAft>
                <a:spcPts val="0"/>
              </a:spcAft>
              <a:buClr>
                <a:schemeClr val="lt1"/>
              </a:buClr>
              <a:buSzPts val="5200"/>
              <a:buNone/>
              <a:defRPr sz="5200">
                <a:solidFill>
                  <a:schemeClr val="lt1"/>
                </a:solidFill>
              </a:defRPr>
            </a:lvl9pPr>
          </a:lstStyle>
          <a:p>
            <a:endParaRPr/>
          </a:p>
        </p:txBody>
      </p:sp>
      <p:sp>
        <p:nvSpPr>
          <p:cNvPr id="15" name="Google Shape;15;p25"/>
          <p:cNvSpPr txBox="1">
            <a:spLocks noGrp="1"/>
          </p:cNvSpPr>
          <p:nvPr>
            <p:ph type="subTitle" idx="1"/>
          </p:nvPr>
        </p:nvSpPr>
        <p:spPr>
          <a:xfrm>
            <a:off x="311700" y="3291325"/>
            <a:ext cx="51570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1200"/>
              <a:buNone/>
              <a:defRPr>
                <a:solidFill>
                  <a:schemeClr val="lt1"/>
                </a:solidFill>
              </a:defRPr>
            </a:lvl2pPr>
            <a:lvl3pPr lvl="2" algn="l">
              <a:lnSpc>
                <a:spcPct val="100000"/>
              </a:lnSpc>
              <a:spcBef>
                <a:spcPts val="0"/>
              </a:spcBef>
              <a:spcAft>
                <a:spcPts val="0"/>
              </a:spcAft>
              <a:buClr>
                <a:schemeClr val="lt1"/>
              </a:buClr>
              <a:buSzPts val="1200"/>
              <a:buNone/>
              <a:defRPr>
                <a:solidFill>
                  <a:schemeClr val="lt1"/>
                </a:solidFill>
              </a:defRPr>
            </a:lvl3pPr>
            <a:lvl4pPr lvl="3" algn="l">
              <a:lnSpc>
                <a:spcPct val="100000"/>
              </a:lnSpc>
              <a:spcBef>
                <a:spcPts val="0"/>
              </a:spcBef>
              <a:spcAft>
                <a:spcPts val="0"/>
              </a:spcAft>
              <a:buClr>
                <a:schemeClr val="lt1"/>
              </a:buClr>
              <a:buSzPts val="1200"/>
              <a:buNone/>
              <a:defRPr>
                <a:solidFill>
                  <a:schemeClr val="lt1"/>
                </a:solidFill>
              </a:defRPr>
            </a:lvl4pPr>
            <a:lvl5pPr lvl="4" algn="l">
              <a:lnSpc>
                <a:spcPct val="100000"/>
              </a:lnSpc>
              <a:spcBef>
                <a:spcPts val="0"/>
              </a:spcBef>
              <a:spcAft>
                <a:spcPts val="0"/>
              </a:spcAft>
              <a:buClr>
                <a:schemeClr val="lt1"/>
              </a:buClr>
              <a:buSzPts val="1200"/>
              <a:buNone/>
              <a:defRPr>
                <a:solidFill>
                  <a:schemeClr val="lt1"/>
                </a:solidFill>
              </a:defRPr>
            </a:lvl5pPr>
            <a:lvl6pPr lvl="5" algn="l">
              <a:lnSpc>
                <a:spcPct val="100000"/>
              </a:lnSpc>
              <a:spcBef>
                <a:spcPts val="0"/>
              </a:spcBef>
              <a:spcAft>
                <a:spcPts val="0"/>
              </a:spcAft>
              <a:buClr>
                <a:schemeClr val="lt1"/>
              </a:buClr>
              <a:buSzPts val="1200"/>
              <a:buNone/>
              <a:defRPr>
                <a:solidFill>
                  <a:schemeClr val="lt1"/>
                </a:solidFill>
              </a:defRPr>
            </a:lvl6pPr>
            <a:lvl7pPr lvl="6" algn="l">
              <a:lnSpc>
                <a:spcPct val="100000"/>
              </a:lnSpc>
              <a:spcBef>
                <a:spcPts val="0"/>
              </a:spcBef>
              <a:spcAft>
                <a:spcPts val="0"/>
              </a:spcAft>
              <a:buClr>
                <a:schemeClr val="lt1"/>
              </a:buClr>
              <a:buSzPts val="1200"/>
              <a:buNone/>
              <a:defRPr>
                <a:solidFill>
                  <a:schemeClr val="lt1"/>
                </a:solidFill>
              </a:defRPr>
            </a:lvl7pPr>
            <a:lvl8pPr lvl="7" algn="l">
              <a:lnSpc>
                <a:spcPct val="100000"/>
              </a:lnSpc>
              <a:spcBef>
                <a:spcPts val="0"/>
              </a:spcBef>
              <a:spcAft>
                <a:spcPts val="0"/>
              </a:spcAft>
              <a:buClr>
                <a:schemeClr val="lt1"/>
              </a:buClr>
              <a:buSzPts val="1200"/>
              <a:buNone/>
              <a:defRPr>
                <a:solidFill>
                  <a:schemeClr val="lt1"/>
                </a:solidFill>
              </a:defRPr>
            </a:lvl8pPr>
            <a:lvl9pPr lvl="8" algn="l">
              <a:lnSpc>
                <a:spcPct val="100000"/>
              </a:lnSpc>
              <a:spcBef>
                <a:spcPts val="0"/>
              </a:spcBef>
              <a:spcAft>
                <a:spcPts val="0"/>
              </a:spcAft>
              <a:buClr>
                <a:schemeClr val="lt1"/>
              </a:buClr>
              <a:buSzPts val="1200"/>
              <a:buNone/>
              <a:defRPr>
                <a:solidFill>
                  <a:schemeClr val="lt1"/>
                </a:solidFill>
              </a:defRPr>
            </a:lvl9pPr>
          </a:lstStyle>
          <a:p>
            <a:endParaRPr/>
          </a:p>
        </p:txBody>
      </p:sp>
      <p:sp>
        <p:nvSpPr>
          <p:cNvPr id="16" name="Google Shape;16;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pic>
        <p:nvPicPr>
          <p:cNvPr id="17" name="Google Shape;17;p25"/>
          <p:cNvPicPr preferRelativeResize="0"/>
          <p:nvPr/>
        </p:nvPicPr>
        <p:blipFill rotWithShape="1">
          <a:blip r:embed="rId2">
            <a:alphaModFix/>
          </a:blip>
          <a:srcRect/>
          <a:stretch/>
        </p:blipFill>
        <p:spPr>
          <a:xfrm>
            <a:off x="3977225" y="-45400"/>
            <a:ext cx="6668351" cy="6342499"/>
          </a:xfrm>
          <a:prstGeom prst="rect">
            <a:avLst/>
          </a:prstGeom>
          <a:noFill/>
          <a:ln>
            <a:noFill/>
          </a:ln>
        </p:spPr>
      </p:pic>
      <p:pic>
        <p:nvPicPr>
          <p:cNvPr id="18" name="Google Shape;18;p25"/>
          <p:cNvPicPr preferRelativeResize="0"/>
          <p:nvPr/>
        </p:nvPicPr>
        <p:blipFill rotWithShape="1">
          <a:blip r:embed="rId3">
            <a:alphaModFix/>
          </a:blip>
          <a:srcRect/>
          <a:stretch/>
        </p:blipFill>
        <p:spPr>
          <a:xfrm>
            <a:off x="311690" y="-300700"/>
            <a:ext cx="1922525" cy="1357100"/>
          </a:xfrm>
          <a:prstGeom prst="rect">
            <a:avLst/>
          </a:prstGeom>
          <a:noFill/>
          <a:ln>
            <a:noFill/>
          </a:ln>
        </p:spPr>
      </p:pic>
      <p:sp>
        <p:nvSpPr>
          <p:cNvPr id="19" name="Google Shape;19;p25"/>
          <p:cNvSpPr txBox="1"/>
          <p:nvPr/>
        </p:nvSpPr>
        <p:spPr>
          <a:xfrm>
            <a:off x="2122048" y="4881900"/>
            <a:ext cx="4899900" cy="2616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0" i="0" u="sng" strike="noStrike" cap="none">
                <a:solidFill>
                  <a:schemeClr val="hlink"/>
                </a:solidFill>
                <a:latin typeface="Arial"/>
                <a:ea typeface="Arial"/>
                <a:cs typeface="Arial"/>
                <a:sym typeface="Arial"/>
                <a:hlinkClick r:id="rId4"/>
              </a:rPr>
              <a:t>https://nu.edu.kz/campus/student-life/department-student-services</a:t>
            </a:r>
            <a:r>
              <a:rPr lang="en" sz="1100" b="0" i="0" u="none" strike="noStrike" cap="none">
                <a:solidFill>
                  <a:srgbClr val="C7C7C7"/>
                </a:solidFill>
                <a:latin typeface="Arial"/>
                <a:ea typeface="Arial"/>
                <a:cs typeface="Arial"/>
                <a:sym typeface="Arial"/>
              </a:rPr>
              <a:t> </a:t>
            </a:r>
            <a:endParaRPr sz="1100" b="0" i="0" u="none" strike="noStrike" cap="none">
              <a:solidFill>
                <a:srgbClr val="C7C7C7"/>
              </a:solidFill>
              <a:latin typeface="Arial"/>
              <a:ea typeface="Arial"/>
              <a:cs typeface="Arial"/>
              <a:sym typeface="Arial"/>
            </a:endParaRPr>
          </a:p>
        </p:txBody>
      </p:sp>
      <p:cxnSp>
        <p:nvCxnSpPr>
          <p:cNvPr id="20" name="Google Shape;20;p25"/>
          <p:cNvCxnSpPr/>
          <p:nvPr/>
        </p:nvCxnSpPr>
        <p:spPr>
          <a:xfrm rot="10800000" flipH="1">
            <a:off x="437750" y="3290325"/>
            <a:ext cx="5031000" cy="19500"/>
          </a:xfrm>
          <a:prstGeom prst="straightConnector1">
            <a:avLst/>
          </a:prstGeom>
          <a:noFill/>
          <a:ln w="9525" cap="flat" cmpd="sng">
            <a:solidFill>
              <a:srgbClr val="FFFFFF"/>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26"/>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26"/>
          <p:cNvSpPr txBox="1">
            <a:spLocks noGrp="1"/>
          </p:cNvSpPr>
          <p:nvPr>
            <p:ph type="body" idx="1"/>
          </p:nvPr>
        </p:nvSpPr>
        <p:spPr>
          <a:xfrm>
            <a:off x="311700" y="1608144"/>
            <a:ext cx="8520600" cy="3408900"/>
          </a:xfrm>
          <a:prstGeom prst="rect">
            <a:avLst/>
          </a:prstGeom>
          <a:noFill/>
          <a:ln>
            <a:noFill/>
          </a:ln>
        </p:spPr>
        <p:txBody>
          <a:bodyPr spcFirstLastPara="1" wrap="square" lIns="91425" tIns="91425" rIns="91425" bIns="91425" anchor="t" anchorCtr="0">
            <a:normAutofit/>
          </a:bodyPr>
          <a:lstStyle>
            <a:lvl1pPr marL="457200" lvl="0" indent="-330200" algn="l">
              <a:lnSpc>
                <a:spcPct val="115000"/>
              </a:lnSpc>
              <a:spcBef>
                <a:spcPts val="0"/>
              </a:spcBef>
              <a:spcAft>
                <a:spcPts val="0"/>
              </a:spcAft>
              <a:buSzPts val="1600"/>
              <a:buChar char="●"/>
              <a:defRPr/>
            </a:lvl1pPr>
            <a:lvl2pPr marL="914400" lvl="1" indent="-304800" algn="l">
              <a:lnSpc>
                <a:spcPct val="115000"/>
              </a:lnSpc>
              <a:spcBef>
                <a:spcPts val="0"/>
              </a:spcBef>
              <a:spcAft>
                <a:spcPts val="0"/>
              </a:spcAft>
              <a:buSzPts val="1200"/>
              <a:buChar char="○"/>
              <a:defRPr/>
            </a:lvl2pPr>
            <a:lvl3pPr marL="1371600" lvl="2" indent="-304800" algn="l">
              <a:lnSpc>
                <a:spcPct val="115000"/>
              </a:lnSpc>
              <a:spcBef>
                <a:spcPts val="0"/>
              </a:spcBef>
              <a:spcAft>
                <a:spcPts val="0"/>
              </a:spcAft>
              <a:buSzPts val="1200"/>
              <a:buChar char="■"/>
              <a:defRPr/>
            </a:lvl3pPr>
            <a:lvl4pPr marL="1828800" lvl="3" indent="-304800" algn="l">
              <a:lnSpc>
                <a:spcPct val="115000"/>
              </a:lnSpc>
              <a:spcBef>
                <a:spcPts val="0"/>
              </a:spcBef>
              <a:spcAft>
                <a:spcPts val="0"/>
              </a:spcAft>
              <a:buSzPts val="1200"/>
              <a:buChar char="●"/>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24" name="Google Shape;24;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28"/>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2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2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2" name="Google Shape;32;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29"/>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5" name="Google Shape;35;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3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8" name="Google Shape;38;p3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9" name="Google Shape;39;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0"/>
        <p:cNvGrpSpPr/>
        <p:nvPr/>
      </p:nvGrpSpPr>
      <p:grpSpPr>
        <a:xfrm>
          <a:off x="0" y="0"/>
          <a:ext cx="0" cy="0"/>
          <a:chOff x="0" y="0"/>
          <a:chExt cx="0" cy="0"/>
        </a:xfrm>
      </p:grpSpPr>
      <p:sp>
        <p:nvSpPr>
          <p:cNvPr id="41" name="Google Shape;41;p3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2" name="Google Shape;42;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sp>
        <p:nvSpPr>
          <p:cNvPr id="44" name="Google Shape;44;p3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6" name="Google Shape;46;p3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7" name="Google Shape;47;p3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30200" algn="l">
              <a:lnSpc>
                <a:spcPct val="115000"/>
              </a:lnSpc>
              <a:spcBef>
                <a:spcPts val="0"/>
              </a:spcBef>
              <a:spcAft>
                <a:spcPts val="0"/>
              </a:spcAft>
              <a:buSzPts val="1600"/>
              <a:buChar char="●"/>
              <a:defRPr/>
            </a:lvl1pPr>
            <a:lvl2pPr marL="914400" lvl="1" indent="-304800" algn="l">
              <a:lnSpc>
                <a:spcPct val="115000"/>
              </a:lnSpc>
              <a:spcBef>
                <a:spcPts val="0"/>
              </a:spcBef>
              <a:spcAft>
                <a:spcPts val="0"/>
              </a:spcAft>
              <a:buSzPts val="1200"/>
              <a:buChar char="○"/>
              <a:defRPr/>
            </a:lvl2pPr>
            <a:lvl3pPr marL="1371600" lvl="2" indent="-304800" algn="l">
              <a:lnSpc>
                <a:spcPct val="115000"/>
              </a:lnSpc>
              <a:spcBef>
                <a:spcPts val="0"/>
              </a:spcBef>
              <a:spcAft>
                <a:spcPts val="0"/>
              </a:spcAft>
              <a:buSzPts val="1200"/>
              <a:buChar char="■"/>
              <a:defRPr/>
            </a:lvl3pPr>
            <a:lvl4pPr marL="1828800" lvl="3" indent="-304800" algn="l">
              <a:lnSpc>
                <a:spcPct val="115000"/>
              </a:lnSpc>
              <a:spcBef>
                <a:spcPts val="0"/>
              </a:spcBef>
              <a:spcAft>
                <a:spcPts val="0"/>
              </a:spcAft>
              <a:buSzPts val="1200"/>
              <a:buChar char="●"/>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48" name="Google Shape;48;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3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600"/>
              <a:buNone/>
              <a:defRPr/>
            </a:lvl1pPr>
          </a:lstStyle>
          <a:p>
            <a:endParaRPr/>
          </a:p>
        </p:txBody>
      </p:sp>
      <p:sp>
        <p:nvSpPr>
          <p:cNvPr id="51" name="Google Shape;51;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3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4" name="Google Shape;54;p3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30200" algn="ctr">
              <a:lnSpc>
                <a:spcPct val="115000"/>
              </a:lnSpc>
              <a:spcBef>
                <a:spcPts val="0"/>
              </a:spcBef>
              <a:spcAft>
                <a:spcPts val="0"/>
              </a:spcAft>
              <a:buSzPts val="1600"/>
              <a:buChar char="●"/>
              <a:defRPr/>
            </a:lvl1pPr>
            <a:lvl2pPr marL="914400" lvl="1" indent="-304800" algn="ctr">
              <a:lnSpc>
                <a:spcPct val="115000"/>
              </a:lnSpc>
              <a:spcBef>
                <a:spcPts val="0"/>
              </a:spcBef>
              <a:spcAft>
                <a:spcPts val="0"/>
              </a:spcAft>
              <a:buSzPts val="1200"/>
              <a:buChar char="○"/>
              <a:defRPr/>
            </a:lvl2pPr>
            <a:lvl3pPr marL="1371600" lvl="2" indent="-304800" algn="ctr">
              <a:lnSpc>
                <a:spcPct val="115000"/>
              </a:lnSpc>
              <a:spcBef>
                <a:spcPts val="0"/>
              </a:spcBef>
              <a:spcAft>
                <a:spcPts val="0"/>
              </a:spcAft>
              <a:buSzPts val="1200"/>
              <a:buChar char="■"/>
              <a:defRPr/>
            </a:lvl3pPr>
            <a:lvl4pPr marL="1828800" lvl="3" indent="-304800" algn="ctr">
              <a:lnSpc>
                <a:spcPct val="115000"/>
              </a:lnSpc>
              <a:spcBef>
                <a:spcPts val="0"/>
              </a:spcBef>
              <a:spcAft>
                <a:spcPts val="0"/>
              </a:spcAft>
              <a:buSzPts val="1200"/>
              <a:buChar char="●"/>
              <a:defRPr/>
            </a:lvl4pPr>
            <a:lvl5pPr marL="2286000" lvl="4" indent="-304800" algn="ctr">
              <a:lnSpc>
                <a:spcPct val="115000"/>
              </a:lnSpc>
              <a:spcBef>
                <a:spcPts val="0"/>
              </a:spcBef>
              <a:spcAft>
                <a:spcPts val="0"/>
              </a:spcAft>
              <a:buSzPts val="1200"/>
              <a:buChar char="○"/>
              <a:defRPr/>
            </a:lvl5pPr>
            <a:lvl6pPr marL="2743200" lvl="5" indent="-304800" algn="ctr">
              <a:lnSpc>
                <a:spcPct val="115000"/>
              </a:lnSpc>
              <a:spcBef>
                <a:spcPts val="0"/>
              </a:spcBef>
              <a:spcAft>
                <a:spcPts val="0"/>
              </a:spcAft>
              <a:buSzPts val="1200"/>
              <a:buChar char="■"/>
              <a:defRPr/>
            </a:lvl6pPr>
            <a:lvl7pPr marL="3200400" lvl="6" indent="-304800" algn="ctr">
              <a:lnSpc>
                <a:spcPct val="115000"/>
              </a:lnSpc>
              <a:spcBef>
                <a:spcPts val="0"/>
              </a:spcBef>
              <a:spcAft>
                <a:spcPts val="0"/>
              </a:spcAft>
              <a:buSzPts val="1200"/>
              <a:buChar char="●"/>
              <a:defRPr/>
            </a:lvl7pPr>
            <a:lvl8pPr marL="3657600" lvl="7" indent="-304800" algn="ctr">
              <a:lnSpc>
                <a:spcPct val="115000"/>
              </a:lnSpc>
              <a:spcBef>
                <a:spcPts val="0"/>
              </a:spcBef>
              <a:spcAft>
                <a:spcPts val="0"/>
              </a:spcAft>
              <a:buSzPts val="1200"/>
              <a:buChar char="○"/>
              <a:defRPr/>
            </a:lvl8pPr>
            <a:lvl9pPr marL="4114800" lvl="8" indent="-304800" algn="ctr">
              <a:lnSpc>
                <a:spcPct val="115000"/>
              </a:lnSpc>
              <a:spcBef>
                <a:spcPts val="0"/>
              </a:spcBef>
              <a:spcAft>
                <a:spcPts val="0"/>
              </a:spcAft>
              <a:buSzPts val="1200"/>
              <a:buChar char="■"/>
              <a:defRPr/>
            </a:lvl9pPr>
          </a:lstStyle>
          <a:p>
            <a:endParaRPr/>
          </a:p>
        </p:txBody>
      </p:sp>
      <p:sp>
        <p:nvSpPr>
          <p:cNvPr id="55" name="Google Shape;55;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4"/>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endParaRPr/>
          </a:p>
        </p:txBody>
      </p:sp>
      <p:sp>
        <p:nvSpPr>
          <p:cNvPr id="7" name="Google Shape;7;p24"/>
          <p:cNvSpPr txBox="1">
            <a:spLocks noGrp="1"/>
          </p:cNvSpPr>
          <p:nvPr>
            <p:ph type="body" idx="1"/>
          </p:nvPr>
        </p:nvSpPr>
        <p:spPr>
          <a:xfrm>
            <a:off x="311700" y="1608144"/>
            <a:ext cx="8520600" cy="3408900"/>
          </a:xfrm>
          <a:prstGeom prst="rect">
            <a:avLst/>
          </a:prstGeom>
          <a:noFill/>
          <a:ln>
            <a:noFill/>
          </a:ln>
        </p:spPr>
        <p:txBody>
          <a:bodyPr spcFirstLastPara="1" wrap="square" lIns="91425" tIns="91425" rIns="91425" bIns="91425" anchor="t" anchorCtr="0">
            <a:normAutofit/>
          </a:bodyPr>
          <a:lstStyle>
            <a:lvl1pPr marL="457200" marR="0" lvl="0" indent="-330200" algn="l" rtl="0">
              <a:lnSpc>
                <a:spcPct val="115000"/>
              </a:lnSpc>
              <a:spcBef>
                <a:spcPts val="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1pPr>
            <a:lvl2pPr marL="914400" marR="0" lvl="1"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2pPr>
            <a:lvl3pPr marL="1371600" marR="0" lvl="2"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3pPr>
            <a:lvl4pPr marL="1828800" marR="0" lvl="3"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4pPr>
            <a:lvl5pPr marL="2286000" marR="0" lvl="4"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5pPr>
            <a:lvl6pPr marL="2743200" marR="0" lvl="5"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6pPr>
            <a:lvl7pPr marL="3200400" marR="0" lvl="6"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7pPr>
            <a:lvl8pPr marL="3657600" marR="0" lvl="7"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8pPr>
            <a:lvl9pPr marL="4114800" marR="0" lvl="8"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9pPr>
          </a:lstStyle>
          <a:p>
            <a:endParaRPr/>
          </a:p>
        </p:txBody>
      </p:sp>
      <p:sp>
        <p:nvSpPr>
          <p:cNvPr id="8" name="Google Shape;8;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24"/>
          <p:cNvSpPr/>
          <p:nvPr/>
        </p:nvSpPr>
        <p:spPr>
          <a:xfrm>
            <a:off x="0" y="0"/>
            <a:ext cx="9144000" cy="755700"/>
          </a:xfrm>
          <a:prstGeom prst="rect">
            <a:avLst/>
          </a:prstGeom>
          <a:solidFill>
            <a:srgbClr val="006A4E"/>
          </a:solidFill>
          <a:ln w="9525" cap="flat" cmpd="sng">
            <a:solidFill>
              <a:srgbClr val="006A4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4"/>
          <p:cNvPicPr preferRelativeResize="0"/>
          <p:nvPr/>
        </p:nvPicPr>
        <p:blipFill rotWithShape="1">
          <a:blip r:embed="rId12">
            <a:alphaModFix/>
          </a:blip>
          <a:srcRect/>
          <a:stretch/>
        </p:blipFill>
        <p:spPr>
          <a:xfrm>
            <a:off x="311690" y="-300700"/>
            <a:ext cx="1922525" cy="1357100"/>
          </a:xfrm>
          <a:prstGeom prst="rect">
            <a:avLst/>
          </a:prstGeom>
          <a:noFill/>
          <a:ln>
            <a:noFill/>
          </a:ln>
        </p:spPr>
      </p:pic>
      <p:pic>
        <p:nvPicPr>
          <p:cNvPr id="11" name="Google Shape;11;p24"/>
          <p:cNvPicPr preferRelativeResize="0"/>
          <p:nvPr/>
        </p:nvPicPr>
        <p:blipFill rotWithShape="1">
          <a:blip r:embed="rId13">
            <a:alphaModFix/>
          </a:blip>
          <a:srcRect l="7863" r="7216"/>
          <a:stretch/>
        </p:blipFill>
        <p:spPr>
          <a:xfrm>
            <a:off x="7267575" y="3227475"/>
            <a:ext cx="2238375" cy="230655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10" Type="http://schemas.openxmlformats.org/officeDocument/2006/relationships/image" Target="../media/image21.jpg"/><Relationship Id="rId4" Type="http://schemas.openxmlformats.org/officeDocument/2006/relationships/image" Target="../media/image15.jpg"/><Relationship Id="rId9"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1"/>
        <p:cNvGrpSpPr/>
        <p:nvPr/>
      </p:nvGrpSpPr>
      <p:grpSpPr>
        <a:xfrm>
          <a:off x="0" y="0"/>
          <a:ext cx="0" cy="0"/>
          <a:chOff x="0" y="0"/>
          <a:chExt cx="0" cy="0"/>
        </a:xfrm>
      </p:grpSpPr>
      <p:sp>
        <p:nvSpPr>
          <p:cNvPr id="62" name="Google Shape;62;p1"/>
          <p:cNvSpPr txBox="1">
            <a:spLocks noGrp="1"/>
          </p:cNvSpPr>
          <p:nvPr>
            <p:ph type="ctrTitle"/>
          </p:nvPr>
        </p:nvSpPr>
        <p:spPr>
          <a:xfrm>
            <a:off x="486998" y="383239"/>
            <a:ext cx="8332235" cy="2052600"/>
          </a:xfrm>
          <a:prstGeom prst="rect">
            <a:avLst/>
          </a:prstGeom>
          <a:noFill/>
          <a:ln>
            <a:solidFill>
              <a:schemeClr val="bg1"/>
            </a:solidFill>
          </a:ln>
        </p:spPr>
        <p:txBody>
          <a:bodyPr spcFirstLastPara="1" wrap="square" lIns="91425" tIns="91425" rIns="91425" bIns="91425" anchor="b" anchorCtr="0">
            <a:normAutofit/>
          </a:bodyPr>
          <a:lstStyle/>
          <a:p>
            <a:pPr algn="ctr"/>
            <a:r>
              <a:rPr lang="en-US" sz="2800" b="1" dirty="0">
                <a:solidFill>
                  <a:schemeClr val="bg1"/>
                </a:solidFill>
                <a:latin typeface="Times New Roman" pitchFamily="18" charset="0"/>
                <a:cs typeface="Times New Roman" pitchFamily="18" charset="0"/>
              </a:rPr>
              <a:t>APPLICATION OF STOCKPILED BASIC OXYGEN FURNACE (BOF) SLAG IN RAILWAY BALLAST MATERIAL</a:t>
            </a:r>
            <a:br>
              <a:rPr lang="en-US" sz="2800" b="1" dirty="0">
                <a:solidFill>
                  <a:schemeClr val="bg1"/>
                </a:solidFill>
                <a:latin typeface="Times New Roman" pitchFamily="18" charset="0"/>
                <a:ea typeface="Times New Roman"/>
                <a:cs typeface="Times New Roman" pitchFamily="18" charset="0"/>
                <a:sym typeface="Times New Roman"/>
              </a:rPr>
            </a:br>
            <a:endParaRPr sz="2800" b="0" dirty="0">
              <a:solidFill>
                <a:schemeClr val="bg1"/>
              </a:solidFill>
            </a:endParaRPr>
          </a:p>
        </p:txBody>
      </p:sp>
      <p:sp>
        <p:nvSpPr>
          <p:cNvPr id="3" name="Rectangle 2">
            <a:extLst>
              <a:ext uri="{FF2B5EF4-FFF2-40B4-BE49-F238E27FC236}">
                <a16:creationId xmlns:a16="http://schemas.microsoft.com/office/drawing/2014/main" id="{51675D2B-FBE1-7E99-DA41-6F479283FC08}"/>
              </a:ext>
            </a:extLst>
          </p:cNvPr>
          <p:cNvSpPr/>
          <p:nvPr/>
        </p:nvSpPr>
        <p:spPr>
          <a:xfrm>
            <a:off x="2396614" y="4866968"/>
            <a:ext cx="4262284" cy="276532"/>
          </a:xfrm>
          <a:prstGeom prst="rect">
            <a:avLst/>
          </a:prstGeom>
          <a:solidFill>
            <a:srgbClr val="006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Rectangle 3">
            <a:extLst>
              <a:ext uri="{FF2B5EF4-FFF2-40B4-BE49-F238E27FC236}">
                <a16:creationId xmlns:a16="http://schemas.microsoft.com/office/drawing/2014/main" id="{2DB7E2DF-401B-F29E-1731-C0BD80C0963E}"/>
              </a:ext>
            </a:extLst>
          </p:cNvPr>
          <p:cNvSpPr/>
          <p:nvPr/>
        </p:nvSpPr>
        <p:spPr>
          <a:xfrm>
            <a:off x="2992034" y="4743390"/>
            <a:ext cx="3322162" cy="400110"/>
          </a:xfrm>
          <a:prstGeom prst="rect">
            <a:avLst/>
          </a:prstGeom>
        </p:spPr>
        <p:txBody>
          <a:bodyPr wrap="square">
            <a:spAutoFit/>
          </a:bodyPr>
          <a:lstStyle/>
          <a:p>
            <a:pPr lvl="0" algn="ctr">
              <a:spcBef>
                <a:spcPct val="20000"/>
              </a:spcBef>
              <a:defRPr/>
            </a:pPr>
            <a:r>
              <a:rPr lang="en-US" altLang="ko-KR" sz="2000" b="1" dirty="0">
                <a:solidFill>
                  <a:schemeClr val="bg1"/>
                </a:solidFill>
                <a:latin typeface="Times New Roman" panose="02020603050405020304" pitchFamily="18" charset="0"/>
                <a:cs typeface="Times New Roman" panose="02020603050405020304" pitchFamily="18" charset="0"/>
              </a:rPr>
              <a:t>April</a:t>
            </a:r>
            <a:r>
              <a:rPr lang="en-US" altLang="ko-KR" sz="2000" b="1" kern="0" dirty="0">
                <a:solidFill>
                  <a:schemeClr val="bg1"/>
                </a:solidFill>
                <a:latin typeface="Times New Roman" panose="02020603050405020304" pitchFamily="18" charset="0"/>
                <a:cs typeface="Times New Roman" panose="02020603050405020304" pitchFamily="18" charset="0"/>
              </a:rPr>
              <a:t> 26, 2022</a:t>
            </a:r>
          </a:p>
        </p:txBody>
      </p:sp>
      <p:sp>
        <p:nvSpPr>
          <p:cNvPr id="6" name="Google Shape;49;p9">
            <a:extLst>
              <a:ext uri="{FF2B5EF4-FFF2-40B4-BE49-F238E27FC236}">
                <a16:creationId xmlns:a16="http://schemas.microsoft.com/office/drawing/2014/main" id="{74D75877-21B0-66CB-4FBA-E533BF4FF77E}"/>
              </a:ext>
            </a:extLst>
          </p:cNvPr>
          <p:cNvSpPr txBox="1"/>
          <p:nvPr/>
        </p:nvSpPr>
        <p:spPr>
          <a:xfrm>
            <a:off x="635997" y="2250898"/>
            <a:ext cx="8274676" cy="2616070"/>
          </a:xfrm>
          <a:prstGeom prst="rect">
            <a:avLst/>
          </a:prstGeom>
          <a:noFill/>
          <a:ln>
            <a:noFill/>
          </a:ln>
        </p:spPr>
        <p:txBody>
          <a:bodyPr spcFirstLastPara="1" wrap="square" lIns="91425" tIns="91425" rIns="91425" bIns="91425" anchor="t" anchorCtr="0">
            <a:spAutoFit/>
          </a:bodyPr>
          <a:lstStyle/>
          <a:p>
            <a:pPr lvl="0" algn="ctr"/>
            <a:endParaRPr lang="en-US" sz="1800" b="1" dirty="0">
              <a:solidFill>
                <a:schemeClr val="bg1"/>
              </a:solidFill>
              <a:latin typeface="Times New Roman" pitchFamily="18" charset="0"/>
              <a:ea typeface="Times New Roman"/>
              <a:cs typeface="Times New Roman" pitchFamily="18" charset="0"/>
            </a:endParaRPr>
          </a:p>
          <a:p>
            <a:pPr lvl="0" algn="ctr"/>
            <a:r>
              <a:rPr lang="en" sz="2000" b="1" dirty="0">
                <a:solidFill>
                  <a:schemeClr val="bg1"/>
                </a:solidFill>
                <a:latin typeface="Times New Roman" pitchFamily="18" charset="0"/>
                <a:ea typeface="Times New Roman"/>
                <a:cs typeface="Times New Roman" pitchFamily="18" charset="0"/>
              </a:rPr>
              <a:t>by</a:t>
            </a:r>
          </a:p>
          <a:p>
            <a:pPr lvl="0" algn="ctr"/>
            <a:r>
              <a:rPr lang="en" sz="2000" b="1" dirty="0">
                <a:solidFill>
                  <a:schemeClr val="bg1"/>
                </a:solidFill>
                <a:latin typeface="Times New Roman" pitchFamily="18" charset="0"/>
                <a:ea typeface="Times New Roman"/>
                <a:cs typeface="Times New Roman" pitchFamily="18" charset="0"/>
              </a:rPr>
              <a:t>Sakiru Olarewaju Olagunju</a:t>
            </a:r>
          </a:p>
          <a:p>
            <a:pPr lvl="0" algn="ctr"/>
            <a:endParaRPr lang="en" sz="2000" b="1" dirty="0">
              <a:solidFill>
                <a:schemeClr val="bg1"/>
              </a:solidFill>
              <a:latin typeface="Times New Roman" pitchFamily="18" charset="0"/>
              <a:ea typeface="Times New Roman"/>
              <a:cs typeface="Times New Roman" pitchFamily="18" charset="0"/>
            </a:endParaRPr>
          </a:p>
          <a:p>
            <a:pPr lvl="0" algn="ctr"/>
            <a:r>
              <a:rPr lang="en" sz="2000" b="1" dirty="0">
                <a:solidFill>
                  <a:schemeClr val="bg1"/>
                </a:solidFill>
                <a:latin typeface="Times New Roman" pitchFamily="18" charset="0"/>
                <a:ea typeface="Times New Roman"/>
                <a:cs typeface="Times New Roman" pitchFamily="18" charset="0"/>
              </a:rPr>
              <a:t>Supervisor</a:t>
            </a:r>
            <a:r>
              <a:rPr lang="en" sz="2000" b="1">
                <a:solidFill>
                  <a:schemeClr val="bg1"/>
                </a:solidFill>
                <a:latin typeface="Times New Roman" pitchFamily="18" charset="0"/>
                <a:ea typeface="Times New Roman"/>
                <a:cs typeface="Times New Roman" pitchFamily="18" charset="0"/>
              </a:rPr>
              <a:t>: Dr. </a:t>
            </a:r>
            <a:r>
              <a:rPr lang="en" sz="2000" b="1" dirty="0">
                <a:solidFill>
                  <a:schemeClr val="bg1"/>
                </a:solidFill>
                <a:latin typeface="Times New Roman" pitchFamily="18" charset="0"/>
                <a:ea typeface="Times New Roman"/>
                <a:cs typeface="Times New Roman" pitchFamily="18" charset="0"/>
              </a:rPr>
              <a:t>Sung-Woo Moon</a:t>
            </a:r>
          </a:p>
          <a:p>
            <a:pPr lvl="0" algn="ctr"/>
            <a:r>
              <a:rPr lang="en" sz="2000" b="1" dirty="0">
                <a:solidFill>
                  <a:schemeClr val="bg1"/>
                </a:solidFill>
                <a:latin typeface="Times New Roman" pitchFamily="18" charset="0"/>
                <a:ea typeface="Times New Roman"/>
                <a:cs typeface="Times New Roman" pitchFamily="18" charset="0"/>
              </a:rPr>
              <a:t>Co-Supervisor: Prof Jong Kim</a:t>
            </a:r>
          </a:p>
          <a:p>
            <a:pPr lvl="0" algn="ctr"/>
            <a:endParaRPr lang="en" sz="2000" b="1" dirty="0">
              <a:latin typeface="Times New Roman" pitchFamily="18" charset="0"/>
              <a:ea typeface="Times New Roman"/>
              <a:cs typeface="Times New Roman" pitchFamily="18" charset="0"/>
              <a:sym typeface="Times New Roman"/>
            </a:endParaRPr>
          </a:p>
          <a:p>
            <a:pPr lvl="0" algn="ctr"/>
            <a:endParaRPr sz="2000" b="1" dirty="0">
              <a:latin typeface="Times New Roman" pitchFamily="18" charset="0"/>
              <a:ea typeface="Times New Roman"/>
              <a:cs typeface="Times New Roman" pitchFamily="18" charset="0"/>
              <a:sym typeface="Times New Roman"/>
            </a:endParaRPr>
          </a:p>
        </p:txBody>
      </p:sp>
    </p:spTree>
    <p:extLst>
      <p:ext uri="{BB962C8B-B14F-4D97-AF65-F5344CB8AC3E}">
        <p14:creationId xmlns:p14="http://schemas.microsoft.com/office/powerpoint/2010/main" val="2181526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10</a:t>
            </a:fld>
            <a:endParaRPr dirty="0"/>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Materials</a:t>
            </a:r>
          </a:p>
        </p:txBody>
      </p:sp>
      <p:sp>
        <p:nvSpPr>
          <p:cNvPr id="8" name="Google Shape;116;p19">
            <a:extLst>
              <a:ext uri="{FF2B5EF4-FFF2-40B4-BE49-F238E27FC236}">
                <a16:creationId xmlns:a16="http://schemas.microsoft.com/office/drawing/2014/main" id="{35E35C13-B03B-0901-9077-5D7AB4E06E51}"/>
              </a:ext>
            </a:extLst>
          </p:cNvPr>
          <p:cNvSpPr txBox="1"/>
          <p:nvPr/>
        </p:nvSpPr>
        <p:spPr>
          <a:xfrm>
            <a:off x="354349" y="3049946"/>
            <a:ext cx="3601665" cy="397001"/>
          </a:xfrm>
          <a:prstGeom prst="rect">
            <a:avLst/>
          </a:prstGeom>
          <a:noFill/>
          <a:ln>
            <a:noFill/>
          </a:ln>
        </p:spPr>
        <p:txBody>
          <a:bodyPr spcFirstLastPara="1" wrap="square" lIns="91425" tIns="91425" rIns="91425" bIns="91425" anchor="t" anchorCtr="0">
            <a:spAutoFit/>
          </a:bodyPr>
          <a:lstStyle/>
          <a:p>
            <a:pPr>
              <a:lnSpc>
                <a:spcPct val="115000"/>
              </a:lnSpc>
            </a:pPr>
            <a:r>
              <a:rPr lang="en" sz="1200" dirty="0">
                <a:solidFill>
                  <a:schemeClr val="tx1"/>
                </a:solidFill>
                <a:latin typeface="Times New Roman"/>
                <a:ea typeface="Times New Roman"/>
                <a:cs typeface="Times New Roman"/>
                <a:sym typeface="Times New Roman"/>
              </a:rPr>
              <a:t>Figure 8. (a) TOP &amp;, (b) Bottom Stockpiled BOF slag</a:t>
            </a:r>
            <a:endParaRPr sz="1200" dirty="0">
              <a:solidFill>
                <a:schemeClr val="tx1"/>
              </a:solidFill>
              <a:latin typeface="Times New Roman"/>
              <a:ea typeface="Times New Roman"/>
              <a:cs typeface="Times New Roman"/>
              <a:sym typeface="Times New Roman"/>
            </a:endParaRPr>
          </a:p>
        </p:txBody>
      </p:sp>
      <p:pic>
        <p:nvPicPr>
          <p:cNvPr id="3" name="Picture 24" descr="A picture containing graphical user interface&#10;&#10;Description automatically generated">
            <a:extLst>
              <a:ext uri="{FF2B5EF4-FFF2-40B4-BE49-F238E27FC236}">
                <a16:creationId xmlns:a16="http://schemas.microsoft.com/office/drawing/2014/main" id="{188B1B29-4B34-6FC0-3FDC-D0561F7770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513" t="13094" r="31239" b="8350"/>
          <a:stretch>
            <a:fillRect/>
          </a:stretch>
        </p:blipFill>
        <p:spPr bwMode="auto">
          <a:xfrm>
            <a:off x="521447" y="887233"/>
            <a:ext cx="2728344" cy="2162713"/>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122">
            <a:extLst>
              <a:ext uri="{FF2B5EF4-FFF2-40B4-BE49-F238E27FC236}">
                <a16:creationId xmlns:a16="http://schemas.microsoft.com/office/drawing/2014/main" id="{8F8F457E-0C29-4277-8DF8-A6B72DB48252}"/>
              </a:ext>
            </a:extLst>
          </p:cNvPr>
          <p:cNvPicPr>
            <a:picLocks noChangeAspect="1"/>
          </p:cNvPicPr>
          <p:nvPr/>
        </p:nvPicPr>
        <p:blipFill>
          <a:blip r:embed="rId4"/>
          <a:stretch>
            <a:fillRect/>
          </a:stretch>
        </p:blipFill>
        <p:spPr>
          <a:xfrm>
            <a:off x="1501374" y="4123130"/>
            <a:ext cx="5678128" cy="977359"/>
          </a:xfrm>
          <a:prstGeom prst="rect">
            <a:avLst/>
          </a:prstGeom>
        </p:spPr>
      </p:pic>
      <p:sp>
        <p:nvSpPr>
          <p:cNvPr id="125" name="TextBox 124">
            <a:extLst>
              <a:ext uri="{FF2B5EF4-FFF2-40B4-BE49-F238E27FC236}">
                <a16:creationId xmlns:a16="http://schemas.microsoft.com/office/drawing/2014/main" id="{6074368C-8F0D-C5A7-13B1-D4F8272EB23F}"/>
              </a:ext>
            </a:extLst>
          </p:cNvPr>
          <p:cNvSpPr txBox="1"/>
          <p:nvPr/>
        </p:nvSpPr>
        <p:spPr>
          <a:xfrm>
            <a:off x="2556617" y="3826972"/>
            <a:ext cx="4754136" cy="276999"/>
          </a:xfrm>
          <a:prstGeom prst="rect">
            <a:avLst/>
          </a:prstGeom>
          <a:noFill/>
        </p:spPr>
        <p:txBody>
          <a:bodyPr wrap="square">
            <a:spAutoFit/>
          </a:bodyPr>
          <a:lstStyle/>
          <a:p>
            <a:r>
              <a:rPr lang="en-US" sz="1200" dirty="0">
                <a:latin typeface="Times New Roman" panose="02020603050405020304" pitchFamily="18" charset="0"/>
                <a:cs typeface="Times New Roman" panose="02020603050405020304" pitchFamily="18" charset="0"/>
              </a:rPr>
              <a:t>Table 2. Chemical composition of Stockpiled BOF slag</a:t>
            </a:r>
          </a:p>
        </p:txBody>
      </p:sp>
      <p:pic>
        <p:nvPicPr>
          <p:cNvPr id="126" name="Picture 125">
            <a:extLst>
              <a:ext uri="{FF2B5EF4-FFF2-40B4-BE49-F238E27FC236}">
                <a16:creationId xmlns:a16="http://schemas.microsoft.com/office/drawing/2014/main" id="{0560FD62-5259-1F54-0543-9955E49B01C7}"/>
              </a:ext>
            </a:extLst>
          </p:cNvPr>
          <p:cNvPicPr>
            <a:picLocks noChangeAspect="1"/>
          </p:cNvPicPr>
          <p:nvPr/>
        </p:nvPicPr>
        <p:blipFill rotWithShape="1">
          <a:blip r:embed="rId5">
            <a:extLst>
              <a:ext uri="{28A0092B-C50C-407E-A947-70E740481C1C}">
                <a14:useLocalDpi xmlns:a14="http://schemas.microsoft.com/office/drawing/2010/main" val="0"/>
              </a:ext>
            </a:extLst>
          </a:blip>
          <a:srcRect l="1107" t="6631" r="2014" b="1445"/>
          <a:stretch/>
        </p:blipFill>
        <p:spPr bwMode="auto">
          <a:xfrm>
            <a:off x="4481180" y="815398"/>
            <a:ext cx="4308471" cy="2770921"/>
          </a:xfrm>
          <a:prstGeom prst="rect">
            <a:avLst/>
          </a:prstGeom>
          <a:noFill/>
          <a:ln>
            <a:noFill/>
          </a:ln>
          <a:extLst>
            <a:ext uri="{53640926-AAD7-44D8-BBD7-CCE9431645EC}">
              <a14:shadowObscured xmlns:a14="http://schemas.microsoft.com/office/drawing/2010/main"/>
            </a:ext>
          </a:extLst>
        </p:spPr>
      </p:pic>
      <p:sp>
        <p:nvSpPr>
          <p:cNvPr id="128" name="TextBox 127">
            <a:extLst>
              <a:ext uri="{FF2B5EF4-FFF2-40B4-BE49-F238E27FC236}">
                <a16:creationId xmlns:a16="http://schemas.microsoft.com/office/drawing/2014/main" id="{B0D94C80-DA01-794D-5527-E1B9E3CE5351}"/>
              </a:ext>
            </a:extLst>
          </p:cNvPr>
          <p:cNvSpPr txBox="1"/>
          <p:nvPr/>
        </p:nvSpPr>
        <p:spPr>
          <a:xfrm>
            <a:off x="4340438" y="3471696"/>
            <a:ext cx="4754136" cy="336118"/>
          </a:xfrm>
          <a:prstGeom prst="rect">
            <a:avLst/>
          </a:prstGeom>
          <a:noFill/>
        </p:spPr>
        <p:txBody>
          <a:bodyPr wrap="square">
            <a:spAutoFit/>
          </a:bodyPr>
          <a:lstStyle/>
          <a:p>
            <a:pPr marL="0" marR="0" algn="ctr">
              <a:lnSpc>
                <a:spcPct val="150000"/>
              </a:lnSpc>
              <a:spcBef>
                <a:spcPts val="0"/>
              </a:spcBef>
              <a:spcAft>
                <a:spcPts val="600"/>
              </a:spcAft>
            </a:pPr>
            <a:r>
              <a:rPr lang="en-US" sz="1200" dirty="0">
                <a:effectLst/>
                <a:latin typeface="Times New Roman" panose="02020603050405020304" pitchFamily="18" charset="0"/>
                <a:ea typeface="Times New Roman" panose="02020603050405020304" pitchFamily="18" charset="0"/>
              </a:rPr>
              <a:t>Figure </a:t>
            </a:r>
            <a:r>
              <a:rPr lang="en-US" sz="1200" dirty="0">
                <a:latin typeface="Times New Roman" panose="02020603050405020304" pitchFamily="18" charset="0"/>
                <a:ea typeface="Times New Roman" panose="02020603050405020304" pitchFamily="18" charset="0"/>
              </a:rPr>
              <a:t>9.</a:t>
            </a:r>
            <a:r>
              <a:rPr lang="en-US" sz="1200" dirty="0">
                <a:effectLst/>
                <a:latin typeface="Times New Roman" panose="02020603050405020304" pitchFamily="18" charset="0"/>
                <a:ea typeface="Times New Roman" panose="02020603050405020304" pitchFamily="18" charset="0"/>
              </a:rPr>
              <a:t> Particle size distribution curve of Stockpiled BOF slag</a:t>
            </a:r>
          </a:p>
        </p:txBody>
      </p:sp>
      <p:sp>
        <p:nvSpPr>
          <p:cNvPr id="133" name="TextBox 132">
            <a:extLst>
              <a:ext uri="{FF2B5EF4-FFF2-40B4-BE49-F238E27FC236}">
                <a16:creationId xmlns:a16="http://schemas.microsoft.com/office/drawing/2014/main" id="{128056E1-2EAA-F348-0F20-36B2DDFB533C}"/>
              </a:ext>
            </a:extLst>
          </p:cNvPr>
          <p:cNvSpPr txBox="1"/>
          <p:nvPr/>
        </p:nvSpPr>
        <p:spPr>
          <a:xfrm>
            <a:off x="2830743" y="815398"/>
            <a:ext cx="592931" cy="307777"/>
          </a:xfrm>
          <a:prstGeom prst="rect">
            <a:avLst/>
          </a:prstGeom>
          <a:noFill/>
        </p:spPr>
        <p:txBody>
          <a:bodyPr wrap="square" rtlCol="0">
            <a:spAutoFit/>
          </a:bodyPr>
          <a:lstStyle/>
          <a:p>
            <a:r>
              <a:rPr lang="en-US" b="1" dirty="0">
                <a:solidFill>
                  <a:schemeClr val="bg1"/>
                </a:solidFill>
                <a:latin typeface="Times New Roman" panose="02020603050405020304" pitchFamily="18" charset="0"/>
                <a:cs typeface="Times New Roman" panose="02020603050405020304" pitchFamily="18" charset="0"/>
              </a:rPr>
              <a:t>(b)</a:t>
            </a:r>
            <a:endParaRPr lang="ru-RU" b="1" dirty="0">
              <a:solidFill>
                <a:schemeClr val="bg1"/>
              </a:solidFill>
              <a:latin typeface="Times New Roman" panose="02020603050405020304" pitchFamily="18" charset="0"/>
              <a:cs typeface="Times New Roman" panose="02020603050405020304" pitchFamily="18" charset="0"/>
            </a:endParaRPr>
          </a:p>
        </p:txBody>
      </p:sp>
      <p:sp>
        <p:nvSpPr>
          <p:cNvPr id="134" name="TextBox 133">
            <a:extLst>
              <a:ext uri="{FF2B5EF4-FFF2-40B4-BE49-F238E27FC236}">
                <a16:creationId xmlns:a16="http://schemas.microsoft.com/office/drawing/2014/main" id="{80DC5DBE-5482-1BDD-0CC7-2CFA62CB438D}"/>
              </a:ext>
            </a:extLst>
          </p:cNvPr>
          <p:cNvSpPr txBox="1"/>
          <p:nvPr/>
        </p:nvSpPr>
        <p:spPr>
          <a:xfrm>
            <a:off x="748707" y="815398"/>
            <a:ext cx="592931" cy="307777"/>
          </a:xfrm>
          <a:prstGeom prst="rect">
            <a:avLst/>
          </a:prstGeom>
          <a:noFill/>
        </p:spPr>
        <p:txBody>
          <a:bodyPr wrap="square" rtlCol="0">
            <a:spAutoFit/>
          </a:bodyPr>
          <a:lstStyle/>
          <a:p>
            <a:r>
              <a:rPr lang="en-US" b="1" dirty="0">
                <a:solidFill>
                  <a:schemeClr val="bg1"/>
                </a:solidFill>
                <a:latin typeface="Times New Roman" panose="02020603050405020304" pitchFamily="18" charset="0"/>
                <a:cs typeface="Times New Roman" panose="02020603050405020304" pitchFamily="18" charset="0"/>
              </a:rPr>
              <a:t>(a)</a:t>
            </a:r>
            <a:endParaRPr lang="ru-RU"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201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5" grpId="0"/>
      <p:bldP spid="1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11</a:t>
            </a:fld>
            <a:endParaRPr/>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Methodology</a:t>
            </a:r>
          </a:p>
        </p:txBody>
      </p:sp>
      <p:sp>
        <p:nvSpPr>
          <p:cNvPr id="8" name="Google Shape;116;p19">
            <a:extLst>
              <a:ext uri="{FF2B5EF4-FFF2-40B4-BE49-F238E27FC236}">
                <a16:creationId xmlns:a16="http://schemas.microsoft.com/office/drawing/2014/main" id="{35E35C13-B03B-0901-9077-5D7AB4E06E51}"/>
              </a:ext>
            </a:extLst>
          </p:cNvPr>
          <p:cNvSpPr txBox="1"/>
          <p:nvPr/>
        </p:nvSpPr>
        <p:spPr>
          <a:xfrm>
            <a:off x="6081038" y="4555004"/>
            <a:ext cx="3102726" cy="821733"/>
          </a:xfrm>
          <a:prstGeom prst="rect">
            <a:avLst/>
          </a:prstGeom>
          <a:noFill/>
          <a:ln>
            <a:noFill/>
          </a:ln>
        </p:spPr>
        <p:txBody>
          <a:bodyPr spcFirstLastPara="1" wrap="square" lIns="91425" tIns="91425" rIns="91425" bIns="91425" anchor="t" anchorCtr="0">
            <a:spAutoFit/>
          </a:bodyPr>
          <a:lstStyle/>
          <a:p>
            <a:pPr>
              <a:lnSpc>
                <a:spcPct val="115000"/>
              </a:lnSpc>
            </a:pPr>
            <a:r>
              <a:rPr lang="en" sz="1200" dirty="0">
                <a:solidFill>
                  <a:schemeClr val="tx1"/>
                </a:solidFill>
                <a:latin typeface="Times New Roman"/>
                <a:ea typeface="Times New Roman"/>
                <a:cs typeface="Times New Roman"/>
                <a:sym typeface="Times New Roman"/>
              </a:rPr>
              <a:t>Figure 10. </a:t>
            </a:r>
            <a:r>
              <a:rPr kumimoji="0" lang="en-US" altLang="en-US" sz="12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Testing Details of BOF slag assessment</a:t>
            </a:r>
            <a:endParaRPr kumimoji="0" lang="en-US" altLang="en-US" sz="1200" i="0" u="none" strike="noStrike" cap="none" normalizeH="0" baseline="0" dirty="0">
              <a:ln>
                <a:noFill/>
              </a:ln>
              <a:solidFill>
                <a:schemeClr val="tx1"/>
              </a:solidFill>
              <a:effectLst/>
            </a:endParaRPr>
          </a:p>
          <a:p>
            <a:pPr marL="0" lvl="0" indent="0" algn="l" rtl="0">
              <a:lnSpc>
                <a:spcPct val="115000"/>
              </a:lnSpc>
              <a:spcBef>
                <a:spcPts val="0"/>
              </a:spcBef>
              <a:spcAft>
                <a:spcPts val="0"/>
              </a:spcAft>
              <a:buNone/>
            </a:pPr>
            <a:endParaRPr sz="1200" dirty="0">
              <a:solidFill>
                <a:schemeClr val="tx1"/>
              </a:solidFill>
              <a:latin typeface="Times New Roman"/>
              <a:ea typeface="Times New Roman"/>
              <a:cs typeface="Times New Roman"/>
              <a:sym typeface="Times New Roman"/>
            </a:endParaRPr>
          </a:p>
        </p:txBody>
      </p:sp>
      <p:grpSp>
        <p:nvGrpSpPr>
          <p:cNvPr id="9" name="Group 8">
            <a:extLst>
              <a:ext uri="{FF2B5EF4-FFF2-40B4-BE49-F238E27FC236}">
                <a16:creationId xmlns:a16="http://schemas.microsoft.com/office/drawing/2014/main" id="{EFE0A20F-F777-16E3-4170-68103C742EF0}"/>
              </a:ext>
            </a:extLst>
          </p:cNvPr>
          <p:cNvGrpSpPr/>
          <p:nvPr/>
        </p:nvGrpSpPr>
        <p:grpSpPr>
          <a:xfrm>
            <a:off x="641349" y="844550"/>
            <a:ext cx="7651751" cy="4212267"/>
            <a:chOff x="558687" y="580480"/>
            <a:chExt cx="7785214" cy="5013169"/>
          </a:xfrm>
        </p:grpSpPr>
        <p:cxnSp>
          <p:nvCxnSpPr>
            <p:cNvPr id="10" name="Straight Connector 9">
              <a:extLst>
                <a:ext uri="{FF2B5EF4-FFF2-40B4-BE49-F238E27FC236}">
                  <a16:creationId xmlns:a16="http://schemas.microsoft.com/office/drawing/2014/main" id="{8CC760C8-B60B-1154-31B4-3AB692E9EA17}"/>
                </a:ext>
              </a:extLst>
            </p:cNvPr>
            <p:cNvCxnSpPr>
              <a:cxnSpLocks/>
            </p:cNvCxnSpPr>
            <p:nvPr/>
          </p:nvCxnSpPr>
          <p:spPr>
            <a:xfrm flipV="1">
              <a:off x="1486021" y="1607187"/>
              <a:ext cx="5747839" cy="142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DA9FE3F-9F83-B665-8B90-ED6D79678B9E}"/>
                </a:ext>
              </a:extLst>
            </p:cNvPr>
            <p:cNvCxnSpPr/>
            <p:nvPr/>
          </p:nvCxnSpPr>
          <p:spPr>
            <a:xfrm>
              <a:off x="7233860" y="1598568"/>
              <a:ext cx="0" cy="2743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7EF18B4-BB8C-DA68-A57F-C4AD157D5852}"/>
                </a:ext>
              </a:extLst>
            </p:cNvPr>
            <p:cNvCxnSpPr>
              <a:cxnSpLocks/>
            </p:cNvCxnSpPr>
            <p:nvPr/>
          </p:nvCxnSpPr>
          <p:spPr>
            <a:xfrm>
              <a:off x="1493641" y="1621437"/>
              <a:ext cx="0" cy="2743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741A2C7-14B2-E623-7B68-353861B3AD37}"/>
                </a:ext>
              </a:extLst>
            </p:cNvPr>
            <p:cNvSpPr/>
            <p:nvPr/>
          </p:nvSpPr>
          <p:spPr>
            <a:xfrm>
              <a:off x="825208" y="1889305"/>
              <a:ext cx="1321626" cy="27232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Physical</a:t>
              </a:r>
            </a:p>
          </p:txBody>
        </p:sp>
        <p:sp>
          <p:nvSpPr>
            <p:cNvPr id="14" name="Rectangle 13">
              <a:extLst>
                <a:ext uri="{FF2B5EF4-FFF2-40B4-BE49-F238E27FC236}">
                  <a16:creationId xmlns:a16="http://schemas.microsoft.com/office/drawing/2014/main" id="{3DE9B6D2-40B8-FF30-A24D-483DF097F209}"/>
                </a:ext>
              </a:extLst>
            </p:cNvPr>
            <p:cNvSpPr/>
            <p:nvPr/>
          </p:nvSpPr>
          <p:spPr>
            <a:xfrm>
              <a:off x="2507127" y="1089225"/>
              <a:ext cx="3888333" cy="2747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Experimental Program/Property Investigation</a:t>
              </a:r>
            </a:p>
          </p:txBody>
        </p:sp>
        <p:sp>
          <p:nvSpPr>
            <p:cNvPr id="15" name="Rectangle 14">
              <a:extLst>
                <a:ext uri="{FF2B5EF4-FFF2-40B4-BE49-F238E27FC236}">
                  <a16:creationId xmlns:a16="http://schemas.microsoft.com/office/drawing/2014/main" id="{7BCF8C8F-9374-EE43-42D2-E433CC0EBDF7}"/>
                </a:ext>
              </a:extLst>
            </p:cNvPr>
            <p:cNvSpPr/>
            <p:nvPr/>
          </p:nvSpPr>
          <p:spPr>
            <a:xfrm>
              <a:off x="558687" y="2285475"/>
              <a:ext cx="7785214" cy="2347483"/>
            </a:xfrm>
            <a:prstGeom prst="rect">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7C07E5E6-33FD-0D8E-29EE-D62E8E19D41C}"/>
                </a:ext>
              </a:extLst>
            </p:cNvPr>
            <p:cNvGrpSpPr/>
            <p:nvPr/>
          </p:nvGrpSpPr>
          <p:grpSpPr>
            <a:xfrm>
              <a:off x="723408" y="2488184"/>
              <a:ext cx="1727088" cy="1519004"/>
              <a:chOff x="859395" y="3370711"/>
              <a:chExt cx="1463040" cy="1490815"/>
            </a:xfrm>
          </p:grpSpPr>
          <p:sp>
            <p:nvSpPr>
              <p:cNvPr id="117" name="Rectangle 116">
                <a:extLst>
                  <a:ext uri="{FF2B5EF4-FFF2-40B4-BE49-F238E27FC236}">
                    <a16:creationId xmlns:a16="http://schemas.microsoft.com/office/drawing/2014/main" id="{E6E44ADA-D127-686D-5D90-470143FFE41C}"/>
                  </a:ext>
                </a:extLst>
              </p:cNvPr>
              <p:cNvSpPr/>
              <p:nvPr/>
            </p:nvSpPr>
            <p:spPr>
              <a:xfrm>
                <a:off x="899731" y="3437014"/>
                <a:ext cx="1371600"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Particle size distribution</a:t>
                </a:r>
              </a:p>
            </p:txBody>
          </p:sp>
          <p:sp>
            <p:nvSpPr>
              <p:cNvPr id="118" name="Rectangle 117">
                <a:extLst>
                  <a:ext uri="{FF2B5EF4-FFF2-40B4-BE49-F238E27FC236}">
                    <a16:creationId xmlns:a16="http://schemas.microsoft.com/office/drawing/2014/main" id="{B98032A5-3B42-7CA4-F358-C8C7073A13D9}"/>
                  </a:ext>
                </a:extLst>
              </p:cNvPr>
              <p:cNvSpPr/>
              <p:nvPr/>
            </p:nvSpPr>
            <p:spPr>
              <a:xfrm>
                <a:off x="896552" y="4187617"/>
                <a:ext cx="1371600"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Flakiness Index</a:t>
                </a:r>
              </a:p>
            </p:txBody>
          </p:sp>
          <p:sp>
            <p:nvSpPr>
              <p:cNvPr id="119" name="Rectangle 118">
                <a:extLst>
                  <a:ext uri="{FF2B5EF4-FFF2-40B4-BE49-F238E27FC236}">
                    <a16:creationId xmlns:a16="http://schemas.microsoft.com/office/drawing/2014/main" id="{AD78FA2F-845E-D20E-D92A-5A32D0CE2243}"/>
                  </a:ext>
                </a:extLst>
              </p:cNvPr>
              <p:cNvSpPr/>
              <p:nvPr/>
            </p:nvSpPr>
            <p:spPr>
              <a:xfrm>
                <a:off x="905519" y="4547509"/>
                <a:ext cx="1371600"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Lightweight particles</a:t>
                </a:r>
              </a:p>
            </p:txBody>
          </p:sp>
          <p:sp>
            <p:nvSpPr>
              <p:cNvPr id="120" name="Rectangle 119">
                <a:extLst>
                  <a:ext uri="{FF2B5EF4-FFF2-40B4-BE49-F238E27FC236}">
                    <a16:creationId xmlns:a16="http://schemas.microsoft.com/office/drawing/2014/main" id="{038B1D12-9FAF-E5AA-8303-6F997A850BC6}"/>
                  </a:ext>
                </a:extLst>
              </p:cNvPr>
              <p:cNvSpPr/>
              <p:nvPr/>
            </p:nvSpPr>
            <p:spPr>
              <a:xfrm>
                <a:off x="859395" y="3370711"/>
                <a:ext cx="1463040" cy="1490815"/>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9050">
                    <a:solidFill>
                      <a:schemeClr val="tx1"/>
                    </a:solidFill>
                    <a:prstDash val="sysDash"/>
                  </a:ln>
                  <a:latin typeface="Times New Roman" panose="02020603050405020304" pitchFamily="18" charset="0"/>
                  <a:cs typeface="Times New Roman" panose="02020603050405020304" pitchFamily="18" charset="0"/>
                </a:endParaRPr>
              </a:p>
            </p:txBody>
          </p:sp>
        </p:grpSp>
        <p:sp>
          <p:nvSpPr>
            <p:cNvPr id="17" name="Rectangle 16">
              <a:extLst>
                <a:ext uri="{FF2B5EF4-FFF2-40B4-BE49-F238E27FC236}">
                  <a16:creationId xmlns:a16="http://schemas.microsoft.com/office/drawing/2014/main" id="{9D07469F-4F82-61C1-69AF-9DD7606AB174}"/>
                </a:ext>
              </a:extLst>
            </p:cNvPr>
            <p:cNvSpPr/>
            <p:nvPr/>
          </p:nvSpPr>
          <p:spPr>
            <a:xfrm>
              <a:off x="2794001" y="1889760"/>
              <a:ext cx="1321626" cy="25651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Mechanical</a:t>
              </a:r>
            </a:p>
          </p:txBody>
        </p:sp>
        <p:sp>
          <p:nvSpPr>
            <p:cNvPr id="18" name="Rectangle 17">
              <a:extLst>
                <a:ext uri="{FF2B5EF4-FFF2-40B4-BE49-F238E27FC236}">
                  <a16:creationId xmlns:a16="http://schemas.microsoft.com/office/drawing/2014/main" id="{7DDBB9D2-AC11-2E5F-F07B-57904EB67701}"/>
                </a:ext>
              </a:extLst>
            </p:cNvPr>
            <p:cNvSpPr/>
            <p:nvPr/>
          </p:nvSpPr>
          <p:spPr>
            <a:xfrm>
              <a:off x="4738082" y="1898791"/>
              <a:ext cx="1208009" cy="27232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Environmental</a:t>
              </a:r>
            </a:p>
          </p:txBody>
        </p:sp>
        <p:sp>
          <p:nvSpPr>
            <p:cNvPr id="19" name="Rectangle 18">
              <a:extLst>
                <a:ext uri="{FF2B5EF4-FFF2-40B4-BE49-F238E27FC236}">
                  <a16:creationId xmlns:a16="http://schemas.microsoft.com/office/drawing/2014/main" id="{CF233318-811E-B0CF-CB12-31CB6A90E960}"/>
                </a:ext>
              </a:extLst>
            </p:cNvPr>
            <p:cNvSpPr/>
            <p:nvPr/>
          </p:nvSpPr>
          <p:spPr>
            <a:xfrm>
              <a:off x="6570508" y="1872888"/>
              <a:ext cx="1188846" cy="27232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Chemical</a:t>
              </a:r>
            </a:p>
          </p:txBody>
        </p:sp>
        <p:cxnSp>
          <p:nvCxnSpPr>
            <p:cNvPr id="20" name="Straight Arrow Connector 19">
              <a:extLst>
                <a:ext uri="{FF2B5EF4-FFF2-40B4-BE49-F238E27FC236}">
                  <a16:creationId xmlns:a16="http://schemas.microsoft.com/office/drawing/2014/main" id="{E9C9E430-B938-E3C9-81CD-A215D5C07BE0}"/>
                </a:ext>
              </a:extLst>
            </p:cNvPr>
            <p:cNvCxnSpPr>
              <a:cxnSpLocks/>
            </p:cNvCxnSpPr>
            <p:nvPr/>
          </p:nvCxnSpPr>
          <p:spPr>
            <a:xfrm>
              <a:off x="3445628" y="1606513"/>
              <a:ext cx="1961" cy="2678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3185082-AE36-55ED-2505-36845183DF98}"/>
                </a:ext>
              </a:extLst>
            </p:cNvPr>
            <p:cNvCxnSpPr>
              <a:cxnSpLocks/>
            </p:cNvCxnSpPr>
            <p:nvPr/>
          </p:nvCxnSpPr>
          <p:spPr>
            <a:xfrm>
              <a:off x="5342087" y="1621437"/>
              <a:ext cx="1961" cy="2678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5E071F4-88F6-7252-11F7-06936E2A51CB}"/>
                </a:ext>
              </a:extLst>
            </p:cNvPr>
            <p:cNvCxnSpPr>
              <a:cxnSpLocks/>
            </p:cNvCxnSpPr>
            <p:nvPr/>
          </p:nvCxnSpPr>
          <p:spPr>
            <a:xfrm>
              <a:off x="4512435" y="1363980"/>
              <a:ext cx="0" cy="25745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5CAED4C-6EDC-F682-A744-D280D0F6448F}"/>
                </a:ext>
              </a:extLst>
            </p:cNvPr>
            <p:cNvCxnSpPr>
              <a:cxnSpLocks/>
            </p:cNvCxnSpPr>
            <p:nvPr/>
          </p:nvCxnSpPr>
          <p:spPr>
            <a:xfrm>
              <a:off x="1473589" y="2161632"/>
              <a:ext cx="0" cy="3341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F9C99C8-6AE3-7FDD-DE76-6100A6A49735}"/>
                </a:ext>
              </a:extLst>
            </p:cNvPr>
            <p:cNvGrpSpPr/>
            <p:nvPr/>
          </p:nvGrpSpPr>
          <p:grpSpPr>
            <a:xfrm>
              <a:off x="763519" y="2505273"/>
              <a:ext cx="5484009" cy="1257649"/>
              <a:chOff x="-2301711" y="3370710"/>
              <a:chExt cx="4624146" cy="1246338"/>
            </a:xfrm>
          </p:grpSpPr>
          <p:sp>
            <p:nvSpPr>
              <p:cNvPr id="112" name="Rectangle 111">
                <a:extLst>
                  <a:ext uri="{FF2B5EF4-FFF2-40B4-BE49-F238E27FC236}">
                    <a16:creationId xmlns:a16="http://schemas.microsoft.com/office/drawing/2014/main" id="{52554729-3CF3-0061-2183-FB366F2780AB}"/>
                  </a:ext>
                </a:extLst>
              </p:cNvPr>
              <p:cNvSpPr/>
              <p:nvPr/>
            </p:nvSpPr>
            <p:spPr>
              <a:xfrm>
                <a:off x="912581" y="3437014"/>
                <a:ext cx="1371600"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Freeze and Thaw</a:t>
                </a:r>
              </a:p>
            </p:txBody>
          </p:sp>
          <p:sp>
            <p:nvSpPr>
              <p:cNvPr id="113" name="Rectangle 112">
                <a:extLst>
                  <a:ext uri="{FF2B5EF4-FFF2-40B4-BE49-F238E27FC236}">
                    <a16:creationId xmlns:a16="http://schemas.microsoft.com/office/drawing/2014/main" id="{A1822235-3EA3-6977-069E-4E93AAD80FB7}"/>
                  </a:ext>
                </a:extLst>
              </p:cNvPr>
              <p:cNvSpPr/>
              <p:nvPr/>
            </p:nvSpPr>
            <p:spPr>
              <a:xfrm>
                <a:off x="916819" y="3799703"/>
                <a:ext cx="1371600" cy="3274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Soundness by sodium sulfate</a:t>
                </a:r>
              </a:p>
            </p:txBody>
          </p:sp>
          <p:sp>
            <p:nvSpPr>
              <p:cNvPr id="114" name="Rectangle 113">
                <a:extLst>
                  <a:ext uri="{FF2B5EF4-FFF2-40B4-BE49-F238E27FC236}">
                    <a16:creationId xmlns:a16="http://schemas.microsoft.com/office/drawing/2014/main" id="{5847BCE5-7ED3-E254-870B-3BD03A020ADC}"/>
                  </a:ext>
                </a:extLst>
              </p:cNvPr>
              <p:cNvSpPr/>
              <p:nvPr/>
            </p:nvSpPr>
            <p:spPr>
              <a:xfrm>
                <a:off x="-2301711" y="3755128"/>
                <a:ext cx="1371600" cy="3643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Specific Gravity &amp; Absorption Capacity</a:t>
                </a:r>
              </a:p>
            </p:txBody>
          </p:sp>
          <p:sp>
            <p:nvSpPr>
              <p:cNvPr id="115" name="Rectangle 114">
                <a:extLst>
                  <a:ext uri="{FF2B5EF4-FFF2-40B4-BE49-F238E27FC236}">
                    <a16:creationId xmlns:a16="http://schemas.microsoft.com/office/drawing/2014/main" id="{44CD3E22-F888-150B-E149-886354F39191}"/>
                  </a:ext>
                </a:extLst>
              </p:cNvPr>
              <p:cNvSpPr/>
              <p:nvPr/>
            </p:nvSpPr>
            <p:spPr>
              <a:xfrm>
                <a:off x="901252" y="4215496"/>
                <a:ext cx="1371600" cy="2984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Organic Impurity</a:t>
                </a:r>
              </a:p>
            </p:txBody>
          </p:sp>
          <p:sp>
            <p:nvSpPr>
              <p:cNvPr id="116" name="Rectangle 115">
                <a:extLst>
                  <a:ext uri="{FF2B5EF4-FFF2-40B4-BE49-F238E27FC236}">
                    <a16:creationId xmlns:a16="http://schemas.microsoft.com/office/drawing/2014/main" id="{942DD3D6-53D7-FAE4-47DE-447F64B0CB80}"/>
                  </a:ext>
                </a:extLst>
              </p:cNvPr>
              <p:cNvSpPr/>
              <p:nvPr/>
            </p:nvSpPr>
            <p:spPr>
              <a:xfrm>
                <a:off x="859395" y="3370710"/>
                <a:ext cx="1463040" cy="1246338"/>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9050">
                    <a:solidFill>
                      <a:schemeClr val="tx1"/>
                    </a:solidFill>
                    <a:prstDash val="sysDash"/>
                  </a:ln>
                  <a:latin typeface="Times New Roman" panose="02020603050405020304" pitchFamily="18" charset="0"/>
                  <a:cs typeface="Times New Roman" panose="02020603050405020304" pitchFamily="18" charset="0"/>
                </a:endParaRPr>
              </a:p>
            </p:txBody>
          </p:sp>
        </p:grpSp>
        <p:grpSp>
          <p:nvGrpSpPr>
            <p:cNvPr id="25" name="Group 24">
              <a:extLst>
                <a:ext uri="{FF2B5EF4-FFF2-40B4-BE49-F238E27FC236}">
                  <a16:creationId xmlns:a16="http://schemas.microsoft.com/office/drawing/2014/main" id="{27A58302-34AA-7BE8-CB0E-CCFFAAA2E997}"/>
                </a:ext>
              </a:extLst>
            </p:cNvPr>
            <p:cNvGrpSpPr/>
            <p:nvPr/>
          </p:nvGrpSpPr>
          <p:grpSpPr>
            <a:xfrm>
              <a:off x="2601652" y="2505272"/>
              <a:ext cx="1718887" cy="1942441"/>
              <a:chOff x="2868352" y="2505272"/>
              <a:chExt cx="1718887" cy="1942441"/>
            </a:xfrm>
          </p:grpSpPr>
          <p:sp>
            <p:nvSpPr>
              <p:cNvPr id="106" name="Rectangle 105">
                <a:extLst>
                  <a:ext uri="{FF2B5EF4-FFF2-40B4-BE49-F238E27FC236}">
                    <a16:creationId xmlns:a16="http://schemas.microsoft.com/office/drawing/2014/main" id="{99781A4F-515C-93E1-05AA-B307DAA6BBB2}"/>
                  </a:ext>
                </a:extLst>
              </p:cNvPr>
              <p:cNvSpPr/>
              <p:nvPr/>
            </p:nvSpPr>
            <p:spPr>
              <a:xfrm>
                <a:off x="2928987" y="2565209"/>
                <a:ext cx="1626650" cy="27950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LA Abrasion</a:t>
                </a:r>
              </a:p>
            </p:txBody>
          </p:sp>
          <p:sp>
            <p:nvSpPr>
              <p:cNvPr id="107" name="Rectangle 106">
                <a:extLst>
                  <a:ext uri="{FF2B5EF4-FFF2-40B4-BE49-F238E27FC236}">
                    <a16:creationId xmlns:a16="http://schemas.microsoft.com/office/drawing/2014/main" id="{8C1F50A8-8B13-8287-E93C-FC503C002216}"/>
                  </a:ext>
                </a:extLst>
              </p:cNvPr>
              <p:cNvSpPr/>
              <p:nvPr/>
            </p:nvSpPr>
            <p:spPr>
              <a:xfrm>
                <a:off x="2923429" y="2937276"/>
                <a:ext cx="1626650" cy="27950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Micro Deval Abrasion</a:t>
                </a:r>
              </a:p>
            </p:txBody>
          </p:sp>
          <p:sp>
            <p:nvSpPr>
              <p:cNvPr id="108" name="Rectangle 107">
                <a:extLst>
                  <a:ext uri="{FF2B5EF4-FFF2-40B4-BE49-F238E27FC236}">
                    <a16:creationId xmlns:a16="http://schemas.microsoft.com/office/drawing/2014/main" id="{7F95D504-BC2A-3F2F-D38B-8A49914401C5}"/>
                  </a:ext>
                </a:extLst>
              </p:cNvPr>
              <p:cNvSpPr/>
              <p:nvPr/>
            </p:nvSpPr>
            <p:spPr>
              <a:xfrm>
                <a:off x="2910903" y="3309343"/>
                <a:ext cx="1626650" cy="2907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Aggregate Crushing Value</a:t>
                </a:r>
              </a:p>
            </p:txBody>
          </p:sp>
          <p:sp>
            <p:nvSpPr>
              <p:cNvPr id="109" name="Rectangle 108">
                <a:extLst>
                  <a:ext uri="{FF2B5EF4-FFF2-40B4-BE49-F238E27FC236}">
                    <a16:creationId xmlns:a16="http://schemas.microsoft.com/office/drawing/2014/main" id="{CAEDDAC3-D278-FE54-3BB1-0797F64E59C0}"/>
                  </a:ext>
                </a:extLst>
              </p:cNvPr>
              <p:cNvSpPr/>
              <p:nvPr/>
            </p:nvSpPr>
            <p:spPr>
              <a:xfrm>
                <a:off x="2910903" y="3701139"/>
                <a:ext cx="1626650" cy="27950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Aggregate Impact Value</a:t>
                </a:r>
              </a:p>
            </p:txBody>
          </p:sp>
          <p:sp>
            <p:nvSpPr>
              <p:cNvPr id="110" name="Rectangle 109">
                <a:extLst>
                  <a:ext uri="{FF2B5EF4-FFF2-40B4-BE49-F238E27FC236}">
                    <a16:creationId xmlns:a16="http://schemas.microsoft.com/office/drawing/2014/main" id="{D366D079-3576-5D35-43AF-7C47EFDE6011}"/>
                  </a:ext>
                </a:extLst>
              </p:cNvPr>
              <p:cNvSpPr/>
              <p:nvPr/>
            </p:nvSpPr>
            <p:spPr>
              <a:xfrm>
                <a:off x="2868352" y="2505272"/>
                <a:ext cx="1718887" cy="1942441"/>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9050">
                    <a:solidFill>
                      <a:schemeClr val="tx1"/>
                    </a:solidFill>
                    <a:prstDash val="sysDash"/>
                  </a:ln>
                  <a:latin typeface="Times New Roman" panose="02020603050405020304" pitchFamily="18" charset="0"/>
                  <a:cs typeface="Times New Roman" panose="02020603050405020304" pitchFamily="18" charset="0"/>
                </a:endParaRPr>
              </a:p>
            </p:txBody>
          </p:sp>
          <p:sp>
            <p:nvSpPr>
              <p:cNvPr id="111" name="Rectangle 110">
                <a:extLst>
                  <a:ext uri="{FF2B5EF4-FFF2-40B4-BE49-F238E27FC236}">
                    <a16:creationId xmlns:a16="http://schemas.microsoft.com/office/drawing/2014/main" id="{5427650B-A1E4-2B04-71F7-FC39A5C6B98A}"/>
                  </a:ext>
                </a:extLst>
              </p:cNvPr>
              <p:cNvSpPr/>
              <p:nvPr/>
            </p:nvSpPr>
            <p:spPr>
              <a:xfrm>
                <a:off x="2910903" y="4053477"/>
                <a:ext cx="1626650" cy="33034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Expansion test</a:t>
                </a:r>
              </a:p>
            </p:txBody>
          </p:sp>
        </p:grpSp>
        <p:grpSp>
          <p:nvGrpSpPr>
            <p:cNvPr id="26" name="Group 25">
              <a:extLst>
                <a:ext uri="{FF2B5EF4-FFF2-40B4-BE49-F238E27FC236}">
                  <a16:creationId xmlns:a16="http://schemas.microsoft.com/office/drawing/2014/main" id="{2FED47CB-3A29-D5DF-931C-D78C91D040AC}"/>
                </a:ext>
              </a:extLst>
            </p:cNvPr>
            <p:cNvGrpSpPr/>
            <p:nvPr/>
          </p:nvGrpSpPr>
          <p:grpSpPr>
            <a:xfrm>
              <a:off x="6462764" y="2505273"/>
              <a:ext cx="1735093" cy="1230158"/>
              <a:chOff x="6462764" y="2505273"/>
              <a:chExt cx="1735093" cy="1230158"/>
            </a:xfrm>
          </p:grpSpPr>
          <p:sp>
            <p:nvSpPr>
              <p:cNvPr id="102" name="Rectangle 101">
                <a:extLst>
                  <a:ext uri="{FF2B5EF4-FFF2-40B4-BE49-F238E27FC236}">
                    <a16:creationId xmlns:a16="http://schemas.microsoft.com/office/drawing/2014/main" id="{3984BA31-ABCB-385B-E168-C05F0BADE4F7}"/>
                  </a:ext>
                </a:extLst>
              </p:cNvPr>
              <p:cNvSpPr/>
              <p:nvPr/>
            </p:nvSpPr>
            <p:spPr>
              <a:xfrm>
                <a:off x="6506533" y="2561827"/>
                <a:ext cx="1626650" cy="27681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X-ray fluorescence</a:t>
                </a:r>
              </a:p>
            </p:txBody>
          </p:sp>
          <p:sp>
            <p:nvSpPr>
              <p:cNvPr id="103" name="Rectangle 102">
                <a:extLst>
                  <a:ext uri="{FF2B5EF4-FFF2-40B4-BE49-F238E27FC236}">
                    <a16:creationId xmlns:a16="http://schemas.microsoft.com/office/drawing/2014/main" id="{5C4DCAE2-7290-B2A1-63AD-25A72347BE64}"/>
                  </a:ext>
                </a:extLst>
              </p:cNvPr>
              <p:cNvSpPr/>
              <p:nvPr/>
            </p:nvSpPr>
            <p:spPr>
              <a:xfrm>
                <a:off x="6506533" y="2951713"/>
                <a:ext cx="1626650" cy="27681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X-ray diffraction</a:t>
                </a:r>
              </a:p>
            </p:txBody>
          </p:sp>
          <p:sp>
            <p:nvSpPr>
              <p:cNvPr id="104" name="Rectangle 103">
                <a:extLst>
                  <a:ext uri="{FF2B5EF4-FFF2-40B4-BE49-F238E27FC236}">
                    <a16:creationId xmlns:a16="http://schemas.microsoft.com/office/drawing/2014/main" id="{DA12D29A-226D-352C-5B62-750D38A541CA}"/>
                  </a:ext>
                </a:extLst>
              </p:cNvPr>
              <p:cNvSpPr/>
              <p:nvPr/>
            </p:nvSpPr>
            <p:spPr>
              <a:xfrm>
                <a:off x="6506533" y="3309915"/>
                <a:ext cx="1626650" cy="3438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Scanning electron microscope</a:t>
                </a:r>
              </a:p>
            </p:txBody>
          </p:sp>
          <p:sp>
            <p:nvSpPr>
              <p:cNvPr id="105" name="Rectangle 104">
                <a:extLst>
                  <a:ext uri="{FF2B5EF4-FFF2-40B4-BE49-F238E27FC236}">
                    <a16:creationId xmlns:a16="http://schemas.microsoft.com/office/drawing/2014/main" id="{E9CF4EAF-0B71-E494-607D-4A14D4D5C308}"/>
                  </a:ext>
                </a:extLst>
              </p:cNvPr>
              <p:cNvSpPr/>
              <p:nvPr/>
            </p:nvSpPr>
            <p:spPr>
              <a:xfrm>
                <a:off x="6462764" y="2505273"/>
                <a:ext cx="1735093" cy="1230158"/>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9050">
                    <a:solidFill>
                      <a:schemeClr val="tx1"/>
                    </a:solidFill>
                    <a:prstDash val="sysDash"/>
                  </a:ln>
                  <a:latin typeface="Times New Roman" panose="02020603050405020304" pitchFamily="18" charset="0"/>
                  <a:cs typeface="Times New Roman" panose="02020603050405020304" pitchFamily="18" charset="0"/>
                </a:endParaRPr>
              </a:p>
            </p:txBody>
          </p:sp>
        </p:grpSp>
        <p:cxnSp>
          <p:nvCxnSpPr>
            <p:cNvPr id="27" name="Straight Arrow Connector 26">
              <a:extLst>
                <a:ext uri="{FF2B5EF4-FFF2-40B4-BE49-F238E27FC236}">
                  <a16:creationId xmlns:a16="http://schemas.microsoft.com/office/drawing/2014/main" id="{EBD3F631-E48E-4BA7-4F2E-7AB0654E8F6C}"/>
                </a:ext>
              </a:extLst>
            </p:cNvPr>
            <p:cNvCxnSpPr>
              <a:cxnSpLocks/>
            </p:cNvCxnSpPr>
            <p:nvPr/>
          </p:nvCxnSpPr>
          <p:spPr>
            <a:xfrm>
              <a:off x="3447194" y="2171118"/>
              <a:ext cx="0" cy="3341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CDA5F52-E9B4-A69C-A6A3-BB1C2E41F237}"/>
                </a:ext>
              </a:extLst>
            </p:cNvPr>
            <p:cNvCxnSpPr>
              <a:cxnSpLocks/>
            </p:cNvCxnSpPr>
            <p:nvPr/>
          </p:nvCxnSpPr>
          <p:spPr>
            <a:xfrm>
              <a:off x="5348107" y="2161632"/>
              <a:ext cx="0" cy="3341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7FC5443-184D-E487-4F3A-FC7636AFA1CF}"/>
                </a:ext>
              </a:extLst>
            </p:cNvPr>
            <p:cNvCxnSpPr>
              <a:cxnSpLocks/>
            </p:cNvCxnSpPr>
            <p:nvPr/>
          </p:nvCxnSpPr>
          <p:spPr>
            <a:xfrm>
              <a:off x="7235223" y="2145215"/>
              <a:ext cx="0" cy="3341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08946D16-1929-0C85-F947-8B67D1D068ED}"/>
                </a:ext>
              </a:extLst>
            </p:cNvPr>
            <p:cNvSpPr/>
            <p:nvPr/>
          </p:nvSpPr>
          <p:spPr>
            <a:xfrm>
              <a:off x="2733535" y="4834697"/>
              <a:ext cx="3212555"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Compatibility of Results with Standards</a:t>
              </a:r>
            </a:p>
          </p:txBody>
        </p:sp>
        <p:cxnSp>
          <p:nvCxnSpPr>
            <p:cNvPr id="31" name="Straight Arrow Connector 30">
              <a:extLst>
                <a:ext uri="{FF2B5EF4-FFF2-40B4-BE49-F238E27FC236}">
                  <a16:creationId xmlns:a16="http://schemas.microsoft.com/office/drawing/2014/main" id="{59F94B3A-76CD-A9CE-3E32-E0102A43F277}"/>
                </a:ext>
              </a:extLst>
            </p:cNvPr>
            <p:cNvCxnSpPr/>
            <p:nvPr/>
          </p:nvCxnSpPr>
          <p:spPr>
            <a:xfrm>
              <a:off x="4459123" y="4632958"/>
              <a:ext cx="0" cy="2103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4FC65082-4A6F-9AE5-EC55-773328AE3DA3}"/>
                </a:ext>
              </a:extLst>
            </p:cNvPr>
            <p:cNvCxnSpPr>
              <a:cxnSpLocks/>
            </p:cNvCxnSpPr>
            <p:nvPr/>
          </p:nvCxnSpPr>
          <p:spPr>
            <a:xfrm>
              <a:off x="4459123" y="5109017"/>
              <a:ext cx="0" cy="2103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4C23C10C-9774-E80D-5062-E181F687EAA1}"/>
                </a:ext>
              </a:extLst>
            </p:cNvPr>
            <p:cNvSpPr/>
            <p:nvPr/>
          </p:nvSpPr>
          <p:spPr>
            <a:xfrm>
              <a:off x="3112961" y="5319329"/>
              <a:ext cx="2676664" cy="2743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Conclusion</a:t>
              </a:r>
            </a:p>
          </p:txBody>
        </p:sp>
        <p:sp>
          <p:nvSpPr>
            <p:cNvPr id="98" name="Rectangle 97">
              <a:extLst>
                <a:ext uri="{FF2B5EF4-FFF2-40B4-BE49-F238E27FC236}">
                  <a16:creationId xmlns:a16="http://schemas.microsoft.com/office/drawing/2014/main" id="{FA37E23C-37C9-84AF-5093-CDBBC6DE5672}"/>
                </a:ext>
              </a:extLst>
            </p:cNvPr>
            <p:cNvSpPr/>
            <p:nvPr/>
          </p:nvSpPr>
          <p:spPr>
            <a:xfrm>
              <a:off x="3708524" y="580480"/>
              <a:ext cx="1607821" cy="2747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ea typeface="Adobe Heiti Std R" panose="020B0400000000000000" pitchFamily="34" charset="-128"/>
                  <a:cs typeface="Times New Roman" panose="02020603050405020304" pitchFamily="18" charset="0"/>
                </a:rPr>
                <a:t>Sample Collection</a:t>
              </a:r>
            </a:p>
          </p:txBody>
        </p:sp>
        <p:cxnSp>
          <p:nvCxnSpPr>
            <p:cNvPr id="99" name="Straight Arrow Connector 98">
              <a:extLst>
                <a:ext uri="{FF2B5EF4-FFF2-40B4-BE49-F238E27FC236}">
                  <a16:creationId xmlns:a16="http://schemas.microsoft.com/office/drawing/2014/main" id="{94EE12B1-2EBB-950C-9A89-BDB33D40E30F}"/>
                </a:ext>
              </a:extLst>
            </p:cNvPr>
            <p:cNvCxnSpPr>
              <a:cxnSpLocks/>
            </p:cNvCxnSpPr>
            <p:nvPr/>
          </p:nvCxnSpPr>
          <p:spPr>
            <a:xfrm>
              <a:off x="4512435" y="855235"/>
              <a:ext cx="0" cy="25745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12</a:t>
            </a:fld>
            <a:endParaRPr/>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Experimental Procedure</a:t>
            </a:r>
          </a:p>
        </p:txBody>
      </p:sp>
      <p:sp>
        <p:nvSpPr>
          <p:cNvPr id="30" name="Google Shape;116;p19">
            <a:extLst>
              <a:ext uri="{FF2B5EF4-FFF2-40B4-BE49-F238E27FC236}">
                <a16:creationId xmlns:a16="http://schemas.microsoft.com/office/drawing/2014/main" id="{A7963114-4B78-7729-2D25-EF3F5EEA5949}"/>
              </a:ext>
            </a:extLst>
          </p:cNvPr>
          <p:cNvSpPr txBox="1"/>
          <p:nvPr/>
        </p:nvSpPr>
        <p:spPr>
          <a:xfrm>
            <a:off x="3077847" y="4840619"/>
            <a:ext cx="4516753" cy="414699"/>
          </a:xfrm>
          <a:prstGeom prst="rect">
            <a:avLst/>
          </a:prstGeom>
          <a:noFill/>
          <a:ln>
            <a:noFill/>
          </a:ln>
        </p:spPr>
        <p:txBody>
          <a:bodyPr spcFirstLastPara="1" wrap="square" lIns="91425" tIns="91425" rIns="91425" bIns="91425" anchor="t" anchorCtr="0">
            <a:spAutoFit/>
          </a:bodyPr>
          <a:lstStyle/>
          <a:p>
            <a:pPr>
              <a:lnSpc>
                <a:spcPct val="115000"/>
              </a:lnSpc>
            </a:pPr>
            <a:r>
              <a:rPr lang="en" sz="1300" dirty="0">
                <a:solidFill>
                  <a:schemeClr val="tx1"/>
                </a:solidFill>
                <a:latin typeface="Times New Roman"/>
                <a:ea typeface="Times New Roman"/>
                <a:cs typeface="Times New Roman"/>
                <a:sym typeface="Times New Roman"/>
              </a:rPr>
              <a:t>Figure 11. Experimental Procedure</a:t>
            </a:r>
            <a:endParaRPr sz="1300" dirty="0">
              <a:solidFill>
                <a:schemeClr val="tx1"/>
              </a:solidFill>
              <a:latin typeface="Times New Roman"/>
              <a:ea typeface="Times New Roman"/>
              <a:cs typeface="Times New Roman"/>
              <a:sym typeface="Times New Roman"/>
            </a:endParaRPr>
          </a:p>
        </p:txBody>
      </p:sp>
      <p:sp>
        <p:nvSpPr>
          <p:cNvPr id="3" name="Rectangle 2">
            <a:extLst>
              <a:ext uri="{FF2B5EF4-FFF2-40B4-BE49-F238E27FC236}">
                <a16:creationId xmlns:a16="http://schemas.microsoft.com/office/drawing/2014/main" id="{5FF19A10-3763-65B7-C4A1-6A1BA0EFB8D7}"/>
              </a:ext>
            </a:extLst>
          </p:cNvPr>
          <p:cNvSpPr/>
          <p:nvPr/>
        </p:nvSpPr>
        <p:spPr>
          <a:xfrm>
            <a:off x="586435" y="914930"/>
            <a:ext cx="1737360" cy="18288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7B9A2CA2-7B4E-B2A0-91F0-138C745643D7}"/>
              </a:ext>
            </a:extLst>
          </p:cNvPr>
          <p:cNvSpPr/>
          <p:nvPr/>
        </p:nvSpPr>
        <p:spPr>
          <a:xfrm>
            <a:off x="4665360" y="914928"/>
            <a:ext cx="1737360" cy="18288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C8227FB3-6A3A-1B98-41B0-1CDCB5A77725}"/>
              </a:ext>
            </a:extLst>
          </p:cNvPr>
          <p:cNvSpPr/>
          <p:nvPr/>
        </p:nvSpPr>
        <p:spPr>
          <a:xfrm>
            <a:off x="6674896" y="914928"/>
            <a:ext cx="1737360" cy="182880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FC8EC6EB-3B53-EE93-77C7-E62A323C76A2}"/>
              </a:ext>
            </a:extLst>
          </p:cNvPr>
          <p:cNvSpPr/>
          <p:nvPr/>
        </p:nvSpPr>
        <p:spPr>
          <a:xfrm>
            <a:off x="2639235" y="914928"/>
            <a:ext cx="1737360" cy="182880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0AD09FE-3BE3-8D31-A1DE-708F9FE31DAF}"/>
              </a:ext>
            </a:extLst>
          </p:cNvPr>
          <p:cNvSpPr/>
          <p:nvPr/>
        </p:nvSpPr>
        <p:spPr>
          <a:xfrm>
            <a:off x="6674896" y="3031167"/>
            <a:ext cx="1737360" cy="1828800"/>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5FA31E0-1D2E-9D87-7CAB-ED79712D559D}"/>
              </a:ext>
            </a:extLst>
          </p:cNvPr>
          <p:cNvSpPr/>
          <p:nvPr/>
        </p:nvSpPr>
        <p:spPr>
          <a:xfrm>
            <a:off x="4665360" y="3031167"/>
            <a:ext cx="1737360" cy="1828800"/>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2CF0075-B8D0-F0B2-BD24-8A736B2AA7C3}"/>
              </a:ext>
            </a:extLst>
          </p:cNvPr>
          <p:cNvSpPr/>
          <p:nvPr/>
        </p:nvSpPr>
        <p:spPr>
          <a:xfrm>
            <a:off x="586435" y="3031167"/>
            <a:ext cx="1737360" cy="1828800"/>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4CEE3FD-61A8-B0F4-2243-AF88778352D9}"/>
              </a:ext>
            </a:extLst>
          </p:cNvPr>
          <p:cNvSpPr/>
          <p:nvPr/>
        </p:nvSpPr>
        <p:spPr>
          <a:xfrm>
            <a:off x="2634371" y="3052481"/>
            <a:ext cx="1737360" cy="1828800"/>
          </a:xfrm>
          <a:prstGeom prst="rect">
            <a:avLst/>
          </a:prstGeom>
          <a:blipFill dpi="0" rotWithShape="1">
            <a:blip r:embed="rId10">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rrow: Right 20">
            <a:extLst>
              <a:ext uri="{FF2B5EF4-FFF2-40B4-BE49-F238E27FC236}">
                <a16:creationId xmlns:a16="http://schemas.microsoft.com/office/drawing/2014/main" id="{CD464852-ACFA-A6B7-D2D6-C3AA6DBF3CBE}"/>
              </a:ext>
            </a:extLst>
          </p:cNvPr>
          <p:cNvSpPr>
            <a:spLocks noChangeArrowheads="1"/>
          </p:cNvSpPr>
          <p:nvPr/>
        </p:nvSpPr>
        <p:spPr bwMode="auto">
          <a:xfrm>
            <a:off x="2421984" y="1762197"/>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5" name="Arrow: Right 20">
            <a:extLst>
              <a:ext uri="{FF2B5EF4-FFF2-40B4-BE49-F238E27FC236}">
                <a16:creationId xmlns:a16="http://schemas.microsoft.com/office/drawing/2014/main" id="{D106CB8E-724F-E5A2-568E-1BA49299AD43}"/>
              </a:ext>
            </a:extLst>
          </p:cNvPr>
          <p:cNvSpPr>
            <a:spLocks noChangeArrowheads="1"/>
          </p:cNvSpPr>
          <p:nvPr/>
        </p:nvSpPr>
        <p:spPr bwMode="auto">
          <a:xfrm>
            <a:off x="4453152" y="1762197"/>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6" name="Arrow: Right 20">
            <a:extLst>
              <a:ext uri="{FF2B5EF4-FFF2-40B4-BE49-F238E27FC236}">
                <a16:creationId xmlns:a16="http://schemas.microsoft.com/office/drawing/2014/main" id="{DDB84228-4D6D-2FC5-F09D-8AB3819F1D71}"/>
              </a:ext>
            </a:extLst>
          </p:cNvPr>
          <p:cNvSpPr>
            <a:spLocks noChangeArrowheads="1"/>
          </p:cNvSpPr>
          <p:nvPr/>
        </p:nvSpPr>
        <p:spPr bwMode="auto">
          <a:xfrm>
            <a:off x="6468468" y="1762197"/>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9" name="Arrow: Right 20">
            <a:extLst>
              <a:ext uri="{FF2B5EF4-FFF2-40B4-BE49-F238E27FC236}">
                <a16:creationId xmlns:a16="http://schemas.microsoft.com/office/drawing/2014/main" id="{4BFD746B-AB30-A475-B7C7-673A72502CFE}"/>
              </a:ext>
            </a:extLst>
          </p:cNvPr>
          <p:cNvSpPr>
            <a:spLocks noChangeArrowheads="1"/>
          </p:cNvSpPr>
          <p:nvPr/>
        </p:nvSpPr>
        <p:spPr bwMode="auto">
          <a:xfrm rot="10800000">
            <a:off x="6473313" y="3898618"/>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0" name="Arrow: Right 20">
            <a:extLst>
              <a:ext uri="{FF2B5EF4-FFF2-40B4-BE49-F238E27FC236}">
                <a16:creationId xmlns:a16="http://schemas.microsoft.com/office/drawing/2014/main" id="{FDECC977-1568-7694-7DC4-83DE265FFB0C}"/>
              </a:ext>
            </a:extLst>
          </p:cNvPr>
          <p:cNvSpPr>
            <a:spLocks noChangeArrowheads="1"/>
          </p:cNvSpPr>
          <p:nvPr/>
        </p:nvSpPr>
        <p:spPr bwMode="auto">
          <a:xfrm rot="10800000">
            <a:off x="4447003" y="3898618"/>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1" name="Arrow: Right 20">
            <a:extLst>
              <a:ext uri="{FF2B5EF4-FFF2-40B4-BE49-F238E27FC236}">
                <a16:creationId xmlns:a16="http://schemas.microsoft.com/office/drawing/2014/main" id="{8600E93B-D522-446E-72F0-6AF187C2CD09}"/>
              </a:ext>
            </a:extLst>
          </p:cNvPr>
          <p:cNvSpPr>
            <a:spLocks noChangeArrowheads="1"/>
          </p:cNvSpPr>
          <p:nvPr/>
        </p:nvSpPr>
        <p:spPr bwMode="auto">
          <a:xfrm rot="10800000">
            <a:off x="2421984" y="3898618"/>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2" name="Arrow: Right 20">
            <a:extLst>
              <a:ext uri="{FF2B5EF4-FFF2-40B4-BE49-F238E27FC236}">
                <a16:creationId xmlns:a16="http://schemas.microsoft.com/office/drawing/2014/main" id="{22F674A2-0BBC-E4AD-9D60-63961EF70087}"/>
              </a:ext>
            </a:extLst>
          </p:cNvPr>
          <p:cNvSpPr>
            <a:spLocks noChangeArrowheads="1"/>
          </p:cNvSpPr>
          <p:nvPr/>
        </p:nvSpPr>
        <p:spPr bwMode="auto">
          <a:xfrm rot="5400000">
            <a:off x="7415782" y="2819185"/>
            <a:ext cx="119062" cy="136525"/>
          </a:xfrm>
          <a:prstGeom prst="rightArrow">
            <a:avLst>
              <a:gd name="adj1" fmla="val 50000"/>
              <a:gd name="adj2" fmla="val 50000"/>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Tree>
    <p:extLst>
      <p:ext uri="{BB962C8B-B14F-4D97-AF65-F5344CB8AC3E}">
        <p14:creationId xmlns:p14="http://schemas.microsoft.com/office/powerpoint/2010/main" val="3605577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13</a:t>
            </a:fld>
            <a:endParaRPr/>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Results &amp; Discussion</a:t>
            </a:r>
          </a:p>
        </p:txBody>
      </p:sp>
      <p:sp>
        <p:nvSpPr>
          <p:cNvPr id="8" name="Google Shape;116;p19">
            <a:extLst>
              <a:ext uri="{FF2B5EF4-FFF2-40B4-BE49-F238E27FC236}">
                <a16:creationId xmlns:a16="http://schemas.microsoft.com/office/drawing/2014/main" id="{35E35C13-B03B-0901-9077-5D7AB4E06E51}"/>
              </a:ext>
            </a:extLst>
          </p:cNvPr>
          <p:cNvSpPr txBox="1"/>
          <p:nvPr/>
        </p:nvSpPr>
        <p:spPr>
          <a:xfrm>
            <a:off x="2263878" y="759510"/>
            <a:ext cx="4499266" cy="680156"/>
          </a:xfrm>
          <a:prstGeom prst="rect">
            <a:avLst/>
          </a:prstGeom>
          <a:noFill/>
          <a:ln>
            <a:noFill/>
          </a:ln>
        </p:spPr>
        <p:txBody>
          <a:bodyPr spcFirstLastPara="1" wrap="square" lIns="91425" tIns="91425" rIns="91425" bIns="91425" anchor="t" anchorCtr="0">
            <a:spAutoFit/>
          </a:bodyPr>
          <a:lstStyle/>
          <a:p>
            <a:pPr>
              <a:lnSpc>
                <a:spcPct val="115000"/>
              </a:lnSpc>
            </a:pPr>
            <a:r>
              <a:rPr lang="en-US" dirty="0">
                <a:solidFill>
                  <a:schemeClr val="tx1"/>
                </a:solidFill>
                <a:latin typeface="Times New Roman"/>
                <a:ea typeface="Times New Roman"/>
                <a:cs typeface="Times New Roman"/>
                <a:sym typeface="Times New Roman"/>
              </a:rPr>
              <a:t>Table 3. </a:t>
            </a:r>
            <a:r>
              <a:rPr kumimoji="0" lang="en-US" altLang="en-US"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Physical Properties of Stockpiled BOF slag</a:t>
            </a:r>
            <a:endParaRPr kumimoji="0" lang="en-US" altLang="en-US" i="0" u="none" strike="noStrike" cap="none" normalizeH="0" baseline="0" dirty="0">
              <a:ln>
                <a:noFill/>
              </a:ln>
              <a:solidFill>
                <a:schemeClr val="tx1"/>
              </a:solidFill>
              <a:effectLst/>
            </a:endParaRPr>
          </a:p>
          <a:p>
            <a:pPr marL="0" lvl="0" indent="0" algn="l" rtl="0">
              <a:lnSpc>
                <a:spcPct val="115000"/>
              </a:lnSpc>
              <a:spcBef>
                <a:spcPts val="0"/>
              </a:spcBef>
              <a:spcAft>
                <a:spcPts val="0"/>
              </a:spcAft>
              <a:buNone/>
            </a:pPr>
            <a:endParaRPr lang="en-US" dirty="0">
              <a:solidFill>
                <a:schemeClr val="tx1"/>
              </a:solidFill>
              <a:latin typeface="Times New Roman"/>
              <a:ea typeface="Times New Roman"/>
              <a:cs typeface="Times New Roman"/>
              <a:sym typeface="Times New Roman"/>
            </a:endParaRPr>
          </a:p>
        </p:txBody>
      </p:sp>
      <p:graphicFrame>
        <p:nvGraphicFramePr>
          <p:cNvPr id="3" name="Table 2">
            <a:extLst>
              <a:ext uri="{FF2B5EF4-FFF2-40B4-BE49-F238E27FC236}">
                <a16:creationId xmlns:a16="http://schemas.microsoft.com/office/drawing/2014/main" id="{1F80D030-632B-D75A-78FC-7F8BE18D1708}"/>
              </a:ext>
            </a:extLst>
          </p:cNvPr>
          <p:cNvGraphicFramePr>
            <a:graphicFrameLocks noGrp="1"/>
          </p:cNvGraphicFramePr>
          <p:nvPr>
            <p:extLst>
              <p:ext uri="{D42A27DB-BD31-4B8C-83A1-F6EECF244321}">
                <p14:modId xmlns:p14="http://schemas.microsoft.com/office/powerpoint/2010/main" val="3006456249"/>
              </p:ext>
            </p:extLst>
          </p:nvPr>
        </p:nvGraphicFramePr>
        <p:xfrm>
          <a:off x="754831" y="1166338"/>
          <a:ext cx="7607502" cy="2727235"/>
        </p:xfrm>
        <a:graphic>
          <a:graphicData uri="http://schemas.openxmlformats.org/drawingml/2006/table">
            <a:tbl>
              <a:tblPr firstRow="1" firstCol="1" bandRow="1"/>
              <a:tblGrid>
                <a:gridCol w="1086786">
                  <a:extLst>
                    <a:ext uri="{9D8B030D-6E8A-4147-A177-3AD203B41FA5}">
                      <a16:colId xmlns:a16="http://schemas.microsoft.com/office/drawing/2014/main" val="1290566772"/>
                    </a:ext>
                  </a:extLst>
                </a:gridCol>
                <a:gridCol w="1086786">
                  <a:extLst>
                    <a:ext uri="{9D8B030D-6E8A-4147-A177-3AD203B41FA5}">
                      <a16:colId xmlns:a16="http://schemas.microsoft.com/office/drawing/2014/main" val="2885565920"/>
                    </a:ext>
                  </a:extLst>
                </a:gridCol>
                <a:gridCol w="1086786">
                  <a:extLst>
                    <a:ext uri="{9D8B030D-6E8A-4147-A177-3AD203B41FA5}">
                      <a16:colId xmlns:a16="http://schemas.microsoft.com/office/drawing/2014/main" val="1147131693"/>
                    </a:ext>
                  </a:extLst>
                </a:gridCol>
                <a:gridCol w="1086786">
                  <a:extLst>
                    <a:ext uri="{9D8B030D-6E8A-4147-A177-3AD203B41FA5}">
                      <a16:colId xmlns:a16="http://schemas.microsoft.com/office/drawing/2014/main" val="4143359591"/>
                    </a:ext>
                  </a:extLst>
                </a:gridCol>
                <a:gridCol w="1086786">
                  <a:extLst>
                    <a:ext uri="{9D8B030D-6E8A-4147-A177-3AD203B41FA5}">
                      <a16:colId xmlns:a16="http://schemas.microsoft.com/office/drawing/2014/main" val="4092687481"/>
                    </a:ext>
                  </a:extLst>
                </a:gridCol>
                <a:gridCol w="1086786">
                  <a:extLst>
                    <a:ext uri="{9D8B030D-6E8A-4147-A177-3AD203B41FA5}">
                      <a16:colId xmlns:a16="http://schemas.microsoft.com/office/drawing/2014/main" val="1403809293"/>
                    </a:ext>
                  </a:extLst>
                </a:gridCol>
                <a:gridCol w="1086786">
                  <a:extLst>
                    <a:ext uri="{9D8B030D-6E8A-4147-A177-3AD203B41FA5}">
                      <a16:colId xmlns:a16="http://schemas.microsoft.com/office/drawing/2014/main" val="1169084105"/>
                    </a:ext>
                  </a:extLst>
                </a:gridCol>
              </a:tblGrid>
              <a:tr h="545447">
                <a:tc>
                  <a:txBody>
                    <a:bodyPr/>
                    <a:lstStyle/>
                    <a:p>
                      <a:pPr marL="0" marR="0">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Top,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Bottom,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Requirement,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Testing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Standard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Verdict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416190"/>
                  </a:ext>
                </a:extLst>
              </a:tr>
              <a:tr h="545447">
                <a:tc>
                  <a:txBody>
                    <a:bodyPr/>
                    <a:lstStyle/>
                    <a:p>
                      <a:pPr marL="0" marR="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Specific Gravity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&gt; 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GOST 7392-2014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7802758"/>
                  </a:ext>
                </a:extLst>
              </a:tr>
              <a:tr h="545447">
                <a:tc>
                  <a:txBody>
                    <a:bodyPr/>
                    <a:lstStyle/>
                    <a:p>
                      <a:pPr marL="0" marR="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Absorption Capacity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&lt; 2 %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GOST 7392-2014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0388514"/>
                  </a:ext>
                </a:extLst>
              </a:tr>
              <a:tr h="545447">
                <a:tc>
                  <a:txBody>
                    <a:bodyPr/>
                    <a:lstStyle/>
                    <a:p>
                      <a:pPr marL="0" marR="0">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Flakiness Index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9.67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10.12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GOST 7392-2014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680773"/>
                  </a:ext>
                </a:extLst>
              </a:tr>
              <a:tr h="545447">
                <a:tc>
                  <a:txBody>
                    <a:bodyPr/>
                    <a:lstStyle/>
                    <a:p>
                      <a:pPr marL="0" marR="0">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Lightweight Particles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3.5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ASTM C123M-11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AREMA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68139"/>
                  </a:ext>
                </a:extLst>
              </a:tr>
            </a:tbl>
          </a:graphicData>
        </a:graphic>
      </p:graphicFrame>
      <p:sp>
        <p:nvSpPr>
          <p:cNvPr id="4" name="Google Shape;116;p19">
            <a:extLst>
              <a:ext uri="{FF2B5EF4-FFF2-40B4-BE49-F238E27FC236}">
                <a16:creationId xmlns:a16="http://schemas.microsoft.com/office/drawing/2014/main" id="{DE0C891F-7635-3C86-2C23-79A5368B516A}"/>
              </a:ext>
            </a:extLst>
          </p:cNvPr>
          <p:cNvSpPr txBox="1"/>
          <p:nvPr/>
        </p:nvSpPr>
        <p:spPr>
          <a:xfrm>
            <a:off x="560440" y="3977162"/>
            <a:ext cx="8288592" cy="1154132"/>
          </a:xfrm>
          <a:prstGeom prst="rect">
            <a:avLst/>
          </a:prstGeom>
          <a:noFill/>
          <a:ln>
            <a:noFill/>
          </a:ln>
        </p:spPr>
        <p:txBody>
          <a:bodyPr spcFirstLastPara="1" wrap="square" lIns="91425" tIns="91425" rIns="91425" bIns="91425" numCol="2" anchor="t" anchorCtr="0">
            <a:spAutoFit/>
          </a:bodyPr>
          <a:lstStyle/>
          <a:p>
            <a:pPr marL="171450" indent="-171450">
              <a:lnSpc>
                <a:spcPct val="150000"/>
              </a:lnSpc>
              <a:buFont typeface="Arial" panose="020B0604020202020204" pitchFamily="34" charset="0"/>
              <a:buChar char="•"/>
            </a:pPr>
            <a:r>
              <a:rPr lang="en-US" dirty="0">
                <a:solidFill>
                  <a:srgbClr val="0E101A"/>
                </a:solidFill>
                <a:effectLst/>
                <a:latin typeface="Times New Roman" panose="02020603050405020304" pitchFamily="18" charset="0"/>
                <a:ea typeface="Times New Roman" panose="02020603050405020304" pitchFamily="18" charset="0"/>
              </a:rPr>
              <a:t>The stockpiled BOF slag has a low permeability.</a:t>
            </a:r>
          </a:p>
          <a:p>
            <a:pPr marL="171450" indent="-171450">
              <a:lnSpc>
                <a:spcPct val="150000"/>
              </a:lnSpc>
              <a:buFont typeface="Arial" panose="020B0604020202020204" pitchFamily="34" charset="0"/>
              <a:buChar char="•"/>
            </a:pPr>
            <a:r>
              <a:rPr lang="en-US" dirty="0">
                <a:solidFill>
                  <a:srgbClr val="0E101A"/>
                </a:solidFill>
                <a:latin typeface="Times New Roman" panose="02020603050405020304" pitchFamily="18" charset="0"/>
                <a:ea typeface="Times New Roman" panose="02020603050405020304" pitchFamily="18" charset="0"/>
              </a:rPr>
              <a:t>C</a:t>
            </a:r>
            <a:r>
              <a:rPr lang="en-US" dirty="0">
                <a:solidFill>
                  <a:srgbClr val="0E101A"/>
                </a:solidFill>
                <a:effectLst/>
                <a:latin typeface="Times New Roman" panose="02020603050405020304" pitchFamily="18" charset="0"/>
                <a:ea typeface="Times New Roman" panose="02020603050405020304" pitchFamily="18" charset="0"/>
              </a:rPr>
              <a:t>an offer lateral track support without becoming saturated.</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Low FI</a:t>
            </a:r>
            <a:r>
              <a:rPr lang="en-US" dirty="0">
                <a:effectLst/>
                <a:latin typeface="Times New Roman" panose="02020603050405020304" pitchFamily="18" charset="0"/>
                <a:ea typeface="Times New Roman" panose="02020603050405020304" pitchFamily="18" charset="0"/>
              </a:rPr>
              <a:t>, contains more of spherical/angular material.</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Good interlocking ability.</a:t>
            </a:r>
          </a:p>
          <a:p>
            <a:pPr marL="171450" indent="-171450">
              <a:lnSpc>
                <a:spcPct val="150000"/>
              </a:lnSpc>
              <a:buFont typeface="Arial" panose="020B0604020202020204" pitchFamily="34" charset="0"/>
              <a:buChar char="•"/>
            </a:pPr>
            <a:r>
              <a:rPr lang="en-US" dirty="0">
                <a:effectLst/>
                <a:latin typeface="Times New Roman" panose="02020603050405020304" pitchFamily="18" charset="0"/>
                <a:ea typeface="Times New Roman" panose="02020603050405020304" pitchFamily="18" charset="0"/>
              </a:rPr>
              <a:t>No significant lightweight particles. </a:t>
            </a:r>
            <a:endParaRPr lang="en-US" dirty="0">
              <a:solidFill>
                <a:srgbClr val="0E101A"/>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27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14</a:t>
            </a:fld>
            <a:endParaRPr/>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Results &amp; Discussion</a:t>
            </a:r>
          </a:p>
        </p:txBody>
      </p:sp>
      <p:sp>
        <p:nvSpPr>
          <p:cNvPr id="8" name="Google Shape;116;p19">
            <a:extLst>
              <a:ext uri="{FF2B5EF4-FFF2-40B4-BE49-F238E27FC236}">
                <a16:creationId xmlns:a16="http://schemas.microsoft.com/office/drawing/2014/main" id="{35E35C13-B03B-0901-9077-5D7AB4E06E51}"/>
              </a:ext>
            </a:extLst>
          </p:cNvPr>
          <p:cNvSpPr txBox="1"/>
          <p:nvPr/>
        </p:nvSpPr>
        <p:spPr>
          <a:xfrm>
            <a:off x="2263878" y="759510"/>
            <a:ext cx="4499266" cy="680156"/>
          </a:xfrm>
          <a:prstGeom prst="rect">
            <a:avLst/>
          </a:prstGeom>
          <a:noFill/>
          <a:ln>
            <a:noFill/>
          </a:ln>
        </p:spPr>
        <p:txBody>
          <a:bodyPr spcFirstLastPara="1" wrap="square" lIns="91425" tIns="91425" rIns="91425" bIns="91425" anchor="t" anchorCtr="0">
            <a:spAutoFit/>
          </a:bodyPr>
          <a:lstStyle/>
          <a:p>
            <a:pPr>
              <a:lnSpc>
                <a:spcPct val="115000"/>
              </a:lnSpc>
            </a:pPr>
            <a:r>
              <a:rPr lang="en-US" dirty="0">
                <a:solidFill>
                  <a:schemeClr val="tx1"/>
                </a:solidFill>
                <a:latin typeface="Times New Roman"/>
                <a:ea typeface="Times New Roman"/>
                <a:cs typeface="Times New Roman"/>
                <a:sym typeface="Times New Roman"/>
              </a:rPr>
              <a:t>Table 4. </a:t>
            </a:r>
            <a:r>
              <a:rPr kumimoji="0" lang="en-US" altLang="en-US"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Mechanical Properties of Stockpiled BOF slag</a:t>
            </a:r>
            <a:endParaRPr kumimoji="0" lang="en-US" altLang="en-US" i="0" u="none" strike="noStrike" cap="none" normalizeH="0" baseline="0" dirty="0">
              <a:ln>
                <a:noFill/>
              </a:ln>
              <a:solidFill>
                <a:schemeClr val="tx1"/>
              </a:solidFill>
              <a:effectLst/>
            </a:endParaRPr>
          </a:p>
          <a:p>
            <a:pPr marL="0" lvl="0" indent="0" algn="l" rtl="0">
              <a:lnSpc>
                <a:spcPct val="115000"/>
              </a:lnSpc>
              <a:spcBef>
                <a:spcPts val="0"/>
              </a:spcBef>
              <a:spcAft>
                <a:spcPts val="0"/>
              </a:spcAft>
              <a:buNone/>
            </a:pPr>
            <a:endParaRPr lang="en-US" dirty="0">
              <a:solidFill>
                <a:schemeClr val="tx1"/>
              </a:solidFill>
              <a:latin typeface="Times New Roman"/>
              <a:ea typeface="Times New Roman"/>
              <a:cs typeface="Times New Roman"/>
              <a:sym typeface="Times New Roman"/>
            </a:endParaRPr>
          </a:p>
        </p:txBody>
      </p:sp>
      <p:sp>
        <p:nvSpPr>
          <p:cNvPr id="4" name="Google Shape;116;p19">
            <a:extLst>
              <a:ext uri="{FF2B5EF4-FFF2-40B4-BE49-F238E27FC236}">
                <a16:creationId xmlns:a16="http://schemas.microsoft.com/office/drawing/2014/main" id="{DE0C891F-7635-3C86-2C23-79A5368B516A}"/>
              </a:ext>
            </a:extLst>
          </p:cNvPr>
          <p:cNvSpPr txBox="1"/>
          <p:nvPr/>
        </p:nvSpPr>
        <p:spPr>
          <a:xfrm>
            <a:off x="621832" y="3768214"/>
            <a:ext cx="8237543" cy="1477297"/>
          </a:xfrm>
          <a:prstGeom prst="rect">
            <a:avLst/>
          </a:prstGeom>
          <a:noFill/>
          <a:ln>
            <a:noFill/>
          </a:ln>
        </p:spPr>
        <p:txBody>
          <a:bodyPr spcFirstLastPara="1" wrap="square" lIns="91425" tIns="91425" rIns="91425" bIns="91425" numCol="2" anchor="t" anchorCtr="0">
            <a:spAutoFit/>
          </a:bodyPr>
          <a:lstStyle/>
          <a:p>
            <a:pPr marL="171450" indent="-171450">
              <a:lnSpc>
                <a:spcPct val="150000"/>
              </a:lnSpc>
              <a:buFont typeface="Arial" panose="020B0604020202020204" pitchFamily="34" charset="0"/>
              <a:buChar char="•"/>
            </a:pPr>
            <a:r>
              <a:rPr lang="en-US" dirty="0">
                <a:solidFill>
                  <a:srgbClr val="0E101A"/>
                </a:solidFill>
                <a:latin typeface="Times New Roman" panose="02020603050405020304" pitchFamily="18" charset="0"/>
                <a:ea typeface="Times New Roman" panose="02020603050405020304" pitchFamily="18" charset="0"/>
              </a:rPr>
              <a:t>L</a:t>
            </a:r>
            <a:r>
              <a:rPr lang="en-US" dirty="0">
                <a:solidFill>
                  <a:srgbClr val="0E101A"/>
                </a:solidFill>
                <a:effectLst/>
                <a:latin typeface="Times New Roman" panose="02020603050405020304" pitchFamily="18" charset="0"/>
                <a:ea typeface="Times New Roman" panose="02020603050405020304" pitchFamily="18" charset="0"/>
              </a:rPr>
              <a:t>ow Abrasion value, can withstand significant wear and tear without getting damaged</a:t>
            </a:r>
          </a:p>
          <a:p>
            <a:pPr marL="171450" indent="-171450">
              <a:lnSpc>
                <a:spcPct val="150000"/>
              </a:lnSpc>
              <a:buFont typeface="Arial" panose="020B0604020202020204" pitchFamily="34" charset="0"/>
              <a:buChar char="•"/>
            </a:pPr>
            <a:r>
              <a:rPr lang="en-US" dirty="0">
                <a:solidFill>
                  <a:srgbClr val="0E101A"/>
                </a:solidFill>
                <a:latin typeface="Times New Roman" panose="02020603050405020304" pitchFamily="18" charset="0"/>
                <a:ea typeface="Times New Roman" panose="02020603050405020304" pitchFamily="18" charset="0"/>
              </a:rPr>
              <a:t>Low degradation in wet condition (MD)</a:t>
            </a:r>
            <a:r>
              <a:rPr lang="en-US" dirty="0">
                <a:solidFill>
                  <a:srgbClr val="0E101A"/>
                </a:solidFill>
                <a:effectLst/>
                <a:latin typeface="Times New Roman" panose="02020603050405020304" pitchFamily="18" charset="0"/>
                <a:ea typeface="Times New Roman" panose="02020603050405020304" pitchFamily="18" charset="0"/>
              </a:rPr>
              <a:t> </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Low ACV;</a:t>
            </a:r>
            <a:r>
              <a:rPr lang="en-US" dirty="0">
                <a:effectLst/>
                <a:latin typeface="Times New Roman" panose="02020603050405020304" pitchFamily="18" charset="0"/>
                <a:ea typeface="Times New Roman" panose="02020603050405020304" pitchFamily="18" charset="0"/>
              </a:rPr>
              <a:t> strong and durable</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Low AIV, Exceptionally strong according to IS.</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I</a:t>
            </a:r>
            <a:r>
              <a:rPr lang="en-US" sz="1400" dirty="0">
                <a:effectLst/>
                <a:latin typeface="Times New Roman" panose="02020603050405020304" pitchFamily="18" charset="0"/>
                <a:ea typeface="Times New Roman" panose="02020603050405020304" pitchFamily="18" charset="0"/>
              </a:rPr>
              <a:t>mpact of sudden loading caused minimal destruction </a:t>
            </a:r>
            <a:endParaRPr lang="en-US" dirty="0">
              <a:solidFill>
                <a:srgbClr val="0E101A"/>
              </a:solidFill>
              <a:effectLst/>
              <a:latin typeface="Times New Roman" panose="02020603050405020304" pitchFamily="18" charset="0"/>
              <a:ea typeface="Times New Roman" panose="02020603050405020304" pitchFamily="18" charset="0"/>
            </a:endParaRPr>
          </a:p>
        </p:txBody>
      </p:sp>
      <p:graphicFrame>
        <p:nvGraphicFramePr>
          <p:cNvPr id="5" name="Table 4">
            <a:extLst>
              <a:ext uri="{FF2B5EF4-FFF2-40B4-BE49-F238E27FC236}">
                <a16:creationId xmlns:a16="http://schemas.microsoft.com/office/drawing/2014/main" id="{143FC5BC-43CA-7E7E-508C-7DF6E0B66053}"/>
              </a:ext>
            </a:extLst>
          </p:cNvPr>
          <p:cNvGraphicFramePr>
            <a:graphicFrameLocks noGrp="1"/>
          </p:cNvGraphicFramePr>
          <p:nvPr>
            <p:extLst>
              <p:ext uri="{D42A27DB-BD31-4B8C-83A1-F6EECF244321}">
                <p14:modId xmlns:p14="http://schemas.microsoft.com/office/powerpoint/2010/main" val="1149408921"/>
              </p:ext>
            </p:extLst>
          </p:nvPr>
        </p:nvGraphicFramePr>
        <p:xfrm>
          <a:off x="453229" y="1099588"/>
          <a:ext cx="8237542" cy="2549450"/>
        </p:xfrm>
        <a:graphic>
          <a:graphicData uri="http://schemas.openxmlformats.org/drawingml/2006/table">
            <a:tbl>
              <a:tblPr firstRow="1" firstCol="1" bandRow="1"/>
              <a:tblGrid>
                <a:gridCol w="1445165">
                  <a:extLst>
                    <a:ext uri="{9D8B030D-6E8A-4147-A177-3AD203B41FA5}">
                      <a16:colId xmlns:a16="http://schemas.microsoft.com/office/drawing/2014/main" val="2910011805"/>
                    </a:ext>
                  </a:extLst>
                </a:gridCol>
                <a:gridCol w="740733">
                  <a:extLst>
                    <a:ext uri="{9D8B030D-6E8A-4147-A177-3AD203B41FA5}">
                      <a16:colId xmlns:a16="http://schemas.microsoft.com/office/drawing/2014/main" val="200530528"/>
                    </a:ext>
                  </a:extLst>
                </a:gridCol>
                <a:gridCol w="994049">
                  <a:extLst>
                    <a:ext uri="{9D8B030D-6E8A-4147-A177-3AD203B41FA5}">
                      <a16:colId xmlns:a16="http://schemas.microsoft.com/office/drawing/2014/main" val="3298621589"/>
                    </a:ext>
                  </a:extLst>
                </a:gridCol>
                <a:gridCol w="1253275">
                  <a:extLst>
                    <a:ext uri="{9D8B030D-6E8A-4147-A177-3AD203B41FA5}">
                      <a16:colId xmlns:a16="http://schemas.microsoft.com/office/drawing/2014/main" val="852183979"/>
                    </a:ext>
                  </a:extLst>
                </a:gridCol>
                <a:gridCol w="1802046">
                  <a:extLst>
                    <a:ext uri="{9D8B030D-6E8A-4147-A177-3AD203B41FA5}">
                      <a16:colId xmlns:a16="http://schemas.microsoft.com/office/drawing/2014/main" val="235630697"/>
                    </a:ext>
                  </a:extLst>
                </a:gridCol>
                <a:gridCol w="1177687">
                  <a:extLst>
                    <a:ext uri="{9D8B030D-6E8A-4147-A177-3AD203B41FA5}">
                      <a16:colId xmlns:a16="http://schemas.microsoft.com/office/drawing/2014/main" val="3843960038"/>
                    </a:ext>
                  </a:extLst>
                </a:gridCol>
                <a:gridCol w="824587">
                  <a:extLst>
                    <a:ext uri="{9D8B030D-6E8A-4147-A177-3AD203B41FA5}">
                      <a16:colId xmlns:a16="http://schemas.microsoft.com/office/drawing/2014/main" val="458235578"/>
                    </a:ext>
                  </a:extLst>
                </a:gridCol>
              </a:tblGrid>
              <a:tr h="471304">
                <a:tc>
                  <a:txBody>
                    <a:bodyPr/>
                    <a:lstStyle/>
                    <a:p>
                      <a:pPr marL="0" marR="0">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Top,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Bottom,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Requirement,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Testing Method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Standard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Verdict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3499610"/>
                  </a:ext>
                </a:extLst>
              </a:tr>
              <a:tr h="264495">
                <a:tc rowSpan="2">
                  <a:txBody>
                    <a:bodyPr/>
                    <a:lstStyle/>
                    <a:p>
                      <a:pPr marL="0" marR="0">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LAA Abrasion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GOST 7392-2014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8990481"/>
                  </a:ext>
                </a:extLst>
              </a:tr>
              <a:tr h="206195">
                <a:tc vMerge="1">
                  <a:txBody>
                    <a:bodyPr/>
                    <a:lstStyle/>
                    <a:p>
                      <a:endParaRPr lang="en-US"/>
                    </a:p>
                  </a:txBody>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18.7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17.9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ASTM C535-16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AREMA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5577475"/>
                  </a:ext>
                </a:extLst>
              </a:tr>
              <a:tr h="325249">
                <a:tc>
                  <a:txBody>
                    <a:bodyPr/>
                    <a:lstStyle/>
                    <a:p>
                      <a:pPr marL="0" marR="0">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Micro Deval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7.4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CS LS-618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CN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3604708"/>
                  </a:ext>
                </a:extLst>
              </a:tr>
              <a:tr h="206195">
                <a:tc rowSpan="2">
                  <a:txBody>
                    <a:bodyPr/>
                    <a:lstStyle/>
                    <a:p>
                      <a:pPr marL="0" marR="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Aggregate Crushing Value (ACV)</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19.3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20.5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BS 812-110: 1990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BS 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0264880"/>
                  </a:ext>
                </a:extLst>
              </a:tr>
              <a:tr h="41239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&lt; 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T-205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7676893"/>
                  </a:ext>
                </a:extLst>
              </a:tr>
              <a:tr h="221537">
                <a:tc rowSpan="2">
                  <a:txBody>
                    <a:bodyPr/>
                    <a:lstStyle/>
                    <a:p>
                      <a:pPr marL="0" marR="0">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Aggregate Impact Value (AIV)</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16.1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15.5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BS 812-112:1990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BS 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1692375"/>
                  </a:ext>
                </a:extLst>
              </a:tr>
              <a:tr h="39704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&lt; 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IS.-2386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IS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7841994"/>
                  </a:ext>
                </a:extLst>
              </a:tr>
            </a:tbl>
          </a:graphicData>
        </a:graphic>
      </p:graphicFrame>
    </p:spTree>
    <p:extLst>
      <p:ext uri="{BB962C8B-B14F-4D97-AF65-F5344CB8AC3E}">
        <p14:creationId xmlns:p14="http://schemas.microsoft.com/office/powerpoint/2010/main" val="248458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15</a:t>
            </a:fld>
            <a:endParaRPr/>
          </a:p>
        </p:txBody>
      </p:sp>
      <p:sp>
        <p:nvSpPr>
          <p:cNvPr id="10" name="TextBox 9">
            <a:extLst>
              <a:ext uri="{FF2B5EF4-FFF2-40B4-BE49-F238E27FC236}">
                <a16:creationId xmlns:a16="http://schemas.microsoft.com/office/drawing/2014/main" id="{046B7AAA-A539-5264-53C3-43977133089A}"/>
              </a:ext>
            </a:extLst>
          </p:cNvPr>
          <p:cNvSpPr txBox="1"/>
          <p:nvPr/>
        </p:nvSpPr>
        <p:spPr>
          <a:xfrm>
            <a:off x="94254" y="3428201"/>
            <a:ext cx="383619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Figure 12. Expansion behavior  of stockpiled BOF slag</a:t>
            </a:r>
            <a:endParaRPr lang="ru-RU" sz="12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6E1CB80B-8DB7-F441-BA2F-AF49F97BC24C}"/>
              </a:ext>
            </a:extLst>
          </p:cNvPr>
          <p:cNvSpPr txBox="1"/>
          <p:nvPr/>
        </p:nvSpPr>
        <p:spPr>
          <a:xfrm>
            <a:off x="94254" y="3856451"/>
            <a:ext cx="3905114" cy="738664"/>
          </a:xfrm>
          <a:prstGeom prst="rect">
            <a:avLst/>
          </a:prstGeom>
          <a:noFill/>
        </p:spPr>
        <p:txBody>
          <a:bodyPr wrap="square">
            <a:spAutoFit/>
          </a:bodyPr>
          <a:lstStyle/>
          <a:p>
            <a:r>
              <a:rPr lang="en-US" dirty="0">
                <a:effectLst/>
                <a:latin typeface="Times New Roman" panose="02020603050405020304" pitchFamily="18" charset="0"/>
                <a:ea typeface="Arial" panose="020B0604020202020204" pitchFamily="34" charset="0"/>
                <a:cs typeface="Arial" panose="020B0604020202020204" pitchFamily="34" charset="0"/>
              </a:rPr>
              <a:t>Satisfied the minimum 3% acceptable limit by</a:t>
            </a:r>
            <a:r>
              <a:rPr lang="ru-RU" dirty="0">
                <a:effectLst/>
                <a:latin typeface="Times New Roman" panose="02020603050405020304" pitchFamily="18" charset="0"/>
                <a:ea typeface="Arial" panose="020B0604020202020204" pitchFamily="34" charset="0"/>
                <a:cs typeface="Arial" panose="020B0604020202020204" pitchFamily="34" charset="0"/>
              </a:rPr>
              <a:t> (BS_EN, 2011) </a:t>
            </a:r>
            <a:r>
              <a:rPr lang="en-US" dirty="0">
                <a:effectLst/>
                <a:latin typeface="Times New Roman" panose="02020603050405020304" pitchFamily="18" charset="0"/>
                <a:ea typeface="Arial" panose="020B0604020202020204" pitchFamily="34" charset="0"/>
                <a:cs typeface="Arial" panose="020B0604020202020204" pitchFamily="34" charset="0"/>
              </a:rPr>
              <a:t>&amp;</a:t>
            </a:r>
            <a:r>
              <a:rPr lang="ru-RU" dirty="0">
                <a:effectLst/>
                <a:latin typeface="Times New Roman" panose="02020603050405020304" pitchFamily="18" charset="0"/>
                <a:ea typeface="Arial" panose="020B0604020202020204" pitchFamily="34" charset="0"/>
                <a:cs typeface="Arial" panose="020B0604020202020204" pitchFamily="34" charset="0"/>
              </a:rPr>
              <a:t> (</a:t>
            </a:r>
            <a:r>
              <a:rPr lang="ru-RU" dirty="0" err="1">
                <a:effectLst/>
                <a:latin typeface="Times New Roman" panose="02020603050405020304" pitchFamily="18" charset="0"/>
                <a:ea typeface="Arial" panose="020B0604020202020204" pitchFamily="34" charset="0"/>
                <a:cs typeface="Arial" panose="020B0604020202020204" pitchFamily="34" charset="0"/>
              </a:rPr>
              <a:t>Japanese</a:t>
            </a:r>
            <a:r>
              <a:rPr lang="ru-RU" dirty="0">
                <a:effectLst/>
                <a:latin typeface="Times New Roman" panose="02020603050405020304" pitchFamily="18" charset="0"/>
                <a:ea typeface="Arial" panose="020B0604020202020204" pitchFamily="34" charset="0"/>
                <a:cs typeface="Arial" panose="020B0604020202020204" pitchFamily="34" charset="0"/>
              </a:rPr>
              <a:t> Industrial Standard, 2017) </a:t>
            </a:r>
            <a:endParaRPr lang="ru-RU" dirty="0"/>
          </a:p>
        </p:txBody>
      </p:sp>
      <p:pic>
        <p:nvPicPr>
          <p:cNvPr id="12" name="Picture 11">
            <a:extLst>
              <a:ext uri="{FF2B5EF4-FFF2-40B4-BE49-F238E27FC236}">
                <a16:creationId xmlns:a16="http://schemas.microsoft.com/office/drawing/2014/main" id="{5550269F-AE94-7578-4809-7EAD3CC0FD8A}"/>
              </a:ext>
            </a:extLst>
          </p:cNvPr>
          <p:cNvPicPr>
            <a:picLocks noChangeAspect="1"/>
          </p:cNvPicPr>
          <p:nvPr/>
        </p:nvPicPr>
        <p:blipFill>
          <a:blip r:embed="rId3"/>
          <a:stretch>
            <a:fillRect/>
          </a:stretch>
        </p:blipFill>
        <p:spPr>
          <a:xfrm>
            <a:off x="0" y="738321"/>
            <a:ext cx="3442880" cy="2609741"/>
          </a:xfrm>
          <a:prstGeom prst="rect">
            <a:avLst/>
          </a:prstGeom>
        </p:spPr>
      </p:pic>
      <p:sp>
        <p:nvSpPr>
          <p:cNvPr id="3" name="Google Shape;75;p3">
            <a:extLst>
              <a:ext uri="{FF2B5EF4-FFF2-40B4-BE49-F238E27FC236}">
                <a16:creationId xmlns:a16="http://schemas.microsoft.com/office/drawing/2014/main" id="{77A5D87D-DCE8-80DC-B113-DF69220F6EED}"/>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Results &amp; Discussion</a:t>
            </a:r>
          </a:p>
        </p:txBody>
      </p:sp>
      <p:graphicFrame>
        <p:nvGraphicFramePr>
          <p:cNvPr id="5" name="Table 4">
            <a:extLst>
              <a:ext uri="{FF2B5EF4-FFF2-40B4-BE49-F238E27FC236}">
                <a16:creationId xmlns:a16="http://schemas.microsoft.com/office/drawing/2014/main" id="{08CD3ED7-E20E-8C87-995B-D615229AFCFE}"/>
              </a:ext>
            </a:extLst>
          </p:cNvPr>
          <p:cNvGraphicFramePr>
            <a:graphicFrameLocks noGrp="1"/>
          </p:cNvGraphicFramePr>
          <p:nvPr>
            <p:extLst>
              <p:ext uri="{D42A27DB-BD31-4B8C-83A1-F6EECF244321}">
                <p14:modId xmlns:p14="http://schemas.microsoft.com/office/powerpoint/2010/main" val="1744332629"/>
              </p:ext>
            </p:extLst>
          </p:nvPr>
        </p:nvGraphicFramePr>
        <p:xfrm>
          <a:off x="3615835" y="1331977"/>
          <a:ext cx="5433911" cy="1615440"/>
        </p:xfrm>
        <a:graphic>
          <a:graphicData uri="http://schemas.openxmlformats.org/drawingml/2006/table">
            <a:tbl>
              <a:tblPr firstRow="1" firstCol="1" bandRow="1"/>
              <a:tblGrid>
                <a:gridCol w="776273">
                  <a:extLst>
                    <a:ext uri="{9D8B030D-6E8A-4147-A177-3AD203B41FA5}">
                      <a16:colId xmlns:a16="http://schemas.microsoft.com/office/drawing/2014/main" val="3293484886"/>
                    </a:ext>
                  </a:extLst>
                </a:gridCol>
                <a:gridCol w="776273">
                  <a:extLst>
                    <a:ext uri="{9D8B030D-6E8A-4147-A177-3AD203B41FA5}">
                      <a16:colId xmlns:a16="http://schemas.microsoft.com/office/drawing/2014/main" val="3294355715"/>
                    </a:ext>
                  </a:extLst>
                </a:gridCol>
                <a:gridCol w="776273">
                  <a:extLst>
                    <a:ext uri="{9D8B030D-6E8A-4147-A177-3AD203B41FA5}">
                      <a16:colId xmlns:a16="http://schemas.microsoft.com/office/drawing/2014/main" val="781337838"/>
                    </a:ext>
                  </a:extLst>
                </a:gridCol>
                <a:gridCol w="776273">
                  <a:extLst>
                    <a:ext uri="{9D8B030D-6E8A-4147-A177-3AD203B41FA5}">
                      <a16:colId xmlns:a16="http://schemas.microsoft.com/office/drawing/2014/main" val="1344745244"/>
                    </a:ext>
                  </a:extLst>
                </a:gridCol>
                <a:gridCol w="776273">
                  <a:extLst>
                    <a:ext uri="{9D8B030D-6E8A-4147-A177-3AD203B41FA5}">
                      <a16:colId xmlns:a16="http://schemas.microsoft.com/office/drawing/2014/main" val="3284528212"/>
                    </a:ext>
                  </a:extLst>
                </a:gridCol>
                <a:gridCol w="776273">
                  <a:extLst>
                    <a:ext uri="{9D8B030D-6E8A-4147-A177-3AD203B41FA5}">
                      <a16:colId xmlns:a16="http://schemas.microsoft.com/office/drawing/2014/main" val="2149176011"/>
                    </a:ext>
                  </a:extLst>
                </a:gridCol>
                <a:gridCol w="776273">
                  <a:extLst>
                    <a:ext uri="{9D8B030D-6E8A-4147-A177-3AD203B41FA5}">
                      <a16:colId xmlns:a16="http://schemas.microsoft.com/office/drawing/2014/main" val="3796962292"/>
                    </a:ext>
                  </a:extLst>
                </a:gridCol>
              </a:tblGrid>
              <a:tr h="383116">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Top,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Bottom,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Requirement,%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Test Method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Standard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Verdict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165541"/>
                  </a:ext>
                </a:extLst>
              </a:tr>
              <a:tr h="526785">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Freeze &amp; Thaw</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4.3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&lt; 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GOST 7392-2014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GOST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3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631603"/>
                  </a:ext>
                </a:extLst>
              </a:tr>
              <a:tr h="388701">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Soundness by Na</a:t>
                      </a:r>
                      <a:r>
                        <a:rPr lang="en-US" sz="13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300" baseline="0" dirty="0">
                          <a:effectLst/>
                          <a:latin typeface="Times New Roman" panose="02020603050405020304" pitchFamily="18" charset="0"/>
                          <a:ea typeface="Times New Roman" panose="02020603050405020304" pitchFamily="18" charset="0"/>
                          <a:cs typeface="Times New Roman" panose="02020603050405020304" pitchFamily="18" charset="0"/>
                        </a:rPr>
                        <a:t>SO</a:t>
                      </a:r>
                      <a:r>
                        <a:rPr lang="en-US" sz="1300" baseline="-25000" dirty="0">
                          <a:effectLst/>
                          <a:latin typeface="Times New Roman" panose="02020603050405020304" pitchFamily="18" charset="0"/>
                          <a:ea typeface="Times New Roman" panose="02020603050405020304" pitchFamily="18" charset="0"/>
                          <a:cs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3.6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&lt; 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ASTM C88M-18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300" dirty="0">
                          <a:effectLst/>
                          <a:latin typeface="Times New Roman" panose="02020603050405020304" pitchFamily="18" charset="0"/>
                          <a:ea typeface="Times New Roman" panose="02020603050405020304" pitchFamily="18" charset="0"/>
                          <a:cs typeface="Times New Roman" panose="02020603050405020304" pitchFamily="18" charset="0"/>
                        </a:rPr>
                        <a:t>AREMA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3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Satisfied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8161100"/>
                  </a:ext>
                </a:extLst>
              </a:tr>
            </a:tbl>
          </a:graphicData>
        </a:graphic>
      </p:graphicFrame>
      <p:sp>
        <p:nvSpPr>
          <p:cNvPr id="6" name="Google Shape;116;p19">
            <a:extLst>
              <a:ext uri="{FF2B5EF4-FFF2-40B4-BE49-F238E27FC236}">
                <a16:creationId xmlns:a16="http://schemas.microsoft.com/office/drawing/2014/main" id="{97CFEC2C-3357-EC5C-3018-1FF64005421B}"/>
              </a:ext>
            </a:extLst>
          </p:cNvPr>
          <p:cNvSpPr txBox="1"/>
          <p:nvPr/>
        </p:nvSpPr>
        <p:spPr>
          <a:xfrm>
            <a:off x="4155853" y="3019872"/>
            <a:ext cx="4865305" cy="2123628"/>
          </a:xfrm>
          <a:prstGeom prst="rect">
            <a:avLst/>
          </a:prstGeom>
          <a:noFill/>
          <a:ln>
            <a:noFill/>
          </a:ln>
        </p:spPr>
        <p:txBody>
          <a:bodyPr spcFirstLastPara="1" wrap="square" lIns="91425" tIns="91425" rIns="91425" bIns="91425" numCol="1" anchor="t" anchorCtr="0">
            <a:spAutoFit/>
          </a:bodyPr>
          <a:lstStyle/>
          <a:p>
            <a:pPr marL="171450" indent="-171450">
              <a:lnSpc>
                <a:spcPct val="150000"/>
              </a:lnSpc>
              <a:buFont typeface="Arial" panose="020B0604020202020204" pitchFamily="34" charset="0"/>
              <a:buChar char="•"/>
            </a:pPr>
            <a:r>
              <a:rPr lang="en-US" dirty="0">
                <a:solidFill>
                  <a:srgbClr val="0E101A"/>
                </a:solidFill>
                <a:effectLst/>
                <a:latin typeface="Times New Roman" panose="02020603050405020304" pitchFamily="18" charset="0"/>
                <a:ea typeface="Times New Roman" panose="02020603050405020304" pitchFamily="18" charset="0"/>
              </a:rPr>
              <a:t>Exhibit remarkable durability against F&amp;T</a:t>
            </a:r>
          </a:p>
          <a:p>
            <a:pPr marL="171450" indent="-171450">
              <a:lnSpc>
                <a:spcPct val="150000"/>
              </a:lnSpc>
              <a:buFont typeface="Arial" panose="020B0604020202020204" pitchFamily="34" charset="0"/>
              <a:buChar char="•"/>
            </a:pPr>
            <a:r>
              <a:rPr lang="en-US" dirty="0">
                <a:solidFill>
                  <a:srgbClr val="0E101A"/>
                </a:solidFill>
                <a:effectLst/>
                <a:latin typeface="Times New Roman" panose="02020603050405020304" pitchFamily="18" charset="0"/>
                <a:ea typeface="Times New Roman" panose="02020603050405020304" pitchFamily="18" charset="0"/>
              </a:rPr>
              <a:t>Can endure harsh clima</a:t>
            </a:r>
            <a:r>
              <a:rPr lang="en-US" dirty="0">
                <a:solidFill>
                  <a:srgbClr val="0E101A"/>
                </a:solidFill>
                <a:latin typeface="Times New Roman" panose="02020603050405020304" pitchFamily="18" charset="0"/>
                <a:ea typeface="Times New Roman" panose="02020603050405020304" pitchFamily="18" charset="0"/>
              </a:rPr>
              <a:t>te of KZ</a:t>
            </a:r>
          </a:p>
          <a:p>
            <a:pPr marL="171450" indent="-171450">
              <a:lnSpc>
                <a:spcPct val="150000"/>
              </a:lnSpc>
              <a:buFont typeface="Arial" panose="020B0604020202020204" pitchFamily="34" charset="0"/>
              <a:buChar char="•"/>
            </a:pPr>
            <a:r>
              <a:rPr lang="en-US" dirty="0">
                <a:solidFill>
                  <a:srgbClr val="0E101A"/>
                </a:solidFill>
                <a:effectLst/>
                <a:latin typeface="Times New Roman" panose="02020603050405020304" pitchFamily="18" charset="0"/>
                <a:ea typeface="Times New Roman" panose="02020603050405020304" pitchFamily="18" charset="0"/>
              </a:rPr>
              <a:t>Low soundness </a:t>
            </a:r>
            <a:r>
              <a:rPr lang="en-US" dirty="0">
                <a:solidFill>
                  <a:srgbClr val="0E101A"/>
                </a:solidFill>
                <a:latin typeface="Times New Roman" panose="02020603050405020304" pitchFamily="18" charset="0"/>
                <a:ea typeface="Times New Roman" panose="02020603050405020304" pitchFamily="18" charset="0"/>
              </a:rPr>
              <a:t>mass loss, resistant to SA.</a:t>
            </a:r>
          </a:p>
          <a:p>
            <a:pPr marL="171450" indent="-171450">
              <a:lnSpc>
                <a:spcPct val="150000"/>
              </a:lnSpc>
              <a:buFont typeface="Arial" panose="020B0604020202020204" pitchFamily="34" charset="0"/>
              <a:buChar char="•"/>
            </a:pPr>
            <a:r>
              <a:rPr lang="en-US" dirty="0">
                <a:solidFill>
                  <a:srgbClr val="0E101A"/>
                </a:solidFill>
                <a:latin typeface="Times New Roman" panose="02020603050405020304" pitchFamily="18" charset="0"/>
                <a:ea typeface="Times New Roman" panose="02020603050405020304" pitchFamily="18" charset="0"/>
              </a:rPr>
              <a:t>Can provide long term performance in sulphate affected area</a:t>
            </a:r>
          </a:p>
          <a:p>
            <a:pPr marL="171450" indent="-171450">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D</a:t>
            </a:r>
            <a:r>
              <a:rPr lang="en-US" dirty="0">
                <a:effectLst/>
                <a:latin typeface="Times New Roman" panose="02020603050405020304" pitchFamily="18" charset="0"/>
                <a:ea typeface="Times New Roman" panose="02020603050405020304" pitchFamily="18" charset="0"/>
              </a:rPr>
              <a:t>oes not contain any organic impurities</a:t>
            </a:r>
            <a:endParaRPr lang="en-US" dirty="0">
              <a:solidFill>
                <a:srgbClr val="0E101A"/>
              </a:solidFill>
              <a:effectLst/>
              <a:latin typeface="Times New Roman" panose="02020603050405020304" pitchFamily="18" charset="0"/>
              <a:ea typeface="Times New Roman" panose="02020603050405020304" pitchFamily="18" charset="0"/>
            </a:endParaRPr>
          </a:p>
          <a:p>
            <a:pPr marL="171450" indent="-171450">
              <a:lnSpc>
                <a:spcPct val="150000"/>
              </a:lnSpc>
              <a:buFont typeface="Arial" panose="020B0604020202020204" pitchFamily="34" charset="0"/>
              <a:buChar char="•"/>
            </a:pPr>
            <a:endParaRPr lang="en-US" dirty="0">
              <a:solidFill>
                <a:srgbClr val="0E101A"/>
              </a:solidFill>
              <a:effectLst/>
              <a:latin typeface="Times New Roman" panose="02020603050405020304" pitchFamily="18" charset="0"/>
              <a:ea typeface="Times New Roman" panose="02020603050405020304" pitchFamily="18" charset="0"/>
            </a:endParaRPr>
          </a:p>
        </p:txBody>
      </p:sp>
      <p:sp>
        <p:nvSpPr>
          <p:cNvPr id="8" name="TextBox 7">
            <a:extLst>
              <a:ext uri="{FF2B5EF4-FFF2-40B4-BE49-F238E27FC236}">
                <a16:creationId xmlns:a16="http://schemas.microsoft.com/office/drawing/2014/main" id="{8B4C4093-49F5-5F48-A8C7-5FEDB456D98E}"/>
              </a:ext>
            </a:extLst>
          </p:cNvPr>
          <p:cNvSpPr txBox="1"/>
          <p:nvPr/>
        </p:nvSpPr>
        <p:spPr>
          <a:xfrm>
            <a:off x="3615835" y="989484"/>
            <a:ext cx="4752666" cy="276999"/>
          </a:xfrm>
          <a:prstGeom prst="rect">
            <a:avLst/>
          </a:prstGeom>
          <a:noFill/>
        </p:spPr>
        <p:txBody>
          <a:bodyPr wrap="square">
            <a:spAutoFit/>
          </a:bodyPr>
          <a:lstStyle/>
          <a:p>
            <a:pPr marL="0" marR="0">
              <a:spcBef>
                <a:spcPts val="0"/>
              </a:spcBef>
              <a:spcAft>
                <a:spcPts val="600"/>
              </a:spcAft>
            </a:pPr>
            <a:r>
              <a:rPr lang="en-US" sz="1200" dirty="0">
                <a:effectLst/>
                <a:latin typeface="Times New Roman" panose="02020603050405020304" pitchFamily="18" charset="0"/>
                <a:ea typeface="Times New Roman" panose="02020603050405020304" pitchFamily="18" charset="0"/>
              </a:rPr>
              <a:t>Table </a:t>
            </a:r>
            <a:r>
              <a:rPr lang="en-US" sz="1200" dirty="0">
                <a:latin typeface="Times New Roman" panose="02020603050405020304" pitchFamily="18" charset="0"/>
                <a:ea typeface="Times New Roman" panose="02020603050405020304" pitchFamily="18" charset="0"/>
              </a:rPr>
              <a:t>5.</a:t>
            </a:r>
            <a:r>
              <a:rPr lang="en-US" sz="1200" dirty="0">
                <a:effectLst/>
                <a:latin typeface="Times New Roman" panose="02020603050405020304" pitchFamily="18" charset="0"/>
                <a:ea typeface="Times New Roman" panose="02020603050405020304" pitchFamily="18" charset="0"/>
              </a:rPr>
              <a:t> Environmental Properties of Stockpiled BOF slag results</a:t>
            </a:r>
          </a:p>
        </p:txBody>
      </p:sp>
    </p:spTree>
    <p:extLst>
      <p:ext uri="{BB962C8B-B14F-4D97-AF65-F5344CB8AC3E}">
        <p14:creationId xmlns:p14="http://schemas.microsoft.com/office/powerpoint/2010/main" val="144456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613735" y="4847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16</a:t>
            </a:fld>
            <a:endParaRPr dirty="0"/>
          </a:p>
        </p:txBody>
      </p:sp>
      <p:sp>
        <p:nvSpPr>
          <p:cNvPr id="9" name="TextBox 8">
            <a:extLst>
              <a:ext uri="{FF2B5EF4-FFF2-40B4-BE49-F238E27FC236}">
                <a16:creationId xmlns:a16="http://schemas.microsoft.com/office/drawing/2014/main" id="{623A6013-B9AC-F29E-7E5C-129D231B8FDA}"/>
              </a:ext>
            </a:extLst>
          </p:cNvPr>
          <p:cNvSpPr txBox="1"/>
          <p:nvPr/>
        </p:nvSpPr>
        <p:spPr>
          <a:xfrm>
            <a:off x="524121" y="3999764"/>
            <a:ext cx="4756355" cy="261610"/>
          </a:xfrm>
          <a:prstGeom prst="rect">
            <a:avLst/>
          </a:prstGeom>
          <a:noFill/>
        </p:spPr>
        <p:txBody>
          <a:bodyPr wrap="square" rtlCol="0">
            <a:spAutoFit/>
          </a:bodyPr>
          <a:lstStyle/>
          <a:p>
            <a:r>
              <a:rPr lang="en-US" sz="1050" dirty="0">
                <a:latin typeface="Times New Roman" panose="02020603050405020304" pitchFamily="18" charset="0"/>
                <a:cs typeface="Times New Roman" panose="02020603050405020304" pitchFamily="18" charset="0"/>
              </a:rPr>
              <a:t>Figure 13. XRD pattern Top BOF slag and Bottom stockpiled BOF slag</a:t>
            </a:r>
            <a:endParaRPr lang="ru-RU" sz="105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9FAD737-1985-0117-F4C6-CC2E6F7F005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27" t="3355" r="4619" b="3856"/>
          <a:stretch/>
        </p:blipFill>
        <p:spPr bwMode="auto">
          <a:xfrm>
            <a:off x="-9896" y="752453"/>
            <a:ext cx="5097780" cy="3162300"/>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1EDCE78-D366-8B37-CE52-A42FEF9659C5}"/>
              </a:ext>
            </a:extLst>
          </p:cNvPr>
          <p:cNvPicPr>
            <a:picLocks noChangeAspect="1"/>
          </p:cNvPicPr>
          <p:nvPr/>
        </p:nvPicPr>
        <p:blipFill rotWithShape="1">
          <a:blip r:embed="rId4">
            <a:extLst>
              <a:ext uri="{28A0092B-C50C-407E-A947-70E740481C1C}">
                <a14:useLocalDpi xmlns:a14="http://schemas.microsoft.com/office/drawing/2010/main" val="0"/>
              </a:ext>
            </a:extLst>
          </a:blip>
          <a:srcRect r="49714"/>
          <a:stretch/>
        </p:blipFill>
        <p:spPr bwMode="auto">
          <a:xfrm>
            <a:off x="6605007" y="752453"/>
            <a:ext cx="2416151" cy="1998456"/>
          </a:xfrm>
          <a:prstGeom prst="rect">
            <a:avLst/>
          </a:prstGeom>
          <a:noFill/>
        </p:spPr>
      </p:pic>
      <p:pic>
        <p:nvPicPr>
          <p:cNvPr id="10" name="Picture 9">
            <a:extLst>
              <a:ext uri="{FF2B5EF4-FFF2-40B4-BE49-F238E27FC236}">
                <a16:creationId xmlns:a16="http://schemas.microsoft.com/office/drawing/2014/main" id="{6BC7AB47-1790-0405-4250-4BF4A5F66541}"/>
              </a:ext>
            </a:extLst>
          </p:cNvPr>
          <p:cNvPicPr>
            <a:picLocks noChangeAspect="1"/>
          </p:cNvPicPr>
          <p:nvPr/>
        </p:nvPicPr>
        <p:blipFill rotWithShape="1">
          <a:blip r:embed="rId4">
            <a:extLst>
              <a:ext uri="{28A0092B-C50C-407E-A947-70E740481C1C}">
                <a14:useLocalDpi xmlns:a14="http://schemas.microsoft.com/office/drawing/2010/main" val="0"/>
              </a:ext>
            </a:extLst>
          </a:blip>
          <a:srcRect l="50495"/>
          <a:stretch/>
        </p:blipFill>
        <p:spPr bwMode="auto">
          <a:xfrm>
            <a:off x="6605007" y="2750908"/>
            <a:ext cx="2416151" cy="1973365"/>
          </a:xfrm>
          <a:prstGeom prst="rect">
            <a:avLst/>
          </a:prstGeom>
          <a:noFill/>
        </p:spPr>
      </p:pic>
      <p:sp>
        <p:nvSpPr>
          <p:cNvPr id="12" name="TextBox 11">
            <a:extLst>
              <a:ext uri="{FF2B5EF4-FFF2-40B4-BE49-F238E27FC236}">
                <a16:creationId xmlns:a16="http://schemas.microsoft.com/office/drawing/2014/main" id="{BD71C116-AB3F-A0F0-AE2B-3E06B38FACD7}"/>
              </a:ext>
            </a:extLst>
          </p:cNvPr>
          <p:cNvSpPr txBox="1"/>
          <p:nvPr/>
        </p:nvSpPr>
        <p:spPr>
          <a:xfrm>
            <a:off x="5021826" y="1247938"/>
            <a:ext cx="1502462" cy="1384995"/>
          </a:xfrm>
          <a:prstGeom prst="rect">
            <a:avLst/>
          </a:prstGeom>
          <a:noFill/>
        </p:spPr>
        <p:txBody>
          <a:bodyPr wrap="square">
            <a:spAutoFit/>
          </a:bodyPr>
          <a:lstStyle/>
          <a:p>
            <a:pPr algn="ctr"/>
            <a:r>
              <a:rPr lang="en-US" dirty="0">
                <a:latin typeface="Times New Roman" panose="02020603050405020304" pitchFamily="18" charset="0"/>
                <a:ea typeface="Times New Roman" panose="02020603050405020304" pitchFamily="18" charset="0"/>
              </a:rPr>
              <a:t>S</a:t>
            </a:r>
            <a:r>
              <a:rPr lang="en-US" dirty="0">
                <a:effectLst/>
                <a:latin typeface="Times New Roman" panose="02020603050405020304" pitchFamily="18" charset="0"/>
                <a:ea typeface="Times New Roman" panose="02020603050405020304" pitchFamily="18" charset="0"/>
              </a:rPr>
              <a:t>tockpiled BOF slag has grains with a needle shape and surfaces with a plate shape.</a:t>
            </a:r>
            <a:endParaRPr lang="en-US" dirty="0"/>
          </a:p>
        </p:txBody>
      </p:sp>
      <p:sp>
        <p:nvSpPr>
          <p:cNvPr id="14" name="TextBox 13">
            <a:extLst>
              <a:ext uri="{FF2B5EF4-FFF2-40B4-BE49-F238E27FC236}">
                <a16:creationId xmlns:a16="http://schemas.microsoft.com/office/drawing/2014/main" id="{FD22337B-47D2-B9E2-8E6F-C1B661DA418E}"/>
              </a:ext>
            </a:extLst>
          </p:cNvPr>
          <p:cNvSpPr txBox="1"/>
          <p:nvPr/>
        </p:nvSpPr>
        <p:spPr>
          <a:xfrm>
            <a:off x="5219992" y="3137989"/>
            <a:ext cx="1106129" cy="1384995"/>
          </a:xfrm>
          <a:prstGeom prst="rect">
            <a:avLst/>
          </a:prstGeom>
          <a:noFill/>
        </p:spPr>
        <p:txBody>
          <a:bodyPr wrap="square">
            <a:spAutoFit/>
          </a:bodyPr>
          <a:lstStyle/>
          <a:p>
            <a:pPr algn="ctr"/>
            <a:r>
              <a:rPr lang="en-US" dirty="0">
                <a:effectLst/>
                <a:latin typeface="Times New Roman" panose="02020603050405020304" pitchFamily="18" charset="0"/>
                <a:ea typeface="Times New Roman" panose="02020603050405020304" pitchFamily="18" charset="0"/>
              </a:rPr>
              <a:t>Plate shapes are more prominent in the Bottom than Top BOF slag</a:t>
            </a:r>
            <a:endParaRPr lang="en-US" dirty="0"/>
          </a:p>
        </p:txBody>
      </p:sp>
      <p:sp>
        <p:nvSpPr>
          <p:cNvPr id="16" name="TextBox 15">
            <a:extLst>
              <a:ext uri="{FF2B5EF4-FFF2-40B4-BE49-F238E27FC236}">
                <a16:creationId xmlns:a16="http://schemas.microsoft.com/office/drawing/2014/main" id="{A6B3438F-2417-33BF-98D4-4F7B6F1A0D82}"/>
              </a:ext>
            </a:extLst>
          </p:cNvPr>
          <p:cNvSpPr txBox="1"/>
          <p:nvPr/>
        </p:nvSpPr>
        <p:spPr>
          <a:xfrm>
            <a:off x="511217" y="4261374"/>
            <a:ext cx="4782164" cy="523220"/>
          </a:xfrm>
          <a:prstGeom prst="rect">
            <a:avLst/>
          </a:prstGeom>
          <a:noFill/>
        </p:spPr>
        <p:txBody>
          <a:bodyPr wrap="square">
            <a:spAutoFit/>
          </a:bodyPr>
          <a:lstStyle/>
          <a:p>
            <a:r>
              <a:rPr lang="en-US" sz="1400" dirty="0">
                <a:effectLst/>
                <a:latin typeface="Times New Roman" panose="02020603050405020304" pitchFamily="18" charset="0"/>
                <a:ea typeface="Times New Roman" panose="02020603050405020304" pitchFamily="18" charset="0"/>
              </a:rPr>
              <a:t>The most prevalent phases are Portlandite (Ca(OH)</a:t>
            </a:r>
            <a:r>
              <a:rPr lang="en-US" sz="1400" baseline="-25000" dirty="0">
                <a:effectLst/>
                <a:latin typeface="Times New Roman" panose="02020603050405020304" pitchFamily="18" charset="0"/>
                <a:ea typeface="Times New Roman" panose="02020603050405020304" pitchFamily="18" charset="0"/>
              </a:rPr>
              <a:t>2</a:t>
            </a:r>
            <a:r>
              <a:rPr lang="en-US" sz="1400" dirty="0">
                <a:effectLst/>
                <a:latin typeface="Times New Roman" panose="02020603050405020304" pitchFamily="18" charset="0"/>
                <a:ea typeface="Times New Roman" panose="02020603050405020304" pitchFamily="18" charset="0"/>
              </a:rPr>
              <a:t>) and Silicon Oxide (SiO</a:t>
            </a:r>
            <a:r>
              <a:rPr lang="en-US" sz="1400" baseline="-25000" dirty="0">
                <a:effectLst/>
                <a:latin typeface="Times New Roman" panose="02020603050405020304" pitchFamily="18" charset="0"/>
                <a:ea typeface="Times New Roman" panose="02020603050405020304" pitchFamily="18" charset="0"/>
              </a:rPr>
              <a:t>2</a:t>
            </a:r>
            <a:r>
              <a:rPr lang="en-US" sz="1400" dirty="0">
                <a:effectLst/>
                <a:latin typeface="Times New Roman" panose="02020603050405020304" pitchFamily="18" charset="0"/>
                <a:ea typeface="Times New Roman" panose="02020603050405020304" pitchFamily="18" charset="0"/>
              </a:rPr>
              <a:t>)</a:t>
            </a:r>
            <a:endParaRPr lang="en-US" dirty="0"/>
          </a:p>
        </p:txBody>
      </p:sp>
      <p:sp>
        <p:nvSpPr>
          <p:cNvPr id="18" name="TextBox 17">
            <a:extLst>
              <a:ext uri="{FF2B5EF4-FFF2-40B4-BE49-F238E27FC236}">
                <a16:creationId xmlns:a16="http://schemas.microsoft.com/office/drawing/2014/main" id="{129F9BB8-B70B-4F07-F108-26C0F4D9E0B1}"/>
              </a:ext>
            </a:extLst>
          </p:cNvPr>
          <p:cNvSpPr txBox="1"/>
          <p:nvPr/>
        </p:nvSpPr>
        <p:spPr>
          <a:xfrm>
            <a:off x="5534730" y="4692227"/>
            <a:ext cx="3771502" cy="253916"/>
          </a:xfrm>
          <a:prstGeom prst="rect">
            <a:avLst/>
          </a:prstGeom>
          <a:noFill/>
        </p:spPr>
        <p:txBody>
          <a:bodyPr wrap="square">
            <a:spAutoFit/>
          </a:bodyPr>
          <a:lstStyle/>
          <a:p>
            <a:pPr marL="0" marR="0">
              <a:spcBef>
                <a:spcPts val="0"/>
              </a:spcBef>
              <a:spcAft>
                <a:spcPts val="600"/>
              </a:spcAft>
            </a:pPr>
            <a:r>
              <a:rPr lang="en-US" sz="1050" dirty="0">
                <a:effectLst/>
                <a:latin typeface="Times New Roman" panose="02020603050405020304" pitchFamily="18" charset="0"/>
                <a:ea typeface="Times New Roman" panose="02020603050405020304" pitchFamily="18" charset="0"/>
              </a:rPr>
              <a:t>Figure </a:t>
            </a:r>
            <a:r>
              <a:rPr lang="en-US" sz="1050" dirty="0">
                <a:latin typeface="Times New Roman" panose="02020603050405020304" pitchFamily="18" charset="0"/>
                <a:ea typeface="Times New Roman" panose="02020603050405020304" pitchFamily="18" charset="0"/>
              </a:rPr>
              <a:t>14.</a:t>
            </a:r>
            <a:r>
              <a:rPr lang="en-US" sz="1050" dirty="0">
                <a:effectLst/>
                <a:latin typeface="Times New Roman" panose="02020603050405020304" pitchFamily="18" charset="0"/>
                <a:ea typeface="Times New Roman" panose="02020603050405020304" pitchFamily="18" charset="0"/>
              </a:rPr>
              <a:t> Stockpiled BOFS surface picture (a) Top, (b) Bottom</a:t>
            </a:r>
          </a:p>
        </p:txBody>
      </p:sp>
      <p:sp>
        <p:nvSpPr>
          <p:cNvPr id="19" name="Google Shape;75;p3">
            <a:extLst>
              <a:ext uri="{FF2B5EF4-FFF2-40B4-BE49-F238E27FC236}">
                <a16:creationId xmlns:a16="http://schemas.microsoft.com/office/drawing/2014/main" id="{EBBC02E9-F24B-B461-0223-255609996099}"/>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Results &amp; Discussion</a:t>
            </a:r>
          </a:p>
        </p:txBody>
      </p:sp>
    </p:spTree>
    <p:extLst>
      <p:ext uri="{BB962C8B-B14F-4D97-AF65-F5344CB8AC3E}">
        <p14:creationId xmlns:p14="http://schemas.microsoft.com/office/powerpoint/2010/main" val="205953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P spid="16"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2" name="Google Shape;272;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smtClean="0"/>
              <a:t>17</a:t>
            </a:fld>
            <a:endParaRPr lang="en"/>
          </a:p>
        </p:txBody>
      </p:sp>
      <p:sp>
        <p:nvSpPr>
          <p:cNvPr id="6" name="TextBox 5">
            <a:extLst>
              <a:ext uri="{FF2B5EF4-FFF2-40B4-BE49-F238E27FC236}">
                <a16:creationId xmlns:a16="http://schemas.microsoft.com/office/drawing/2014/main" id="{35685C38-10C9-8321-BC92-2F02249D2E87}"/>
              </a:ext>
            </a:extLst>
          </p:cNvPr>
          <p:cNvSpPr txBox="1"/>
          <p:nvPr/>
        </p:nvSpPr>
        <p:spPr>
          <a:xfrm>
            <a:off x="277684" y="727971"/>
            <a:ext cx="8743474" cy="484940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All the obtained results were found within limits as per the GOST requirement of railway ballast materials in Kazakhstan. </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Stockpiled BOF slag will provide for proper drainage because of minimal flaky materials in the sample. </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Stockpiled BOF slag aggregates were found to have good resistance against fragmentation, crushing, surface abrasion, and sudden loading.</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expansion rate is much lower than the minimum requirement of British and Japanese standard. This indicates that it is enough for stockpiled BOF slag to have natural aging processes.</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Stockpiled BOF did not show vulnerability to the change in condition when subjected to freeze and thaw under sodium sulfate solution</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Stockpiled BOF did not weather easily; it is ideal for usage as railway ballast in the harsh Kazakhstan climate condition.</a:t>
            </a:r>
          </a:p>
          <a:p>
            <a:pPr marL="285750" indent="-285750">
              <a:lnSpc>
                <a:spcPct val="150000"/>
              </a:lnSpc>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7" name="Google Shape;75;p3">
            <a:extLst>
              <a:ext uri="{FF2B5EF4-FFF2-40B4-BE49-F238E27FC236}">
                <a16:creationId xmlns:a16="http://schemas.microsoft.com/office/drawing/2014/main" id="{372709D2-BAE0-B0B8-E7FF-7068799FEFDC}"/>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a:solidFill>
                  <a:schemeClr val="bg1"/>
                </a:solidFill>
              </a:rPr>
              <a:t>Conclusions</a:t>
            </a:r>
            <a:endParaRPr lang="en-US" sz="281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2" name="Google Shape;272;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18</a:t>
            </a:fld>
            <a:endParaRPr/>
          </a:p>
        </p:txBody>
      </p:sp>
      <p:sp>
        <p:nvSpPr>
          <p:cNvPr id="7" name="Google Shape;75;p3">
            <a:extLst>
              <a:ext uri="{FF2B5EF4-FFF2-40B4-BE49-F238E27FC236}">
                <a16:creationId xmlns:a16="http://schemas.microsoft.com/office/drawing/2014/main" id="{372709D2-BAE0-B0B8-E7FF-7068799FEFDC}"/>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References</a:t>
            </a:r>
          </a:p>
        </p:txBody>
      </p:sp>
      <p:sp>
        <p:nvSpPr>
          <p:cNvPr id="2" name="TextBox 1">
            <a:extLst>
              <a:ext uri="{FF2B5EF4-FFF2-40B4-BE49-F238E27FC236}">
                <a16:creationId xmlns:a16="http://schemas.microsoft.com/office/drawing/2014/main" id="{995B422E-63DD-6F94-5A3B-E2CC4D01651D}"/>
              </a:ext>
            </a:extLst>
          </p:cNvPr>
          <p:cNvSpPr txBox="1"/>
          <p:nvPr/>
        </p:nvSpPr>
        <p:spPr>
          <a:xfrm>
            <a:off x="374333" y="978232"/>
            <a:ext cx="8372475" cy="3554819"/>
          </a:xfrm>
          <a:prstGeom prst="rect">
            <a:avLst/>
          </a:prstGeom>
          <a:noFill/>
        </p:spPr>
        <p:txBody>
          <a:bodyPr wrap="square" rtlCol="0">
            <a:spAutoFit/>
          </a:bodyPr>
          <a:lstStyle/>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Chen, Y.-L., &amp; Lin, C.-T. (2020). Recycling of Basic Oxygen Furnace Slag as a Raw Material for Autoclaved Aerated Concrete Production. Sustainability, 12, 5896. doi:10.3390/su12155896</a:t>
            </a:r>
          </a:p>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Delgado, B. G., Viana da Fonseca, A., Fortunato, E., &amp; Maia, P. (2019). Mechanical behavior of inert steel slag ballast for heavy haul rail track: Laboratory evaluation. Transportation Geotechnics, 20, 100243. </a:t>
            </a:r>
            <a:r>
              <a:rPr lang="en-US" sz="1500" dirty="0" err="1">
                <a:solidFill>
                  <a:srgbClr val="000000"/>
                </a:solidFill>
                <a:latin typeface="Times New Roman" panose="02020603050405020304" pitchFamily="18" charset="0"/>
                <a:ea typeface="Calibri"/>
                <a:cs typeface="Times New Roman" panose="02020603050405020304" pitchFamily="18" charset="0"/>
                <a:sym typeface="Calibri"/>
              </a:rPr>
              <a:t>doi:https</a:t>
            </a: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://doi.org/10.1016/j.trgeo.2019.100243</a:t>
            </a:r>
          </a:p>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Tang, L., Guan, J., Hu, G. J. C., &amp; Engineering, I. (2010). Steelmaking and refining coordinated scheduling problem with waiting time and transportation consideration. 58(2), 239-248. </a:t>
            </a:r>
          </a:p>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Hussain, A., &amp; Hussaini, S. K. K. (2022). Use of steel slag as railway ballast: A review. Transportation Geotechnics, 35, 100779. </a:t>
            </a:r>
            <a:r>
              <a:rPr lang="en-US" sz="1500" dirty="0" err="1">
                <a:solidFill>
                  <a:srgbClr val="000000"/>
                </a:solidFill>
                <a:latin typeface="Times New Roman" panose="02020603050405020304" pitchFamily="18" charset="0"/>
                <a:ea typeface="Calibri"/>
                <a:cs typeface="Times New Roman" panose="02020603050405020304" pitchFamily="18" charset="0"/>
                <a:sym typeface="Calibri"/>
              </a:rPr>
              <a:t>doi:https</a:t>
            </a: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://doi.org/10.1016/j.trgeo.2022.100779</a:t>
            </a:r>
          </a:p>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Koh, T., Moon, S.-W., Jung, H., </a:t>
            </a:r>
            <a:r>
              <a:rPr lang="en-US" sz="1500" dirty="0" err="1">
                <a:solidFill>
                  <a:srgbClr val="000000"/>
                </a:solidFill>
                <a:latin typeface="Times New Roman" panose="02020603050405020304" pitchFamily="18" charset="0"/>
                <a:ea typeface="Calibri"/>
                <a:cs typeface="Times New Roman" panose="02020603050405020304" pitchFamily="18" charset="0"/>
                <a:sym typeface="Calibri"/>
              </a:rPr>
              <a:t>Jeong</a:t>
            </a: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 Y., &amp; </a:t>
            </a:r>
            <a:r>
              <a:rPr lang="en-US" sz="1500" dirty="0" err="1">
                <a:solidFill>
                  <a:srgbClr val="000000"/>
                </a:solidFill>
                <a:latin typeface="Times New Roman" panose="02020603050405020304" pitchFamily="18" charset="0"/>
                <a:ea typeface="Calibri"/>
                <a:cs typeface="Times New Roman" panose="02020603050405020304" pitchFamily="18" charset="0"/>
                <a:sym typeface="Calibri"/>
              </a:rPr>
              <a:t>Pyo</a:t>
            </a: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 S. (2018). A Feasibility Study on the Application of Basic Oxygen Furnace (BOF) Steel Slag for Railway Ballast Material. </a:t>
            </a:r>
            <a:r>
              <a:rPr lang="en-US" sz="1500" i="1" dirty="0">
                <a:solidFill>
                  <a:srgbClr val="000000"/>
                </a:solidFill>
                <a:latin typeface="Times New Roman" panose="02020603050405020304" pitchFamily="18" charset="0"/>
                <a:ea typeface="Calibri"/>
                <a:cs typeface="Times New Roman" panose="02020603050405020304" pitchFamily="18" charset="0"/>
                <a:sym typeface="Calibri"/>
              </a:rPr>
              <a:t>Sustainability, 10</a:t>
            </a: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 287. doi:10.3390/su10020287</a:t>
            </a:r>
          </a:p>
          <a:p>
            <a:pPr marL="457200" lvl="0" indent="-457200" algn="l" rtl="0">
              <a:spcBef>
                <a:spcPts val="0"/>
              </a:spcBef>
              <a:spcAft>
                <a:spcPts val="0"/>
              </a:spcAft>
              <a:buNone/>
            </a:pPr>
            <a:r>
              <a:rPr lang="en-US" sz="1500" dirty="0">
                <a:solidFill>
                  <a:srgbClr val="000000"/>
                </a:solidFill>
                <a:latin typeface="Times New Roman" panose="02020603050405020304" pitchFamily="18" charset="0"/>
                <a:ea typeface="Calibri"/>
                <a:cs typeface="Times New Roman" panose="02020603050405020304" pitchFamily="18" charset="0"/>
                <a:sym typeface="Calibri"/>
              </a:rPr>
              <a:t>Kumar, D. S., Sah, R., Sanyal, S., &amp; Prasad, G. J. M. (2019). Measurement of metallic iron in steel making slags. 131, 156-161. </a:t>
            </a:r>
          </a:p>
          <a:p>
            <a:pPr marL="457200" lvl="0" indent="-457200" algn="l" rtl="0">
              <a:spcBef>
                <a:spcPts val="0"/>
              </a:spcBef>
              <a:spcAft>
                <a:spcPts val="0"/>
              </a:spcAft>
              <a:buNone/>
            </a:pPr>
            <a:endParaRPr lang="en-US" sz="15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3559496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300" name="Google Shape;30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19</a:t>
            </a:fld>
            <a:endParaRPr/>
          </a:p>
        </p:txBody>
      </p:sp>
      <p:sp>
        <p:nvSpPr>
          <p:cNvPr id="6" name="Google Shape;589;p16">
            <a:extLst>
              <a:ext uri="{FF2B5EF4-FFF2-40B4-BE49-F238E27FC236}">
                <a16:creationId xmlns:a16="http://schemas.microsoft.com/office/drawing/2014/main" id="{5DDDC93F-22DC-BF73-DD98-A3550F346657}"/>
              </a:ext>
            </a:extLst>
          </p:cNvPr>
          <p:cNvSpPr txBox="1">
            <a:spLocks noGrp="1"/>
          </p:cNvSpPr>
          <p:nvPr/>
        </p:nvSpPr>
        <p:spPr>
          <a:xfrm>
            <a:off x="1808400" y="1239225"/>
            <a:ext cx="5392500" cy="283985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4800"/>
              <a:buFont typeface="Share Tech"/>
              <a:buNone/>
              <a:defRPr sz="7200" b="0" i="0" u="none" strike="noStrike" cap="none">
                <a:solidFill>
                  <a:schemeClr val="lt1"/>
                </a:solidFill>
                <a:latin typeface="Share Tech"/>
                <a:ea typeface="Share Tech"/>
                <a:cs typeface="Share Tech"/>
                <a:sym typeface="Share Tech"/>
              </a:defRPr>
            </a:lvl1pPr>
            <a:lvl2pPr marR="0" lvl="1"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2pPr>
            <a:lvl3pPr marR="0" lvl="2"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3pPr>
            <a:lvl4pPr marR="0" lvl="3"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4pPr>
            <a:lvl5pPr marR="0" lvl="4"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5pPr>
            <a:lvl6pPr marR="0" lvl="5"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6pPr>
            <a:lvl7pPr marR="0" lvl="6"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7pPr>
            <a:lvl8pPr marR="0" lvl="7"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8pPr>
            <a:lvl9pPr marR="0" lvl="8" algn="l" rtl="0">
              <a:lnSpc>
                <a:spcPct val="100000"/>
              </a:lnSpc>
              <a:spcBef>
                <a:spcPts val="0"/>
              </a:spcBef>
              <a:spcAft>
                <a:spcPts val="0"/>
              </a:spcAft>
              <a:buClr>
                <a:schemeClr val="lt1"/>
              </a:buClr>
              <a:buSzPts val="4800"/>
              <a:buFont typeface="Share Tech"/>
              <a:buNone/>
              <a:defRPr sz="4800" b="0" i="0" u="none" strike="noStrike" cap="none">
                <a:solidFill>
                  <a:schemeClr val="lt1"/>
                </a:solidFill>
                <a:latin typeface="Share Tech"/>
                <a:ea typeface="Share Tech"/>
                <a:cs typeface="Share Tech"/>
                <a:sym typeface="Share Tech"/>
              </a:defRPr>
            </a:lvl9pPr>
          </a:lstStyle>
          <a:p>
            <a:pPr marL="0" lvl="0" indent="0" algn="ctr" rtl="0">
              <a:lnSpc>
                <a:spcPct val="100000"/>
              </a:lnSpc>
              <a:spcBef>
                <a:spcPts val="0"/>
              </a:spcBef>
              <a:spcAft>
                <a:spcPts val="0"/>
              </a:spcAft>
              <a:buSzPts val="4800"/>
              <a:buNone/>
            </a:pPr>
            <a:r>
              <a:rPr lang="en" sz="3600" dirty="0">
                <a:solidFill>
                  <a:schemeClr val="tx1"/>
                </a:solidFill>
              </a:rPr>
              <a:t>Thank you for listening!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0" y="86683"/>
            <a:ext cx="9144000" cy="571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990"/>
              <a:buNone/>
            </a:pPr>
            <a:r>
              <a:rPr lang="en" sz="2811" dirty="0">
                <a:solidFill>
                  <a:schemeClr val="bg1"/>
                </a:solidFill>
              </a:rPr>
              <a:t>Outline</a:t>
            </a:r>
            <a:endParaRPr sz="2811" dirty="0">
              <a:solidFill>
                <a:schemeClr val="bg1"/>
              </a:solidFill>
            </a:endParaRPr>
          </a:p>
        </p:txBody>
      </p:sp>
      <p:sp>
        <p:nvSpPr>
          <p:cNvPr id="68" name="Google Shape;68;p2"/>
          <p:cNvSpPr txBox="1">
            <a:spLocks noGrp="1"/>
          </p:cNvSpPr>
          <p:nvPr>
            <p:ph type="body" idx="1"/>
          </p:nvPr>
        </p:nvSpPr>
        <p:spPr>
          <a:xfrm>
            <a:off x="-120507" y="829389"/>
            <a:ext cx="9264507" cy="4227428"/>
          </a:xfrm>
          <a:prstGeom prst="rect">
            <a:avLst/>
          </a:prstGeom>
          <a:noFill/>
          <a:ln>
            <a:noFill/>
          </a:ln>
        </p:spPr>
        <p:txBody>
          <a:bodyPr spcFirstLastPara="1" wrap="square" lIns="91425" tIns="91425" rIns="91425" bIns="91425" numCol="2" anchor="t" anchorCtr="0">
            <a:noAutofit/>
          </a:bodyPr>
          <a:lstStyle/>
          <a:p>
            <a:pPr marL="1003300" lvl="0" indent="-457200">
              <a:lnSpc>
                <a:spcPct val="150000"/>
              </a:lnSpc>
              <a:buClr>
                <a:srgbClr val="000000"/>
              </a:buClr>
              <a:buSzPts val="2200"/>
              <a:buFont typeface="Wingdings" panose="05000000000000000000" pitchFamily="2" charset="2"/>
              <a:buChar char="ü"/>
            </a:pPr>
            <a:r>
              <a:rPr lang="en-US" sz="2400" dirty="0"/>
              <a:t>Introduction</a:t>
            </a:r>
          </a:p>
          <a:p>
            <a:pPr marL="1003300" lvl="0" indent="-457200">
              <a:lnSpc>
                <a:spcPct val="150000"/>
              </a:lnSpc>
              <a:buClr>
                <a:srgbClr val="000000"/>
              </a:buClr>
              <a:buSzPts val="2200"/>
              <a:buFont typeface="Wingdings" panose="05000000000000000000" pitchFamily="2" charset="2"/>
              <a:buChar char="ü"/>
            </a:pPr>
            <a:r>
              <a:rPr lang="en-US" sz="2400" dirty="0"/>
              <a:t>BOF slag Characterization</a:t>
            </a:r>
          </a:p>
          <a:p>
            <a:pPr marL="1003300" lvl="0" indent="-457200">
              <a:lnSpc>
                <a:spcPct val="150000"/>
              </a:lnSpc>
              <a:buClr>
                <a:srgbClr val="000000"/>
              </a:buClr>
              <a:buSzPts val="2200"/>
              <a:buFont typeface="Wingdings" panose="05000000000000000000" pitchFamily="2" charset="2"/>
              <a:buChar char="ü"/>
            </a:pPr>
            <a:r>
              <a:rPr lang="en-US" sz="2400" dirty="0"/>
              <a:t>BOF Slag Usage</a:t>
            </a:r>
          </a:p>
          <a:p>
            <a:pPr marL="1003300" lvl="0" indent="-457200">
              <a:lnSpc>
                <a:spcPct val="150000"/>
              </a:lnSpc>
              <a:buClr>
                <a:srgbClr val="000000"/>
              </a:buClr>
              <a:buSzPts val="2200"/>
              <a:buFont typeface="Wingdings" panose="05000000000000000000" pitchFamily="2" charset="2"/>
              <a:buChar char="ü"/>
            </a:pPr>
            <a:r>
              <a:rPr lang="en-US" sz="2400" dirty="0"/>
              <a:t>Railway Ballast Material</a:t>
            </a:r>
          </a:p>
          <a:p>
            <a:pPr marL="1003300" indent="-457200">
              <a:lnSpc>
                <a:spcPct val="150000"/>
              </a:lnSpc>
              <a:buSzPts val="2200"/>
              <a:buFont typeface="Wingdings" panose="05000000000000000000" pitchFamily="2" charset="2"/>
              <a:buChar char="ü"/>
            </a:pPr>
            <a:r>
              <a:rPr lang="en-US" sz="2400" dirty="0"/>
              <a:t>Research Objectives</a:t>
            </a:r>
          </a:p>
          <a:p>
            <a:pPr marL="1003300" lvl="0" indent="-457200">
              <a:lnSpc>
                <a:spcPct val="150000"/>
              </a:lnSpc>
              <a:buClr>
                <a:srgbClr val="000000"/>
              </a:buClr>
              <a:buSzPts val="2200"/>
              <a:buFont typeface="Wingdings" panose="05000000000000000000" pitchFamily="2" charset="2"/>
              <a:buChar char="ü"/>
            </a:pPr>
            <a:r>
              <a:rPr lang="en-US" sz="2400" dirty="0"/>
              <a:t>Hypothesis</a:t>
            </a:r>
          </a:p>
          <a:p>
            <a:pPr marL="1003300" indent="-457200">
              <a:lnSpc>
                <a:spcPct val="150000"/>
              </a:lnSpc>
              <a:buSzPts val="2200"/>
              <a:buFont typeface="Wingdings" panose="05000000000000000000" pitchFamily="2" charset="2"/>
              <a:buChar char="ü"/>
            </a:pPr>
            <a:r>
              <a:rPr lang="en-US" sz="2400" dirty="0"/>
              <a:t>Literature Review</a:t>
            </a:r>
          </a:p>
          <a:p>
            <a:pPr marL="1003300" indent="-457200">
              <a:lnSpc>
                <a:spcPct val="150000"/>
              </a:lnSpc>
              <a:buSzPts val="2200"/>
              <a:buFont typeface="Wingdings" panose="05000000000000000000" pitchFamily="2" charset="2"/>
              <a:buChar char="ü"/>
            </a:pPr>
            <a:r>
              <a:rPr lang="en-US" sz="2400" dirty="0"/>
              <a:t>Materials</a:t>
            </a:r>
          </a:p>
          <a:p>
            <a:pPr marL="1003300" indent="-457200">
              <a:lnSpc>
                <a:spcPct val="150000"/>
              </a:lnSpc>
              <a:buSzPts val="2200"/>
              <a:buFont typeface="Wingdings" panose="05000000000000000000" pitchFamily="2" charset="2"/>
              <a:buChar char="ü"/>
            </a:pPr>
            <a:r>
              <a:rPr lang="en-US" sz="2400" dirty="0"/>
              <a:t>Methodology</a:t>
            </a:r>
          </a:p>
          <a:p>
            <a:pPr marL="1003300" indent="-457200">
              <a:lnSpc>
                <a:spcPct val="150000"/>
              </a:lnSpc>
              <a:buSzPts val="2200"/>
              <a:buFont typeface="Wingdings" panose="05000000000000000000" pitchFamily="2" charset="2"/>
              <a:buChar char="ü"/>
            </a:pPr>
            <a:r>
              <a:rPr lang="en-US" sz="2400" dirty="0"/>
              <a:t>Experimental Procedure</a:t>
            </a:r>
          </a:p>
          <a:p>
            <a:pPr marL="1003300" lvl="0" indent="-457200">
              <a:lnSpc>
                <a:spcPct val="150000"/>
              </a:lnSpc>
              <a:buClr>
                <a:srgbClr val="000000"/>
              </a:buClr>
              <a:buSzPts val="2200"/>
              <a:buFont typeface="Wingdings" panose="05000000000000000000" pitchFamily="2" charset="2"/>
              <a:buChar char="ü"/>
            </a:pPr>
            <a:r>
              <a:rPr lang="en-US" sz="2400" dirty="0"/>
              <a:t>Results &amp; Discussion</a:t>
            </a:r>
          </a:p>
          <a:p>
            <a:pPr marL="1003300" lvl="0" indent="-457200">
              <a:lnSpc>
                <a:spcPct val="150000"/>
              </a:lnSpc>
              <a:buClr>
                <a:srgbClr val="000000"/>
              </a:buClr>
              <a:buSzPts val="2200"/>
              <a:buFont typeface="Wingdings" panose="05000000000000000000" pitchFamily="2" charset="2"/>
              <a:buChar char="ü"/>
            </a:pPr>
            <a:r>
              <a:rPr lang="en-US" sz="2400" dirty="0"/>
              <a:t>Conclusions</a:t>
            </a:r>
          </a:p>
          <a:p>
            <a:pPr marL="1003300" lvl="0" indent="-457200">
              <a:lnSpc>
                <a:spcPct val="150000"/>
              </a:lnSpc>
              <a:buClr>
                <a:srgbClr val="000000"/>
              </a:buClr>
              <a:buSzPts val="2200"/>
              <a:buFont typeface="Wingdings" panose="05000000000000000000" pitchFamily="2" charset="2"/>
              <a:buChar char="ü"/>
            </a:pPr>
            <a:r>
              <a:rPr lang="en-US" sz="2400" dirty="0"/>
              <a:t>References</a:t>
            </a:r>
          </a:p>
          <a:p>
            <a:pPr lvl="0" indent="-457200" algn="just" rtl="0">
              <a:lnSpc>
                <a:spcPct val="150000"/>
              </a:lnSpc>
              <a:spcBef>
                <a:spcPts val="0"/>
              </a:spcBef>
              <a:spcAft>
                <a:spcPts val="0"/>
              </a:spcAft>
              <a:buClr>
                <a:schemeClr val="dk1"/>
              </a:buClr>
              <a:buSzPts val="1100"/>
              <a:buFont typeface="Wingdings" panose="05000000000000000000" pitchFamily="2" charset="2"/>
              <a:buChar char="ü"/>
            </a:pPr>
            <a:endParaRPr sz="2400" dirty="0"/>
          </a:p>
        </p:txBody>
      </p:sp>
      <p:sp>
        <p:nvSpPr>
          <p:cNvPr id="69" name="Google Shape;69;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3"/>
          <p:cNvSpPr txBox="1">
            <a:spLocks noGrp="1"/>
          </p:cNvSpPr>
          <p:nvPr>
            <p:ph type="title"/>
          </p:nvPr>
        </p:nvSpPr>
        <p:spPr>
          <a:xfrm>
            <a:off x="0" y="86683"/>
            <a:ext cx="9077632" cy="571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990"/>
              <a:buNone/>
            </a:pPr>
            <a:r>
              <a:rPr lang="en" sz="2811" dirty="0">
                <a:solidFill>
                  <a:schemeClr val="bg1"/>
                </a:solidFill>
              </a:rPr>
              <a:t>Introduction</a:t>
            </a:r>
            <a:endParaRPr sz="2811" dirty="0">
              <a:solidFill>
                <a:schemeClr val="bg1"/>
              </a:solidFill>
            </a:endParaRPr>
          </a:p>
        </p:txBody>
      </p:sp>
      <p:sp>
        <p:nvSpPr>
          <p:cNvPr id="2" name="Google Shape;60;p11">
            <a:extLst>
              <a:ext uri="{FF2B5EF4-FFF2-40B4-BE49-F238E27FC236}">
                <a16:creationId xmlns:a16="http://schemas.microsoft.com/office/drawing/2014/main" id="{C79940E3-2F4A-6FAF-D296-A342DFC479DB}"/>
              </a:ext>
            </a:extLst>
          </p:cNvPr>
          <p:cNvSpPr txBox="1"/>
          <p:nvPr/>
        </p:nvSpPr>
        <p:spPr>
          <a:xfrm>
            <a:off x="-76460" y="926262"/>
            <a:ext cx="4805804" cy="3385512"/>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0"/>
              </a:spcAft>
              <a:buClr>
                <a:schemeClr val="dk1"/>
              </a:buClr>
              <a:buSzPts val="1100"/>
              <a:buFont typeface="Arial"/>
              <a:buNone/>
            </a:pPr>
            <a:r>
              <a:rPr lang="en" sz="2400" b="1" dirty="0">
                <a:latin typeface="Times New Roman" pitchFamily="18" charset="0"/>
                <a:ea typeface="Times New Roman"/>
                <a:cs typeface="Times New Roman" pitchFamily="18" charset="0"/>
                <a:sym typeface="Times New Roman"/>
              </a:rPr>
              <a:t>Steel-making process</a:t>
            </a:r>
            <a:r>
              <a:rPr lang="en" sz="2400" dirty="0">
                <a:latin typeface="Times New Roman" pitchFamily="18" charset="0"/>
                <a:ea typeface="Times New Roman"/>
                <a:cs typeface="Times New Roman" pitchFamily="18" charset="0"/>
                <a:sym typeface="Times New Roman"/>
              </a:rPr>
              <a:t>:</a:t>
            </a:r>
          </a:p>
          <a:p>
            <a:pPr marL="0" lvl="0" indent="0" algn="ctr" rtl="0">
              <a:spcBef>
                <a:spcPts val="1200"/>
              </a:spcBef>
              <a:spcAft>
                <a:spcPts val="0"/>
              </a:spcAft>
              <a:buClr>
                <a:schemeClr val="dk1"/>
              </a:buClr>
              <a:buSzPts val="1100"/>
              <a:buFont typeface="Arial"/>
              <a:buNone/>
            </a:pPr>
            <a:r>
              <a:rPr lang="en-US" sz="2400" b="1" dirty="0">
                <a:latin typeface="Times New Roman" pitchFamily="18" charset="0"/>
                <a:cs typeface="Times New Roman" pitchFamily="18" charset="0"/>
              </a:rPr>
              <a:t>3 main stages</a:t>
            </a:r>
            <a:r>
              <a:rPr lang="en-US" sz="2400" dirty="0">
                <a:latin typeface="Times New Roman" pitchFamily="18" charset="0"/>
                <a:cs typeface="Times New Roman" pitchFamily="18" charset="0"/>
              </a:rPr>
              <a:t>; steel making, refining &amp; continuous casting (</a:t>
            </a:r>
            <a:r>
              <a:rPr lang="en" sz="2400" dirty="0">
                <a:latin typeface="Times New Roman" pitchFamily="18" charset="0"/>
                <a:ea typeface="Times New Roman"/>
                <a:cs typeface="Times New Roman" pitchFamily="18" charset="0"/>
                <a:sym typeface="Times New Roman"/>
              </a:rPr>
              <a:t>Tang et al., 2010)</a:t>
            </a:r>
          </a:p>
          <a:p>
            <a:pPr marL="457200" indent="-349250" algn="just">
              <a:spcBef>
                <a:spcPts val="1200"/>
              </a:spcBef>
              <a:buSzPts val="1900"/>
              <a:buFont typeface="Times New Roman"/>
              <a:buChar char="●"/>
            </a:pPr>
            <a:r>
              <a:rPr lang="en-US" sz="2400" b="1" dirty="0">
                <a:latin typeface="Times New Roman" pitchFamily="18" charset="0"/>
                <a:ea typeface="Times New Roman"/>
                <a:cs typeface="Times New Roman" pitchFamily="18" charset="0"/>
                <a:sym typeface="Times New Roman"/>
              </a:rPr>
              <a:t>Steel making </a:t>
            </a:r>
            <a:r>
              <a:rPr lang="en-US" sz="2400" dirty="0">
                <a:latin typeface="Times New Roman" pitchFamily="18" charset="0"/>
                <a:ea typeface="Times New Roman"/>
                <a:cs typeface="Times New Roman" pitchFamily="18" charset="0"/>
                <a:sym typeface="Times New Roman"/>
              </a:rPr>
              <a:t>- BOS &amp; EAS</a:t>
            </a:r>
            <a:r>
              <a:rPr lang="en" sz="2400" dirty="0">
                <a:latin typeface="Times New Roman" pitchFamily="18" charset="0"/>
                <a:ea typeface="Times New Roman"/>
                <a:cs typeface="Times New Roman" pitchFamily="18" charset="0"/>
                <a:sym typeface="Times New Roman"/>
              </a:rPr>
              <a:t> </a:t>
            </a:r>
          </a:p>
          <a:p>
            <a:pPr marL="457200" lvl="0" indent="-349250" algn="just">
              <a:spcBef>
                <a:spcPts val="1200"/>
              </a:spcBef>
              <a:buSzPts val="1900"/>
              <a:buFont typeface="Times New Roman"/>
              <a:buChar char="●"/>
            </a:pPr>
            <a:r>
              <a:rPr lang="en-US" sz="2400" b="1" dirty="0">
                <a:latin typeface="Times New Roman" pitchFamily="18" charset="0"/>
                <a:ea typeface="Times New Roman"/>
                <a:cs typeface="Times New Roman" pitchFamily="18" charset="0"/>
                <a:sym typeface="Times New Roman"/>
              </a:rPr>
              <a:t>The end-product:</a:t>
            </a:r>
            <a:r>
              <a:rPr lang="en-US" sz="2400" dirty="0">
                <a:latin typeface="Times New Roman" pitchFamily="18" charset="0"/>
                <a:ea typeface="Times New Roman"/>
                <a:cs typeface="Times New Roman" pitchFamily="18" charset="0"/>
                <a:sym typeface="Times New Roman"/>
              </a:rPr>
              <a:t> molten metal (transformed to steel) and slag.</a:t>
            </a:r>
          </a:p>
        </p:txBody>
      </p:sp>
      <p:pic>
        <p:nvPicPr>
          <p:cNvPr id="3" name="Google Shape;472;p3">
            <a:extLst>
              <a:ext uri="{FF2B5EF4-FFF2-40B4-BE49-F238E27FC236}">
                <a16:creationId xmlns:a16="http://schemas.microsoft.com/office/drawing/2014/main" id="{BB9A9DDF-E4AA-D07D-D021-C2D264E8067F}"/>
              </a:ext>
            </a:extLst>
          </p:cNvPr>
          <p:cNvPicPr preferRelativeResize="0"/>
          <p:nvPr/>
        </p:nvPicPr>
        <p:blipFill>
          <a:blip r:embed="rId3">
            <a:alphaModFix/>
          </a:blip>
          <a:stretch>
            <a:fillRect/>
          </a:stretch>
        </p:blipFill>
        <p:spPr>
          <a:xfrm>
            <a:off x="4950408" y="1328769"/>
            <a:ext cx="1807370" cy="2534124"/>
          </a:xfrm>
          <a:prstGeom prst="rect">
            <a:avLst/>
          </a:prstGeom>
          <a:noFill/>
          <a:ln>
            <a:noFill/>
          </a:ln>
        </p:spPr>
      </p:pic>
      <p:pic>
        <p:nvPicPr>
          <p:cNvPr id="4" name="Google Shape;473;p3">
            <a:extLst>
              <a:ext uri="{FF2B5EF4-FFF2-40B4-BE49-F238E27FC236}">
                <a16:creationId xmlns:a16="http://schemas.microsoft.com/office/drawing/2014/main" id="{AA2BB773-C57D-129A-375A-31E4513C0A13}"/>
              </a:ext>
            </a:extLst>
          </p:cNvPr>
          <p:cNvPicPr preferRelativeResize="0"/>
          <p:nvPr/>
        </p:nvPicPr>
        <p:blipFill>
          <a:blip r:embed="rId4">
            <a:alphaModFix/>
          </a:blip>
          <a:stretch>
            <a:fillRect/>
          </a:stretch>
        </p:blipFill>
        <p:spPr>
          <a:xfrm>
            <a:off x="7243761" y="1328769"/>
            <a:ext cx="1755633" cy="2534124"/>
          </a:xfrm>
          <a:prstGeom prst="rect">
            <a:avLst/>
          </a:prstGeom>
          <a:noFill/>
          <a:ln>
            <a:noFill/>
          </a:ln>
        </p:spPr>
      </p:pic>
      <p:sp>
        <p:nvSpPr>
          <p:cNvPr id="5" name="Google Shape;66;p12">
            <a:extLst>
              <a:ext uri="{FF2B5EF4-FFF2-40B4-BE49-F238E27FC236}">
                <a16:creationId xmlns:a16="http://schemas.microsoft.com/office/drawing/2014/main" id="{10A1EBC7-797B-AF9E-2928-5ED4C9D03F83}"/>
              </a:ext>
            </a:extLst>
          </p:cNvPr>
          <p:cNvSpPr txBox="1"/>
          <p:nvPr/>
        </p:nvSpPr>
        <p:spPr>
          <a:xfrm>
            <a:off x="3953718" y="3578632"/>
            <a:ext cx="3050168" cy="638606"/>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sz="1300" dirty="0">
                <a:latin typeface="Times New Roman"/>
                <a:ea typeface="Times New Roman"/>
                <a:cs typeface="Times New Roman"/>
                <a:sym typeface="Times New Roman"/>
              </a:rPr>
              <a:t>	Figure 1. BOS steel making </a:t>
            </a:r>
            <a:endParaRPr sz="1300" dirty="0">
              <a:latin typeface="Times New Roman"/>
              <a:ea typeface="Times New Roman"/>
              <a:cs typeface="Times New Roman"/>
              <a:sym typeface="Times New Roman"/>
            </a:endParaRPr>
          </a:p>
        </p:txBody>
      </p:sp>
      <p:sp>
        <p:nvSpPr>
          <p:cNvPr id="6" name="Google Shape;66;p12">
            <a:extLst>
              <a:ext uri="{FF2B5EF4-FFF2-40B4-BE49-F238E27FC236}">
                <a16:creationId xmlns:a16="http://schemas.microsoft.com/office/drawing/2014/main" id="{F721BD6D-3926-4F47-42A9-147AC26E7F88}"/>
              </a:ext>
            </a:extLst>
          </p:cNvPr>
          <p:cNvSpPr txBox="1"/>
          <p:nvPr/>
        </p:nvSpPr>
        <p:spPr>
          <a:xfrm>
            <a:off x="6228260" y="3567090"/>
            <a:ext cx="3258457" cy="661689"/>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sz="1300" dirty="0">
                <a:latin typeface="Times New Roman"/>
                <a:ea typeface="Times New Roman"/>
                <a:cs typeface="Times New Roman"/>
                <a:sym typeface="Times New Roman"/>
              </a:rPr>
              <a:t>	Figure 2. EAS steel making </a:t>
            </a:r>
            <a:endParaRPr sz="1300" dirty="0">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7" name="Google Shape;167;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4</a:t>
            </a:fld>
            <a:endParaRPr/>
          </a:p>
        </p:txBody>
      </p:sp>
      <p:sp>
        <p:nvSpPr>
          <p:cNvPr id="168" name="Google Shape;168;p10"/>
          <p:cNvSpPr txBox="1"/>
          <p:nvPr/>
        </p:nvSpPr>
        <p:spPr>
          <a:xfrm>
            <a:off x="226209" y="877638"/>
            <a:ext cx="5560229" cy="4072981"/>
          </a:xfrm>
          <a:prstGeom prst="rect">
            <a:avLst/>
          </a:prstGeom>
          <a:noFill/>
          <a:ln>
            <a:noFill/>
          </a:ln>
        </p:spPr>
        <p:txBody>
          <a:bodyPr spcFirstLastPara="1" wrap="square" lIns="91425" tIns="91425" rIns="91425" bIns="91425" anchor="t" anchorCtr="0">
            <a:noAutofit/>
          </a:bodyPr>
          <a:lstStyle/>
          <a:p>
            <a:pPr marL="457200" indent="-330200" algn="just">
              <a:lnSpc>
                <a:spcPct val="150000"/>
              </a:lnSpc>
              <a:buSzPts val="1600"/>
              <a:buFont typeface="Times New Roman"/>
              <a:buChar char="●"/>
            </a:pPr>
            <a:r>
              <a:rPr lang="en-US" sz="2400" b="1" i="1" dirty="0">
                <a:latin typeface="Times New Roman"/>
                <a:cs typeface="Times New Roman"/>
              </a:rPr>
              <a:t>The main components</a:t>
            </a:r>
            <a:r>
              <a:rPr lang="en-US" sz="2400" dirty="0">
                <a:latin typeface="Times New Roman"/>
                <a:cs typeface="Times New Roman"/>
              </a:rPr>
              <a:t>: 55% </a:t>
            </a:r>
            <a:r>
              <a:rPr lang="en-US" sz="2400" dirty="0" err="1">
                <a:latin typeface="Times New Roman"/>
                <a:cs typeface="Times New Roman"/>
              </a:rPr>
              <a:t>CaO</a:t>
            </a:r>
            <a:r>
              <a:rPr lang="en-US" sz="2400" dirty="0">
                <a:latin typeface="Times New Roman"/>
                <a:cs typeface="Times New Roman"/>
              </a:rPr>
              <a:t>, 15% </a:t>
            </a:r>
            <a:r>
              <a:rPr lang="en-US" sz="2400" dirty="0" err="1">
                <a:latin typeface="Times New Roman"/>
                <a:cs typeface="Times New Roman"/>
              </a:rPr>
              <a:t>SiO</a:t>
            </a:r>
            <a:r>
              <a:rPr lang="en-US" sz="2400" dirty="0">
                <a:latin typeface="Times New Roman"/>
                <a:cs typeface="Times New Roman"/>
              </a:rPr>
              <a:t>, 15% Iron &amp; Manganese (Chen &amp; Lin 2020)</a:t>
            </a:r>
          </a:p>
          <a:p>
            <a:pPr marL="457200" indent="-330200" algn="just">
              <a:lnSpc>
                <a:spcPct val="150000"/>
              </a:lnSpc>
              <a:buSzPts val="1600"/>
              <a:buFont typeface="Times New Roman"/>
              <a:buChar char="●"/>
            </a:pPr>
            <a:r>
              <a:rPr lang="en-US" sz="2400" b="1" i="1" dirty="0">
                <a:latin typeface="Times New Roman"/>
                <a:cs typeface="Times New Roman"/>
              </a:rPr>
              <a:t>Amount</a:t>
            </a:r>
            <a:r>
              <a:rPr lang="en-US" sz="2400" b="1" dirty="0">
                <a:latin typeface="Times New Roman"/>
                <a:cs typeface="Times New Roman"/>
              </a:rPr>
              <a:t>:</a:t>
            </a:r>
            <a:r>
              <a:rPr lang="en-US" sz="2400" b="1" i="1" dirty="0">
                <a:latin typeface="Times New Roman"/>
                <a:cs typeface="Times New Roman"/>
              </a:rPr>
              <a:t> </a:t>
            </a:r>
            <a:r>
              <a:rPr lang="en-US" sz="2400" dirty="0">
                <a:latin typeface="Times New Roman"/>
                <a:cs typeface="Times New Roman"/>
              </a:rPr>
              <a:t>200-250 kg of slag produced per tone of steel (Kumar et al. 2018)</a:t>
            </a:r>
          </a:p>
          <a:p>
            <a:pPr marL="457200" indent="-330200" algn="just">
              <a:lnSpc>
                <a:spcPct val="150000"/>
              </a:lnSpc>
              <a:buSzPts val="1600"/>
              <a:buFont typeface="Times New Roman"/>
              <a:buChar char="●"/>
            </a:pPr>
            <a:r>
              <a:rPr lang="en-US" sz="2400" b="1" i="1" dirty="0">
                <a:latin typeface="Times New Roman"/>
                <a:cs typeface="Times New Roman"/>
              </a:rPr>
              <a:t>Waste material</a:t>
            </a:r>
            <a:r>
              <a:rPr lang="en-US" sz="2400" b="1" dirty="0">
                <a:latin typeface="Times New Roman"/>
                <a:cs typeface="Times New Roman"/>
              </a:rPr>
              <a:t>: </a:t>
            </a:r>
            <a:r>
              <a:rPr lang="en-US" sz="2400" dirty="0">
                <a:latin typeface="Times New Roman"/>
                <a:cs typeface="Times New Roman"/>
              </a:rPr>
              <a:t>High alkalinity and high iron oxide (Delgado et al. 2019)</a:t>
            </a:r>
          </a:p>
          <a:p>
            <a:pPr marL="127000" lvl="0">
              <a:lnSpc>
                <a:spcPct val="200000"/>
              </a:lnSpc>
              <a:buSzPts val="1600"/>
            </a:pPr>
            <a:endParaRPr lang="en-US" sz="1200" dirty="0">
              <a:latin typeface="Times New Roman"/>
              <a:ea typeface="Times New Roman"/>
              <a:cs typeface="Times New Roman"/>
              <a:sym typeface="Times New Roman"/>
            </a:endParaRPr>
          </a:p>
          <a:p>
            <a:pPr marL="457200" lvl="0">
              <a:lnSpc>
                <a:spcPct val="200000"/>
              </a:lnSpc>
              <a:spcBef>
                <a:spcPts val="1200"/>
              </a:spcBef>
              <a:spcAft>
                <a:spcPts val="1000"/>
              </a:spcAft>
            </a:pPr>
            <a:endParaRPr lang="en-US" sz="1200" dirty="0">
              <a:latin typeface="Times New Roman"/>
              <a:ea typeface="Times New Roman"/>
              <a:cs typeface="Times New Roman"/>
              <a:sym typeface="Times New Roman"/>
            </a:endParaRPr>
          </a:p>
          <a:p>
            <a:pPr marL="146050" marR="0" lvl="0" indent="0" algn="l" rtl="0">
              <a:lnSpc>
                <a:spcPct val="115000"/>
              </a:lnSpc>
              <a:spcBef>
                <a:spcPts val="0"/>
              </a:spcBef>
              <a:spcAft>
                <a:spcPts val="0"/>
              </a:spcAft>
              <a:buClr>
                <a:schemeClr val="dk1"/>
              </a:buClr>
              <a:buSzPts val="1300"/>
              <a:buFont typeface="Times New Roman"/>
              <a:buNone/>
            </a:pPr>
            <a:endParaRPr sz="1200" b="0" i="0" u="none" strike="noStrike" cap="none" dirty="0">
              <a:solidFill>
                <a:schemeClr val="dk1"/>
              </a:solidFill>
              <a:latin typeface="Times New Roman"/>
              <a:ea typeface="Times New Roman"/>
              <a:cs typeface="Times New Roman"/>
              <a:sym typeface="Times New Roman"/>
            </a:endParaRPr>
          </a:p>
        </p:txBody>
      </p:sp>
      <p:sp>
        <p:nvSpPr>
          <p:cNvPr id="2" name="Google Shape;75;p3">
            <a:extLst>
              <a:ext uri="{FF2B5EF4-FFF2-40B4-BE49-F238E27FC236}">
                <a16:creationId xmlns:a16="http://schemas.microsoft.com/office/drawing/2014/main" id="{C47304B6-CD60-F2FB-1228-4D8EAA021E0F}"/>
              </a:ext>
            </a:extLst>
          </p:cNvPr>
          <p:cNvSpPr txBox="1">
            <a:spLocks/>
          </p:cNvSpPr>
          <p:nvPr/>
        </p:nvSpPr>
        <p:spPr>
          <a:xfrm>
            <a:off x="0" y="86683"/>
            <a:ext cx="9143999"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BOF Slag Characterization</a:t>
            </a:r>
          </a:p>
        </p:txBody>
      </p:sp>
      <p:sp>
        <p:nvSpPr>
          <p:cNvPr id="6" name="Google Shape;66;p12">
            <a:extLst>
              <a:ext uri="{FF2B5EF4-FFF2-40B4-BE49-F238E27FC236}">
                <a16:creationId xmlns:a16="http://schemas.microsoft.com/office/drawing/2014/main" id="{B461CB77-EA83-A805-5296-FE11DB6822F2}"/>
              </a:ext>
            </a:extLst>
          </p:cNvPr>
          <p:cNvSpPr txBox="1"/>
          <p:nvPr/>
        </p:nvSpPr>
        <p:spPr>
          <a:xfrm>
            <a:off x="5996559" y="3086515"/>
            <a:ext cx="2677886" cy="730939"/>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sz="1700" dirty="0">
                <a:latin typeface="Times New Roman"/>
                <a:ea typeface="Times New Roman"/>
                <a:cs typeface="Times New Roman"/>
                <a:sym typeface="Times New Roman"/>
              </a:rPr>
              <a:t>	</a:t>
            </a:r>
            <a:r>
              <a:rPr lang="en" dirty="0">
                <a:latin typeface="Times New Roman"/>
                <a:ea typeface="Times New Roman"/>
                <a:cs typeface="Times New Roman"/>
                <a:sym typeface="Times New Roman"/>
              </a:rPr>
              <a:t>Figure 3. BOF Slag </a:t>
            </a:r>
            <a:endParaRPr dirty="0">
              <a:latin typeface="Times New Roman"/>
              <a:ea typeface="Times New Roman"/>
              <a:cs typeface="Times New Roman"/>
              <a:sym typeface="Times New Roman"/>
            </a:endParaRPr>
          </a:p>
        </p:txBody>
      </p:sp>
      <p:pic>
        <p:nvPicPr>
          <p:cNvPr id="11" name="image14.jpg">
            <a:extLst>
              <a:ext uri="{FF2B5EF4-FFF2-40B4-BE49-F238E27FC236}">
                <a16:creationId xmlns:a16="http://schemas.microsoft.com/office/drawing/2014/main" id="{B7916187-3632-1F66-AD14-0DE517B9371E}"/>
              </a:ext>
            </a:extLst>
          </p:cNvPr>
          <p:cNvPicPr/>
          <p:nvPr/>
        </p:nvPicPr>
        <p:blipFill>
          <a:blip r:embed="rId3"/>
          <a:srcRect b="5023"/>
          <a:stretch>
            <a:fillRect/>
          </a:stretch>
        </p:blipFill>
        <p:spPr>
          <a:xfrm rot="16200000">
            <a:off x="6506401" y="1019996"/>
            <a:ext cx="2155543" cy="2475082"/>
          </a:xfrm>
          <a:prstGeom prst="rect">
            <a:avLst/>
          </a:prstGeom>
          <a:ln/>
        </p:spPr>
      </p:pic>
    </p:spTree>
    <p:extLst>
      <p:ext uri="{BB962C8B-B14F-4D97-AF65-F5344CB8AC3E}">
        <p14:creationId xmlns:p14="http://schemas.microsoft.com/office/powerpoint/2010/main" val="33752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13" name="Google Shape;80;p13">
            <a:extLst>
              <a:ext uri="{FF2B5EF4-FFF2-40B4-BE49-F238E27FC236}">
                <a16:creationId xmlns:a16="http://schemas.microsoft.com/office/drawing/2014/main" id="{BA9F561C-D93A-CABC-541E-DBDFB11F5F6E}"/>
              </a:ext>
            </a:extLst>
          </p:cNvPr>
          <p:cNvSpPr txBox="1"/>
          <p:nvPr/>
        </p:nvSpPr>
        <p:spPr>
          <a:xfrm>
            <a:off x="86425" y="695636"/>
            <a:ext cx="4965259" cy="2308294"/>
          </a:xfrm>
          <a:prstGeom prst="rect">
            <a:avLst/>
          </a:prstGeom>
          <a:noFill/>
          <a:ln>
            <a:noFill/>
          </a:ln>
        </p:spPr>
        <p:txBody>
          <a:bodyPr spcFirstLastPara="1" wrap="square" lIns="91425" tIns="91425" rIns="91425" bIns="91425" numCol="2" anchor="t" anchorCtr="0">
            <a:spAutoFit/>
          </a:bodyPr>
          <a:lstStyle/>
          <a:p>
            <a:pPr marL="457200" lvl="0" indent="-336550" algn="l" rtl="0">
              <a:spcBef>
                <a:spcPts val="1200"/>
              </a:spcBef>
              <a:spcAft>
                <a:spcPts val="0"/>
              </a:spcAft>
              <a:buSzPts val="1700"/>
              <a:buFont typeface="Times New Roman"/>
              <a:buChar char="●"/>
            </a:pPr>
            <a:r>
              <a:rPr lang="en" sz="1800" dirty="0">
                <a:latin typeface="Times New Roman"/>
                <a:ea typeface="Times New Roman"/>
                <a:cs typeface="Times New Roman"/>
                <a:sym typeface="Times New Roman"/>
              </a:rPr>
              <a:t>Railway Ballast – Brazil, Canada &amp; USA</a:t>
            </a:r>
          </a:p>
          <a:p>
            <a:pPr marL="457200" indent="-336550">
              <a:spcBef>
                <a:spcPts val="1200"/>
              </a:spcBef>
              <a:buSzPts val="1700"/>
              <a:buFont typeface="Times New Roman"/>
              <a:buChar char="●"/>
            </a:pPr>
            <a:r>
              <a:rPr lang="en" sz="1800" dirty="0">
                <a:latin typeface="Times New Roman"/>
                <a:ea typeface="Times New Roman"/>
                <a:cs typeface="Times New Roman"/>
                <a:sym typeface="Times New Roman"/>
              </a:rPr>
              <a:t>Soil Stabilization, Embankment </a:t>
            </a:r>
          </a:p>
          <a:p>
            <a:pPr marL="120650" lvl="0" algn="l" rtl="0">
              <a:spcBef>
                <a:spcPts val="1200"/>
              </a:spcBef>
              <a:spcAft>
                <a:spcPts val="0"/>
              </a:spcAft>
              <a:buSzPts val="1700"/>
            </a:pPr>
            <a:endParaRPr lang="en" sz="1800" dirty="0">
              <a:latin typeface="Times New Roman"/>
              <a:ea typeface="Times New Roman"/>
              <a:cs typeface="Times New Roman"/>
              <a:sym typeface="Times New Roman"/>
            </a:endParaRPr>
          </a:p>
          <a:p>
            <a:pPr marL="457200" lvl="0" indent="-336550" algn="l" rtl="0">
              <a:spcBef>
                <a:spcPts val="1200"/>
              </a:spcBef>
              <a:spcAft>
                <a:spcPts val="0"/>
              </a:spcAft>
              <a:buSzPts val="1700"/>
              <a:buFont typeface="Times New Roman"/>
              <a:buChar char="●"/>
            </a:pPr>
            <a:r>
              <a:rPr lang="en" sz="1800" dirty="0">
                <a:latin typeface="Times New Roman"/>
                <a:ea typeface="Times New Roman"/>
                <a:cs typeface="Times New Roman"/>
                <a:sym typeface="Times New Roman"/>
              </a:rPr>
              <a:t>Road construction, Cement production, Landfilling, Agriculture </a:t>
            </a:r>
          </a:p>
        </p:txBody>
      </p:sp>
      <p:sp>
        <p:nvSpPr>
          <p:cNvPr id="14" name="Google Shape;75;p3">
            <a:extLst>
              <a:ext uri="{FF2B5EF4-FFF2-40B4-BE49-F238E27FC236}">
                <a16:creationId xmlns:a16="http://schemas.microsoft.com/office/drawing/2014/main" id="{0FA55E80-22F9-2E2B-3A4B-C4E39A43B075}"/>
              </a:ext>
            </a:extLst>
          </p:cNvPr>
          <p:cNvSpPr txBox="1">
            <a:spLocks/>
          </p:cNvSpPr>
          <p:nvPr/>
        </p:nvSpPr>
        <p:spPr>
          <a:xfrm>
            <a:off x="34387" y="18879"/>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BOF Slag Usage</a:t>
            </a:r>
          </a:p>
        </p:txBody>
      </p:sp>
      <p:pic>
        <p:nvPicPr>
          <p:cNvPr id="1026" name="Picture 2" descr="Business advocates the increased use of slags in road construction — News — GMK Center">
            <a:extLst>
              <a:ext uri="{FF2B5EF4-FFF2-40B4-BE49-F238E27FC236}">
                <a16:creationId xmlns:a16="http://schemas.microsoft.com/office/drawing/2014/main" id="{D2389E6B-34F1-D21D-666E-DCF9402FEC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9560" y="3076956"/>
            <a:ext cx="3516671" cy="1837954"/>
          </a:xfrm>
          <a:prstGeom prst="rect">
            <a:avLst/>
          </a:prstGeom>
          <a:noFill/>
          <a:extLst>
            <a:ext uri="{909E8E84-426E-40DD-AFC4-6F175D3DCCD1}">
              <a14:hiddenFill xmlns:a14="http://schemas.microsoft.com/office/drawing/2010/main">
                <a:solidFill>
                  <a:srgbClr val="FFFFFF"/>
                </a:solidFill>
              </a14:hiddenFill>
            </a:ext>
          </a:extLst>
        </p:spPr>
      </p:pic>
      <p:sp>
        <p:nvSpPr>
          <p:cNvPr id="16" name="Google Shape;66;p12">
            <a:extLst>
              <a:ext uri="{FF2B5EF4-FFF2-40B4-BE49-F238E27FC236}">
                <a16:creationId xmlns:a16="http://schemas.microsoft.com/office/drawing/2014/main" id="{DE0526F9-4B08-DE18-8D9F-57093723F576}"/>
              </a:ext>
            </a:extLst>
          </p:cNvPr>
          <p:cNvSpPr txBox="1"/>
          <p:nvPr/>
        </p:nvSpPr>
        <p:spPr>
          <a:xfrm>
            <a:off x="4467922" y="2444878"/>
            <a:ext cx="4036741" cy="615523"/>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sz="1200" dirty="0">
                <a:latin typeface="Times New Roman"/>
                <a:ea typeface="Times New Roman"/>
                <a:cs typeface="Times New Roman"/>
                <a:sym typeface="Times New Roman"/>
              </a:rPr>
              <a:t>	Figure 4. BOF Slag as RBM in Canada</a:t>
            </a:r>
            <a:endParaRPr sz="1200" dirty="0">
              <a:latin typeface="Times New Roman"/>
              <a:ea typeface="Times New Roman"/>
              <a:cs typeface="Times New Roman"/>
              <a:sym typeface="Times New Roman"/>
            </a:endParaRPr>
          </a:p>
        </p:txBody>
      </p:sp>
      <p:sp>
        <p:nvSpPr>
          <p:cNvPr id="17" name="Google Shape;66;p12">
            <a:extLst>
              <a:ext uri="{FF2B5EF4-FFF2-40B4-BE49-F238E27FC236}">
                <a16:creationId xmlns:a16="http://schemas.microsoft.com/office/drawing/2014/main" id="{990603B8-301B-A21A-DE50-275485E74218}"/>
              </a:ext>
            </a:extLst>
          </p:cNvPr>
          <p:cNvSpPr txBox="1"/>
          <p:nvPr/>
        </p:nvSpPr>
        <p:spPr>
          <a:xfrm>
            <a:off x="4790394" y="4607138"/>
            <a:ext cx="4195002" cy="615523"/>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sz="1200" dirty="0">
                <a:latin typeface="Times New Roman"/>
                <a:ea typeface="Times New Roman"/>
                <a:cs typeface="Times New Roman"/>
                <a:sym typeface="Times New Roman"/>
              </a:rPr>
              <a:t>	Figure 5. BOF Slag for road construction</a:t>
            </a:r>
            <a:endParaRPr sz="1200" dirty="0">
              <a:latin typeface="Times New Roman"/>
              <a:ea typeface="Times New Roman"/>
              <a:cs typeface="Times New Roman"/>
              <a:sym typeface="Times New Roman"/>
            </a:endParaRPr>
          </a:p>
        </p:txBody>
      </p:sp>
      <p:pic>
        <p:nvPicPr>
          <p:cNvPr id="4098" name="Picture 2">
            <a:extLst>
              <a:ext uri="{FF2B5EF4-FFF2-40B4-BE49-F238E27FC236}">
                <a16:creationId xmlns:a16="http://schemas.microsoft.com/office/drawing/2014/main" id="{0CAAD179-EE31-AB67-0447-E255A98FF7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9561" y="933339"/>
            <a:ext cx="3516671" cy="180065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id="{AEADAEB3-70A2-23C9-F150-41C4588BA1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086" y="2571750"/>
            <a:ext cx="3516671" cy="2127936"/>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66;p12">
            <a:extLst>
              <a:ext uri="{FF2B5EF4-FFF2-40B4-BE49-F238E27FC236}">
                <a16:creationId xmlns:a16="http://schemas.microsoft.com/office/drawing/2014/main" id="{41A9CD3A-F14F-8BFD-887E-1E85265EB725}"/>
              </a:ext>
            </a:extLst>
          </p:cNvPr>
          <p:cNvSpPr txBox="1"/>
          <p:nvPr/>
        </p:nvSpPr>
        <p:spPr>
          <a:xfrm>
            <a:off x="-460278" y="4507122"/>
            <a:ext cx="5032278" cy="738633"/>
          </a:xfrm>
          <a:prstGeom prst="rect">
            <a:avLst/>
          </a:prstGeom>
          <a:noFill/>
          <a:ln>
            <a:noFill/>
          </a:ln>
        </p:spPr>
        <p:txBody>
          <a:bodyPr spcFirstLastPara="1" wrap="square" lIns="91425" tIns="91425" rIns="91425" bIns="91425" anchor="t" anchorCtr="0">
            <a:spAutoFit/>
          </a:bodyPr>
          <a:lstStyle/>
          <a:p>
            <a:pPr marL="120650" lvl="0" algn="ctr">
              <a:spcBef>
                <a:spcPts val="1200"/>
              </a:spcBef>
              <a:buSzPts val="1700"/>
            </a:pPr>
            <a:r>
              <a:rPr lang="en" sz="1300" dirty="0">
                <a:latin typeface="Times New Roman"/>
                <a:ea typeface="Times New Roman"/>
                <a:cs typeface="Times New Roman"/>
                <a:sym typeface="Times New Roman"/>
              </a:rPr>
              <a:t>	Figure 6. Production &amp; Utilization of BOF slag  </a:t>
            </a:r>
            <a:r>
              <a:rPr lang="en-US" sz="1300" dirty="0">
                <a:latin typeface="Times New Roman"/>
                <a:ea typeface="Times New Roman"/>
                <a:cs typeface="Times New Roman"/>
                <a:sym typeface="Times New Roman"/>
              </a:rPr>
              <a:t>(Hussain &amp; Hussaini, 2022)</a:t>
            </a:r>
            <a:endParaRPr sz="1300" dirty="0">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Google Shape;10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6</a:t>
            </a:fld>
            <a:endParaRPr/>
          </a:p>
        </p:txBody>
      </p:sp>
      <p:sp>
        <p:nvSpPr>
          <p:cNvPr id="4" name="Google Shape;75;p3">
            <a:extLst>
              <a:ext uri="{FF2B5EF4-FFF2-40B4-BE49-F238E27FC236}">
                <a16:creationId xmlns:a16="http://schemas.microsoft.com/office/drawing/2014/main" id="{9D3F71EA-1A4C-983E-6276-9EE81E812EB9}"/>
              </a:ext>
            </a:extLst>
          </p:cNvPr>
          <p:cNvSpPr txBox="1">
            <a:spLocks/>
          </p:cNvSpPr>
          <p:nvPr/>
        </p:nvSpPr>
        <p:spPr>
          <a:xfrm>
            <a:off x="650080" y="86683"/>
            <a:ext cx="8493919"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Railway Ballast Materials (RBM)</a:t>
            </a:r>
          </a:p>
        </p:txBody>
      </p:sp>
      <p:sp>
        <p:nvSpPr>
          <p:cNvPr id="7" name="Google Shape;104;p17">
            <a:extLst>
              <a:ext uri="{FF2B5EF4-FFF2-40B4-BE49-F238E27FC236}">
                <a16:creationId xmlns:a16="http://schemas.microsoft.com/office/drawing/2014/main" id="{10CFF300-8D7E-C312-0E75-569EE0BB7498}"/>
              </a:ext>
            </a:extLst>
          </p:cNvPr>
          <p:cNvSpPr txBox="1"/>
          <p:nvPr/>
        </p:nvSpPr>
        <p:spPr>
          <a:xfrm>
            <a:off x="299064" y="971066"/>
            <a:ext cx="8545872" cy="861744"/>
          </a:xfrm>
          <a:prstGeom prst="rect">
            <a:avLst/>
          </a:prstGeom>
          <a:noFill/>
          <a:ln>
            <a:noFill/>
          </a:ln>
        </p:spPr>
        <p:txBody>
          <a:bodyPr spcFirstLastPara="1" wrap="square" lIns="91425" tIns="91425" rIns="91425" bIns="91425" anchor="t" anchorCtr="0">
            <a:spAutoFit/>
          </a:bodyPr>
          <a:lstStyle/>
          <a:p>
            <a:r>
              <a:rPr lang="en" sz="2200" b="1" dirty="0">
                <a:latin typeface="Times New Roman"/>
                <a:ea typeface="Times New Roman"/>
                <a:cs typeface="Times New Roman"/>
                <a:sym typeface="Times New Roman"/>
              </a:rPr>
              <a:t>Usage</a:t>
            </a:r>
            <a:r>
              <a:rPr lang="en" sz="2200" dirty="0">
                <a:latin typeface="Times New Roman"/>
                <a:ea typeface="Times New Roman"/>
                <a:cs typeface="Times New Roman"/>
                <a:sym typeface="Times New Roman"/>
              </a:rPr>
              <a:t>:  </a:t>
            </a:r>
            <a:r>
              <a:rPr lang="en-US" sz="2200" dirty="0">
                <a:latin typeface="Times New Roman"/>
                <a:cs typeface="Times New Roman"/>
              </a:rPr>
              <a:t>To distribute train load along the rails and sleepers to the roadbed</a:t>
            </a:r>
          </a:p>
          <a:p>
            <a:pPr marL="0" lvl="0" indent="0" algn="l" rtl="0">
              <a:spcBef>
                <a:spcPts val="0"/>
              </a:spcBef>
              <a:spcAft>
                <a:spcPts val="0"/>
              </a:spcAft>
              <a:buNone/>
            </a:pPr>
            <a:r>
              <a:rPr lang="en" sz="2200" dirty="0">
                <a:latin typeface="Times New Roman"/>
                <a:ea typeface="Times New Roman"/>
                <a:cs typeface="Times New Roman"/>
                <a:sym typeface="Times New Roman"/>
              </a:rPr>
              <a:t>(Koh et.al., 2018)</a:t>
            </a:r>
            <a:endParaRPr sz="2200" dirty="0">
              <a:latin typeface="Times New Roman"/>
              <a:ea typeface="Times New Roman"/>
              <a:cs typeface="Times New Roman"/>
              <a:sym typeface="Times New Roman"/>
            </a:endParaRPr>
          </a:p>
        </p:txBody>
      </p:sp>
      <p:sp>
        <p:nvSpPr>
          <p:cNvPr id="8" name="Google Shape;105;p17">
            <a:extLst>
              <a:ext uri="{FF2B5EF4-FFF2-40B4-BE49-F238E27FC236}">
                <a16:creationId xmlns:a16="http://schemas.microsoft.com/office/drawing/2014/main" id="{8F997C78-950E-C4D8-1408-1F32440562BF}"/>
              </a:ext>
            </a:extLst>
          </p:cNvPr>
          <p:cNvSpPr txBox="1"/>
          <p:nvPr/>
        </p:nvSpPr>
        <p:spPr>
          <a:xfrm>
            <a:off x="212104" y="1874976"/>
            <a:ext cx="4809090" cy="2092850"/>
          </a:xfrm>
          <a:prstGeom prst="rect">
            <a:avLst/>
          </a:prstGeom>
          <a:noFill/>
          <a:ln>
            <a:noFill/>
          </a:ln>
        </p:spPr>
        <p:txBody>
          <a:bodyPr spcFirstLastPara="1" wrap="square" lIns="91425" tIns="91425" rIns="91425" bIns="91425" anchor="t" anchorCtr="0">
            <a:spAutoFit/>
          </a:bodyPr>
          <a:lstStyle/>
          <a:p>
            <a:pPr marL="120650">
              <a:buSzPts val="1700"/>
            </a:pPr>
            <a:r>
              <a:rPr lang="en-US" sz="2200" b="1" dirty="0">
                <a:latin typeface="Times New Roman" pitchFamily="18" charset="0"/>
                <a:cs typeface="Times New Roman" pitchFamily="18" charset="0"/>
              </a:rPr>
              <a:t>Main Challenges of BOF slag as RBM:</a:t>
            </a:r>
            <a:endParaRPr lang="en" sz="2200" dirty="0">
              <a:latin typeface="Times New Roman" pitchFamily="18" charset="0"/>
              <a:ea typeface="Times New Roman"/>
              <a:cs typeface="Times New Roman" pitchFamily="18" charset="0"/>
              <a:sym typeface="Times New Roman"/>
            </a:endParaRPr>
          </a:p>
          <a:p>
            <a:pPr marL="457200" lvl="0" indent="-336550" algn="l" rtl="0">
              <a:spcBef>
                <a:spcPts val="0"/>
              </a:spcBef>
              <a:spcAft>
                <a:spcPts val="0"/>
              </a:spcAft>
              <a:buSzPts val="1700"/>
              <a:buFont typeface="Times New Roman"/>
              <a:buChar char="●"/>
            </a:pPr>
            <a:r>
              <a:rPr lang="en-US" sz="2200" dirty="0">
                <a:latin typeface="Times New Roman"/>
                <a:cs typeface="Times New Roman"/>
              </a:rPr>
              <a:t>Volumetric Expansion </a:t>
            </a:r>
          </a:p>
          <a:p>
            <a:pPr marL="457200" lvl="0" indent="-336550" algn="l" rtl="0">
              <a:spcBef>
                <a:spcPts val="0"/>
              </a:spcBef>
              <a:spcAft>
                <a:spcPts val="0"/>
              </a:spcAft>
              <a:buSzPts val="1700"/>
              <a:buFont typeface="Times New Roman"/>
              <a:buChar char="●"/>
            </a:pPr>
            <a:r>
              <a:rPr lang="en-US" sz="2200" dirty="0">
                <a:latin typeface="Times New Roman"/>
                <a:cs typeface="Times New Roman"/>
              </a:rPr>
              <a:t>Fouling </a:t>
            </a:r>
          </a:p>
          <a:p>
            <a:pPr marL="120650" lvl="0" algn="l" rtl="0">
              <a:spcBef>
                <a:spcPts val="0"/>
              </a:spcBef>
              <a:spcAft>
                <a:spcPts val="0"/>
              </a:spcAft>
              <a:buSzPts val="1700"/>
            </a:pPr>
            <a:endParaRPr lang="en-US" sz="1800" dirty="0">
              <a:latin typeface="Times New Roman"/>
              <a:cs typeface="Times New Roman"/>
            </a:endParaRPr>
          </a:p>
          <a:p>
            <a:pPr marL="120650" lvl="0" algn="l" rtl="0">
              <a:spcBef>
                <a:spcPts val="0"/>
              </a:spcBef>
              <a:spcAft>
                <a:spcPts val="0"/>
              </a:spcAft>
              <a:buSzPts val="1700"/>
            </a:pPr>
            <a:endParaRPr lang="en-US" sz="1800" b="1" i="1" dirty="0">
              <a:latin typeface="Times New Roman"/>
              <a:cs typeface="Times New Roman"/>
            </a:endParaRPr>
          </a:p>
        </p:txBody>
      </p:sp>
      <p:pic>
        <p:nvPicPr>
          <p:cNvPr id="2054" name="Picture 6">
            <a:extLst>
              <a:ext uri="{FF2B5EF4-FFF2-40B4-BE49-F238E27FC236}">
                <a16:creationId xmlns:a16="http://schemas.microsoft.com/office/drawing/2014/main" id="{03C931D8-46E6-F0F1-EAA0-E65F260F75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551" y="1832810"/>
            <a:ext cx="4011257" cy="2790990"/>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66;p12">
            <a:extLst>
              <a:ext uri="{FF2B5EF4-FFF2-40B4-BE49-F238E27FC236}">
                <a16:creationId xmlns:a16="http://schemas.microsoft.com/office/drawing/2014/main" id="{28ADEBAD-A0D4-C222-B3F9-E0922AF1364A}"/>
              </a:ext>
            </a:extLst>
          </p:cNvPr>
          <p:cNvSpPr txBox="1"/>
          <p:nvPr/>
        </p:nvSpPr>
        <p:spPr>
          <a:xfrm>
            <a:off x="5032038" y="4395128"/>
            <a:ext cx="3237366" cy="661689"/>
          </a:xfrm>
          <a:prstGeom prst="rect">
            <a:avLst/>
          </a:prstGeom>
          <a:noFill/>
          <a:ln>
            <a:noFill/>
          </a:ln>
        </p:spPr>
        <p:txBody>
          <a:bodyPr spcFirstLastPara="1" wrap="square" lIns="91425" tIns="91425" rIns="91425" bIns="91425" anchor="t" anchorCtr="0">
            <a:spAutoFit/>
          </a:bodyPr>
          <a:lstStyle/>
          <a:p>
            <a:pPr marL="120650" lvl="0" algn="l" rtl="0">
              <a:lnSpc>
                <a:spcPct val="150000"/>
              </a:lnSpc>
              <a:spcBef>
                <a:spcPts val="1200"/>
              </a:spcBef>
              <a:spcAft>
                <a:spcPts val="0"/>
              </a:spcAft>
              <a:buSzPts val="1700"/>
            </a:pPr>
            <a:r>
              <a:rPr lang="en" dirty="0">
                <a:latin typeface="Times New Roman"/>
                <a:ea typeface="Times New Roman"/>
                <a:cs typeface="Times New Roman"/>
                <a:sym typeface="Times New Roman"/>
              </a:rPr>
              <a:t>	</a:t>
            </a:r>
            <a:r>
              <a:rPr lang="en" sz="1200" dirty="0">
                <a:latin typeface="Times New Roman"/>
                <a:ea typeface="Times New Roman"/>
                <a:cs typeface="Times New Roman"/>
                <a:sym typeface="Times New Roman"/>
              </a:rPr>
              <a:t>Figure 7. Fouled Ballast </a:t>
            </a:r>
            <a:endParaRPr dirty="0">
              <a:latin typeface="Times New Roman"/>
              <a:ea typeface="Times New Roman"/>
              <a:cs typeface="Times New Roman"/>
              <a:sym typeface="Times New Roman"/>
            </a:endParaRPr>
          </a:p>
        </p:txBody>
      </p:sp>
      <p:sp>
        <p:nvSpPr>
          <p:cNvPr id="3" name="Google Shape;105;p17">
            <a:extLst>
              <a:ext uri="{FF2B5EF4-FFF2-40B4-BE49-F238E27FC236}">
                <a16:creationId xmlns:a16="http://schemas.microsoft.com/office/drawing/2014/main" id="{42B27AB1-8F36-C187-55B7-47AA7E4254BC}"/>
              </a:ext>
            </a:extLst>
          </p:cNvPr>
          <p:cNvSpPr txBox="1"/>
          <p:nvPr/>
        </p:nvSpPr>
        <p:spPr>
          <a:xfrm>
            <a:off x="212104" y="3517980"/>
            <a:ext cx="4809090" cy="1754296"/>
          </a:xfrm>
          <a:prstGeom prst="rect">
            <a:avLst/>
          </a:prstGeom>
          <a:noFill/>
          <a:ln>
            <a:noFill/>
          </a:ln>
        </p:spPr>
        <p:txBody>
          <a:bodyPr spcFirstLastPara="1" wrap="square" lIns="91425" tIns="91425" rIns="91425" bIns="91425" anchor="t" anchorCtr="0">
            <a:spAutoFit/>
          </a:bodyPr>
          <a:lstStyle/>
          <a:p>
            <a:pPr marL="120650">
              <a:buSzPts val="1700"/>
            </a:pPr>
            <a:r>
              <a:rPr lang="en-US" sz="2200" b="1" dirty="0">
                <a:latin typeface="Times New Roman" pitchFamily="18" charset="0"/>
                <a:cs typeface="Times New Roman" pitchFamily="18" charset="0"/>
              </a:rPr>
              <a:t>Solution:</a:t>
            </a:r>
            <a:endParaRPr lang="en" sz="2200" dirty="0">
              <a:latin typeface="Times New Roman" pitchFamily="18" charset="0"/>
              <a:ea typeface="Times New Roman"/>
              <a:cs typeface="Times New Roman" pitchFamily="18" charset="0"/>
              <a:sym typeface="Times New Roman"/>
            </a:endParaRPr>
          </a:p>
          <a:p>
            <a:pPr marL="457200" lvl="0" indent="-336550" algn="l" rtl="0">
              <a:spcBef>
                <a:spcPts val="0"/>
              </a:spcBef>
              <a:spcAft>
                <a:spcPts val="0"/>
              </a:spcAft>
              <a:buSzPts val="1700"/>
              <a:buFont typeface="Times New Roman"/>
              <a:buChar char="●"/>
            </a:pPr>
            <a:r>
              <a:rPr lang="en-US" sz="2200" dirty="0">
                <a:latin typeface="Times New Roman"/>
                <a:cs typeface="Times New Roman"/>
              </a:rPr>
              <a:t>Aging</a:t>
            </a:r>
          </a:p>
          <a:p>
            <a:pPr marL="457200" lvl="0" indent="-336550" algn="l" rtl="0">
              <a:spcBef>
                <a:spcPts val="0"/>
              </a:spcBef>
              <a:spcAft>
                <a:spcPts val="0"/>
              </a:spcAft>
              <a:buSzPts val="1700"/>
              <a:buFont typeface="Times New Roman"/>
              <a:buChar char="●"/>
            </a:pPr>
            <a:r>
              <a:rPr lang="en-US" sz="2200" dirty="0">
                <a:latin typeface="Times New Roman"/>
                <a:cs typeface="Times New Roman"/>
              </a:rPr>
              <a:t>Regular Maintenance </a:t>
            </a:r>
          </a:p>
          <a:p>
            <a:pPr marL="120650" lvl="0" algn="l" rtl="0">
              <a:spcBef>
                <a:spcPts val="0"/>
              </a:spcBef>
              <a:spcAft>
                <a:spcPts val="0"/>
              </a:spcAft>
              <a:buSzPts val="1700"/>
            </a:pPr>
            <a:endParaRPr lang="en-US" sz="1800" dirty="0">
              <a:latin typeface="Times New Roman"/>
              <a:cs typeface="Times New Roman"/>
            </a:endParaRPr>
          </a:p>
          <a:p>
            <a:pPr marL="120650" lvl="0" algn="l" rtl="0">
              <a:spcBef>
                <a:spcPts val="0"/>
              </a:spcBef>
              <a:spcAft>
                <a:spcPts val="0"/>
              </a:spcAft>
              <a:buSzPts val="1700"/>
            </a:pPr>
            <a:endParaRPr lang="en-US" sz="1800" b="1" i="1" dirty="0">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3" name="Google Shape;13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7</a:t>
            </a:fld>
            <a:endParaRPr/>
          </a:p>
        </p:txBody>
      </p:sp>
      <p:sp>
        <p:nvSpPr>
          <p:cNvPr id="2" name="Google Shape;75;p3">
            <a:extLst>
              <a:ext uri="{FF2B5EF4-FFF2-40B4-BE49-F238E27FC236}">
                <a16:creationId xmlns:a16="http://schemas.microsoft.com/office/drawing/2014/main" id="{34EB2345-B719-7A51-2524-CA7AF8E37E58}"/>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Research Objectives</a:t>
            </a:r>
          </a:p>
        </p:txBody>
      </p:sp>
      <p:sp>
        <p:nvSpPr>
          <p:cNvPr id="7" name="Rectangle 6">
            <a:extLst>
              <a:ext uri="{FF2B5EF4-FFF2-40B4-BE49-F238E27FC236}">
                <a16:creationId xmlns:a16="http://schemas.microsoft.com/office/drawing/2014/main" id="{A2410C57-53F2-9DC0-DD8B-F0C4FE2BE23C}"/>
              </a:ext>
            </a:extLst>
          </p:cNvPr>
          <p:cNvSpPr/>
          <p:nvPr/>
        </p:nvSpPr>
        <p:spPr>
          <a:xfrm>
            <a:off x="336094" y="798293"/>
            <a:ext cx="8136364" cy="2577244"/>
          </a:xfrm>
          <a:prstGeom prst="rect">
            <a:avLst/>
          </a:prstGeom>
        </p:spPr>
        <p:txBody>
          <a:bodyPr wrap="square">
            <a:spAutoFit/>
          </a:bodyPr>
          <a:lstStyle/>
          <a:p>
            <a:pPr marL="342900" indent="-342900" algn="just" rtl="0" fontAlgn="base">
              <a:lnSpc>
                <a:spcPct val="150000"/>
              </a:lnSpc>
              <a:spcBef>
                <a:spcPts val="0"/>
              </a:spcBef>
              <a:spcAft>
                <a:spcPts val="0"/>
              </a:spcAft>
              <a:buFont typeface="Wingdings" panose="05000000000000000000" pitchFamily="2" charset="2"/>
              <a:buChar char="Ø"/>
            </a:pPr>
            <a:r>
              <a:rPr lang="en-US" sz="2200" b="0" i="0" u="none" strike="noStrike" dirty="0">
                <a:solidFill>
                  <a:srgbClr val="000000"/>
                </a:solidFill>
                <a:effectLst/>
                <a:latin typeface="Times New Roman" panose="02020603050405020304" pitchFamily="18" charset="0"/>
              </a:rPr>
              <a:t> Conversion of BOF slag into valuable material in KZ</a:t>
            </a:r>
            <a:endParaRPr lang="en-US" sz="2200" b="0" i="0" u="none" strike="noStrike" dirty="0">
              <a:solidFill>
                <a:srgbClr val="000000"/>
              </a:solidFill>
              <a:effectLst/>
              <a:latin typeface="Noto Sans Symbols"/>
            </a:endParaRPr>
          </a:p>
          <a:p>
            <a:pPr marL="342900" indent="-342900" algn="just" fontAlgn="base">
              <a:lnSpc>
                <a:spcPct val="150000"/>
              </a:lnSpc>
              <a:buFont typeface="Wingdings" panose="05000000000000000000" pitchFamily="2" charset="2"/>
              <a:buChar char="Ø"/>
            </a:pPr>
            <a:r>
              <a:rPr lang="en-US" sz="2200" dirty="0">
                <a:latin typeface="Times New Roman" panose="02020603050405020304" pitchFamily="18" charset="0"/>
              </a:rPr>
              <a:t> Characterization of BOF slag as RBM in KZ in terms of physical, mechanical, environmental and chemical properties.</a:t>
            </a:r>
          </a:p>
          <a:p>
            <a:pPr marL="342900" indent="-342900" algn="just" fontAlgn="base">
              <a:lnSpc>
                <a:spcPct val="150000"/>
              </a:lnSpc>
              <a:buFont typeface="Wingdings" panose="05000000000000000000" pitchFamily="2" charset="2"/>
              <a:buChar char="Ø"/>
            </a:pPr>
            <a:r>
              <a:rPr lang="en-US" sz="2200" dirty="0">
                <a:latin typeface="Times New Roman" panose="02020603050405020304" pitchFamily="18" charset="0"/>
              </a:rPr>
              <a:t> </a:t>
            </a:r>
            <a:r>
              <a:rPr lang="en-US" sz="2200" b="0" i="0" u="none" strike="noStrike" dirty="0">
                <a:solidFill>
                  <a:srgbClr val="000000"/>
                </a:solidFill>
                <a:effectLst/>
                <a:latin typeface="Times New Roman" panose="02020603050405020304" pitchFamily="18" charset="0"/>
              </a:rPr>
              <a:t>Preparing the appropriate test methods to assess the BOF slag for railway ballast</a:t>
            </a:r>
            <a:endParaRPr lang="en-US" sz="2200" b="0" i="0" u="none" strike="noStrike" dirty="0">
              <a:solidFill>
                <a:srgbClr val="000000"/>
              </a:solidFill>
              <a:effectLst/>
              <a:latin typeface="Noto Sans Symbols"/>
            </a:endParaRPr>
          </a:p>
        </p:txBody>
      </p:sp>
      <p:sp>
        <p:nvSpPr>
          <p:cNvPr id="4" name="TextBox 3">
            <a:extLst>
              <a:ext uri="{FF2B5EF4-FFF2-40B4-BE49-F238E27FC236}">
                <a16:creationId xmlns:a16="http://schemas.microsoft.com/office/drawing/2014/main" id="{68D2E87C-A698-46A5-A5E7-342EA5699E4E}"/>
              </a:ext>
            </a:extLst>
          </p:cNvPr>
          <p:cNvSpPr txBox="1"/>
          <p:nvPr/>
        </p:nvSpPr>
        <p:spPr>
          <a:xfrm>
            <a:off x="5365145" y="2832030"/>
            <a:ext cx="635809" cy="307777"/>
          </a:xfrm>
          <a:prstGeom prst="rect">
            <a:avLst/>
          </a:prstGeom>
          <a:noFill/>
        </p:spPr>
        <p:txBody>
          <a:bodyPr wrap="square" rtlCol="0">
            <a:spAutoFit/>
          </a:bodyPr>
          <a:lstStyle/>
          <a:p>
            <a:r>
              <a:rPr lang="en-US" b="1" dirty="0">
                <a:solidFill>
                  <a:schemeClr val="bg1"/>
                </a:solidFill>
                <a:latin typeface="Times New Roman" panose="02020603050405020304" pitchFamily="18" charset="0"/>
                <a:cs typeface="Times New Roman" panose="02020603050405020304" pitchFamily="18" charset="0"/>
              </a:rPr>
              <a:t>(b)</a:t>
            </a:r>
            <a:endParaRPr lang="ru-RU" b="1"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9" name="Google Shape;159;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smtClean="0"/>
              <a:t>8</a:t>
            </a:fld>
            <a:endParaRPr lang="en"/>
          </a:p>
        </p:txBody>
      </p:sp>
      <p:sp>
        <p:nvSpPr>
          <p:cNvPr id="3" name="Google Shape;75;p3">
            <a:extLst>
              <a:ext uri="{FF2B5EF4-FFF2-40B4-BE49-F238E27FC236}">
                <a16:creationId xmlns:a16="http://schemas.microsoft.com/office/drawing/2014/main" id="{392034D9-3135-240C-E755-B3C1717A272F}"/>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a:solidFill>
                  <a:schemeClr val="bg1"/>
                </a:solidFill>
              </a:rPr>
              <a:t>Hypothesis</a:t>
            </a:r>
            <a:endParaRPr lang="en-US" sz="2811" dirty="0">
              <a:solidFill>
                <a:schemeClr val="bg1"/>
              </a:solidFill>
            </a:endParaRPr>
          </a:p>
        </p:txBody>
      </p:sp>
      <p:sp>
        <p:nvSpPr>
          <p:cNvPr id="8" name="Google Shape;479;p4">
            <a:extLst>
              <a:ext uri="{FF2B5EF4-FFF2-40B4-BE49-F238E27FC236}">
                <a16:creationId xmlns:a16="http://schemas.microsoft.com/office/drawing/2014/main" id="{3BBE1A24-9B12-1B16-5A73-78FD9B7B0752}"/>
              </a:ext>
            </a:extLst>
          </p:cNvPr>
          <p:cNvSpPr txBox="1">
            <a:spLocks noGrp="1"/>
          </p:cNvSpPr>
          <p:nvPr/>
        </p:nvSpPr>
        <p:spPr>
          <a:xfrm>
            <a:off x="0" y="879415"/>
            <a:ext cx="7944633" cy="408474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rgbClr val="000000"/>
              </a:buClr>
              <a:buSzPts val="1000"/>
              <a:buFont typeface="Maven Pro"/>
              <a:buNone/>
              <a:defRPr sz="1800" b="0" i="0" u="none" strike="noStrike" cap="none">
                <a:solidFill>
                  <a:schemeClr val="lt1"/>
                </a:solidFill>
                <a:latin typeface="Maven Pro"/>
                <a:ea typeface="Maven Pro"/>
                <a:cs typeface="Maven Pro"/>
                <a:sym typeface="Maven Pro"/>
              </a:defRPr>
            </a:lvl1pPr>
            <a:lvl2pPr marL="914400" marR="0" lvl="1"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2pPr>
            <a:lvl3pPr marL="1371600" marR="0" lvl="2"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3pPr>
            <a:lvl4pPr marL="1828800" marR="0" lvl="3"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4pPr>
            <a:lvl5pPr marL="2286000" marR="0" lvl="4"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5pPr>
            <a:lvl6pPr marL="2743200" marR="0" lvl="5"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6pPr>
            <a:lvl7pPr marL="3200400" marR="0" lvl="6"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7pPr>
            <a:lvl8pPr marL="3657600" marR="0" lvl="7"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8pPr>
            <a:lvl9pPr marL="4114800" marR="0" lvl="8" indent="-317500" algn="l" rtl="0">
              <a:lnSpc>
                <a:spcPct val="100000"/>
              </a:lnSpc>
              <a:spcBef>
                <a:spcPts val="0"/>
              </a:spcBef>
              <a:spcAft>
                <a:spcPts val="0"/>
              </a:spcAft>
              <a:buClr>
                <a:srgbClr val="000000"/>
              </a:buClr>
              <a:buSzPts val="1000"/>
              <a:buFont typeface="Maven Pro"/>
              <a:buNone/>
              <a:defRPr sz="1000" b="0" i="0" u="none" strike="noStrike" cap="none">
                <a:solidFill>
                  <a:srgbClr val="000000"/>
                </a:solidFill>
                <a:latin typeface="Maven Pro"/>
                <a:ea typeface="Maven Pro"/>
                <a:cs typeface="Maven Pro"/>
                <a:sym typeface="Maven Pro"/>
              </a:defRPr>
            </a:lvl9pPr>
          </a:lstStyle>
          <a:p>
            <a:pPr marL="800100" algn="just" rtl="0">
              <a:lnSpc>
                <a:spcPct val="150000"/>
              </a:lnSpc>
              <a:spcBef>
                <a:spcPts val="0"/>
              </a:spcBef>
              <a:spcAft>
                <a:spcPts val="800"/>
              </a:spcAft>
              <a:buSzPct val="75000"/>
              <a:buFont typeface="Wingdings" panose="05000000000000000000" pitchFamily="2" charset="2"/>
              <a:buChar char="Ø"/>
            </a:pPr>
            <a:r>
              <a:rPr lang="en-US" sz="2000" b="0" i="0" u="none" strike="noStrike">
                <a:solidFill>
                  <a:srgbClr val="000000"/>
                </a:solidFill>
                <a:effectLst/>
                <a:latin typeface="Times New Roman" panose="02020603050405020304" pitchFamily="18" charset="0"/>
              </a:rPr>
              <a:t>Undesirability of reusing fresh BOF slag in the construction industries due to </a:t>
            </a:r>
            <a:r>
              <a:rPr lang="en-US" sz="2000">
                <a:solidFill>
                  <a:srgbClr val="000000"/>
                </a:solidFill>
                <a:latin typeface="Times New Roman" panose="02020603050405020304" pitchFamily="18" charset="0"/>
              </a:rPr>
              <a:t>volumetric </a:t>
            </a:r>
            <a:r>
              <a:rPr lang="en-US" sz="2000" b="0" i="0" u="none" strike="noStrike">
                <a:solidFill>
                  <a:srgbClr val="000000"/>
                </a:solidFill>
                <a:effectLst/>
                <a:latin typeface="Times New Roman" panose="02020603050405020304" pitchFamily="18" charset="0"/>
              </a:rPr>
              <a:t>expansion. </a:t>
            </a:r>
          </a:p>
          <a:p>
            <a:pPr marL="800100" algn="just" rtl="0">
              <a:lnSpc>
                <a:spcPct val="150000"/>
              </a:lnSpc>
              <a:spcBef>
                <a:spcPts val="0"/>
              </a:spcBef>
              <a:spcAft>
                <a:spcPts val="800"/>
              </a:spcAft>
              <a:buSzPct val="75000"/>
              <a:buFont typeface="Wingdings" panose="05000000000000000000" pitchFamily="2" charset="2"/>
              <a:buChar char="Ø"/>
            </a:pPr>
            <a:r>
              <a:rPr lang="en-US" sz="2000">
                <a:solidFill>
                  <a:srgbClr val="000000"/>
                </a:solidFill>
                <a:latin typeface="Times New Roman" panose="02020603050405020304" pitchFamily="18" charset="0"/>
              </a:rPr>
              <a:t>Volumetric expansion </a:t>
            </a:r>
            <a:r>
              <a:rPr lang="en-US" sz="2000" b="0" i="0" u="none" strike="noStrike">
                <a:solidFill>
                  <a:srgbClr val="000000"/>
                </a:solidFill>
                <a:effectLst/>
                <a:latin typeface="Times New Roman" panose="02020603050405020304" pitchFamily="18" charset="0"/>
              </a:rPr>
              <a:t>issue can be solved by naturally or artificially aging of the fresh BOF slag. </a:t>
            </a:r>
          </a:p>
          <a:p>
            <a:pPr marL="800100" algn="just" rtl="0">
              <a:lnSpc>
                <a:spcPct val="150000"/>
              </a:lnSpc>
              <a:spcBef>
                <a:spcPts val="0"/>
              </a:spcBef>
              <a:spcAft>
                <a:spcPts val="800"/>
              </a:spcAft>
              <a:buSzPct val="75000"/>
              <a:buFont typeface="Wingdings" panose="05000000000000000000" pitchFamily="2" charset="2"/>
              <a:buChar char="Ø"/>
            </a:pPr>
            <a:r>
              <a:rPr lang="en-US" sz="2000" b="0" i="0" u="none" strike="noStrike">
                <a:solidFill>
                  <a:srgbClr val="000000"/>
                </a:solidFill>
                <a:effectLst/>
                <a:latin typeface="Times New Roman" panose="02020603050405020304" pitchFamily="18" charset="0"/>
              </a:rPr>
              <a:t>The hypothesis of this research is that stockpiled BOF slag already satisfies the railway ballast requirements according to GOST standards. </a:t>
            </a:r>
          </a:p>
          <a:p>
            <a:pPr marL="114300" indent="0"/>
            <a:br>
              <a:rPr lang="en-US" sz="1600"/>
            </a:br>
            <a:endParaRPr lang="en-US" sz="1600" dirty="0">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5"/>
          <p:cNvSpPr txBox="1">
            <a:spLocks noGrp="1"/>
          </p:cNvSpPr>
          <p:nvPr>
            <p:ph type="sldNum" idx="12"/>
          </p:nvPr>
        </p:nvSpPr>
        <p:spPr>
          <a:xfrm>
            <a:off x="8595300" y="4688761"/>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9</a:t>
            </a:fld>
            <a:endParaRPr dirty="0"/>
          </a:p>
        </p:txBody>
      </p:sp>
      <p:sp>
        <p:nvSpPr>
          <p:cNvPr id="2" name="Google Shape;75;p3">
            <a:extLst>
              <a:ext uri="{FF2B5EF4-FFF2-40B4-BE49-F238E27FC236}">
                <a16:creationId xmlns:a16="http://schemas.microsoft.com/office/drawing/2014/main" id="{4037ED34-D543-73C1-260D-A858F1716661}"/>
              </a:ext>
            </a:extLst>
          </p:cNvPr>
          <p:cNvSpPr txBox="1">
            <a:spLocks/>
          </p:cNvSpPr>
          <p:nvPr/>
        </p:nvSpPr>
        <p:spPr>
          <a:xfrm>
            <a:off x="0" y="86683"/>
            <a:ext cx="9144000" cy="571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algn="ctr">
              <a:buSzPts val="990"/>
            </a:pPr>
            <a:r>
              <a:rPr lang="en-US" sz="2811" dirty="0">
                <a:solidFill>
                  <a:schemeClr val="bg1"/>
                </a:solidFill>
              </a:rPr>
              <a:t>Literature Review</a:t>
            </a:r>
          </a:p>
        </p:txBody>
      </p:sp>
      <p:sp>
        <p:nvSpPr>
          <p:cNvPr id="8" name="Google Shape;116;p19">
            <a:extLst>
              <a:ext uri="{FF2B5EF4-FFF2-40B4-BE49-F238E27FC236}">
                <a16:creationId xmlns:a16="http://schemas.microsoft.com/office/drawing/2014/main" id="{35E35C13-B03B-0901-9077-5D7AB4E06E51}"/>
              </a:ext>
            </a:extLst>
          </p:cNvPr>
          <p:cNvSpPr txBox="1"/>
          <p:nvPr/>
        </p:nvSpPr>
        <p:spPr>
          <a:xfrm>
            <a:off x="505138" y="677588"/>
            <a:ext cx="9144000" cy="644762"/>
          </a:xfrm>
          <a:prstGeom prst="rect">
            <a:avLst/>
          </a:prstGeom>
          <a:noFill/>
          <a:ln>
            <a:noFill/>
          </a:ln>
        </p:spPr>
        <p:txBody>
          <a:bodyPr spcFirstLastPara="1" wrap="square" lIns="91425" tIns="91425" rIns="91425" bIns="91425" anchor="t" anchorCtr="0">
            <a:spAutoFit/>
          </a:bodyPr>
          <a:lstStyle/>
          <a:p>
            <a:pPr>
              <a:lnSpc>
                <a:spcPct val="115000"/>
              </a:lnSpc>
            </a:pPr>
            <a:r>
              <a:rPr lang="en-US" sz="1300" dirty="0">
                <a:solidFill>
                  <a:schemeClr val="tx1"/>
                </a:solidFill>
                <a:latin typeface="Times New Roman"/>
                <a:ea typeface="Times New Roman"/>
                <a:cs typeface="Times New Roman"/>
                <a:sym typeface="Times New Roman"/>
              </a:rPr>
              <a:t>Table 1. </a:t>
            </a:r>
            <a:r>
              <a:rPr kumimoji="0" lang="en-US" altLang="en-US" sz="13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Various Standard for RBM</a:t>
            </a:r>
            <a:endParaRPr kumimoji="0" lang="en-US" altLang="en-US" sz="1300" i="0" u="none" strike="noStrike" cap="none" normalizeH="0" baseline="0" dirty="0">
              <a:ln>
                <a:noFill/>
              </a:ln>
              <a:solidFill>
                <a:schemeClr val="tx1"/>
              </a:solidFill>
              <a:effectLst/>
            </a:endParaRPr>
          </a:p>
          <a:p>
            <a:pPr marL="0" lvl="0" indent="0" algn="l" rtl="0">
              <a:lnSpc>
                <a:spcPct val="115000"/>
              </a:lnSpc>
              <a:spcBef>
                <a:spcPts val="0"/>
              </a:spcBef>
              <a:spcAft>
                <a:spcPts val="0"/>
              </a:spcAft>
              <a:buNone/>
            </a:pPr>
            <a:endParaRPr lang="en-US" sz="1300" dirty="0">
              <a:solidFill>
                <a:schemeClr val="tx1"/>
              </a:solidFill>
              <a:latin typeface="Times New Roman"/>
              <a:ea typeface="Times New Roman"/>
              <a:cs typeface="Times New Roman"/>
              <a:sym typeface="Times New Roman"/>
            </a:endParaRPr>
          </a:p>
        </p:txBody>
      </p:sp>
      <p:graphicFrame>
        <p:nvGraphicFramePr>
          <p:cNvPr id="3" name="Google Shape;117;p19">
            <a:extLst>
              <a:ext uri="{FF2B5EF4-FFF2-40B4-BE49-F238E27FC236}">
                <a16:creationId xmlns:a16="http://schemas.microsoft.com/office/drawing/2014/main" id="{15F85456-5161-C2B0-304D-EA3AA21F84DB}"/>
              </a:ext>
            </a:extLst>
          </p:cNvPr>
          <p:cNvGraphicFramePr/>
          <p:nvPr>
            <p:extLst>
              <p:ext uri="{D42A27DB-BD31-4B8C-83A1-F6EECF244321}">
                <p14:modId xmlns:p14="http://schemas.microsoft.com/office/powerpoint/2010/main" val="3332532083"/>
              </p:ext>
            </p:extLst>
          </p:nvPr>
        </p:nvGraphicFramePr>
        <p:xfrm>
          <a:off x="505138" y="1000124"/>
          <a:ext cx="8241670" cy="3714941"/>
        </p:xfrm>
        <a:graphic>
          <a:graphicData uri="http://schemas.openxmlformats.org/drawingml/2006/table">
            <a:tbl>
              <a:tblPr>
                <a:noFill/>
              </a:tblPr>
              <a:tblGrid>
                <a:gridCol w="1482412">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gridCol w="774700">
                  <a:extLst>
                    <a:ext uri="{9D8B030D-6E8A-4147-A177-3AD203B41FA5}">
                      <a16:colId xmlns:a16="http://schemas.microsoft.com/office/drawing/2014/main" val="20002"/>
                    </a:ext>
                  </a:extLst>
                </a:gridCol>
                <a:gridCol w="949389">
                  <a:extLst>
                    <a:ext uri="{9D8B030D-6E8A-4147-A177-3AD203B41FA5}">
                      <a16:colId xmlns:a16="http://schemas.microsoft.com/office/drawing/2014/main" val="20003"/>
                    </a:ext>
                  </a:extLst>
                </a:gridCol>
                <a:gridCol w="1137369">
                  <a:extLst>
                    <a:ext uri="{9D8B030D-6E8A-4147-A177-3AD203B41FA5}">
                      <a16:colId xmlns:a16="http://schemas.microsoft.com/office/drawing/2014/main" val="20004"/>
                    </a:ext>
                  </a:extLst>
                </a:gridCol>
                <a:gridCol w="661913">
                  <a:extLst>
                    <a:ext uri="{9D8B030D-6E8A-4147-A177-3AD203B41FA5}">
                      <a16:colId xmlns:a16="http://schemas.microsoft.com/office/drawing/2014/main" val="20005"/>
                    </a:ext>
                  </a:extLst>
                </a:gridCol>
                <a:gridCol w="849508">
                  <a:extLst>
                    <a:ext uri="{9D8B030D-6E8A-4147-A177-3AD203B41FA5}">
                      <a16:colId xmlns:a16="http://schemas.microsoft.com/office/drawing/2014/main" val="20006"/>
                    </a:ext>
                  </a:extLst>
                </a:gridCol>
                <a:gridCol w="632046">
                  <a:extLst>
                    <a:ext uri="{9D8B030D-6E8A-4147-A177-3AD203B41FA5}">
                      <a16:colId xmlns:a16="http://schemas.microsoft.com/office/drawing/2014/main" val="20007"/>
                    </a:ext>
                  </a:extLst>
                </a:gridCol>
                <a:gridCol w="1068533">
                  <a:extLst>
                    <a:ext uri="{9D8B030D-6E8A-4147-A177-3AD203B41FA5}">
                      <a16:colId xmlns:a16="http://schemas.microsoft.com/office/drawing/2014/main" val="20008"/>
                    </a:ext>
                  </a:extLst>
                </a:gridCol>
              </a:tblGrid>
              <a:tr h="313693">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Test </a:t>
                      </a:r>
                      <a:endParaRPr sz="1400" b="1"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BS</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ARTC</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AREMA</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AS</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CN</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EN</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IS</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400" b="1" dirty="0">
                          <a:latin typeface="Times New Roman"/>
                          <a:ea typeface="Times New Roman"/>
                          <a:cs typeface="Times New Roman"/>
                          <a:sym typeface="Times New Roman"/>
                        </a:rPr>
                        <a:t>GOST</a:t>
                      </a:r>
                      <a:endParaRPr sz="1400" b="1"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126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13693">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LA Abrasion, % </a:t>
                      </a: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35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30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30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&lt;12</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13693">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Flakiness index, %</a:t>
                      </a:r>
                      <a:endParaRPr sz="1300"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40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30</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&lt;15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13693">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ACV, %</a:t>
                      </a:r>
                      <a:endParaRPr sz="1300"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22</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25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&lt;25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13693">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AIV, %</a:t>
                      </a:r>
                      <a:endParaRPr sz="1300" dirty="0">
                        <a:latin typeface="Times New Roman"/>
                        <a:ea typeface="Times New Roman"/>
                        <a:cs typeface="Times New Roman"/>
                        <a:sym typeface="Times New Roman"/>
                      </a:endParaRPr>
                    </a:p>
                  </a:txBody>
                  <a:tcPr marL="63500" marR="63500" marT="63500" marB="63500">
                    <a:lnL w="126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&lt;22</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 20</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&lt;4</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126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extLst>
                  <a:ext uri="{0D108BD9-81ED-4DB2-BD59-A6C34878D82A}">
                    <a16:rowId xmlns:a16="http://schemas.microsoft.com/office/drawing/2014/main" val="388666034"/>
                  </a:ext>
                </a:extLst>
              </a:tr>
              <a:tr h="313693">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Soundness Test, %</a:t>
                      </a:r>
                      <a:endParaRPr sz="1300"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7</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marR="0" lvl="0" indent="0" algn="ctr" defTabSz="914400" rtl="0" eaLnBrk="1" fontAlgn="auto" latinLnBrk="0" hangingPunct="1">
                        <a:lnSpc>
                          <a:spcPct val="115000"/>
                        </a:lnSpc>
                        <a:spcBef>
                          <a:spcPts val="1200"/>
                        </a:spcBef>
                        <a:spcAft>
                          <a:spcPts val="0"/>
                        </a:spcAft>
                        <a:buClr>
                          <a:srgbClr val="000000"/>
                        </a:buClr>
                        <a:buSzTx/>
                        <a:buFont typeface="Arial"/>
                        <a:buNone/>
                        <a:tabLst/>
                        <a:defRPr/>
                      </a:pPr>
                      <a:r>
                        <a:rPr lang="en" sz="1300" dirty="0">
                          <a:latin typeface="Times New Roman"/>
                          <a:ea typeface="Times New Roman"/>
                          <a:cs typeface="Times New Roman"/>
                          <a:sym typeface="Times New Roman"/>
                        </a:rPr>
                        <a:t> &lt;5</a:t>
                      </a: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11944">
                <a:tc>
                  <a:txBody>
                    <a:bodyPr/>
                    <a:lstStyle/>
                    <a:p>
                      <a:pPr algn="ctr" rtl="0" fontAlgn="ctr">
                        <a:spcBef>
                          <a:spcPts val="0"/>
                        </a:spcBef>
                        <a:spcAft>
                          <a:spcPts val="0"/>
                        </a:spcAft>
                      </a:pPr>
                      <a:r>
                        <a:rPr lang="en-US" sz="1300" b="0" i="0" u="none" strike="noStrike" dirty="0">
                          <a:solidFill>
                            <a:schemeClr val="tx1"/>
                          </a:solidFill>
                          <a:effectLst/>
                          <a:latin typeface="Times New Roman" panose="02020603050405020304" pitchFamily="18" charset="0"/>
                        </a:rPr>
                        <a:t>Freeze and thawing resistance, %</a:t>
                      </a:r>
                      <a:endParaRPr lang="en-US" sz="1300" b="0" dirty="0">
                        <a:solidFill>
                          <a:schemeClr val="tx1"/>
                        </a:solidFill>
                        <a:effectLst/>
                      </a:endParaRPr>
                    </a:p>
                  </a:txBody>
                  <a:tcPr marL="22860" marR="22860" marT="22860" marB="22860" anchor="ctr">
                    <a:lnL w="126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dirty="0">
                          <a:solidFill>
                            <a:schemeClr val="tx1"/>
                          </a:solidFill>
                          <a:effectLst/>
                          <a:latin typeface="Times New Roman" panose="02020603050405020304" pitchFamily="18" charset="0"/>
                        </a:rPr>
                        <a:t>-</a:t>
                      </a: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a:solidFill>
                            <a:schemeClr val="tx1"/>
                          </a:solidFill>
                          <a:effectLst/>
                          <a:latin typeface="Times New Roman" panose="02020603050405020304" pitchFamily="18" charset="0"/>
                        </a:rPr>
                        <a:t>-</a:t>
                      </a:r>
                      <a:endParaRPr lang="ru-RU" sz="1300" b="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dirty="0">
                          <a:solidFill>
                            <a:schemeClr val="tx1"/>
                          </a:solidFill>
                          <a:effectLst/>
                          <a:latin typeface="Times New Roman" panose="02020603050405020304" pitchFamily="18" charset="0"/>
                        </a:rPr>
                        <a:t>&lt; 5</a:t>
                      </a: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dirty="0">
                          <a:solidFill>
                            <a:schemeClr val="tx1"/>
                          </a:solidFill>
                          <a:effectLst/>
                          <a:latin typeface="Times New Roman" panose="02020603050405020304" pitchFamily="18" charset="0"/>
                        </a:rPr>
                        <a:t>- </a:t>
                      </a: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dirty="0">
                          <a:solidFill>
                            <a:schemeClr val="tx1"/>
                          </a:solidFill>
                          <a:effectLst/>
                          <a:latin typeface="Times New Roman" panose="02020603050405020304" pitchFamily="18" charset="0"/>
                        </a:rPr>
                        <a:t>&lt; 5</a:t>
                      </a: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r>
                        <a:rPr lang="ru-RU" sz="1300" b="0" i="0" u="none" strike="noStrike" dirty="0">
                          <a:solidFill>
                            <a:schemeClr val="tx1"/>
                          </a:solidFill>
                          <a:effectLst/>
                          <a:latin typeface="Times New Roman" panose="02020603050405020304" pitchFamily="18" charset="0"/>
                        </a:rPr>
                        <a:t>-</a:t>
                      </a: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algn="ctr" rtl="0" fontAlgn="ctr">
                        <a:spcBef>
                          <a:spcPts val="0"/>
                        </a:spcBef>
                        <a:spcAft>
                          <a:spcPts val="0"/>
                        </a:spcAft>
                      </a:pPr>
                      <a:endParaRPr lang="ru-RU" sz="1300" b="0" dirty="0">
                        <a:solidFill>
                          <a:schemeClr val="tx1"/>
                        </a:solidFill>
                        <a:effectLst/>
                      </a:endParaRPr>
                    </a:p>
                  </a:txBody>
                  <a:tcPr marL="22860" marR="22860" marT="22860" marB="22860"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en" sz="1300" dirty="0">
                          <a:solidFill>
                            <a:schemeClr val="tx1"/>
                          </a:solidFill>
                          <a:latin typeface="Times New Roman"/>
                          <a:ea typeface="Times New Roman"/>
                          <a:cs typeface="Times New Roman"/>
                          <a:sym typeface="Times New Roman"/>
                        </a:rPr>
                        <a:t> &lt;5</a:t>
                      </a:r>
                    </a:p>
                  </a:txBody>
                  <a:tcPr marL="22860" marR="22860" marT="22860" marB="22860" anchor="ctr">
                    <a:lnL w="9525" cap="flat" cmpd="sng" algn="ctr">
                      <a:solidFill>
                        <a:srgbClr val="000000"/>
                      </a:solidFill>
                      <a:prstDash val="solid"/>
                      <a:round/>
                      <a:headEnd type="none" w="sm" len="sm"/>
                      <a:tailEnd type="none" w="sm" len="sm"/>
                    </a:lnL>
                    <a:lnR w="126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extLst>
                  <a:ext uri="{0D108BD9-81ED-4DB2-BD59-A6C34878D82A}">
                    <a16:rowId xmlns:a16="http://schemas.microsoft.com/office/drawing/2014/main" val="3568956912"/>
                  </a:ext>
                </a:extLst>
              </a:tr>
              <a:tr h="313693">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Specific Gravity</a:t>
                      </a:r>
                      <a:endParaRPr sz="1300"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&gt;2.5 </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&gt;2.6 </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&gt;2.4</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526057">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Nominal aggregate size, mm</a:t>
                      </a:r>
                      <a:endParaRPr sz="1300" dirty="0">
                        <a:latin typeface="Times New Roman"/>
                        <a:ea typeface="Times New Roman"/>
                        <a:cs typeface="Times New Roman"/>
                        <a:sym typeface="Times New Roman"/>
                      </a:endParaRPr>
                    </a:p>
                  </a:txBody>
                  <a:tcPr marL="63500" marR="63500" marT="63500" marB="63500">
                    <a:lnL w="12625"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37.5-45</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 36</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300" dirty="0">
                          <a:latin typeface="Times New Roman"/>
                          <a:ea typeface="Times New Roman"/>
                          <a:cs typeface="Times New Roman"/>
                          <a:sym typeface="Times New Roman"/>
                        </a:rPr>
                        <a:t>32-63</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cap="flat" cmpd="sng">
                      <a:solidFill>
                        <a:srgbClr val="000000"/>
                      </a:solidFill>
                      <a:prstDash val="solid"/>
                      <a:round/>
                      <a:headEnd type="none" w="sm" len="sm"/>
                      <a:tailEnd type="none" w="sm" len="sm"/>
                    </a:lnL>
                    <a:lnR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tc>
                  <a:txBody>
                    <a:bodyPr/>
                    <a:lstStyle/>
                    <a:p>
                      <a:pPr marL="0" marR="0" lvl="0" indent="0" algn="ctr" defTabSz="914400" rtl="0" eaLnBrk="1" fontAlgn="auto" latinLnBrk="0" hangingPunct="1">
                        <a:lnSpc>
                          <a:spcPct val="115000"/>
                        </a:lnSpc>
                        <a:spcBef>
                          <a:spcPts val="1200"/>
                        </a:spcBef>
                        <a:spcAft>
                          <a:spcPts val="0"/>
                        </a:spcAft>
                        <a:buClr>
                          <a:srgbClr val="000000"/>
                        </a:buClr>
                        <a:buSzTx/>
                        <a:buFont typeface="Arial"/>
                        <a:buNone/>
                        <a:tabLst/>
                        <a:defRPr/>
                      </a:pPr>
                      <a:r>
                        <a:rPr lang="en" sz="1300" dirty="0">
                          <a:latin typeface="Times New Roman"/>
                          <a:ea typeface="Times New Roman"/>
                          <a:cs typeface="Times New Roman"/>
                          <a:sym typeface="Times New Roman"/>
                        </a:rPr>
                        <a:t>22.4 -63</a:t>
                      </a:r>
                    </a:p>
                  </a:txBody>
                  <a:tcPr marL="63500" marR="63500" marT="63500" marB="63500">
                    <a:lnL cap="flat" cmpd="sng">
                      <a:solidFill>
                        <a:srgbClr val="000000"/>
                      </a:solidFill>
                      <a:prstDash val="solid"/>
                      <a:round/>
                      <a:headEnd type="none" w="sm" len="sm"/>
                      <a:tailEnd type="none" w="sm" len="sm"/>
                    </a:lnL>
                    <a:lnR w="12625" cap="flat" cmpd="sng">
                      <a:solidFill>
                        <a:srgbClr val="000000"/>
                      </a:solidFill>
                      <a:prstDash val="solid"/>
                      <a:round/>
                      <a:headEnd type="none" w="sm" len="sm"/>
                      <a:tailEnd type="none" w="sm" len="sm"/>
                    </a:lnR>
                    <a:lnT cap="flat" cmpd="sng">
                      <a:solidFill>
                        <a:srgbClr val="000000"/>
                      </a:solidFill>
                      <a:prstDash val="solid"/>
                      <a:round/>
                      <a:headEnd type="none" w="sm" len="sm"/>
                      <a:tailEnd type="none" w="sm" len="sm"/>
                    </a:lnT>
                    <a:lnB w="126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314083">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Micro Deval, %</a:t>
                      </a:r>
                      <a:endParaRPr sz="1300" dirty="0">
                        <a:latin typeface="Times New Roman"/>
                        <a:ea typeface="Times New Roman"/>
                        <a:cs typeface="Times New Roman"/>
                        <a:sym typeface="Times New Roman"/>
                      </a:endParaRPr>
                    </a:p>
                  </a:txBody>
                  <a:tcPr marL="63500" marR="63500" marT="63500" marB="63500">
                    <a:lnL w="126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 15</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&lt; 9</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300" dirty="0">
                          <a:latin typeface="Times New Roman"/>
                          <a:ea typeface="Times New Roman"/>
                          <a:cs typeface="Times New Roman"/>
                          <a:sym typeface="Times New Roman"/>
                        </a:rPr>
                        <a:t>-</a:t>
                      </a:r>
                      <a:endParaRPr sz="1300" dirty="0">
                        <a:latin typeface="Times New Roman"/>
                        <a:ea typeface="Times New Roman"/>
                        <a:cs typeface="Times New Roman"/>
                        <a:sym typeface="Times New Roman"/>
                      </a:endParaRPr>
                    </a:p>
                  </a:txBody>
                  <a:tcPr marL="63500" marR="63500" marT="63500" marB="63500">
                    <a:lnL w="9525" cap="flat" cmpd="sng" algn="ctr">
                      <a:solidFill>
                        <a:srgbClr val="000000"/>
                      </a:solidFill>
                      <a:prstDash val="solid"/>
                      <a:round/>
                      <a:headEnd type="none" w="sm" len="sm"/>
                      <a:tailEnd type="none" w="sm" len="sm"/>
                    </a:lnL>
                    <a:lnR w="12625" cap="flat" cmpd="sng" algn="ctr">
                      <a:solidFill>
                        <a:srgbClr val="000000"/>
                      </a:solidFill>
                      <a:prstDash val="solid"/>
                      <a:round/>
                      <a:headEnd type="none" w="sm" len="sm"/>
                      <a:tailEnd type="none" w="sm" len="sm"/>
                    </a:lnR>
                    <a:lnT w="12625" cap="flat" cmpd="sng" algn="ctr">
                      <a:solidFill>
                        <a:srgbClr val="000000"/>
                      </a:solidFill>
                      <a:prstDash val="solid"/>
                      <a:round/>
                      <a:headEnd type="none" w="sm" len="sm"/>
                      <a:tailEnd type="none" w="sm" len="sm"/>
                    </a:lnT>
                    <a:lnB w="12625" cap="flat" cmpd="sng">
                      <a:solidFill>
                        <a:srgbClr val="000000"/>
                      </a:solidFill>
                      <a:prstDash val="solid"/>
                      <a:round/>
                      <a:headEnd type="none" w="sm" len="sm"/>
                      <a:tailEnd type="none" w="sm" len="sm"/>
                    </a:lnB>
                  </a:tcPr>
                </a:tc>
                <a:extLst>
                  <a:ext uri="{0D108BD9-81ED-4DB2-BD59-A6C34878D82A}">
                    <a16:rowId xmlns:a16="http://schemas.microsoft.com/office/drawing/2014/main" val="680498082"/>
                  </a:ext>
                </a:extLst>
              </a:tr>
            </a:tbl>
          </a:graphicData>
        </a:graphic>
      </p:graphicFrame>
      <p:sp>
        <p:nvSpPr>
          <p:cNvPr id="5" name="TextBox 4">
            <a:extLst>
              <a:ext uri="{FF2B5EF4-FFF2-40B4-BE49-F238E27FC236}">
                <a16:creationId xmlns:a16="http://schemas.microsoft.com/office/drawing/2014/main" id="{E46B1C01-4E25-90F5-37FA-6EA52A3D5334}"/>
              </a:ext>
            </a:extLst>
          </p:cNvPr>
          <p:cNvSpPr txBox="1"/>
          <p:nvPr/>
        </p:nvSpPr>
        <p:spPr>
          <a:xfrm>
            <a:off x="397193" y="4687485"/>
            <a:ext cx="854444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200" b="0" i="0" u="none" strike="noStrike" cap="none" dirty="0">
                <a:solidFill>
                  <a:schemeClr val="tx1"/>
                </a:solidFill>
                <a:effectLst/>
                <a:latin typeface="Times New Roman" panose="02020603050405020304" pitchFamily="18" charset="0"/>
                <a:ea typeface="Arial"/>
                <a:cs typeface="Times New Roman" panose="02020603050405020304" pitchFamily="18" charset="0"/>
                <a:sym typeface="Arial"/>
              </a:rPr>
              <a:t>BS – British Standard; ARTC – Australian Railway Track Corporation; AREMA – American Railway Engineering Maintenance-of-Way Association; AS – Australian Standard; CN – Canadian Standard; GOST – Kazakhstani Standard; IS – Indian Standard</a:t>
            </a:r>
            <a:endParaRPr lang="en-US" sz="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604572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1032</TotalTime>
  <Words>2048</Words>
  <Application>Microsoft Office PowerPoint</Application>
  <PresentationFormat>On-screen Show (16:9)</PresentationFormat>
  <Paragraphs>377</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Maven Pro</vt:lpstr>
      <vt:lpstr>Noto Sans Symbols</vt:lpstr>
      <vt:lpstr>Share Tech</vt:lpstr>
      <vt:lpstr>Times New Roman</vt:lpstr>
      <vt:lpstr>Wingdings</vt:lpstr>
      <vt:lpstr>Simple Light</vt:lpstr>
      <vt:lpstr>APPLICATION OF STOCKPILED BASIC OXYGEN FURNACE (BOF) SLAG IN RAILWAY BALLAST MATERIAL </vt:lpstr>
      <vt:lpstr>Outline</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STOCKPILED BASIC OXYGEN FURNACE (BOF) SLAG AS RAILWAY BALLAST MATERIAL </dc:title>
  <cp:lastModifiedBy>Sakiru Olarewaju Olagunju</cp:lastModifiedBy>
  <cp:revision>330</cp:revision>
  <dcterms:modified xsi:type="dcterms:W3CDTF">2023-04-25T18:58:24Z</dcterms:modified>
</cp:coreProperties>
</file>