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1" r:id="rId1"/>
  </p:sldMasterIdLst>
  <p:handoutMasterIdLst>
    <p:handoutMasterId r:id="rId33"/>
  </p:handoutMasterIdLst>
  <p:sldIdLst>
    <p:sldId id="256" r:id="rId2"/>
    <p:sldId id="311" r:id="rId3"/>
    <p:sldId id="318" r:id="rId4"/>
    <p:sldId id="329" r:id="rId5"/>
    <p:sldId id="320" r:id="rId6"/>
    <p:sldId id="321" r:id="rId7"/>
    <p:sldId id="322" r:id="rId8"/>
    <p:sldId id="328" r:id="rId9"/>
    <p:sldId id="327" r:id="rId10"/>
    <p:sldId id="316" r:id="rId11"/>
    <p:sldId id="286" r:id="rId12"/>
    <p:sldId id="330" r:id="rId13"/>
    <p:sldId id="287" r:id="rId14"/>
    <p:sldId id="288" r:id="rId15"/>
    <p:sldId id="289" r:id="rId16"/>
    <p:sldId id="290" r:id="rId17"/>
    <p:sldId id="291" r:id="rId18"/>
    <p:sldId id="294" r:id="rId19"/>
    <p:sldId id="296" r:id="rId20"/>
    <p:sldId id="297" r:id="rId21"/>
    <p:sldId id="299" r:id="rId22"/>
    <p:sldId id="300" r:id="rId23"/>
    <p:sldId id="301" r:id="rId24"/>
    <p:sldId id="302" r:id="rId25"/>
    <p:sldId id="303" r:id="rId26"/>
    <p:sldId id="304" r:id="rId27"/>
    <p:sldId id="306" r:id="rId28"/>
    <p:sldId id="308" r:id="rId29"/>
    <p:sldId id="317" r:id="rId30"/>
    <p:sldId id="284" r:id="rId31"/>
    <p:sldId id="282" r:id="rId3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/>
    <p:restoredTop sz="89319"/>
  </p:normalViewPr>
  <p:slideViewPr>
    <p:cSldViewPr snapToGrid="0">
      <p:cViewPr varScale="1">
        <p:scale>
          <a:sx n="70" d="100"/>
          <a:sy n="70" d="100"/>
        </p:scale>
        <p:origin x="510" y="132"/>
      </p:cViewPr>
      <p:guideLst>
        <p:guide orient="horz" pos="2157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6DA59-4C81-422E-B1B3-B77705EA14D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19425-90E3-4A8B-A5CE-F0F0DA725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204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412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88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67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488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15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8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8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49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09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8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48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AFA5AC8-804F-439E-B34C-EF1107C7701B}" type="datetimeFigureOut">
              <a:rPr lang="ru-RU" smtClean="0"/>
              <a:pPr/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0C4F730-7047-4AC5-8EEB-006D3B4798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16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id311491971" TargetMode="External"/><Relationship Id="rId2" Type="http://schemas.openxmlformats.org/officeDocument/2006/relationships/hyperlink" Target="mailto:mir2106@mail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4338" y="1333108"/>
            <a:ext cx="10329532" cy="290111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Научные Библиотеки 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в медийной среде: 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приоритеты, продукты, сервисы</a:t>
            </a:r>
            <a:endParaRPr lang="ru-RU" alt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4967" y="4913464"/>
            <a:ext cx="7862371" cy="128262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b="1">
                <a:solidFill>
                  <a:schemeClr val="accent2"/>
                </a:solidFill>
              </a:rPr>
              <a:t>Матвеева Ирина Юрьевна</a:t>
            </a:r>
            <a:r>
              <a:rPr lang="ru-RU">
                <a:solidFill>
                  <a:srgbClr val="000000"/>
                </a:solidFill>
              </a:rPr>
              <a:t>, к</a:t>
            </a:r>
            <a:r>
              <a:rPr lang="ru-RU"/>
              <a:t>андидат педагогических наук, доцент, зав. кафедрой Библиотечно-информационной деятельности Челябинского ГИК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076" y="1596788"/>
            <a:ext cx="5984840" cy="335734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2137" y="484631"/>
            <a:ext cx="5158854" cy="577969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Вопрос 2. Медийные Инициативы научных библиотек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632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1" y="304800"/>
            <a:ext cx="7985077" cy="6096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1. </a:t>
            </a:r>
            <a:r>
              <a:rPr lang="ru-RU" sz="2000" dirty="0">
                <a:solidFill>
                  <a:srgbClr val="FF0000"/>
                </a:solidFill>
              </a:rPr>
              <a:t>Интеграция библиографического обслуживания с документным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ru-RU" sz="2000" dirty="0">
                <a:solidFill>
                  <a:srgbClr val="FF0000"/>
                </a:solidFill>
              </a:rPr>
              <a:t>посредством работы с ПБД, ЭБС, электронными библиотеками и др.)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1001" y="1066801"/>
            <a:ext cx="7643883" cy="68580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Внешние</a:t>
            </a:r>
            <a:r>
              <a:rPr lang="ru-RU" dirty="0"/>
              <a:t> полнотекстовые и библиографические </a:t>
            </a:r>
            <a:r>
              <a:rPr lang="ru-RU" dirty="0" smtClean="0"/>
              <a:t>ресурсы научного и учебного профиля (свободного доступа и коммерческие):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04800" y="1828800"/>
            <a:ext cx="3810000" cy="47767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ОТЕЧЕСТВЕННЫЕ</a:t>
            </a:r>
          </a:p>
          <a:p>
            <a:r>
              <a:rPr lang="ru-RU" dirty="0" smtClean="0"/>
              <a:t>НЭБ,</a:t>
            </a:r>
          </a:p>
          <a:p>
            <a:r>
              <a:rPr lang="ru-RU" dirty="0" smtClean="0"/>
              <a:t>НЭДБ,</a:t>
            </a:r>
          </a:p>
          <a:p>
            <a:r>
              <a:rPr lang="en-US" dirty="0" err="1" smtClean="0"/>
              <a:t>eLibrary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КиберЛенинка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ЭБ диссертаций РГБ,</a:t>
            </a:r>
          </a:p>
          <a:p>
            <a:r>
              <a:rPr lang="ru-RU" dirty="0" smtClean="0"/>
              <a:t>ЭБ </a:t>
            </a:r>
            <a:r>
              <a:rPr lang="ru-RU" dirty="0" err="1" smtClean="0"/>
              <a:t>ЛитРес</a:t>
            </a:r>
            <a:r>
              <a:rPr lang="ru-RU" dirty="0" smtClean="0"/>
              <a:t>,</a:t>
            </a:r>
          </a:p>
          <a:p>
            <a:r>
              <a:rPr lang="ru-RU" dirty="0" smtClean="0"/>
              <a:t>ЭБС </a:t>
            </a:r>
            <a:r>
              <a:rPr lang="ru-RU" dirty="0" err="1" smtClean="0"/>
              <a:t>Руконт</a:t>
            </a:r>
            <a:r>
              <a:rPr lang="ru-RU" dirty="0" smtClean="0"/>
              <a:t>, Университетская библиотека, Лань, </a:t>
            </a:r>
            <a:r>
              <a:rPr lang="ru-RU" dirty="0" err="1" smtClean="0"/>
              <a:t>Юрайт</a:t>
            </a:r>
            <a:r>
              <a:rPr lang="ru-RU" dirty="0" smtClean="0"/>
              <a:t> и др.,</a:t>
            </a:r>
          </a:p>
          <a:p>
            <a:r>
              <a:rPr lang="ru-RU" dirty="0" smtClean="0"/>
              <a:t>СПС Консультант Плюс и др.,</a:t>
            </a:r>
          </a:p>
          <a:p>
            <a:r>
              <a:rPr lang="ru-RU" dirty="0" smtClean="0"/>
              <a:t>Патенты России и др.</a:t>
            </a:r>
          </a:p>
          <a:p>
            <a:endParaRPr lang="ru-RU" dirty="0" smtClean="0"/>
          </a:p>
          <a:p>
            <a:endParaRPr lang="en-US" dirty="0" smtClean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343400" y="1905000"/>
            <a:ext cx="4191000" cy="3352965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ЗАРУБЕЖНЫЕ</a:t>
            </a:r>
          </a:p>
          <a:p>
            <a:r>
              <a:rPr lang="en-US" dirty="0" smtClean="0"/>
              <a:t>EBSCO </a:t>
            </a:r>
            <a:r>
              <a:rPr lang="en-US" dirty="0" err="1" smtClean="0"/>
              <a:t>Piblishing</a:t>
            </a:r>
            <a:endParaRPr lang="en-US" dirty="0" smtClean="0"/>
          </a:p>
          <a:p>
            <a:r>
              <a:rPr lang="ru-RU" dirty="0" smtClean="0"/>
              <a:t>Электронный журнал </a:t>
            </a:r>
            <a:r>
              <a:rPr lang="en-US" dirty="0" smtClean="0"/>
              <a:t>Nature</a:t>
            </a:r>
            <a:r>
              <a:rPr lang="ru-RU" dirty="0" smtClean="0"/>
              <a:t>,</a:t>
            </a:r>
          </a:p>
          <a:p>
            <a:r>
              <a:rPr lang="ru-RU" dirty="0" smtClean="0"/>
              <a:t>Журналы издательства </a:t>
            </a:r>
            <a:r>
              <a:rPr lang="en-US" dirty="0" err="1" smtClean="0"/>
              <a:t>Teylor</a:t>
            </a:r>
            <a:r>
              <a:rPr lang="en-US" dirty="0" smtClean="0"/>
              <a:t> and Francis</a:t>
            </a:r>
            <a:r>
              <a:rPr lang="ru-RU" dirty="0" smtClean="0"/>
              <a:t>,</a:t>
            </a:r>
          </a:p>
          <a:p>
            <a:r>
              <a:rPr lang="ru-RU" dirty="0" smtClean="0"/>
              <a:t>Коллекция </a:t>
            </a:r>
            <a:r>
              <a:rPr lang="ru-RU" dirty="0"/>
              <a:t>«Архив научных журналов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БД рефератов и цитирования </a:t>
            </a:r>
            <a:r>
              <a:rPr lang="en-US" dirty="0" smtClean="0"/>
              <a:t>SCOPUS</a:t>
            </a:r>
            <a:r>
              <a:rPr lang="ru-RU" dirty="0"/>
              <a:t> </a:t>
            </a:r>
            <a:r>
              <a:rPr lang="ru-RU" dirty="0" smtClean="0"/>
              <a:t>и др.</a:t>
            </a:r>
          </a:p>
          <a:p>
            <a:endParaRPr lang="ru-RU" dirty="0"/>
          </a:p>
          <a:p>
            <a:pPr marL="45720" indent="0">
              <a:buNone/>
            </a:pPr>
            <a:endParaRPr lang="en-US" dirty="0" smtClean="0"/>
          </a:p>
        </p:txBody>
      </p:sp>
      <p:pic>
        <p:nvPicPr>
          <p:cNvPr id="1028" name="Picture 4" descr="http://www.csau.crimea-ua.com/misc/images/foto/min/partner-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620" y="2403072"/>
            <a:ext cx="2130232" cy="214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mzl.bxjbbrm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367" y="5257965"/>
            <a:ext cx="1506776" cy="150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cs608217.vk.me/v608217760/46bb/RhZ6XMa6OY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498" y="228123"/>
            <a:ext cx="2828925" cy="11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p.nahalyavu.com/photos/big/2/23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236" y="1409701"/>
            <a:ext cx="2667000" cy="122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a165.phobos.apple.com/us/r30/Purple/v4/6d/43/7b/6d437b4d-4722-37ea-7c78-fdb196544928/mza_758444889864277518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589" y="5234686"/>
            <a:ext cx="1500188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b.lermontovka-spb.ru/m/45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781" y="5648751"/>
            <a:ext cx="1530824" cy="95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rozanov-lib.ru/wp-content/uploads/2019/02/socis180116-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251" y="5642271"/>
            <a:ext cx="1811733" cy="96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sfu.mrsu.ru/wp-content/uploads/2020/09/cyberleninka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44" y="5580261"/>
            <a:ext cx="1105254" cy="109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7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19" y="248047"/>
            <a:ext cx="9904762" cy="6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761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80999"/>
            <a:ext cx="8454788" cy="1059113"/>
          </a:xfrm>
        </p:spPr>
        <p:txBody>
          <a:bodyPr>
            <a:normAutofit/>
          </a:bodyPr>
          <a:lstStyle/>
          <a:p>
            <a:r>
              <a:rPr lang="ru-RU" b="1" dirty="0" smtClean="0"/>
              <a:t>2. Формирование библиотечных полнотекстовых </a:t>
            </a:r>
            <a:r>
              <a:rPr lang="ru-RU" b="1" dirty="0"/>
              <a:t>и </a:t>
            </a:r>
            <a:r>
              <a:rPr lang="ru-RU" b="1" dirty="0" smtClean="0"/>
              <a:t>библиографических ресурсов  сетевого или локального доступа 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2590800" cy="373380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КОРПОРАТИВНЫЕ</a:t>
            </a:r>
          </a:p>
          <a:p>
            <a:r>
              <a:rPr lang="ru-RU" dirty="0" smtClean="0"/>
              <a:t>МАРС,</a:t>
            </a:r>
          </a:p>
          <a:p>
            <a:r>
              <a:rPr lang="ru-RU" dirty="0" smtClean="0"/>
              <a:t>НЭБ,</a:t>
            </a:r>
          </a:p>
          <a:p>
            <a:r>
              <a:rPr lang="ru-RU" dirty="0" smtClean="0"/>
              <a:t>ЛИБНЕТ и др.</a:t>
            </a:r>
            <a:endParaRPr lang="ru-RU" dirty="0"/>
          </a:p>
        </p:txBody>
      </p:sp>
      <p:pic>
        <p:nvPicPr>
          <p:cNvPr id="3074" name="Picture 2" descr="http://www.ruslibnet.ru:8100/images/z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951" y="1830544"/>
            <a:ext cx="2708762" cy="71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c.pics.livejournal.com/aonb/50466811/155024/155024_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857" y="496785"/>
            <a:ext cx="2684950" cy="94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otsproekt-ryazan.ru/sites/default/files/styles/article_list/public/articles/neb.jpg?itok=5eH2nV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857" y="2939287"/>
            <a:ext cx="2719874" cy="205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3"/>
          <p:cNvSpPr>
            <a:spLocks noGrp="1"/>
          </p:cNvSpPr>
          <p:nvPr>
            <p:ph sz="half" idx="2"/>
          </p:nvPr>
        </p:nvSpPr>
        <p:spPr>
          <a:xfrm>
            <a:off x="2989750" y="1752600"/>
            <a:ext cx="6019800" cy="404628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 smtClean="0"/>
              <a:t>ВНУТРИБИБЛИОТЕЧНЫЕ</a:t>
            </a:r>
          </a:p>
          <a:p>
            <a:r>
              <a:rPr lang="ru-RU" b="1" dirty="0" smtClean="0"/>
              <a:t>Универсальные</a:t>
            </a:r>
            <a:r>
              <a:rPr lang="ru-RU" dirty="0" smtClean="0"/>
              <a:t>: Электронные каталоги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b="1" dirty="0" smtClean="0"/>
              <a:t>Специальные</a:t>
            </a:r>
            <a:r>
              <a:rPr lang="ru-RU" dirty="0" smtClean="0"/>
              <a:t> </a:t>
            </a:r>
            <a:r>
              <a:rPr lang="ru-RU" dirty="0"/>
              <a:t>(по теме, видам </a:t>
            </a:r>
            <a:r>
              <a:rPr lang="ru-RU" dirty="0" smtClean="0"/>
              <a:t>изданий или др. признакам)</a:t>
            </a:r>
            <a:endParaRPr lang="ru-RU" dirty="0"/>
          </a:p>
          <a:p>
            <a:r>
              <a:rPr lang="ru-RU" dirty="0"/>
              <a:t>ББД Библиотечное дело</a:t>
            </a:r>
          </a:p>
          <a:p>
            <a:r>
              <a:rPr lang="ru-RU" dirty="0"/>
              <a:t>ББД Каталог коллекций</a:t>
            </a:r>
          </a:p>
          <a:p>
            <a:r>
              <a:rPr lang="ru-RU" dirty="0"/>
              <a:t>ББД Молодые авторы </a:t>
            </a:r>
            <a:r>
              <a:rPr lang="ru-RU" dirty="0" err="1"/>
              <a:t>Белгородчины</a:t>
            </a:r>
            <a:endParaRPr lang="ru-RU" dirty="0"/>
          </a:p>
          <a:p>
            <a:r>
              <a:rPr lang="ru-RU" dirty="0"/>
              <a:t>ББД Экология,</a:t>
            </a:r>
          </a:p>
          <a:p>
            <a:r>
              <a:rPr lang="ru-RU" dirty="0"/>
              <a:t>ББД </a:t>
            </a:r>
            <a:r>
              <a:rPr lang="ru-RU" dirty="0" err="1"/>
              <a:t>ИнформАгро</a:t>
            </a:r>
            <a:r>
              <a:rPr lang="ru-RU" dirty="0"/>
              <a:t>,</a:t>
            </a:r>
          </a:p>
          <a:p>
            <a:r>
              <a:rPr lang="ru-RU" dirty="0"/>
              <a:t>ББД Экология </a:t>
            </a:r>
            <a:r>
              <a:rPr lang="ru-RU" dirty="0" smtClean="0"/>
              <a:t>промышлености,</a:t>
            </a:r>
          </a:p>
          <a:p>
            <a:r>
              <a:rPr lang="ru-RU" dirty="0"/>
              <a:t>Сценарии массовых и профессиональных </a:t>
            </a:r>
            <a:r>
              <a:rPr lang="ru-RU" dirty="0" smtClean="0"/>
              <a:t>праздников и т.д.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11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675" y="380999"/>
            <a:ext cx="10491035" cy="107201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3. Формирование электронных библиотек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Электронная </a:t>
            </a:r>
            <a:r>
              <a:rPr lang="ru-RU" sz="2000" dirty="0"/>
              <a:t>библиотека – автоматизированная библиотека в которой информация и документы находятся в электронной форме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585" y="1453013"/>
            <a:ext cx="8085714" cy="4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8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595" y="239845"/>
            <a:ext cx="10588387" cy="9371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4. Формирование электронных коллекций документов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Коллекция </a:t>
            </a:r>
            <a:r>
              <a:rPr lang="ru-RU" sz="2000" dirty="0"/>
              <a:t>– часть фонда, выделенная по заданному </a:t>
            </a:r>
            <a:r>
              <a:rPr lang="ru-RU" sz="2000" dirty="0" smtClean="0"/>
              <a:t>признаку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729" y="1132367"/>
            <a:ext cx="6837329" cy="46027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361" y="5431807"/>
            <a:ext cx="3126475" cy="1080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900" y="3424237"/>
            <a:ext cx="76200" cy="9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3576637"/>
            <a:ext cx="76200" cy="9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700" y="3729037"/>
            <a:ext cx="76200" cy="95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942" y="1132367"/>
            <a:ext cx="4356714" cy="373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217" y="3586162"/>
            <a:ext cx="4882339" cy="30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90599"/>
            <a:ext cx="11201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Краеведческие базы данных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524001"/>
            <a:ext cx="2895600" cy="68580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Универсальные</a:t>
            </a:r>
          </a:p>
          <a:p>
            <a:r>
              <a:rPr lang="ru-RU" b="1" dirty="0" smtClean="0"/>
              <a:t>краеведческие БД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590800"/>
            <a:ext cx="2667001" cy="3429000"/>
          </a:xfrm>
        </p:spPr>
        <p:txBody>
          <a:bodyPr/>
          <a:lstStyle/>
          <a:p>
            <a:r>
              <a:rPr lang="ru-RU" dirty="0" smtClean="0"/>
              <a:t>Краеведческая БД </a:t>
            </a:r>
          </a:p>
          <a:p>
            <a:r>
              <a:rPr lang="ru-RU" dirty="0" smtClean="0"/>
              <a:t>Каталог статей из газет и журналов Архангельской области,</a:t>
            </a:r>
          </a:p>
          <a:p>
            <a:r>
              <a:rPr lang="ru-RU" dirty="0" smtClean="0"/>
              <a:t>Репертуар региональной книги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81400" y="1447800"/>
            <a:ext cx="4038600" cy="685801"/>
          </a:xfrm>
        </p:spPr>
        <p:txBody>
          <a:bodyPr/>
          <a:lstStyle/>
          <a:p>
            <a:r>
              <a:rPr lang="ru-RU" b="1" dirty="0" smtClean="0"/>
              <a:t>Тематические краеведческие БД: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352800" y="2362200"/>
            <a:ext cx="4724400" cy="4267200"/>
          </a:xfrm>
        </p:spPr>
        <p:txBody>
          <a:bodyPr>
            <a:normAutofit/>
          </a:bodyPr>
          <a:lstStyle/>
          <a:p>
            <a:r>
              <a:rPr lang="ru-RU" dirty="0" smtClean="0"/>
              <a:t>«Ученые Севера – экологической науке» (Архангельская ОУНБ) </a:t>
            </a:r>
          </a:p>
          <a:p>
            <a:pPr lvl="0"/>
            <a:r>
              <a:rPr lang="ru-RU" dirty="0" smtClean="0"/>
              <a:t>Научно-технический </a:t>
            </a:r>
            <a:r>
              <a:rPr lang="ru-RU" dirty="0"/>
              <a:t>потенциал Архангельской области, Изобретено на </a:t>
            </a:r>
            <a:r>
              <a:rPr lang="ru-RU" dirty="0" err="1"/>
              <a:t>Брянщине</a:t>
            </a:r>
            <a:r>
              <a:rPr lang="ru-RU" dirty="0"/>
              <a:t> (патентная информация),</a:t>
            </a:r>
          </a:p>
          <a:p>
            <a:pPr lvl="0"/>
            <a:r>
              <a:rPr lang="ru-RU" dirty="0"/>
              <a:t>Официальные документы Челябинской области советского периода 1934-1990,</a:t>
            </a:r>
          </a:p>
          <a:p>
            <a:pPr lvl="0"/>
            <a:r>
              <a:rPr lang="ru-RU" dirty="0"/>
              <a:t>Административно-территориальное деление стран СНГ (для работы с мигрантами</a:t>
            </a:r>
            <a:r>
              <a:rPr lang="ru-RU" dirty="0" smtClean="0"/>
              <a:t>) и т.д.</a:t>
            </a:r>
            <a:endParaRPr lang="ru-RU" dirty="0"/>
          </a:p>
          <a:p>
            <a:endParaRPr lang="ru-RU" dirty="0"/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8534400" y="1447800"/>
            <a:ext cx="29718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20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2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Фактографические БД:</a:t>
            </a: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8305800" y="2362200"/>
            <a:ext cx="3429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53400" y="2362200"/>
            <a:ext cx="33528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900" dirty="0"/>
              <a:t>Юридические услуги Архангельской области,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/>
              <a:t>Экологическая служба Архангельской области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/>
              <a:t>Библиотеки Архангельской области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/>
              <a:t>Молодые таланты региона,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/>
              <a:t>Электронное досье Экологические сообщества </a:t>
            </a:r>
            <a:r>
              <a:rPr lang="ru-RU" sz="1900" dirty="0" err="1"/>
              <a:t>Брянщины</a:t>
            </a:r>
            <a:r>
              <a:rPr lang="ru-RU" sz="1900" dirty="0"/>
              <a:t> и т.д.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247471"/>
            <a:ext cx="1143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5. </a:t>
            </a:r>
            <a:r>
              <a:rPr lang="ru-RU" dirty="0">
                <a:solidFill>
                  <a:srgbClr val="FF0000"/>
                </a:solidFill>
              </a:rPr>
              <a:t>Актуализация краеведческого направления библиографической деятельности, обусловленного региональной информационной политикой и заказом корпоративных проектов на краеведческий контент</a:t>
            </a:r>
          </a:p>
        </p:txBody>
      </p:sp>
    </p:spTree>
    <p:extLst>
      <p:ext uri="{BB962C8B-B14F-4D97-AF65-F5344CB8AC3E}">
        <p14:creationId xmlns:p14="http://schemas.microsoft.com/office/powerpoint/2010/main" val="263179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6" y="182881"/>
            <a:ext cx="9304762" cy="47904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099" y="3088714"/>
            <a:ext cx="9454623" cy="376928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4051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3429001"/>
            <a:ext cx="5932227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/>
              <a:t>Электронные ресурсы Алтая (ЭРА) – </a:t>
            </a:r>
            <a:br>
              <a:rPr lang="ru-RU" sz="2200" dirty="0"/>
            </a:br>
            <a:r>
              <a:rPr lang="ru-RU" sz="2200" dirty="0"/>
              <a:t>краеведческий портал Алтайской КУНБ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4267201"/>
            <a:ext cx="5105400" cy="245738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Структура: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Юбилейные даты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БД Алтайский край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Электронные выставки,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Электронные коллекции,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Виртуальная справка,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Литературная карта,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Полнотекстовые библиографические указатели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34632" y="171516"/>
            <a:ext cx="6485336" cy="609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ru-RU"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dirty="0"/>
              <a:t>Белогорье. Летопись  – региональная полнотекстовая краеведческая БД (Белгородская ГУНБ)</a:t>
            </a: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324600" y="990666"/>
            <a:ext cx="5105400" cy="22287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lang="ru-RU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Структура: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Паспорт области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История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Краеведение: книги и статьи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Белгород на страницах прессы,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Книжные памятники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Календарь знаменательных дат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Полезные ссылки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5252" y="3429001"/>
            <a:ext cx="4904096" cy="31806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87" y="142272"/>
            <a:ext cx="4307139" cy="308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7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1" y="1371600"/>
            <a:ext cx="7263353" cy="4925144"/>
          </a:xfrm>
        </p:spPr>
        <p:txBody>
          <a:bodyPr>
            <a:normAutofit/>
          </a:bodyPr>
          <a:lstStyle/>
          <a:p>
            <a:pPr marL="502920" indent="-457200">
              <a:buAutoNum type="arabicPeriod"/>
            </a:pPr>
            <a:r>
              <a:rPr lang="ru-RU" b="1" dirty="0" smtClean="0"/>
              <a:t>Интерактивные сервисы:</a:t>
            </a:r>
          </a:p>
          <a:p>
            <a:r>
              <a:rPr lang="ru-RU" dirty="0" smtClean="0"/>
              <a:t>Виртуальная справочная служба (справочно-библиографическое обслуживание),</a:t>
            </a:r>
          </a:p>
          <a:p>
            <a:r>
              <a:rPr lang="ru-RU" dirty="0" smtClean="0"/>
              <a:t>Электронные рассылки (групповое и массовое библиографическое информирование),</a:t>
            </a:r>
          </a:p>
          <a:p>
            <a:r>
              <a:rPr lang="ru-RU" i="1" dirty="0" smtClean="0"/>
              <a:t>Сервис индивидуального библиографического информирования,</a:t>
            </a:r>
          </a:p>
          <a:p>
            <a:r>
              <a:rPr lang="ru-RU" dirty="0" smtClean="0"/>
              <a:t>Электронная доставка документов, МБА,</a:t>
            </a:r>
          </a:p>
          <a:p>
            <a:pPr marL="45720" indent="0">
              <a:buNone/>
            </a:pPr>
            <a:r>
              <a:rPr lang="ru-RU" b="1" dirty="0" smtClean="0"/>
              <a:t>5</a:t>
            </a:r>
            <a:r>
              <a:rPr lang="ru-RU" b="1" dirty="0" smtClean="0"/>
              <a:t>. Рекомендательные сервисы</a:t>
            </a:r>
          </a:p>
          <a:p>
            <a:pPr marL="45720" indent="0">
              <a:buNone/>
            </a:pPr>
            <a:r>
              <a:rPr lang="ru-RU" b="1" dirty="0" smtClean="0"/>
              <a:t>6. Коммуникативные сервисы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566a571f4cc9c7e0f1ca5dbb37610088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0600" y="1828800"/>
            <a:ext cx="2861786" cy="18288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11201400" cy="6096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6. </a:t>
            </a:r>
            <a:r>
              <a:rPr lang="ru-RU" sz="2000" dirty="0">
                <a:solidFill>
                  <a:srgbClr val="FF0000"/>
                </a:solidFill>
              </a:rPr>
              <a:t>Виртуализация библиотечно-библиографического обслуживания на основе создания и освоения сервисов и электронных продуктов, организованных на сайте библиотеки</a:t>
            </a:r>
          </a:p>
        </p:txBody>
      </p:sp>
    </p:spTree>
    <p:extLst>
      <p:ext uri="{BB962C8B-B14F-4D97-AF65-F5344CB8AC3E}">
        <p14:creationId xmlns:p14="http://schemas.microsoft.com/office/powerpoint/2010/main" val="31490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484631"/>
            <a:ext cx="5418162" cy="577969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Вопрос 1. Контекст библиотечных преобразований</a:t>
            </a:r>
            <a:endParaRPr lang="ru-RU" sz="3600" dirty="0"/>
          </a:p>
        </p:txBody>
      </p:sp>
      <p:pic>
        <p:nvPicPr>
          <p:cNvPr id="2050" name="Picture 2" descr="https://sun9-44.userapi.com/c857632/v857632211/1d61f4/IscVHIyXMZ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687" y="1393835"/>
            <a:ext cx="4949508" cy="446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5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6670" y="304801"/>
            <a:ext cx="106771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Виртуальные справочные службы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>
                <a:solidFill>
                  <a:srgbClr val="00B0F0"/>
                </a:solidFill>
              </a:rPr>
              <a:t>Универсальные виртуальные справочные службы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670" y="1447801"/>
            <a:ext cx="3666730" cy="268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733800"/>
            <a:ext cx="460811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828" y="1242778"/>
            <a:ext cx="4472584" cy="251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3752933"/>
            <a:ext cx="4540055" cy="255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6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89" y="520243"/>
            <a:ext cx="12188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Профилированные виртуальные справочные службы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396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88" y="5499126"/>
            <a:ext cx="115046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Виртуальная консультация патентоведа (Архангельская ОУНБ),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Times New Roman" pitchFamily="18" charset="0"/>
              </a:rPr>
              <a:t>Скорая помощь библиографа-краеведа  (ГУНБ Красноярского края)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Times New Roman" pitchFamily="18" charset="0"/>
              </a:rPr>
              <a:t>Справочная служба русского языка (Белгородская ГУНБ)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43001"/>
            <a:ext cx="5327288" cy="299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13" y="2507528"/>
            <a:ext cx="5245175" cy="2948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42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257801" y="609601"/>
            <a:ext cx="65341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Спроси предметного библиотекаря + Юридическая консультация (Кемеровская ОНБ)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45798"/>
            <a:ext cx="6737870" cy="378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477" y="3352801"/>
            <a:ext cx="5676075" cy="319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8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457200"/>
            <a:ext cx="11144251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Картотека отказов = Сервис «Нет нужной книги? Предложи книгу библиотеке» (Архангельская ОНБ, Свердловская ОУНБ)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5512" y="38862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832370"/>
            <a:ext cx="4324350" cy="243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1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8004" y="204970"/>
            <a:ext cx="3200400" cy="1140270"/>
          </a:xfrm>
        </p:spPr>
        <p:txBody>
          <a:bodyPr/>
          <a:lstStyle/>
          <a:p>
            <a:r>
              <a:rPr lang="ru-RU" dirty="0" smtClean="0"/>
              <a:t>Издания библиотеки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49640" y="1487606"/>
            <a:ext cx="3200400" cy="5008728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Библиографические пособия (рекомендательные и профессионально-вспомогательные),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Дайджесты,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Фактографические продукты,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Календари знаменательных и памятных дат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42" y="204970"/>
            <a:ext cx="4800600" cy="269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2" y="3693426"/>
            <a:ext cx="47436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83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57912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Библиографические списки, обзоры, путеводители по выставкам, дайджесты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5638800" cy="1219200"/>
          </a:xfrm>
        </p:spPr>
        <p:txBody>
          <a:bodyPr/>
          <a:lstStyle/>
          <a:p>
            <a:pPr algn="ctr"/>
            <a:r>
              <a:rPr lang="ru-RU" dirty="0" smtClean="0"/>
              <a:t>Опыт Белгородской государственной универсальной научной библиотеки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685800"/>
            <a:ext cx="555684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024" y="3333499"/>
            <a:ext cx="4676776" cy="2629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1" y="4457699"/>
            <a:ext cx="3796409" cy="213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67201"/>
            <a:ext cx="4135240" cy="232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66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0885" y="246797"/>
            <a:ext cx="5333999" cy="5857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Электронные выставки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898" y="1501254"/>
            <a:ext cx="7710985" cy="1851546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Раскрытие отдельных коллекций библиотеки,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Новые поступления,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Тематические подборки и т.д.</a:t>
            </a:r>
          </a:p>
          <a:p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982" y="3352800"/>
            <a:ext cx="5421312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90" y="3406203"/>
            <a:ext cx="5231342" cy="294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4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558" y="1447800"/>
            <a:ext cx="745167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Проекты поддержки и продвижения чтения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1" y="2362200"/>
            <a:ext cx="7625686" cy="4311555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Литературные  рейтинги,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Тематические библиографические пособия (указатели, списки, обзоры, …),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Рекомендательные списки новинок художественной и отраслевой литературы,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Интервью о читательской биографии успешных людей,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Организация читательский коммуникаций и рекомендаций,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Электронные выставки,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Экспертиза современного литературного процесса,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Библиографическая периодика (журнал, блог…)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1" y="247471"/>
            <a:ext cx="7881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7. </a:t>
            </a:r>
            <a:r>
              <a:rPr lang="ru-RU" dirty="0">
                <a:solidFill>
                  <a:srgbClr val="FF0000"/>
                </a:solidFill>
              </a:rPr>
              <a:t>Направление экспертизы документального потока дополняется необходимостью </a:t>
            </a:r>
            <a:r>
              <a:rPr lang="ru-RU" dirty="0" smtClean="0">
                <a:solidFill>
                  <a:srgbClr val="FF0000"/>
                </a:solidFill>
              </a:rPr>
              <a:t>экспортировать </a:t>
            </a:r>
            <a:r>
              <a:rPr lang="ru-RU" dirty="0">
                <a:solidFill>
                  <a:srgbClr val="FF0000"/>
                </a:solidFill>
              </a:rPr>
              <a:t>коммерческие полнотекстовые и библиографические ресурсы и сетевой контент</a:t>
            </a:r>
          </a:p>
        </p:txBody>
      </p:sp>
      <p:pic>
        <p:nvPicPr>
          <p:cNvPr id="8" name="Picture 11" descr="002_bikov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6737">
            <a:off x="9920639" y="190870"/>
            <a:ext cx="1855122" cy="2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prochtenie1-2-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447" y="1645953"/>
            <a:ext cx="1885159" cy="254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Cover_N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9461">
            <a:off x="9916462" y="3607104"/>
            <a:ext cx="1825219" cy="236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04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077" y="168705"/>
            <a:ext cx="931277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8. Путеводители по ресурсам Интернет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476033" y="6261100"/>
            <a:ext cx="4587874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lang="ru-RU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dirty="0"/>
              <a:t>Полезные ссылки ОНУБ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" y="830461"/>
            <a:ext cx="11839225" cy="5887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74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277" y="238972"/>
            <a:ext cx="11641541" cy="16093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Перспективные </a:t>
            </a:r>
            <a:r>
              <a:rPr lang="ru-RU" dirty="0" smtClean="0"/>
              <a:t>направления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2121408"/>
            <a:ext cx="10931856" cy="4388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1) Ведение групп в социальных сетях </a:t>
            </a:r>
            <a:r>
              <a:rPr lang="ru-RU" dirty="0" smtClean="0"/>
              <a:t>с целью:</a:t>
            </a:r>
          </a:p>
          <a:p>
            <a:r>
              <a:rPr lang="ru-RU" dirty="0" smtClean="0"/>
              <a:t>экспертизы художественной литературы, </a:t>
            </a:r>
          </a:p>
          <a:p>
            <a:r>
              <a:rPr lang="ru-RU" dirty="0" smtClean="0"/>
              <a:t>продвижения библиографической деятельности,</a:t>
            </a:r>
          </a:p>
          <a:p>
            <a:r>
              <a:rPr lang="ru-RU" dirty="0" smtClean="0"/>
              <a:t>организации библиографических услуг (виртуальной справки, библиографического информирования, консультаций по поиску информации и т.д.),</a:t>
            </a:r>
          </a:p>
          <a:p>
            <a:r>
              <a:rPr lang="ru-RU" dirty="0" smtClean="0"/>
              <a:t>информационное обеспечение краеведения,</a:t>
            </a:r>
          </a:p>
          <a:p>
            <a:r>
              <a:rPr lang="ru-RU" dirty="0" smtClean="0"/>
              <a:t>информационное обеспечение жизнедеятельности пользователей;</a:t>
            </a:r>
          </a:p>
          <a:p>
            <a:pPr marL="0" indent="0">
              <a:buNone/>
            </a:pPr>
            <a:r>
              <a:rPr lang="ru-RU" b="1" dirty="0" smtClean="0"/>
              <a:t>2) Ведение разделов официального библиотечного сайта </a:t>
            </a:r>
            <a:r>
              <a:rPr lang="ru-RU" dirty="0" smtClean="0"/>
              <a:t>(связанных с предоставляемыми продуктами и услугами и тематических ресурсов);</a:t>
            </a:r>
          </a:p>
          <a:p>
            <a:pPr marL="0" indent="0">
              <a:buNone/>
            </a:pPr>
            <a:r>
              <a:rPr lang="ru-RU" b="1" dirty="0" smtClean="0"/>
              <a:t>3) Формирование и развитие тематических краеведческих ресурсов </a:t>
            </a:r>
            <a:r>
              <a:rPr lang="ru-RU" dirty="0" smtClean="0"/>
              <a:t>или ресурсов по актуальным темам для молодежной аудитории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3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558" y="332656"/>
            <a:ext cx="11327642" cy="698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Кризис как точка бифуркации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9558" y="1196752"/>
            <a:ext cx="7697338" cy="52783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Кризис:</a:t>
            </a:r>
          </a:p>
          <a:p>
            <a:r>
              <a:rPr lang="ru-RU" dirty="0" smtClean="0"/>
              <a:t>Комплектования,</a:t>
            </a:r>
          </a:p>
          <a:p>
            <a:r>
              <a:rPr lang="ru-RU" dirty="0" smtClean="0"/>
              <a:t>Чтения,</a:t>
            </a:r>
          </a:p>
          <a:p>
            <a:r>
              <a:rPr lang="ru-RU" dirty="0" smtClean="0"/>
              <a:t>Финансирования,</a:t>
            </a:r>
          </a:p>
          <a:p>
            <a:r>
              <a:rPr lang="ru-RU" dirty="0" smtClean="0"/>
              <a:t>Библиотечных кадров,</a:t>
            </a:r>
          </a:p>
          <a:p>
            <a:r>
              <a:rPr lang="ru-RU" dirty="0" smtClean="0"/>
              <a:t>Материально-технической базы и т.д.</a:t>
            </a:r>
          </a:p>
          <a:p>
            <a:pPr>
              <a:buNone/>
            </a:pPr>
            <a:r>
              <a:rPr lang="ru-RU" b="1" dirty="0" smtClean="0"/>
              <a:t>Итог: снижение социальной востребованности библиотеки</a:t>
            </a:r>
          </a:p>
          <a:p>
            <a:pPr>
              <a:buNone/>
            </a:pPr>
            <a:r>
              <a:rPr lang="ru-RU" dirty="0" smtClean="0"/>
              <a:t>Возможности:</a:t>
            </a:r>
          </a:p>
          <a:p>
            <a:r>
              <a:rPr lang="ru-RU" dirty="0" smtClean="0"/>
              <a:t>Технологического преобразования,</a:t>
            </a:r>
          </a:p>
          <a:p>
            <a:r>
              <a:rPr lang="ru-RU" dirty="0" smtClean="0"/>
              <a:t>Поиска новых моделей обслуживания,</a:t>
            </a:r>
          </a:p>
          <a:p>
            <a:r>
              <a:rPr lang="ru-RU" dirty="0" smtClean="0"/>
              <a:t>Изменение идеологии обслуживания и т.д.</a:t>
            </a:r>
          </a:p>
          <a:p>
            <a:pPr>
              <a:buNone/>
            </a:pPr>
            <a:r>
              <a:rPr lang="ru-RU" b="1" dirty="0" smtClean="0"/>
              <a:t>Итог: инновационные форматы обслуживания, методы деятельности, библиотечного пространства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avatars.mds.yandex.net/get-zen_doc/1811900/pub_5d9c3ab0e882c300b2f7b5d4_5d9c3afee6e8ef00b107b62b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896" y="1538749"/>
            <a:ext cx="3389194" cy="213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ld2.library.ru/3/focus/img/kth/kth_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896" y="3835936"/>
            <a:ext cx="3389194" cy="226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489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3" y="163773"/>
            <a:ext cx="11341289" cy="125258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Проблемы деятельности </a:t>
            </a:r>
            <a:r>
              <a:rPr lang="ru-RU" sz="3600" smtClean="0"/>
              <a:t>библиотек </a:t>
            </a:r>
            <a:br>
              <a:rPr lang="ru-RU" sz="3600" smtClean="0"/>
            </a:br>
            <a:r>
              <a:rPr lang="ru-RU" sz="3600" smtClean="0"/>
              <a:t>в медиасреде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9434" y="1910687"/>
            <a:ext cx="5144524" cy="457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 Нехватка финансирования на реализацию проектных инициатив,</a:t>
            </a:r>
          </a:p>
          <a:p>
            <a:pPr marL="0" indent="0">
              <a:buNone/>
            </a:pPr>
            <a:r>
              <a:rPr lang="ru-RU" dirty="0" smtClean="0"/>
              <a:t>2) Отсутствие процедуры оценки эффективности результатов деятельности,</a:t>
            </a:r>
          </a:p>
          <a:p>
            <a:pPr marL="0" indent="0">
              <a:buNone/>
            </a:pPr>
            <a:r>
              <a:rPr lang="ru-RU" dirty="0" smtClean="0"/>
              <a:t>3) Отсутствие научно-практических исследований, выступающих основой разработки новых услуг и исследований, направленных на изучение структуры информационных потребностей пользователей,</a:t>
            </a:r>
          </a:p>
          <a:p>
            <a:pPr marL="0" indent="0">
              <a:buNone/>
            </a:pPr>
            <a:r>
              <a:rPr lang="ru-RU" dirty="0" smtClean="0"/>
              <a:t>4) Нехватка ресурсов (в </a:t>
            </a:r>
            <a:r>
              <a:rPr lang="ru-RU" dirty="0" err="1" smtClean="0"/>
              <a:t>т.ч</a:t>
            </a:r>
            <a:r>
              <a:rPr lang="ru-RU" dirty="0" smtClean="0"/>
              <a:t>. кадровых) на реализацию крупных и значимых проектов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4349" y="2006221"/>
            <a:ext cx="4989350" cy="4321221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dirty="0" smtClean="0"/>
              <a:t>Усиление проектной деятельности,</a:t>
            </a:r>
          </a:p>
          <a:p>
            <a:pPr marL="457200" indent="-457200">
              <a:buAutoNum type="arabicParenR"/>
            </a:pPr>
            <a:r>
              <a:rPr lang="ru-RU" dirty="0" smtClean="0"/>
              <a:t>Разработка системы менеджмента качества применительно к процессам и результатам деятельности,</a:t>
            </a:r>
          </a:p>
          <a:p>
            <a:pPr marL="457200" indent="-457200">
              <a:buAutoNum type="arabicParenR"/>
            </a:pPr>
            <a:r>
              <a:rPr lang="ru-RU" dirty="0" smtClean="0"/>
              <a:t>Организация </a:t>
            </a:r>
            <a:r>
              <a:rPr lang="ru-RU" dirty="0" err="1" smtClean="0"/>
              <a:t>предпроектных</a:t>
            </a:r>
            <a:r>
              <a:rPr lang="ru-RU" dirty="0" smtClean="0"/>
              <a:t> исследований и мониторинг содержания информационных потребностей пользователей,</a:t>
            </a:r>
          </a:p>
          <a:p>
            <a:pPr marL="457200" indent="-457200">
              <a:buAutoNum type="arabicParenR"/>
            </a:pPr>
            <a:r>
              <a:rPr lang="ru-RU" dirty="0" smtClean="0"/>
              <a:t>Развитие социального партнерства в интересах проектов и инициатив, освоение сетевых информационных ресурсов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553957" y="2043511"/>
            <a:ext cx="805218" cy="409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53957" y="3080093"/>
            <a:ext cx="805218" cy="409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553957" y="4078800"/>
            <a:ext cx="805218" cy="409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553957" y="5280743"/>
            <a:ext cx="805218" cy="409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0490" y="846161"/>
            <a:ext cx="11319952" cy="502237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/>
              <a:t>Благодарю за внимание!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Матвеева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Юрьевна, </a:t>
            </a:r>
            <a:r>
              <a:rPr lang="en-US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8-922-69-82-711,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mir2106@mail.ru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ВК: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vk.com/id311491971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«Современная библиотека» ВК: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https://vk.com/club194749859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Особенности положения вузовской библиотеки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756848"/>
            <a:ext cx="10058400" cy="3415352"/>
          </a:xfrm>
        </p:spPr>
        <p:txBody>
          <a:bodyPr/>
          <a:lstStyle/>
          <a:p>
            <a:r>
              <a:rPr lang="ru-RU" dirty="0" smtClean="0"/>
              <a:t>1. Нормативное регулирование статуса вузовской библиотеки,</a:t>
            </a:r>
          </a:p>
          <a:p>
            <a:r>
              <a:rPr lang="ru-RU" dirty="0" smtClean="0"/>
              <a:t>2. </a:t>
            </a:r>
            <a:r>
              <a:rPr lang="ru-RU" dirty="0"/>
              <a:t>Сформулированы точные требования к деятельности вузовской библиотеки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3. </a:t>
            </a:r>
            <a:r>
              <a:rPr lang="ru-RU" dirty="0"/>
              <a:t>Четко выраженная миссия вузовской библиотеки,</a:t>
            </a:r>
            <a:endParaRPr lang="ru-RU" dirty="0" smtClean="0"/>
          </a:p>
          <a:p>
            <a:r>
              <a:rPr lang="ru-RU" dirty="0" smtClean="0"/>
              <a:t>4. Основная функция библиотеки – информационная,</a:t>
            </a:r>
          </a:p>
          <a:p>
            <a:r>
              <a:rPr lang="ru-RU" dirty="0" smtClean="0"/>
              <a:t>5. Ориентация вузовских библиотек на </a:t>
            </a:r>
            <a:r>
              <a:rPr lang="ru-RU" dirty="0" err="1" smtClean="0"/>
              <a:t>цифровизацию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6. Стабильная структура информационных потребностей конкретной аудитории.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356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484632"/>
            <a:ext cx="10705167" cy="1030269"/>
          </a:xfrm>
        </p:spPr>
        <p:txBody>
          <a:bodyPr/>
          <a:lstStyle/>
          <a:p>
            <a:pPr algn="ctr"/>
            <a:r>
              <a:rPr lang="ru-RU" dirty="0" smtClean="0"/>
              <a:t>Вопросы?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2202" y="1705972"/>
            <a:ext cx="8766923" cy="1364776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Традиционная или электронная библиотека?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Реальное или виртуальное обслуживание?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Доминирование коммуникативной или сервисной функции?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332" y="3491521"/>
            <a:ext cx="6742857" cy="2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7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3582" y="548680"/>
            <a:ext cx="10658902" cy="3368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Выбор модели библиотечного  обслуживания молодежи влечет за собой  создание стратегии, включающей определение:</a:t>
            </a:r>
          </a:p>
          <a:p>
            <a:r>
              <a:rPr lang="ru-RU" dirty="0" smtClean="0"/>
              <a:t>Организации библиотечной деятельности,</a:t>
            </a:r>
          </a:p>
          <a:p>
            <a:r>
              <a:rPr lang="ru-RU" dirty="0" smtClean="0"/>
              <a:t>Форм и методов работы (ассортимента библиотечных продуктов и услуг),</a:t>
            </a:r>
          </a:p>
          <a:p>
            <a:r>
              <a:rPr lang="ru-RU" dirty="0" smtClean="0"/>
              <a:t>Характера взаимодействия между пользователем и специалистом библиотеки,</a:t>
            </a:r>
          </a:p>
          <a:p>
            <a:r>
              <a:rPr lang="ru-RU" dirty="0" smtClean="0"/>
              <a:t>Технологии библиотечной деятельности,</a:t>
            </a:r>
          </a:p>
          <a:p>
            <a:r>
              <a:rPr lang="ru-RU" dirty="0" smtClean="0"/>
              <a:t>Выбора приоритетов финансирования,</a:t>
            </a:r>
          </a:p>
          <a:p>
            <a:r>
              <a:rPr lang="ru-RU" dirty="0" smtClean="0"/>
              <a:t>Изменения штатного состава библиотеки и требований к квалификации специалистов.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134" y="3916907"/>
            <a:ext cx="6647619" cy="27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3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002974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Предпосылки формирования модели </a:t>
            </a:r>
            <a:r>
              <a:rPr lang="ru-RU" sz="2800" dirty="0" smtClean="0"/>
              <a:t>электронного </a:t>
            </a:r>
            <a:r>
              <a:rPr lang="ru-RU" sz="2800" dirty="0"/>
              <a:t>обслуживания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1233" y="1992573"/>
            <a:ext cx="5522021" cy="427516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Автоматизация технологии и освоение «</a:t>
            </a:r>
            <a:r>
              <a:rPr lang="ru-RU" dirty="0" err="1" smtClean="0"/>
              <a:t>внебиблиотечных</a:t>
            </a:r>
            <a:r>
              <a:rPr lang="ru-RU" dirty="0" smtClean="0"/>
              <a:t>» технологий библиотеками,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Виртуализация социального пространства молодых как характеристика их поведения,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Изменение образа жизни молодежи, их высокая занятость,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Отток читателей из библиотек и поиск новых форматов библиотечного обслуживания в поисках смысла и показателей  деятельности,</a:t>
            </a:r>
          </a:p>
          <a:p>
            <a:pPr marL="514350" indent="-514350">
              <a:buAutoNum type="arabicPeriod"/>
            </a:pPr>
            <a:r>
              <a:rPr lang="ru-RU" dirty="0" smtClean="0"/>
              <a:t>Формирование новых требований к качеству библиотечного сервиса,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Пандемия!!!!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2191" y="1824192"/>
            <a:ext cx="4952381" cy="386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68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4456554"/>
              </p:ext>
            </p:extLst>
          </p:nvPr>
        </p:nvGraphicFramePr>
        <p:xfrm>
          <a:off x="217988" y="1265422"/>
          <a:ext cx="7776864" cy="306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75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Тип библиотеки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Библиотечные процессы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Библиотечные продукты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Бумажная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Ручная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Бумажные</a:t>
                      </a:r>
                    </a:p>
                  </a:txBody>
                  <a:tcPr marL="68580" marR="68580" marT="0" marB="0"/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Автоматизированная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Автоматизированная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Бумажные</a:t>
                      </a:r>
                    </a:p>
                  </a:txBody>
                  <a:tcPr marL="68580" marR="68580" marT="0" marB="0"/>
                </a:tc>
              </a:tr>
              <a:tr h="75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Электронная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Автоматизированная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Электронные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90096" y="269823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Типы библиотек по технологическому основанию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133" y="2333767"/>
            <a:ext cx="3700833" cy="21534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133" y="269823"/>
            <a:ext cx="3700833" cy="1991199"/>
          </a:xfrm>
          <a:prstGeom prst="rect">
            <a:avLst/>
          </a:prstGeom>
        </p:spPr>
      </p:pic>
      <p:pic>
        <p:nvPicPr>
          <p:cNvPr id="2050" name="Picture 2" descr="https://labuda.blog/wp-content/uploads/2020/05/4cd2d2d5d8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132" y="4559958"/>
            <a:ext cx="3700833" cy="215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>
          <a:xfrm>
            <a:off x="268836" y="4690515"/>
            <a:ext cx="7728752" cy="189362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Под электронным библиотечным сервисом мы понимаем </a:t>
            </a:r>
            <a:r>
              <a:rPr lang="ru-RU" b="1" dirty="0" smtClean="0"/>
              <a:t>профессиональную сферу деятельности, направленную на удовлетворение информационных потребностей пользователя библиотеки путем оказания услуг, организованных посредством использования дистанционных компьютерных технологий.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127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081" y="1268760"/>
            <a:ext cx="10686197" cy="5256584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Усиление социального партнерства,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Активизация инновационного потенциала сотрудников библиотеки,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Изменение качества библиотечного сервиса и ассортиментной политики,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 err="1"/>
              <a:t>Персонализация</a:t>
            </a:r>
            <a:r>
              <a:rPr lang="ru-RU" sz="2200" dirty="0"/>
              <a:t> обслуживания,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Увеличение требований к организации библиотечного пространства,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Повышение роли автоматизации и внедрения НИТ,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 err="1"/>
              <a:t>Интелектуализация</a:t>
            </a:r>
            <a:r>
              <a:rPr lang="ru-RU" sz="2200" dirty="0"/>
              <a:t> библиотечного труда,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 err="1"/>
              <a:t>Технологизация</a:t>
            </a:r>
            <a:r>
              <a:rPr lang="ru-RU" sz="2200" dirty="0"/>
              <a:t> библиотечных процессов,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200" dirty="0"/>
              <a:t>Ориентирование на пользователя (любовь к пользователю)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58599" y="404664"/>
            <a:ext cx="98721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Тактические решения по введению сервисного подхода</a:t>
            </a:r>
          </a:p>
        </p:txBody>
      </p:sp>
    </p:spTree>
    <p:extLst>
      <p:ext uri="{BB962C8B-B14F-4D97-AF65-F5344CB8AC3E}">
        <p14:creationId xmlns:p14="http://schemas.microsoft.com/office/powerpoint/2010/main" val="1807458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21474836470000000000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Microsoft JhengHei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21474836470000000000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1167</Words>
  <Application>Microsoft Office PowerPoint</Application>
  <PresentationFormat>Широкоэкранный</PresentationFormat>
  <Paragraphs>199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Научные Библиотеки  в медийной среде:  приоритеты, продукты, сервисы</vt:lpstr>
      <vt:lpstr>Вопрос 1. Контекст библиотечных преобразований</vt:lpstr>
      <vt:lpstr>Кризис как точка бифуркации </vt:lpstr>
      <vt:lpstr>Особенности положения вузовской библиотеки</vt:lpstr>
      <vt:lpstr>Вопросы?</vt:lpstr>
      <vt:lpstr>Презентация PowerPoint</vt:lpstr>
      <vt:lpstr>Предпосылки формирования модели электронного обслуживания</vt:lpstr>
      <vt:lpstr>Презентация PowerPoint</vt:lpstr>
      <vt:lpstr>Презентация PowerPoint</vt:lpstr>
      <vt:lpstr>Вопрос 2. Медийные Инициативы научных библиотек</vt:lpstr>
      <vt:lpstr>1. Интеграция библиографического обслуживания с документным (посредством работы с ПБД, ЭБС, электронными библиотеками и др.)</vt:lpstr>
      <vt:lpstr>Презентация PowerPoint</vt:lpstr>
      <vt:lpstr>Презентация PowerPoint</vt:lpstr>
      <vt:lpstr>3. Формирование электронных библиотек  Электронная библиотека – автоматизированная библиотека в которой информация и документы находятся в электронной форме</vt:lpstr>
      <vt:lpstr>4. Формирование электронных коллекций документов Коллекция – часть фонда, выделенная по заданному признаку</vt:lpstr>
      <vt:lpstr>Краеведческие базы данных</vt:lpstr>
      <vt:lpstr>Презентация PowerPoint</vt:lpstr>
      <vt:lpstr>Электронные ресурсы Алтая (ЭРА) –  краеведческий портал Алтайской КУНБ</vt:lpstr>
      <vt:lpstr>6. Виртуализация библиотечно-библиографического обслуживания на основе создания и освоения сервисов и электронных продуктов, организованных на сайте библиотеки</vt:lpstr>
      <vt:lpstr>Презентация PowerPoint</vt:lpstr>
      <vt:lpstr>Презентация PowerPoint</vt:lpstr>
      <vt:lpstr>Презентация PowerPoint</vt:lpstr>
      <vt:lpstr>Картотека отказов = Сервис «Нет нужной книги? Предложи книгу библиотеке» (Архангельская ОНБ, Свердловская ОУНБ)</vt:lpstr>
      <vt:lpstr>Издания библиотеки</vt:lpstr>
      <vt:lpstr>Библиографические списки, обзоры, путеводители по выставкам, дайджесты</vt:lpstr>
      <vt:lpstr>Электронные выставки</vt:lpstr>
      <vt:lpstr>Проекты поддержки и продвижения чтения</vt:lpstr>
      <vt:lpstr>8. Путеводители по ресурсам Интернет</vt:lpstr>
      <vt:lpstr>Перспективные направления</vt:lpstr>
      <vt:lpstr>Проблемы деятельности библиотек  в медиасреде</vt:lpstr>
      <vt:lpstr>Благодарю за внимание!  Матвеева Ирина Юрьевна,  8-922-69-82-711, mir2106@mail.ru  ВК: https://vk.com/id311491971  Проект «Современная библиотека» ВК: https://vk.com/club194749859 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Пользователь Windows</cp:lastModifiedBy>
  <cp:revision>160</cp:revision>
  <cp:lastPrinted>2020-11-19T09:42:48Z</cp:lastPrinted>
  <dcterms:created xsi:type="dcterms:W3CDTF">2016-12-07T18:37:47Z</dcterms:created>
  <dcterms:modified xsi:type="dcterms:W3CDTF">2020-12-09T15:07:17Z</dcterms:modified>
  <cp:version>0906.0100.01</cp:version>
</cp:coreProperties>
</file>