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 bookmarkIdSeed="3">
  <p:sldMasterIdLst>
    <p:sldMasterId id="214748365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10" r:id="rId3"/>
    <p:sldId id="313" r:id="rId4"/>
    <p:sldId id="314" r:id="rId5"/>
    <p:sldId id="315" r:id="rId6"/>
    <p:sldId id="312" r:id="rId7"/>
    <p:sldId id="317" r:id="rId8"/>
    <p:sldId id="318" r:id="rId9"/>
    <p:sldId id="324" r:id="rId10"/>
    <p:sldId id="322" r:id="rId11"/>
    <p:sldId id="319" r:id="rId12"/>
    <p:sldId id="321" r:id="rId13"/>
    <p:sldId id="326" r:id="rId14"/>
    <p:sldId id="323" r:id="rId15"/>
    <p:sldId id="325" r:id="rId16"/>
    <p:sldId id="316" r:id="rId17"/>
    <p:sldId id="320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mbria Math" panose="02040503050406030204" pitchFamily="18" charset="0"/>
      <p:regular r:id="rId25"/>
    </p:embeddedFont>
    <p:embeddedFont>
      <p:font typeface="Roboto Slab" panose="020B0604020202020204" charset="0"/>
      <p:regular r:id="rId26"/>
      <p:bold r:id="rId27"/>
    </p:embeddedFont>
    <p:embeddedFont>
      <p:font typeface="Source Sans Pro" panose="020B0503030403020204" pitchFamily="3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3ECFCF9-EB90-4EA4-BA1D-B0166F391BF1}">
  <a:tblStyle styleId="{83ECFCF9-EB90-4EA4-BA1D-B0166F391BF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E74B0BC-8218-4BC4-B384-D648047DA53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94660"/>
  </p:normalViewPr>
  <p:slideViewPr>
    <p:cSldViewPr snapToGrid="0">
      <p:cViewPr varScale="1">
        <p:scale>
          <a:sx n="59" d="100"/>
          <a:sy n="59" d="100"/>
        </p:scale>
        <p:origin x="99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37" d="100"/>
          <a:sy n="37" d="100"/>
        </p:scale>
        <p:origin x="2362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684565617454876"/>
          <c:y val="6.5559799500581689E-2"/>
          <c:w val="0.64588825083578694"/>
          <c:h val="0.79617894774879283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Sheet1!$A$1:$AC$1</c:f>
              <c:numCache>
                <c:formatCode>General</c:formatCod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numCache>
            </c:numRef>
          </c:xVal>
          <c:yVal>
            <c:numRef>
              <c:f>Sheet1!$A$3:$AC$3</c:f>
              <c:numCache>
                <c:formatCode>#\ ###\ ##0;\-#\ ###\ ##0;\-</c:formatCode>
                <c:ptCount val="29"/>
                <c:pt idx="0">
                  <c:v>20516.043089999999</c:v>
                </c:pt>
                <c:pt idx="1">
                  <c:v>20640.479090000001</c:v>
                </c:pt>
                <c:pt idx="2">
                  <c:v>20580.82028</c:v>
                </c:pt>
                <c:pt idx="3">
                  <c:v>20698.46673</c:v>
                </c:pt>
                <c:pt idx="4">
                  <c:v>20798.570469999999</c:v>
                </c:pt>
                <c:pt idx="5">
                  <c:v>21372.500359999998</c:v>
                </c:pt>
                <c:pt idx="6">
                  <c:v>21824.551350000002</c:v>
                </c:pt>
                <c:pt idx="7">
                  <c:v>22218.764469999998</c:v>
                </c:pt>
                <c:pt idx="8">
                  <c:v>22394.399229999999</c:v>
                </c:pt>
                <c:pt idx="9">
                  <c:v>22531.847020000001</c:v>
                </c:pt>
                <c:pt idx="10">
                  <c:v>23241.21473</c:v>
                </c:pt>
                <c:pt idx="11">
                  <c:v>23591.434929999999</c:v>
                </c:pt>
                <c:pt idx="12">
                  <c:v>23926.82562</c:v>
                </c:pt>
                <c:pt idx="13">
                  <c:v>24959.570619999999</c:v>
                </c:pt>
                <c:pt idx="14">
                  <c:v>26133.448270000001</c:v>
                </c:pt>
                <c:pt idx="15">
                  <c:v>27077.99206</c:v>
                </c:pt>
                <c:pt idx="16">
                  <c:v>27942.29248</c:v>
                </c:pt>
                <c:pt idx="17">
                  <c:v>28989.29783</c:v>
                </c:pt>
                <c:pt idx="18">
                  <c:v>29209.367579999998</c:v>
                </c:pt>
                <c:pt idx="19">
                  <c:v>28792.054769999999</c:v>
                </c:pt>
                <c:pt idx="20">
                  <c:v>30582.363499999999</c:v>
                </c:pt>
                <c:pt idx="21">
                  <c:v>31459.469819999998</c:v>
                </c:pt>
                <c:pt idx="22">
                  <c:v>31805.959480000001</c:v>
                </c:pt>
                <c:pt idx="23">
                  <c:v>32370.66101</c:v>
                </c:pt>
                <c:pt idx="24">
                  <c:v>32388.57345</c:v>
                </c:pt>
                <c:pt idx="25">
                  <c:v>32365.537560000001</c:v>
                </c:pt>
                <c:pt idx="26">
                  <c:v>32374.686519999999</c:v>
                </c:pt>
                <c:pt idx="27">
                  <c:v>32837.419860000002</c:v>
                </c:pt>
                <c:pt idx="28">
                  <c:v>33513.25301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B8E-40C9-8C25-A60E836817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1189264"/>
        <c:axId val="591189592"/>
      </c:scatterChart>
      <c:valAx>
        <c:axId val="5911892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91189592"/>
        <c:crosses val="autoZero"/>
        <c:crossBetween val="midCat"/>
      </c:valAx>
      <c:valAx>
        <c:axId val="591189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Mt of CO</a:t>
                </a:r>
                <a:r>
                  <a:rPr lang="en-GB" baseline="-25000"/>
                  <a:t>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#\ ###\ ##0;\-#\ ###\ ##0;\-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911892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B68E23-993C-4D74-A905-8F4428852513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2AF5FBB2-B5F3-4A58-83CF-B0C1C57C8485}">
      <dgm:prSet phldrT="[Text]"/>
      <dgm:spPr/>
      <dgm:t>
        <a:bodyPr/>
        <a:lstStyle/>
        <a:p>
          <a:r>
            <a:rPr lang="en-US" b="1">
              <a:solidFill>
                <a:srgbClr val="FFFF00"/>
              </a:solidFill>
            </a:rPr>
            <a:t>economy</a:t>
          </a:r>
          <a:endParaRPr lang="ru-RU" b="1" dirty="0">
            <a:solidFill>
              <a:srgbClr val="FFFF00"/>
            </a:solidFill>
          </a:endParaRPr>
        </a:p>
      </dgm:t>
    </dgm:pt>
    <dgm:pt modelId="{645C1FDE-1218-49E8-B105-E88BE9F60498}" type="parTrans" cxnId="{83C3EE8F-4149-4740-ADA7-B631F07E7045}">
      <dgm:prSet/>
      <dgm:spPr/>
      <dgm:t>
        <a:bodyPr/>
        <a:lstStyle/>
        <a:p>
          <a:endParaRPr lang="ru-RU"/>
        </a:p>
      </dgm:t>
    </dgm:pt>
    <dgm:pt modelId="{6D3CFD1A-1F32-4266-A4F7-AA2B3961EADC}" type="sibTrans" cxnId="{83C3EE8F-4149-4740-ADA7-B631F07E7045}">
      <dgm:prSet/>
      <dgm:spPr/>
      <dgm:t>
        <a:bodyPr/>
        <a:lstStyle/>
        <a:p>
          <a:endParaRPr lang="ru-RU"/>
        </a:p>
      </dgm:t>
    </dgm:pt>
    <dgm:pt modelId="{D10816AF-45CB-4472-A037-D6E49FBC03CF}">
      <dgm:prSet phldrT="[Text]" custT="1"/>
      <dgm:spPr/>
      <dgm:t>
        <a:bodyPr/>
        <a:lstStyle/>
        <a:p>
          <a:r>
            <a:rPr lang="en-US" sz="1200" b="1">
              <a:solidFill>
                <a:srgbClr val="FFFF00"/>
              </a:solidFill>
            </a:rPr>
            <a:t>society</a:t>
          </a:r>
          <a:endParaRPr lang="ru-RU" sz="1200" b="1" dirty="0">
            <a:solidFill>
              <a:srgbClr val="FFFF00"/>
            </a:solidFill>
          </a:endParaRPr>
        </a:p>
      </dgm:t>
    </dgm:pt>
    <dgm:pt modelId="{6E03D6BE-7812-4A7F-B3D0-6662F933BCEA}" type="parTrans" cxnId="{C1F92C30-F64F-4116-886D-8D8C45368F92}">
      <dgm:prSet/>
      <dgm:spPr/>
      <dgm:t>
        <a:bodyPr/>
        <a:lstStyle/>
        <a:p>
          <a:endParaRPr lang="ru-RU"/>
        </a:p>
      </dgm:t>
    </dgm:pt>
    <dgm:pt modelId="{16FC3CF4-5B8D-4623-B993-0837D0FE0133}" type="sibTrans" cxnId="{C1F92C30-F64F-4116-886D-8D8C45368F92}">
      <dgm:prSet/>
      <dgm:spPr/>
      <dgm:t>
        <a:bodyPr/>
        <a:lstStyle/>
        <a:p>
          <a:endParaRPr lang="ru-RU"/>
        </a:p>
      </dgm:t>
    </dgm:pt>
    <dgm:pt modelId="{F6BF9FC3-7A44-4F5F-8AAA-2ADCE1948E4B}">
      <dgm:prSet phldrT="[Text]" custT="1"/>
      <dgm:spPr/>
      <dgm:t>
        <a:bodyPr/>
        <a:lstStyle/>
        <a:p>
          <a:r>
            <a:rPr lang="en-US" sz="1100" b="1">
              <a:solidFill>
                <a:srgbClr val="FFFF00"/>
              </a:solidFill>
            </a:rPr>
            <a:t>environment </a:t>
          </a:r>
          <a:endParaRPr lang="ru-RU" sz="1100" b="1" dirty="0">
            <a:solidFill>
              <a:srgbClr val="FFFF00"/>
            </a:solidFill>
          </a:endParaRPr>
        </a:p>
      </dgm:t>
    </dgm:pt>
    <dgm:pt modelId="{7F215A04-4C7E-42E3-81E0-78DECF71CA3D}" type="parTrans" cxnId="{CD66EF16-793A-4B32-8650-E3D427FC5698}">
      <dgm:prSet/>
      <dgm:spPr/>
      <dgm:t>
        <a:bodyPr/>
        <a:lstStyle/>
        <a:p>
          <a:endParaRPr lang="ru-RU"/>
        </a:p>
      </dgm:t>
    </dgm:pt>
    <dgm:pt modelId="{4FA21EE8-DD1C-4D9A-B5CF-CD668017BB79}" type="sibTrans" cxnId="{CD66EF16-793A-4B32-8650-E3D427FC5698}">
      <dgm:prSet/>
      <dgm:spPr/>
      <dgm:t>
        <a:bodyPr/>
        <a:lstStyle/>
        <a:p>
          <a:endParaRPr lang="ru-RU"/>
        </a:p>
      </dgm:t>
    </dgm:pt>
    <dgm:pt modelId="{4D9F050A-116A-459D-A822-B1D6AC408D01}" type="pres">
      <dgm:prSet presAssocID="{FCB68E23-993C-4D74-A905-8F442885251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2F5C670-506B-4CFE-888F-298F073F5857}" type="pres">
      <dgm:prSet presAssocID="{2AF5FBB2-B5F3-4A58-83CF-B0C1C57C8485}" presName="gear1" presStyleLbl="node1" presStyleIdx="0" presStyleCnt="3" custLinFactNeighborX="-2296" custLinFactNeighborY="-165">
        <dgm:presLayoutVars>
          <dgm:chMax val="1"/>
          <dgm:bulletEnabled val="1"/>
        </dgm:presLayoutVars>
      </dgm:prSet>
      <dgm:spPr/>
    </dgm:pt>
    <dgm:pt modelId="{D939EDD2-8BC4-40C5-AB5E-CEDEE31EAA0E}" type="pres">
      <dgm:prSet presAssocID="{2AF5FBB2-B5F3-4A58-83CF-B0C1C57C8485}" presName="gear1srcNode" presStyleLbl="node1" presStyleIdx="0" presStyleCnt="3"/>
      <dgm:spPr/>
    </dgm:pt>
    <dgm:pt modelId="{1E026589-D7B3-4668-827D-3ADFA0C38E33}" type="pres">
      <dgm:prSet presAssocID="{2AF5FBB2-B5F3-4A58-83CF-B0C1C57C8485}" presName="gear1dstNode" presStyleLbl="node1" presStyleIdx="0" presStyleCnt="3"/>
      <dgm:spPr/>
    </dgm:pt>
    <dgm:pt modelId="{6FD53C08-75C9-4F60-BA7F-978DD1F806BC}" type="pres">
      <dgm:prSet presAssocID="{D10816AF-45CB-4472-A037-D6E49FBC03CF}" presName="gear2" presStyleLbl="node1" presStyleIdx="1" presStyleCnt="3" custLinFactNeighborY="1765">
        <dgm:presLayoutVars>
          <dgm:chMax val="1"/>
          <dgm:bulletEnabled val="1"/>
        </dgm:presLayoutVars>
      </dgm:prSet>
      <dgm:spPr/>
    </dgm:pt>
    <dgm:pt modelId="{9E27BDBE-E470-46A3-A5C5-BC3527257779}" type="pres">
      <dgm:prSet presAssocID="{D10816AF-45CB-4472-A037-D6E49FBC03CF}" presName="gear2srcNode" presStyleLbl="node1" presStyleIdx="1" presStyleCnt="3"/>
      <dgm:spPr/>
    </dgm:pt>
    <dgm:pt modelId="{0AEE3BA8-CB82-4D83-A1FD-ADC4CD30FCAA}" type="pres">
      <dgm:prSet presAssocID="{D10816AF-45CB-4472-A037-D6E49FBC03CF}" presName="gear2dstNode" presStyleLbl="node1" presStyleIdx="1" presStyleCnt="3"/>
      <dgm:spPr/>
    </dgm:pt>
    <dgm:pt modelId="{A0E49C28-83F1-4B91-A12D-F5FC2D61C927}" type="pres">
      <dgm:prSet presAssocID="{F6BF9FC3-7A44-4F5F-8AAA-2ADCE1948E4B}" presName="gear3" presStyleLbl="node1" presStyleIdx="2" presStyleCnt="3" custScaleX="103774" custScaleY="100757"/>
      <dgm:spPr/>
    </dgm:pt>
    <dgm:pt modelId="{C76602C1-F722-4F89-92DE-6CB3D93A4A44}" type="pres">
      <dgm:prSet presAssocID="{F6BF9FC3-7A44-4F5F-8AAA-2ADCE1948E4B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046478EC-97A7-4090-84B6-9902F9266681}" type="pres">
      <dgm:prSet presAssocID="{F6BF9FC3-7A44-4F5F-8AAA-2ADCE1948E4B}" presName="gear3srcNode" presStyleLbl="node1" presStyleIdx="2" presStyleCnt="3"/>
      <dgm:spPr/>
    </dgm:pt>
    <dgm:pt modelId="{0BA5F53C-E8EA-45A7-A1BC-A1A5A1FF7334}" type="pres">
      <dgm:prSet presAssocID="{F6BF9FC3-7A44-4F5F-8AAA-2ADCE1948E4B}" presName="gear3dstNode" presStyleLbl="node1" presStyleIdx="2" presStyleCnt="3"/>
      <dgm:spPr/>
    </dgm:pt>
    <dgm:pt modelId="{5F4C2DD3-9102-4A5D-83CA-5D1882D08304}" type="pres">
      <dgm:prSet presAssocID="{6D3CFD1A-1F32-4266-A4F7-AA2B3961EADC}" presName="connector1" presStyleLbl="sibTrans2D1" presStyleIdx="0" presStyleCnt="3"/>
      <dgm:spPr/>
    </dgm:pt>
    <dgm:pt modelId="{53E01C33-8A9D-44A5-B5F0-1472D657A042}" type="pres">
      <dgm:prSet presAssocID="{16FC3CF4-5B8D-4623-B993-0837D0FE0133}" presName="connector2" presStyleLbl="sibTrans2D1" presStyleIdx="1" presStyleCnt="3"/>
      <dgm:spPr/>
    </dgm:pt>
    <dgm:pt modelId="{C879241E-5136-4B10-B0CA-799DDD1FD1D6}" type="pres">
      <dgm:prSet presAssocID="{4FA21EE8-DD1C-4D9A-B5CF-CD668017BB79}" presName="connector3" presStyleLbl="sibTrans2D1" presStyleIdx="2" presStyleCnt="3"/>
      <dgm:spPr/>
    </dgm:pt>
  </dgm:ptLst>
  <dgm:cxnLst>
    <dgm:cxn modelId="{E22DB716-2D40-452C-B1A3-423E56985E50}" type="presOf" srcId="{16FC3CF4-5B8D-4623-B993-0837D0FE0133}" destId="{53E01C33-8A9D-44A5-B5F0-1472D657A042}" srcOrd="0" destOrd="0" presId="urn:microsoft.com/office/officeart/2005/8/layout/gear1"/>
    <dgm:cxn modelId="{CD66EF16-793A-4B32-8650-E3D427FC5698}" srcId="{FCB68E23-993C-4D74-A905-8F4428852513}" destId="{F6BF9FC3-7A44-4F5F-8AAA-2ADCE1948E4B}" srcOrd="2" destOrd="0" parTransId="{7F215A04-4C7E-42E3-81E0-78DECF71CA3D}" sibTransId="{4FA21EE8-DD1C-4D9A-B5CF-CD668017BB79}"/>
    <dgm:cxn modelId="{3AE75D1B-D0B2-4FCD-9136-903284267024}" type="presOf" srcId="{2AF5FBB2-B5F3-4A58-83CF-B0C1C57C8485}" destId="{42F5C670-506B-4CFE-888F-298F073F5857}" srcOrd="0" destOrd="0" presId="urn:microsoft.com/office/officeart/2005/8/layout/gear1"/>
    <dgm:cxn modelId="{DC0BD52E-DC9F-4B17-8EAB-AE4DE24C9D3D}" type="presOf" srcId="{D10816AF-45CB-4472-A037-D6E49FBC03CF}" destId="{0AEE3BA8-CB82-4D83-A1FD-ADC4CD30FCAA}" srcOrd="2" destOrd="0" presId="urn:microsoft.com/office/officeart/2005/8/layout/gear1"/>
    <dgm:cxn modelId="{C1F92C30-F64F-4116-886D-8D8C45368F92}" srcId="{FCB68E23-993C-4D74-A905-8F4428852513}" destId="{D10816AF-45CB-4472-A037-D6E49FBC03CF}" srcOrd="1" destOrd="0" parTransId="{6E03D6BE-7812-4A7F-B3D0-6662F933BCEA}" sibTransId="{16FC3CF4-5B8D-4623-B993-0837D0FE0133}"/>
    <dgm:cxn modelId="{E627B13C-4FE4-4A6B-8854-FE0C5CEB6D09}" type="presOf" srcId="{F6BF9FC3-7A44-4F5F-8AAA-2ADCE1948E4B}" destId="{A0E49C28-83F1-4B91-A12D-F5FC2D61C927}" srcOrd="0" destOrd="0" presId="urn:microsoft.com/office/officeart/2005/8/layout/gear1"/>
    <dgm:cxn modelId="{B1176881-F49A-413F-A365-59C2294F030F}" type="presOf" srcId="{4FA21EE8-DD1C-4D9A-B5CF-CD668017BB79}" destId="{C879241E-5136-4B10-B0CA-799DDD1FD1D6}" srcOrd="0" destOrd="0" presId="urn:microsoft.com/office/officeart/2005/8/layout/gear1"/>
    <dgm:cxn modelId="{BA77C883-F2EB-4A25-AE96-44230B428D96}" type="presOf" srcId="{D10816AF-45CB-4472-A037-D6E49FBC03CF}" destId="{9E27BDBE-E470-46A3-A5C5-BC3527257779}" srcOrd="1" destOrd="0" presId="urn:microsoft.com/office/officeart/2005/8/layout/gear1"/>
    <dgm:cxn modelId="{82ABEA86-87E6-470C-95F4-0A9954966EDD}" type="presOf" srcId="{D10816AF-45CB-4472-A037-D6E49FBC03CF}" destId="{6FD53C08-75C9-4F60-BA7F-978DD1F806BC}" srcOrd="0" destOrd="0" presId="urn:microsoft.com/office/officeart/2005/8/layout/gear1"/>
    <dgm:cxn modelId="{8809C788-10B3-4A3E-8684-5EBF21F1F55D}" type="presOf" srcId="{FCB68E23-993C-4D74-A905-8F4428852513}" destId="{4D9F050A-116A-459D-A822-B1D6AC408D01}" srcOrd="0" destOrd="0" presId="urn:microsoft.com/office/officeart/2005/8/layout/gear1"/>
    <dgm:cxn modelId="{287EB089-44BA-444F-8CE0-3607080D51B8}" type="presOf" srcId="{F6BF9FC3-7A44-4F5F-8AAA-2ADCE1948E4B}" destId="{046478EC-97A7-4090-84B6-9902F9266681}" srcOrd="2" destOrd="0" presId="urn:microsoft.com/office/officeart/2005/8/layout/gear1"/>
    <dgm:cxn modelId="{83C3EE8F-4149-4740-ADA7-B631F07E7045}" srcId="{FCB68E23-993C-4D74-A905-8F4428852513}" destId="{2AF5FBB2-B5F3-4A58-83CF-B0C1C57C8485}" srcOrd="0" destOrd="0" parTransId="{645C1FDE-1218-49E8-B105-E88BE9F60498}" sibTransId="{6D3CFD1A-1F32-4266-A4F7-AA2B3961EADC}"/>
    <dgm:cxn modelId="{F0924EDB-1819-4598-B6DD-3EE8A85EF3AD}" type="presOf" srcId="{F6BF9FC3-7A44-4F5F-8AAA-2ADCE1948E4B}" destId="{0BA5F53C-E8EA-45A7-A1BC-A1A5A1FF7334}" srcOrd="3" destOrd="0" presId="urn:microsoft.com/office/officeart/2005/8/layout/gear1"/>
    <dgm:cxn modelId="{31ACD5DC-2736-4EFB-86C5-4C5DAD4F671F}" type="presOf" srcId="{2AF5FBB2-B5F3-4A58-83CF-B0C1C57C8485}" destId="{D939EDD2-8BC4-40C5-AB5E-CEDEE31EAA0E}" srcOrd="1" destOrd="0" presId="urn:microsoft.com/office/officeart/2005/8/layout/gear1"/>
    <dgm:cxn modelId="{B79B29F0-3B06-4FC3-895D-C433FD3A50B4}" type="presOf" srcId="{6D3CFD1A-1F32-4266-A4F7-AA2B3961EADC}" destId="{5F4C2DD3-9102-4A5D-83CA-5D1882D08304}" srcOrd="0" destOrd="0" presId="urn:microsoft.com/office/officeart/2005/8/layout/gear1"/>
    <dgm:cxn modelId="{2548C7F2-58D4-42FB-B986-D783A66F5E64}" type="presOf" srcId="{F6BF9FC3-7A44-4F5F-8AAA-2ADCE1948E4B}" destId="{C76602C1-F722-4F89-92DE-6CB3D93A4A44}" srcOrd="1" destOrd="0" presId="urn:microsoft.com/office/officeart/2005/8/layout/gear1"/>
    <dgm:cxn modelId="{2E3838FF-A111-4595-A998-0FF624541AD2}" type="presOf" srcId="{2AF5FBB2-B5F3-4A58-83CF-B0C1C57C8485}" destId="{1E026589-D7B3-4668-827D-3ADFA0C38E33}" srcOrd="2" destOrd="0" presId="urn:microsoft.com/office/officeart/2005/8/layout/gear1"/>
    <dgm:cxn modelId="{28AE8D88-1180-49B1-B15C-39693AC21426}" type="presParOf" srcId="{4D9F050A-116A-459D-A822-B1D6AC408D01}" destId="{42F5C670-506B-4CFE-888F-298F073F5857}" srcOrd="0" destOrd="0" presId="urn:microsoft.com/office/officeart/2005/8/layout/gear1"/>
    <dgm:cxn modelId="{BF8536FB-1D9D-4ACD-A997-189D6B915ED2}" type="presParOf" srcId="{4D9F050A-116A-459D-A822-B1D6AC408D01}" destId="{D939EDD2-8BC4-40C5-AB5E-CEDEE31EAA0E}" srcOrd="1" destOrd="0" presId="urn:microsoft.com/office/officeart/2005/8/layout/gear1"/>
    <dgm:cxn modelId="{410CDB5E-91B0-45E1-8610-974CC5883234}" type="presParOf" srcId="{4D9F050A-116A-459D-A822-B1D6AC408D01}" destId="{1E026589-D7B3-4668-827D-3ADFA0C38E33}" srcOrd="2" destOrd="0" presId="urn:microsoft.com/office/officeart/2005/8/layout/gear1"/>
    <dgm:cxn modelId="{F763FEED-E1D8-4A29-83D6-8665FF2D2461}" type="presParOf" srcId="{4D9F050A-116A-459D-A822-B1D6AC408D01}" destId="{6FD53C08-75C9-4F60-BA7F-978DD1F806BC}" srcOrd="3" destOrd="0" presId="urn:microsoft.com/office/officeart/2005/8/layout/gear1"/>
    <dgm:cxn modelId="{F8604E39-6457-4C2B-AA33-F482ACB3756D}" type="presParOf" srcId="{4D9F050A-116A-459D-A822-B1D6AC408D01}" destId="{9E27BDBE-E470-46A3-A5C5-BC3527257779}" srcOrd="4" destOrd="0" presId="urn:microsoft.com/office/officeart/2005/8/layout/gear1"/>
    <dgm:cxn modelId="{B517BF5F-2447-4492-9793-7F00776A1ED6}" type="presParOf" srcId="{4D9F050A-116A-459D-A822-B1D6AC408D01}" destId="{0AEE3BA8-CB82-4D83-A1FD-ADC4CD30FCAA}" srcOrd="5" destOrd="0" presId="urn:microsoft.com/office/officeart/2005/8/layout/gear1"/>
    <dgm:cxn modelId="{FEB0992E-F9D6-49EC-9192-42F61259F2A7}" type="presParOf" srcId="{4D9F050A-116A-459D-A822-B1D6AC408D01}" destId="{A0E49C28-83F1-4B91-A12D-F5FC2D61C927}" srcOrd="6" destOrd="0" presId="urn:microsoft.com/office/officeart/2005/8/layout/gear1"/>
    <dgm:cxn modelId="{6B606D73-6648-4F5C-9F89-9390F625B7C9}" type="presParOf" srcId="{4D9F050A-116A-459D-A822-B1D6AC408D01}" destId="{C76602C1-F722-4F89-92DE-6CB3D93A4A44}" srcOrd="7" destOrd="0" presId="urn:microsoft.com/office/officeart/2005/8/layout/gear1"/>
    <dgm:cxn modelId="{39DC2D6C-90B7-4901-B7E8-C3F1F833F4A7}" type="presParOf" srcId="{4D9F050A-116A-459D-A822-B1D6AC408D01}" destId="{046478EC-97A7-4090-84B6-9902F9266681}" srcOrd="8" destOrd="0" presId="urn:microsoft.com/office/officeart/2005/8/layout/gear1"/>
    <dgm:cxn modelId="{83E26FEA-7B4C-4CF9-883E-01E243A1DA6C}" type="presParOf" srcId="{4D9F050A-116A-459D-A822-B1D6AC408D01}" destId="{0BA5F53C-E8EA-45A7-A1BC-A1A5A1FF7334}" srcOrd="9" destOrd="0" presId="urn:microsoft.com/office/officeart/2005/8/layout/gear1"/>
    <dgm:cxn modelId="{3B0C9B30-D0DF-4954-967D-C30184C8F1DA}" type="presParOf" srcId="{4D9F050A-116A-459D-A822-B1D6AC408D01}" destId="{5F4C2DD3-9102-4A5D-83CA-5D1882D08304}" srcOrd="10" destOrd="0" presId="urn:microsoft.com/office/officeart/2005/8/layout/gear1"/>
    <dgm:cxn modelId="{6C52F67C-1AA9-4321-A6F4-5117CEAE18B9}" type="presParOf" srcId="{4D9F050A-116A-459D-A822-B1D6AC408D01}" destId="{53E01C33-8A9D-44A5-B5F0-1472D657A042}" srcOrd="11" destOrd="0" presId="urn:microsoft.com/office/officeart/2005/8/layout/gear1"/>
    <dgm:cxn modelId="{680F1377-E645-4B4E-94DC-6CF6F47C1D14}" type="presParOf" srcId="{4D9F050A-116A-459D-A822-B1D6AC408D01}" destId="{C879241E-5136-4B10-B0CA-799DDD1FD1D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F5C670-506B-4CFE-888F-298F073F5857}">
      <dsp:nvSpPr>
        <dsp:cNvPr id="0" name=""/>
        <dsp:cNvSpPr/>
      </dsp:nvSpPr>
      <dsp:spPr>
        <a:xfrm>
          <a:off x="1385862" y="900898"/>
          <a:ext cx="1101096" cy="1101096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FFFF00"/>
              </a:solidFill>
            </a:rPr>
            <a:t>economy</a:t>
          </a:r>
          <a:endParaRPr lang="ru-RU" sz="1100" b="1" kern="1200" dirty="0">
            <a:solidFill>
              <a:srgbClr val="FFFF00"/>
            </a:solidFill>
          </a:endParaRPr>
        </a:p>
      </dsp:txBody>
      <dsp:txXfrm>
        <a:off x="1607231" y="1158824"/>
        <a:ext cx="658358" cy="565987"/>
      </dsp:txXfrm>
    </dsp:sp>
    <dsp:sp modelId="{6FD53C08-75C9-4F60-BA7F-978DD1F806BC}">
      <dsp:nvSpPr>
        <dsp:cNvPr id="0" name=""/>
        <dsp:cNvSpPr/>
      </dsp:nvSpPr>
      <dsp:spPr>
        <a:xfrm>
          <a:off x="770506" y="656590"/>
          <a:ext cx="800797" cy="80079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solidFill>
                <a:srgbClr val="FFFF00"/>
              </a:solidFill>
            </a:rPr>
            <a:t>society</a:t>
          </a:r>
          <a:endParaRPr lang="ru-RU" sz="1200" b="1" kern="1200" dirty="0">
            <a:solidFill>
              <a:srgbClr val="FFFF00"/>
            </a:solidFill>
          </a:endParaRPr>
        </a:p>
      </dsp:txBody>
      <dsp:txXfrm>
        <a:off x="972109" y="859412"/>
        <a:ext cx="397591" cy="395153"/>
      </dsp:txXfrm>
    </dsp:sp>
    <dsp:sp modelId="{A0E49C28-83F1-4B91-A12D-F5FC2D61C927}">
      <dsp:nvSpPr>
        <dsp:cNvPr id="0" name=""/>
        <dsp:cNvSpPr/>
      </dsp:nvSpPr>
      <dsp:spPr>
        <a:xfrm rot="20700000">
          <a:off x="1199896" y="91350"/>
          <a:ext cx="822893" cy="78189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FFFF00"/>
              </a:solidFill>
            </a:rPr>
            <a:t>environment </a:t>
          </a:r>
          <a:endParaRPr lang="ru-RU" sz="1100" b="1" kern="1200" dirty="0">
            <a:solidFill>
              <a:srgbClr val="FFFF00"/>
            </a:solidFill>
          </a:endParaRPr>
        </a:p>
      </dsp:txBody>
      <dsp:txXfrm rot="-20700000">
        <a:off x="1382812" y="260410"/>
        <a:ext cx="457060" cy="443772"/>
      </dsp:txXfrm>
    </dsp:sp>
    <dsp:sp modelId="{5F4C2DD3-9102-4A5D-83CA-5D1882D08304}">
      <dsp:nvSpPr>
        <dsp:cNvPr id="0" name=""/>
        <dsp:cNvSpPr/>
      </dsp:nvSpPr>
      <dsp:spPr>
        <a:xfrm>
          <a:off x="1304463" y="748679"/>
          <a:ext cx="1409403" cy="1409403"/>
        </a:xfrm>
        <a:prstGeom prst="circularArrow">
          <a:avLst>
            <a:gd name="adj1" fmla="val 4688"/>
            <a:gd name="adj2" fmla="val 299029"/>
            <a:gd name="adj3" fmla="val 2421301"/>
            <a:gd name="adj4" fmla="val 1608333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E01C33-8A9D-44A5-B5F0-1472D657A042}">
      <dsp:nvSpPr>
        <dsp:cNvPr id="0" name=""/>
        <dsp:cNvSpPr/>
      </dsp:nvSpPr>
      <dsp:spPr>
        <a:xfrm>
          <a:off x="628686" y="474678"/>
          <a:ext cx="1024019" cy="102401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79241E-5136-4B10-B0CA-799DDD1FD1D6}">
      <dsp:nvSpPr>
        <dsp:cNvPr id="0" name=""/>
        <dsp:cNvSpPr/>
      </dsp:nvSpPr>
      <dsp:spPr>
        <a:xfrm>
          <a:off x="1037544" y="-72464"/>
          <a:ext cx="1104099" cy="110409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68B60F-8522-40E3-8210-D73C8825C8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DE923D-6DCC-4B57-B1D2-99B8622E7EF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518C3-2240-4789-A4C5-DD188D57889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6EB12A-5FFC-4C04-860C-9C27A251013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8D65C8-7EBC-4BD9-8FA2-A82435A1F9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DC7C4-A67E-44CC-B8A3-3A92E8C85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896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337531" y="463007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790243" y="4182401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893253" y="3333348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771302" y="4923775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386266" y="50813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479460" y="2703980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261540" y="643097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507235" y="1080863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314019" y="3625322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8882858" y="4186761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158313" y="1596559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1396483" y="226428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617492" y="2000594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3425273" y="387880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014029" y="4567546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 dirty="0"/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Source Sans Pro"/>
              <a:buChar char="◎"/>
              <a:defRPr sz="3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ctrTitle"/>
          </p:nvPr>
        </p:nvSpPr>
        <p:spPr>
          <a:xfrm>
            <a:off x="1144006" y="1696077"/>
            <a:ext cx="6855986" cy="13914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800" dirty="0"/>
              <a:t>EVALUATION OF DECOUPLING OF GDP, ENERGY, AND CO</a:t>
            </a:r>
            <a:r>
              <a:rPr lang="en-US" sz="2800" baseline="-25000" dirty="0"/>
              <a:t>2</a:t>
            </a:r>
            <a:r>
              <a:rPr lang="en-US" sz="2800" dirty="0"/>
              <a:t> EMISSIONS IN EU-15</a:t>
            </a:r>
            <a:br>
              <a:rPr lang="en-US" sz="2800" dirty="0"/>
            </a:br>
            <a:endParaRPr sz="2800" dirty="0"/>
          </a:p>
        </p:txBody>
      </p:sp>
      <p:pic>
        <p:nvPicPr>
          <p:cNvPr id="3" name="Picture 2" descr="Nazarbayev University | University Info | 29 Masters in English -  Mastersportal.com">
            <a:extLst>
              <a:ext uri="{FF2B5EF4-FFF2-40B4-BE49-F238E27FC236}">
                <a16:creationId xmlns:a16="http://schemas.microsoft.com/office/drawing/2014/main" id="{0A1D1CCD-1416-461B-BEC8-397E6C7F5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46" y="4382843"/>
            <a:ext cx="949080" cy="66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School of Engineering and Digital Sciences – Nazarbayev University">
            <a:extLst>
              <a:ext uri="{FF2B5EF4-FFF2-40B4-BE49-F238E27FC236}">
                <a16:creationId xmlns:a16="http://schemas.microsoft.com/office/drawing/2014/main" id="{133085B4-14DA-40EF-88CF-F69A62F3B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209" y="4382843"/>
            <a:ext cx="668192" cy="66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3">
            <a:extLst>
              <a:ext uri="{FF2B5EF4-FFF2-40B4-BE49-F238E27FC236}">
                <a16:creationId xmlns:a16="http://schemas.microsoft.com/office/drawing/2014/main" id="{8A3454D7-72C2-436C-918F-3E63F43B342D}"/>
              </a:ext>
            </a:extLst>
          </p:cNvPr>
          <p:cNvSpPr txBox="1">
            <a:spLocks/>
          </p:cNvSpPr>
          <p:nvPr/>
        </p:nvSpPr>
        <p:spPr>
          <a:xfrm>
            <a:off x="3460269" y="1059354"/>
            <a:ext cx="2223459" cy="43577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latin typeface="+mj-lt"/>
              </a:rPr>
              <a:t>MSc Thesis Defense</a:t>
            </a:r>
            <a:endParaRPr lang="ru-RU" dirty="0">
              <a:latin typeface="+mj-lt"/>
            </a:endParaRPr>
          </a:p>
        </p:txBody>
      </p:sp>
      <p:sp>
        <p:nvSpPr>
          <p:cNvPr id="7" name="Subtitle 3">
            <a:extLst>
              <a:ext uri="{FF2B5EF4-FFF2-40B4-BE49-F238E27FC236}">
                <a16:creationId xmlns:a16="http://schemas.microsoft.com/office/drawing/2014/main" id="{34421155-0CD0-48F2-A1A2-4F9C0C15E7B2}"/>
              </a:ext>
            </a:extLst>
          </p:cNvPr>
          <p:cNvSpPr txBox="1">
            <a:spLocks/>
          </p:cNvSpPr>
          <p:nvPr/>
        </p:nvSpPr>
        <p:spPr>
          <a:xfrm>
            <a:off x="1475753" y="2820515"/>
            <a:ext cx="6192489" cy="60977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>
                <a:latin typeface="+mj-lt"/>
              </a:rPr>
              <a:t>School of Engineering and Digital Sciences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Department of Chemical and Materials Engineering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Nazarbayev University</a:t>
            </a:r>
            <a:endParaRPr lang="ru-RU" dirty="0">
              <a:latin typeface="+mj-lt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E62D73D-C904-4400-B1D1-C6C87F6D578C}"/>
              </a:ext>
            </a:extLst>
          </p:cNvPr>
          <p:cNvSpPr txBox="1">
            <a:spLocks/>
          </p:cNvSpPr>
          <p:nvPr/>
        </p:nvSpPr>
        <p:spPr>
          <a:xfrm>
            <a:off x="4308699" y="3737916"/>
            <a:ext cx="3691293" cy="3372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Presenter: Yerbolat Kakimov</a:t>
            </a:r>
          </a:p>
          <a:p>
            <a:r>
              <a:rPr lang="en-US" dirty="0"/>
              <a:t>Supervisor: Dr. Stavros </a:t>
            </a:r>
            <a:r>
              <a:rPr lang="en-US" dirty="0" err="1"/>
              <a:t>Poulopoulos</a:t>
            </a:r>
            <a:endParaRPr lang="en-US" dirty="0"/>
          </a:p>
          <a:p>
            <a:endParaRPr lang="ru-RU" sz="1600" dirty="0"/>
          </a:p>
        </p:txBody>
      </p:sp>
      <p:sp>
        <p:nvSpPr>
          <p:cNvPr id="10" name="Subtitle 3">
            <a:extLst>
              <a:ext uri="{FF2B5EF4-FFF2-40B4-BE49-F238E27FC236}">
                <a16:creationId xmlns:a16="http://schemas.microsoft.com/office/drawing/2014/main" id="{7B36BFD5-7389-49F5-9012-2644C90B4B6E}"/>
              </a:ext>
            </a:extLst>
          </p:cNvPr>
          <p:cNvSpPr txBox="1">
            <a:spLocks/>
          </p:cNvSpPr>
          <p:nvPr/>
        </p:nvSpPr>
        <p:spPr>
          <a:xfrm>
            <a:off x="3460267" y="4507737"/>
            <a:ext cx="2223459" cy="43577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GB" dirty="0"/>
              <a:t>April 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F87DC0-E4E9-4796-86B5-91965BB2FB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038D0A-9379-496E-8A1C-FB7EA9AF55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6A16CE-AE81-40AC-A438-AE9E12B0483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141" y="502056"/>
            <a:ext cx="5941096" cy="444459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577329-3EB7-453B-9E33-360C30306A6B}"/>
              </a:ext>
            </a:extLst>
          </p:cNvPr>
          <p:cNvSpPr txBox="1"/>
          <p:nvPr/>
        </p:nvSpPr>
        <p:spPr>
          <a:xfrm>
            <a:off x="1802675" y="82928"/>
            <a:ext cx="62648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Table 3. </a:t>
            </a:r>
            <a:r>
              <a:rPr lang="ru-RU" b="1" i="1" dirty="0" err="1"/>
              <a:t>Decoupling</a:t>
            </a:r>
            <a:r>
              <a:rPr lang="ru-RU" b="1" i="1" dirty="0"/>
              <a:t> </a:t>
            </a:r>
            <a:r>
              <a:rPr lang="ru-RU" b="1" i="1" dirty="0" err="1"/>
              <a:t>states</a:t>
            </a:r>
            <a:r>
              <a:rPr lang="ru-RU" b="1" i="1" dirty="0"/>
              <a:t> </a:t>
            </a:r>
            <a:r>
              <a:rPr lang="ru-RU" b="1" i="1" dirty="0" err="1"/>
              <a:t>for</a:t>
            </a:r>
            <a:r>
              <a:rPr lang="ru-RU" b="1" i="1" dirty="0"/>
              <a:t> CO</a:t>
            </a:r>
            <a:r>
              <a:rPr lang="ru-RU" b="1" i="1" baseline="-25000" dirty="0"/>
              <a:t>2</a:t>
            </a:r>
            <a:r>
              <a:rPr lang="ru-RU" b="1" i="1" dirty="0"/>
              <a:t> </a:t>
            </a:r>
            <a:r>
              <a:rPr lang="ru-RU" b="1" i="1" dirty="0" err="1"/>
              <a:t>emission</a:t>
            </a:r>
            <a:r>
              <a:rPr lang="ru-RU" b="1" i="1" dirty="0"/>
              <a:t> </a:t>
            </a:r>
            <a:r>
              <a:rPr lang="ru-RU" b="1" i="1" dirty="0" err="1"/>
              <a:t>intensity</a:t>
            </a:r>
            <a:r>
              <a:rPr lang="ru-RU" b="1" i="1" dirty="0"/>
              <a:t> </a:t>
            </a:r>
            <a:r>
              <a:rPr lang="ru-RU" b="1" i="1" dirty="0" err="1"/>
              <a:t>and</a:t>
            </a:r>
            <a:r>
              <a:rPr lang="ru-RU" b="1" i="1" dirty="0"/>
              <a:t> GDP </a:t>
            </a:r>
            <a:r>
              <a:rPr lang="ru-RU" b="1" i="1" dirty="0" err="1"/>
              <a:t>Group</a:t>
            </a:r>
            <a:r>
              <a:rPr lang="ru-RU" b="1" i="1" dirty="0"/>
              <a:t> I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502C4B-0C28-416C-97E1-848BBF465E94}"/>
              </a:ext>
            </a:extLst>
          </p:cNvPr>
          <p:cNvSpPr/>
          <p:nvPr/>
        </p:nvSpPr>
        <p:spPr>
          <a:xfrm>
            <a:off x="1709607" y="3708400"/>
            <a:ext cx="6057713" cy="5486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507F7B-E544-4712-AFED-E0E48C35F39C}"/>
              </a:ext>
            </a:extLst>
          </p:cNvPr>
          <p:cNvSpPr/>
          <p:nvPr/>
        </p:nvSpPr>
        <p:spPr>
          <a:xfrm>
            <a:off x="1709607" y="4257039"/>
            <a:ext cx="6057713" cy="68961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2D078D-F5AE-4F67-A8C6-EF4E26EB4BED}"/>
              </a:ext>
            </a:extLst>
          </p:cNvPr>
          <p:cNvSpPr/>
          <p:nvPr/>
        </p:nvSpPr>
        <p:spPr>
          <a:xfrm>
            <a:off x="4262307" y="502054"/>
            <a:ext cx="3505013" cy="444459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08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F1FB6-11F0-4F71-9168-B79ACB64A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150" y="197755"/>
            <a:ext cx="7571700" cy="702600"/>
          </a:xfrm>
        </p:spPr>
        <p:txBody>
          <a:bodyPr/>
          <a:lstStyle/>
          <a:p>
            <a:r>
              <a:rPr lang="en-GB" dirty="0"/>
              <a:t>Results: Group I: Austria (-13%), Denmark (-21%), </a:t>
            </a:r>
            <a:br>
              <a:rPr lang="en-GB" dirty="0"/>
            </a:br>
            <a:r>
              <a:rPr lang="en-GB" dirty="0"/>
              <a:t>Germany (-21%), Luxembourg (-28%), United Kingdom (-12.5%). 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6A3B7-9355-4392-A356-D740BFD7E2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654554"/>
            <a:ext cx="7571700" cy="4111720"/>
          </a:xfrm>
        </p:spPr>
        <p:txBody>
          <a:bodyPr/>
          <a:lstStyle/>
          <a:p>
            <a:r>
              <a:rPr lang="en-US" sz="1600" dirty="0"/>
              <a:t>The highest percentage of strong decoupling state was observed for Luxemburg (75%) then for Germany (61)</a:t>
            </a:r>
          </a:p>
          <a:p>
            <a:r>
              <a:rPr lang="en-US" sz="1600" dirty="0"/>
              <a:t>64% decrease in energy use observed in Luxemburg during 1990-2011 [1]</a:t>
            </a:r>
          </a:p>
          <a:p>
            <a:r>
              <a:rPr lang="en-US" sz="1600" dirty="0"/>
              <a:t>The extension of nuclear power use for electricity production was in Germany during 1990-2008 [2]</a:t>
            </a:r>
          </a:p>
          <a:p>
            <a:r>
              <a:rPr lang="en-US" sz="1600" dirty="0"/>
              <a:t>In United Kingdom, switching from coal and oil to natural gas and biomass improved decoupling [3]</a:t>
            </a:r>
          </a:p>
          <a:p>
            <a:r>
              <a:rPr lang="en-US" sz="1600" dirty="0"/>
              <a:t>Austria and Luxemburg did not meet their Kyoto target due to transport sector</a:t>
            </a:r>
          </a:p>
          <a:p>
            <a:endParaRPr lang="ru-RU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7BEAC-9F3B-4B78-9924-ABB9E0FC92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EE4539F-85F2-43B7-A79B-08C0028D7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05300"/>
              </p:ext>
            </p:extLst>
          </p:nvPr>
        </p:nvGraphicFramePr>
        <p:xfrm>
          <a:off x="3562581" y="3357002"/>
          <a:ext cx="4610100" cy="1168718"/>
        </p:xfrm>
        <a:graphic>
          <a:graphicData uri="http://schemas.openxmlformats.org/drawingml/2006/table">
            <a:tbl>
              <a:tblPr firstRow="1" firstCol="1" bandRow="1">
                <a:tableStyleId>{83ECFCF9-EB90-4EA4-BA1D-B0166F391BF1}</a:tableStyleId>
              </a:tblPr>
              <a:tblGrid>
                <a:gridCol w="927100">
                  <a:extLst>
                    <a:ext uri="{9D8B030D-6E8A-4147-A177-3AD203B41FA5}">
                      <a16:colId xmlns:a16="http://schemas.microsoft.com/office/drawing/2014/main" val="2588419975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920386256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94848564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731919790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549215504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effectLst/>
                        </a:rPr>
                        <a:t>Strong</a:t>
                      </a:r>
                      <a:r>
                        <a:rPr lang="ru-RU" sz="800" b="1" dirty="0">
                          <a:effectLst/>
                        </a:rPr>
                        <a:t> </a:t>
                      </a:r>
                      <a:r>
                        <a:rPr lang="ru-RU" sz="800" b="1" dirty="0" err="1">
                          <a:effectLst/>
                        </a:rPr>
                        <a:t>deoupling</a:t>
                      </a:r>
                      <a:r>
                        <a:rPr lang="ru-RU" sz="800" b="1" dirty="0">
                          <a:effectLst/>
                        </a:rPr>
                        <a:t>, %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effectLst/>
                        </a:rPr>
                        <a:t>Weak</a:t>
                      </a:r>
                      <a:r>
                        <a:rPr lang="ru-RU" sz="800" b="1" dirty="0">
                          <a:effectLst/>
                        </a:rPr>
                        <a:t> </a:t>
                      </a:r>
                      <a:r>
                        <a:rPr lang="ru-RU" sz="800" b="1" dirty="0" err="1">
                          <a:effectLst/>
                        </a:rPr>
                        <a:t>decoupling</a:t>
                      </a:r>
                      <a:r>
                        <a:rPr lang="ru-RU" sz="800" b="1" dirty="0">
                          <a:effectLst/>
                        </a:rPr>
                        <a:t>, %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effectLst/>
                        </a:rPr>
                        <a:t>Recessive</a:t>
                      </a:r>
                      <a:r>
                        <a:rPr lang="ru-RU" sz="800" b="1" dirty="0">
                          <a:effectLst/>
                        </a:rPr>
                        <a:t> </a:t>
                      </a:r>
                      <a:r>
                        <a:rPr lang="ru-RU" sz="800" b="1" dirty="0" err="1">
                          <a:effectLst/>
                        </a:rPr>
                        <a:t>decoupling</a:t>
                      </a:r>
                      <a:r>
                        <a:rPr lang="ru-RU" sz="800" b="1" dirty="0">
                          <a:effectLst/>
                        </a:rPr>
                        <a:t>, %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effectLst/>
                        </a:rPr>
                        <a:t>Total</a:t>
                      </a:r>
                      <a:r>
                        <a:rPr lang="ru-RU" sz="800" b="1" dirty="0">
                          <a:effectLst/>
                        </a:rPr>
                        <a:t> </a:t>
                      </a:r>
                      <a:r>
                        <a:rPr lang="ru-RU" sz="800" b="1" dirty="0" err="1">
                          <a:effectLst/>
                        </a:rPr>
                        <a:t>sum</a:t>
                      </a:r>
                      <a:r>
                        <a:rPr lang="ru-RU" sz="800" b="1" dirty="0">
                          <a:effectLst/>
                        </a:rPr>
                        <a:t>, %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912385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United Kingdom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79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676244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Luxemburg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88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095022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Germany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61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74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607671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Denmark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53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810074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Austria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67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4727298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41741EC-1746-447B-B706-51AAB497DB0E}"/>
              </a:ext>
            </a:extLst>
          </p:cNvPr>
          <p:cNvSpPr txBox="1"/>
          <p:nvPr/>
        </p:nvSpPr>
        <p:spPr>
          <a:xfrm>
            <a:off x="3459892" y="3097859"/>
            <a:ext cx="3323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Table 4. </a:t>
            </a:r>
            <a:r>
              <a:rPr lang="ru-RU" b="1" i="1" dirty="0"/>
              <a:t> </a:t>
            </a:r>
            <a:r>
              <a:rPr lang="en-US" b="1" i="1" dirty="0"/>
              <a:t>S</a:t>
            </a:r>
            <a:r>
              <a:rPr lang="ru-RU" b="1" i="1" dirty="0" err="1"/>
              <a:t>um</a:t>
            </a:r>
            <a:r>
              <a:rPr lang="ru-RU" b="1" i="1" dirty="0"/>
              <a:t> </a:t>
            </a:r>
            <a:r>
              <a:rPr lang="ru-RU" b="1" i="1" dirty="0" err="1"/>
              <a:t>of</a:t>
            </a:r>
            <a:r>
              <a:rPr lang="ru-RU" b="1" i="1" dirty="0"/>
              <a:t> 3 </a:t>
            </a:r>
            <a:r>
              <a:rPr lang="ru-RU" b="1" i="1" dirty="0" err="1"/>
              <a:t>decoupling</a:t>
            </a:r>
            <a:r>
              <a:rPr lang="ru-RU" b="1" i="1" dirty="0"/>
              <a:t> </a:t>
            </a:r>
            <a:r>
              <a:rPr lang="ru-RU" b="1" i="1" dirty="0" err="1"/>
              <a:t>states</a:t>
            </a:r>
            <a:r>
              <a:rPr lang="en-US" b="1" i="1" dirty="0"/>
              <a:t> </a:t>
            </a:r>
            <a:endParaRPr lang="ru-RU" b="1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8897D4-1AB0-4639-95DF-46029BA594C0}"/>
              </a:ext>
            </a:extLst>
          </p:cNvPr>
          <p:cNvSpPr txBox="1"/>
          <p:nvPr/>
        </p:nvSpPr>
        <p:spPr>
          <a:xfrm>
            <a:off x="2763520" y="4558676"/>
            <a:ext cx="5640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[1] Surveys OE. OECD Economic Surveys: Luxembourg 2019. OECD Econ </a:t>
            </a:r>
            <a:r>
              <a:rPr lang="en-US" sz="800" dirty="0" err="1"/>
              <a:t>Surv</a:t>
            </a:r>
            <a:r>
              <a:rPr lang="en-US" sz="800" dirty="0"/>
              <a:t> </a:t>
            </a:r>
            <a:r>
              <a:rPr lang="en-US" sz="800" dirty="0" err="1"/>
              <a:t>Luxemb</a:t>
            </a:r>
            <a:r>
              <a:rPr lang="en-US" sz="800" dirty="0"/>
              <a:t> 2019:1–104; [2] EEA. Annual European Union greenhouse gas inventory 1990–2008 and inventory report 2010. EEA technical report no. 6/2010. 2015; [3] European Environment Agency. Greenhouse gas emissions in Europe: a retrospective trend analysis for the period 1990–2008. 2011</a:t>
            </a:r>
            <a:endParaRPr lang="ru-RU" sz="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5D6D31-7B70-43E7-9AEB-CF6BA0BD3156}"/>
              </a:ext>
            </a:extLst>
          </p:cNvPr>
          <p:cNvSpPr txBox="1"/>
          <p:nvPr/>
        </p:nvSpPr>
        <p:spPr>
          <a:xfrm>
            <a:off x="5029200" y="287528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611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218CB-F069-4084-967C-3BF26B0F84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985EF8-8EBA-4F35-A63F-2F60C2E58B9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7984D7-A5E0-4999-9EFD-8DE20BA857A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63" y="496389"/>
            <a:ext cx="6485159" cy="445026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80BA81B-F74E-4A3E-AE50-748681C92B3B}"/>
              </a:ext>
            </a:extLst>
          </p:cNvPr>
          <p:cNvSpPr/>
          <p:nvPr/>
        </p:nvSpPr>
        <p:spPr>
          <a:xfrm>
            <a:off x="1259663" y="3754120"/>
            <a:ext cx="6550837" cy="54356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ADBE34-0E3A-4089-8942-0992C4702582}"/>
              </a:ext>
            </a:extLst>
          </p:cNvPr>
          <p:cNvSpPr txBox="1"/>
          <p:nvPr/>
        </p:nvSpPr>
        <p:spPr>
          <a:xfrm>
            <a:off x="1473387" y="188612"/>
            <a:ext cx="6314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Table 5. </a:t>
            </a:r>
            <a:r>
              <a:rPr lang="ru-RU" b="1" i="1" dirty="0" err="1"/>
              <a:t>Decoupling</a:t>
            </a:r>
            <a:r>
              <a:rPr lang="ru-RU" b="1" i="1" dirty="0"/>
              <a:t> </a:t>
            </a:r>
            <a:r>
              <a:rPr lang="ru-RU" b="1" i="1" dirty="0" err="1"/>
              <a:t>states</a:t>
            </a:r>
            <a:r>
              <a:rPr lang="ru-RU" b="1" i="1" dirty="0"/>
              <a:t> </a:t>
            </a:r>
            <a:r>
              <a:rPr lang="ru-RU" b="1" i="1" dirty="0" err="1"/>
              <a:t>for</a:t>
            </a:r>
            <a:r>
              <a:rPr lang="ru-RU" b="1" i="1" dirty="0"/>
              <a:t> CO</a:t>
            </a:r>
            <a:r>
              <a:rPr lang="ru-RU" b="1" i="1" baseline="-25000" dirty="0"/>
              <a:t>2</a:t>
            </a:r>
            <a:r>
              <a:rPr lang="ru-RU" b="1" i="1" dirty="0"/>
              <a:t> </a:t>
            </a:r>
            <a:r>
              <a:rPr lang="ru-RU" b="1" i="1" dirty="0" err="1"/>
              <a:t>emission</a:t>
            </a:r>
            <a:r>
              <a:rPr lang="ru-RU" b="1" i="1" dirty="0"/>
              <a:t> </a:t>
            </a:r>
            <a:r>
              <a:rPr lang="ru-RU" b="1" i="1" dirty="0" err="1"/>
              <a:t>intensity</a:t>
            </a:r>
            <a:r>
              <a:rPr lang="ru-RU" b="1" i="1" dirty="0"/>
              <a:t> </a:t>
            </a:r>
            <a:r>
              <a:rPr lang="ru-RU" b="1" i="1" dirty="0" err="1"/>
              <a:t>and</a:t>
            </a:r>
            <a:r>
              <a:rPr lang="ru-RU" b="1" i="1" dirty="0"/>
              <a:t> GDP </a:t>
            </a:r>
            <a:r>
              <a:rPr lang="ru-RU" b="1" i="1" dirty="0" err="1"/>
              <a:t>Group</a:t>
            </a:r>
            <a:r>
              <a:rPr lang="ru-RU" b="1" i="1" dirty="0"/>
              <a:t> I</a:t>
            </a:r>
            <a:r>
              <a:rPr lang="en-US" b="1" i="1" dirty="0"/>
              <a:t>I</a:t>
            </a:r>
            <a:r>
              <a:rPr lang="ru-RU" b="1" i="1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FD96D7-69F8-4785-B156-1A90506A451D}"/>
              </a:ext>
            </a:extLst>
          </p:cNvPr>
          <p:cNvSpPr/>
          <p:nvPr/>
        </p:nvSpPr>
        <p:spPr>
          <a:xfrm>
            <a:off x="1259663" y="4221530"/>
            <a:ext cx="6624674" cy="84576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C73084-895C-4035-AAD5-AC40B7DC7A89}"/>
              </a:ext>
            </a:extLst>
          </p:cNvPr>
          <p:cNvSpPr/>
          <p:nvPr/>
        </p:nvSpPr>
        <p:spPr>
          <a:xfrm>
            <a:off x="5257800" y="496389"/>
            <a:ext cx="1257300" cy="44584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21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F1FB6-11F0-4F71-9168-B79ACB64A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Results: Group II: Belgium, Finland, France, Italy, Netherlands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6A3B7-9355-4392-A356-D740BFD7E2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/>
              <a:t>All member countries of this group reduced GHGs emission more than expected</a:t>
            </a:r>
          </a:p>
          <a:p>
            <a:r>
              <a:rPr lang="en-US" sz="1600" dirty="0"/>
              <a:t>The proportion of electricity covered by renewable sources  increased to 23% in Italy between 2005-2011 [1]</a:t>
            </a:r>
          </a:p>
          <a:p>
            <a:r>
              <a:rPr lang="en-US" sz="1600" dirty="0"/>
              <a:t>In Netherlands, decrease in energy intensity at a rate of 9% and energy consumption by 3% can be reason for decoupling between 2005-2011  [2]</a:t>
            </a:r>
            <a:endParaRPr lang="ru-RU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7BEAC-9F3B-4B78-9924-ABB9E0FC92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1741EC-1746-447B-B706-51AAB497DB0E}"/>
              </a:ext>
            </a:extLst>
          </p:cNvPr>
          <p:cNvSpPr txBox="1"/>
          <p:nvPr/>
        </p:nvSpPr>
        <p:spPr>
          <a:xfrm>
            <a:off x="2220416" y="3051028"/>
            <a:ext cx="3323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Table 6. </a:t>
            </a:r>
            <a:r>
              <a:rPr lang="ru-RU" b="1" dirty="0"/>
              <a:t> </a:t>
            </a:r>
            <a:r>
              <a:rPr lang="en-US" b="1" dirty="0"/>
              <a:t>S</a:t>
            </a:r>
            <a:r>
              <a:rPr lang="ru-RU" b="1" dirty="0" err="1"/>
              <a:t>um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3 </a:t>
            </a:r>
            <a:r>
              <a:rPr lang="ru-RU" b="1" dirty="0" err="1"/>
              <a:t>decoupling</a:t>
            </a:r>
            <a:r>
              <a:rPr lang="ru-RU" b="1" dirty="0"/>
              <a:t> </a:t>
            </a:r>
            <a:r>
              <a:rPr lang="ru-RU" b="1" dirty="0" err="1"/>
              <a:t>states</a:t>
            </a:r>
            <a:r>
              <a:rPr lang="en-US" b="1" dirty="0"/>
              <a:t> </a:t>
            </a:r>
            <a:endParaRPr lang="ru-RU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2645046-D190-405A-AC79-F40DA9C7DF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406775"/>
              </p:ext>
            </p:extLst>
          </p:nvPr>
        </p:nvGraphicFramePr>
        <p:xfrm>
          <a:off x="2266950" y="3358805"/>
          <a:ext cx="4865370" cy="1168718"/>
        </p:xfrm>
        <a:graphic>
          <a:graphicData uri="http://schemas.openxmlformats.org/drawingml/2006/table">
            <a:tbl>
              <a:tblPr firstRow="1" firstCol="1" bandRow="1">
                <a:tableStyleId>{83ECFCF9-EB90-4EA4-BA1D-B0166F391BF1}</a:tableStyleId>
              </a:tblPr>
              <a:tblGrid>
                <a:gridCol w="978435">
                  <a:extLst>
                    <a:ext uri="{9D8B030D-6E8A-4147-A177-3AD203B41FA5}">
                      <a16:colId xmlns:a16="http://schemas.microsoft.com/office/drawing/2014/main" val="975277549"/>
                    </a:ext>
                  </a:extLst>
                </a:gridCol>
                <a:gridCol w="991839">
                  <a:extLst>
                    <a:ext uri="{9D8B030D-6E8A-4147-A177-3AD203B41FA5}">
                      <a16:colId xmlns:a16="http://schemas.microsoft.com/office/drawing/2014/main" val="1738502602"/>
                    </a:ext>
                  </a:extLst>
                </a:gridCol>
                <a:gridCol w="1005242">
                  <a:extLst>
                    <a:ext uri="{9D8B030D-6E8A-4147-A177-3AD203B41FA5}">
                      <a16:colId xmlns:a16="http://schemas.microsoft.com/office/drawing/2014/main" val="2378866988"/>
                    </a:ext>
                  </a:extLst>
                </a:gridCol>
                <a:gridCol w="1219693">
                  <a:extLst>
                    <a:ext uri="{9D8B030D-6E8A-4147-A177-3AD203B41FA5}">
                      <a16:colId xmlns:a16="http://schemas.microsoft.com/office/drawing/2014/main" val="1121002055"/>
                    </a:ext>
                  </a:extLst>
                </a:gridCol>
                <a:gridCol w="670161">
                  <a:extLst>
                    <a:ext uri="{9D8B030D-6E8A-4147-A177-3AD203B41FA5}">
                      <a16:colId xmlns:a16="http://schemas.microsoft.com/office/drawing/2014/main" val="181252955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effectLst/>
                        </a:rPr>
                        <a:t>Strong</a:t>
                      </a:r>
                      <a:r>
                        <a:rPr lang="ru-RU" sz="800" b="1" dirty="0">
                          <a:effectLst/>
                        </a:rPr>
                        <a:t> </a:t>
                      </a:r>
                      <a:r>
                        <a:rPr lang="ru-RU" sz="800" b="1" dirty="0" err="1">
                          <a:effectLst/>
                        </a:rPr>
                        <a:t>deoupling</a:t>
                      </a:r>
                      <a:r>
                        <a:rPr lang="ru-RU" sz="800" b="1" dirty="0">
                          <a:effectLst/>
                        </a:rPr>
                        <a:t>, %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effectLst/>
                        </a:rPr>
                        <a:t>Weak</a:t>
                      </a:r>
                      <a:r>
                        <a:rPr lang="ru-RU" sz="800" b="1" dirty="0">
                          <a:effectLst/>
                        </a:rPr>
                        <a:t> </a:t>
                      </a:r>
                      <a:r>
                        <a:rPr lang="ru-RU" sz="800" b="1" dirty="0" err="1">
                          <a:effectLst/>
                        </a:rPr>
                        <a:t>decoupling</a:t>
                      </a:r>
                      <a:r>
                        <a:rPr lang="ru-RU" sz="800" b="1" dirty="0">
                          <a:effectLst/>
                        </a:rPr>
                        <a:t>, %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effectLst/>
                        </a:rPr>
                        <a:t>Recessive</a:t>
                      </a:r>
                      <a:r>
                        <a:rPr lang="ru-RU" sz="800" b="1" dirty="0">
                          <a:effectLst/>
                        </a:rPr>
                        <a:t> </a:t>
                      </a:r>
                      <a:r>
                        <a:rPr lang="ru-RU" sz="800" b="1" dirty="0" err="1">
                          <a:effectLst/>
                        </a:rPr>
                        <a:t>decoupling</a:t>
                      </a:r>
                      <a:r>
                        <a:rPr lang="ru-RU" sz="800" b="1" dirty="0">
                          <a:effectLst/>
                        </a:rPr>
                        <a:t>, %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effectLst/>
                        </a:rPr>
                        <a:t>Total</a:t>
                      </a:r>
                      <a:r>
                        <a:rPr lang="ru-RU" sz="800" b="1" dirty="0">
                          <a:effectLst/>
                        </a:rPr>
                        <a:t> </a:t>
                      </a:r>
                      <a:r>
                        <a:rPr lang="ru-RU" sz="800" b="1" dirty="0" err="1">
                          <a:effectLst/>
                        </a:rPr>
                        <a:t>sum</a:t>
                      </a:r>
                      <a:r>
                        <a:rPr lang="ru-RU" sz="800" b="1" dirty="0">
                          <a:effectLst/>
                        </a:rPr>
                        <a:t>, %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538899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Netherlands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63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75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3055075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Italy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58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83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706252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France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54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869491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Finland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46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71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6653988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effectLst/>
                        </a:rPr>
                        <a:t>Belguim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58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75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9338775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19D25C5-6B9F-4FB6-8346-8CA15FA5A0F8}"/>
              </a:ext>
            </a:extLst>
          </p:cNvPr>
          <p:cNvSpPr txBox="1"/>
          <p:nvPr/>
        </p:nvSpPr>
        <p:spPr>
          <a:xfrm>
            <a:off x="2266951" y="4619856"/>
            <a:ext cx="6137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[1] A, </a:t>
            </a:r>
            <a:r>
              <a:rPr lang="en-GB" sz="800" dirty="0" err="1"/>
              <a:t>Donat</a:t>
            </a:r>
            <a:r>
              <a:rPr lang="en-GB" sz="800" dirty="0"/>
              <a:t> L, Karola </a:t>
            </a:r>
            <a:r>
              <a:rPr lang="en-GB" sz="800" dirty="0" err="1"/>
              <a:t>Velten</a:t>
            </a:r>
            <a:r>
              <a:rPr lang="en-GB" sz="800" dirty="0"/>
              <a:t> E, </a:t>
            </a:r>
            <a:r>
              <a:rPr lang="en-GB" sz="800" dirty="0" err="1"/>
              <a:t>Prahl</a:t>
            </a:r>
            <a:r>
              <a:rPr lang="en-GB" sz="800" dirty="0"/>
              <a:t> </a:t>
            </a:r>
            <a:r>
              <a:rPr lang="en-GB" sz="800" dirty="0" err="1"/>
              <a:t>eclareon</a:t>
            </a:r>
            <a:r>
              <a:rPr lang="en-GB" sz="800" dirty="0"/>
              <a:t> Author A, Binda Zane E, Strasse P. Assessment of climate change policies in the context of the European Semester Country Report: Italy Ecologic Institute. </a:t>
            </a:r>
            <a:r>
              <a:rPr lang="en-GB" sz="800" dirty="0" err="1"/>
              <a:t>n.d</a:t>
            </a:r>
            <a:r>
              <a:rPr lang="en-GB" sz="800" dirty="0"/>
              <a:t>; [2] </a:t>
            </a:r>
            <a:r>
              <a:rPr lang="en-US" sz="800" dirty="0" err="1"/>
              <a:t>Donat</a:t>
            </a:r>
            <a:r>
              <a:rPr lang="en-US" sz="800" dirty="0"/>
              <a:t> L, </a:t>
            </a:r>
            <a:r>
              <a:rPr lang="en-US" sz="800" dirty="0" err="1"/>
              <a:t>Velten</a:t>
            </a:r>
            <a:r>
              <a:rPr lang="en-US" sz="800" dirty="0"/>
              <a:t> EK, </a:t>
            </a:r>
            <a:r>
              <a:rPr lang="en-US" sz="800" dirty="0" err="1"/>
              <a:t>Prahl</a:t>
            </a:r>
            <a:r>
              <a:rPr lang="en-US" sz="800" dirty="0"/>
              <a:t> A, </a:t>
            </a:r>
            <a:r>
              <a:rPr lang="en-US" sz="800" dirty="0" err="1"/>
              <a:t>Duwe</a:t>
            </a:r>
            <a:r>
              <a:rPr lang="en-US" sz="800" dirty="0"/>
              <a:t> M, Zane EB. Assessment of climate change policies in the context of the European Semester. Country Report : Netherlands 2013:18.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574110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218CB-F069-4084-967C-3BF26B0F84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985EF8-8EBA-4F35-A63F-2F60C2E58B9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ADBE34-0E3A-4089-8942-0992C4702582}"/>
              </a:ext>
            </a:extLst>
          </p:cNvPr>
          <p:cNvSpPr txBox="1"/>
          <p:nvPr/>
        </p:nvSpPr>
        <p:spPr>
          <a:xfrm>
            <a:off x="1473387" y="188612"/>
            <a:ext cx="6364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Table 7. </a:t>
            </a:r>
            <a:r>
              <a:rPr lang="ru-RU" b="1" i="1" dirty="0" err="1"/>
              <a:t>Decoupling</a:t>
            </a:r>
            <a:r>
              <a:rPr lang="ru-RU" b="1" i="1" dirty="0"/>
              <a:t> </a:t>
            </a:r>
            <a:r>
              <a:rPr lang="ru-RU" b="1" i="1" dirty="0" err="1"/>
              <a:t>states</a:t>
            </a:r>
            <a:r>
              <a:rPr lang="ru-RU" b="1" i="1" dirty="0"/>
              <a:t> </a:t>
            </a:r>
            <a:r>
              <a:rPr lang="ru-RU" b="1" i="1" dirty="0" err="1"/>
              <a:t>for</a:t>
            </a:r>
            <a:r>
              <a:rPr lang="ru-RU" b="1" i="1" dirty="0"/>
              <a:t> CO</a:t>
            </a:r>
            <a:r>
              <a:rPr lang="ru-RU" b="1" i="1" baseline="-25000" dirty="0"/>
              <a:t>2</a:t>
            </a:r>
            <a:r>
              <a:rPr lang="ru-RU" b="1" i="1" dirty="0"/>
              <a:t> </a:t>
            </a:r>
            <a:r>
              <a:rPr lang="ru-RU" b="1" i="1" dirty="0" err="1"/>
              <a:t>emission</a:t>
            </a:r>
            <a:r>
              <a:rPr lang="ru-RU" b="1" i="1" dirty="0"/>
              <a:t> </a:t>
            </a:r>
            <a:r>
              <a:rPr lang="ru-RU" b="1" i="1" dirty="0" err="1"/>
              <a:t>intensity</a:t>
            </a:r>
            <a:r>
              <a:rPr lang="ru-RU" b="1" i="1" dirty="0"/>
              <a:t> </a:t>
            </a:r>
            <a:r>
              <a:rPr lang="ru-RU" b="1" i="1" dirty="0" err="1"/>
              <a:t>and</a:t>
            </a:r>
            <a:r>
              <a:rPr lang="ru-RU" b="1" i="1" dirty="0"/>
              <a:t> GDP </a:t>
            </a:r>
            <a:r>
              <a:rPr lang="ru-RU" b="1" i="1" dirty="0" err="1"/>
              <a:t>Group</a:t>
            </a:r>
            <a:r>
              <a:rPr lang="ru-RU" b="1" i="1" dirty="0"/>
              <a:t> I</a:t>
            </a:r>
            <a:r>
              <a:rPr lang="en-US" b="1" i="1" dirty="0"/>
              <a:t>II</a:t>
            </a:r>
            <a:r>
              <a:rPr lang="ru-RU" b="1" i="1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671678-7EA0-4FFC-95EA-5B7F1CC476A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906" y="516028"/>
            <a:ext cx="6219535" cy="443885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881ABD0-F98A-4972-926D-73D77B1DC97A}"/>
              </a:ext>
            </a:extLst>
          </p:cNvPr>
          <p:cNvSpPr/>
          <p:nvPr/>
        </p:nvSpPr>
        <p:spPr>
          <a:xfrm>
            <a:off x="1259663" y="3754120"/>
            <a:ext cx="6550837" cy="54356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FBBCDB-71BF-4A8D-98E9-56758C626A32}"/>
              </a:ext>
            </a:extLst>
          </p:cNvPr>
          <p:cNvSpPr/>
          <p:nvPr/>
        </p:nvSpPr>
        <p:spPr>
          <a:xfrm>
            <a:off x="1259663" y="4317318"/>
            <a:ext cx="6550837" cy="6572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8F850A-2EB7-45B5-B94D-A60C8988FDFE}"/>
              </a:ext>
            </a:extLst>
          </p:cNvPr>
          <p:cNvSpPr/>
          <p:nvPr/>
        </p:nvSpPr>
        <p:spPr>
          <a:xfrm>
            <a:off x="2941320" y="516026"/>
            <a:ext cx="1219200" cy="452841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92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8" grpId="0" animBg="1"/>
      <p:bldP spid="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F1FB6-11F0-4F71-9168-B79ACB64A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Results: Group III: </a:t>
            </a:r>
            <a:r>
              <a:rPr lang="ru-RU" i="1" dirty="0" err="1"/>
              <a:t>Greece</a:t>
            </a:r>
            <a:r>
              <a:rPr lang="ru-RU" i="1" dirty="0"/>
              <a:t>, </a:t>
            </a:r>
            <a:r>
              <a:rPr lang="ru-RU" i="1" dirty="0" err="1"/>
              <a:t>Ireland</a:t>
            </a:r>
            <a:r>
              <a:rPr lang="ru-RU" i="1" dirty="0"/>
              <a:t>, </a:t>
            </a:r>
            <a:r>
              <a:rPr lang="ru-RU" i="1" dirty="0" err="1"/>
              <a:t>Portugal</a:t>
            </a:r>
            <a:r>
              <a:rPr lang="ru-RU" i="1" dirty="0"/>
              <a:t>, </a:t>
            </a:r>
            <a:r>
              <a:rPr lang="ru-RU" i="1" dirty="0" err="1"/>
              <a:t>Spain</a:t>
            </a:r>
            <a:r>
              <a:rPr lang="ru-RU" i="1" dirty="0"/>
              <a:t>, </a:t>
            </a:r>
            <a:r>
              <a:rPr lang="ru-RU" i="1" dirty="0" err="1"/>
              <a:t>Sweden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6A3B7-9355-4392-A356-D740BFD7E2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/>
              <a:t>11%  and 14% declines were observed in the energy intensity and final consumption of Ireland during 2005-2011 [1]</a:t>
            </a:r>
          </a:p>
          <a:p>
            <a:r>
              <a:rPr lang="en-US" sz="1600" dirty="0"/>
              <a:t>Sweden showed the lowest CO</a:t>
            </a:r>
            <a:r>
              <a:rPr lang="en-US" sz="1600" baseline="-25000" dirty="0"/>
              <a:t>2</a:t>
            </a:r>
            <a:r>
              <a:rPr lang="en-US" sz="1600" dirty="0"/>
              <a:t> emission  during 1990-2014</a:t>
            </a:r>
          </a:p>
          <a:p>
            <a:r>
              <a:rPr lang="en-US" sz="1600" dirty="0"/>
              <a:t>The energy use in industry shifted from oil to electricity during 1970 and 2010  in Sweden [2]</a:t>
            </a:r>
            <a:endParaRPr lang="ru-RU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7BEAC-9F3B-4B78-9924-ABB9E0FC92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1741EC-1746-447B-B706-51AAB497DB0E}"/>
              </a:ext>
            </a:extLst>
          </p:cNvPr>
          <p:cNvSpPr txBox="1"/>
          <p:nvPr/>
        </p:nvSpPr>
        <p:spPr>
          <a:xfrm>
            <a:off x="2043430" y="2740723"/>
            <a:ext cx="3323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Table 8. </a:t>
            </a:r>
            <a:r>
              <a:rPr lang="ru-RU" b="1" i="1" dirty="0"/>
              <a:t> </a:t>
            </a:r>
            <a:r>
              <a:rPr lang="en-US" b="1" i="1" dirty="0"/>
              <a:t>S</a:t>
            </a:r>
            <a:r>
              <a:rPr lang="ru-RU" b="1" i="1" dirty="0" err="1"/>
              <a:t>um</a:t>
            </a:r>
            <a:r>
              <a:rPr lang="ru-RU" b="1" i="1" dirty="0"/>
              <a:t> </a:t>
            </a:r>
            <a:r>
              <a:rPr lang="ru-RU" b="1" i="1" dirty="0" err="1"/>
              <a:t>of</a:t>
            </a:r>
            <a:r>
              <a:rPr lang="ru-RU" b="1" i="1" dirty="0"/>
              <a:t> 3 </a:t>
            </a:r>
            <a:r>
              <a:rPr lang="ru-RU" b="1" i="1" dirty="0" err="1"/>
              <a:t>decoupling</a:t>
            </a:r>
            <a:r>
              <a:rPr lang="ru-RU" b="1" i="1" dirty="0"/>
              <a:t> </a:t>
            </a:r>
            <a:r>
              <a:rPr lang="ru-RU" b="1" i="1" dirty="0" err="1"/>
              <a:t>states</a:t>
            </a:r>
            <a:r>
              <a:rPr lang="en-US" b="1" i="1" dirty="0"/>
              <a:t> </a:t>
            </a:r>
            <a:endParaRPr lang="ru-RU" b="1" i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560CA1E-EDD2-4042-90B9-B4E7479C5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939611"/>
              </p:ext>
            </p:extLst>
          </p:nvPr>
        </p:nvGraphicFramePr>
        <p:xfrm>
          <a:off x="1778404" y="3202387"/>
          <a:ext cx="4794250" cy="1443708"/>
        </p:xfrm>
        <a:graphic>
          <a:graphicData uri="http://schemas.openxmlformats.org/drawingml/2006/table">
            <a:tbl>
              <a:tblPr firstRow="1" firstCol="1" bandRow="1">
                <a:tableStyleId>{83ECFCF9-EB90-4EA4-BA1D-B0166F391BF1}</a:tableStyleId>
              </a:tblPr>
              <a:tblGrid>
                <a:gridCol w="964133">
                  <a:extLst>
                    <a:ext uri="{9D8B030D-6E8A-4147-A177-3AD203B41FA5}">
                      <a16:colId xmlns:a16="http://schemas.microsoft.com/office/drawing/2014/main" val="2546890894"/>
                    </a:ext>
                  </a:extLst>
                </a:gridCol>
                <a:gridCol w="977340">
                  <a:extLst>
                    <a:ext uri="{9D8B030D-6E8A-4147-A177-3AD203B41FA5}">
                      <a16:colId xmlns:a16="http://schemas.microsoft.com/office/drawing/2014/main" val="1137414049"/>
                    </a:ext>
                  </a:extLst>
                </a:gridCol>
                <a:gridCol w="990548">
                  <a:extLst>
                    <a:ext uri="{9D8B030D-6E8A-4147-A177-3AD203B41FA5}">
                      <a16:colId xmlns:a16="http://schemas.microsoft.com/office/drawing/2014/main" val="418779388"/>
                    </a:ext>
                  </a:extLst>
                </a:gridCol>
                <a:gridCol w="1201864">
                  <a:extLst>
                    <a:ext uri="{9D8B030D-6E8A-4147-A177-3AD203B41FA5}">
                      <a16:colId xmlns:a16="http://schemas.microsoft.com/office/drawing/2014/main" val="3997598132"/>
                    </a:ext>
                  </a:extLst>
                </a:gridCol>
                <a:gridCol w="660365">
                  <a:extLst>
                    <a:ext uri="{9D8B030D-6E8A-4147-A177-3AD203B41FA5}">
                      <a16:colId xmlns:a16="http://schemas.microsoft.com/office/drawing/2014/main" val="406627638"/>
                    </a:ext>
                  </a:extLst>
                </a:gridCol>
              </a:tblGrid>
              <a:tr h="2716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effectLst/>
                        </a:rPr>
                        <a:t>Strong</a:t>
                      </a:r>
                      <a:r>
                        <a:rPr lang="ru-RU" sz="800" b="1" dirty="0">
                          <a:effectLst/>
                        </a:rPr>
                        <a:t> </a:t>
                      </a:r>
                      <a:r>
                        <a:rPr lang="ru-RU" sz="800" b="1" dirty="0" err="1">
                          <a:effectLst/>
                        </a:rPr>
                        <a:t>deoupling</a:t>
                      </a:r>
                      <a:r>
                        <a:rPr lang="ru-RU" sz="800" b="1" dirty="0">
                          <a:effectLst/>
                        </a:rPr>
                        <a:t>, %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effectLst/>
                        </a:rPr>
                        <a:t>Weak</a:t>
                      </a:r>
                      <a:r>
                        <a:rPr lang="ru-RU" sz="800" b="1" dirty="0">
                          <a:effectLst/>
                        </a:rPr>
                        <a:t> </a:t>
                      </a:r>
                      <a:r>
                        <a:rPr lang="ru-RU" sz="800" b="1" dirty="0" err="1">
                          <a:effectLst/>
                        </a:rPr>
                        <a:t>decoupling</a:t>
                      </a:r>
                      <a:r>
                        <a:rPr lang="ru-RU" sz="800" b="1" dirty="0">
                          <a:effectLst/>
                        </a:rPr>
                        <a:t>, %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effectLst/>
                        </a:rPr>
                        <a:t>Recessive</a:t>
                      </a:r>
                      <a:r>
                        <a:rPr lang="ru-RU" sz="800" b="1" dirty="0">
                          <a:effectLst/>
                        </a:rPr>
                        <a:t> </a:t>
                      </a:r>
                      <a:r>
                        <a:rPr lang="ru-RU" sz="800" b="1" dirty="0" err="1">
                          <a:effectLst/>
                        </a:rPr>
                        <a:t>decoupling</a:t>
                      </a:r>
                      <a:r>
                        <a:rPr lang="ru-RU" sz="800" b="1" dirty="0">
                          <a:effectLst/>
                        </a:rPr>
                        <a:t>, %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effectLst/>
                        </a:rPr>
                        <a:t>Total</a:t>
                      </a:r>
                      <a:r>
                        <a:rPr lang="ru-RU" sz="800" b="1" dirty="0">
                          <a:effectLst/>
                        </a:rPr>
                        <a:t> </a:t>
                      </a:r>
                      <a:r>
                        <a:rPr lang="ru-RU" sz="800" b="1" dirty="0" err="1">
                          <a:effectLst/>
                        </a:rPr>
                        <a:t>sum</a:t>
                      </a:r>
                      <a:r>
                        <a:rPr lang="ru-RU" sz="800" b="1" dirty="0">
                          <a:effectLst/>
                        </a:rPr>
                        <a:t>, %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83445129"/>
                  </a:ext>
                </a:extLst>
              </a:tr>
              <a:tr h="1953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Sweden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38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46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92833577"/>
                  </a:ext>
                </a:extLst>
              </a:tr>
              <a:tr h="1953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Spain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42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59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17655749"/>
                  </a:ext>
                </a:extLst>
              </a:tr>
              <a:tr h="1953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Portugal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38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63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50446226"/>
                  </a:ext>
                </a:extLst>
              </a:tr>
              <a:tr h="1953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effectLst/>
                        </a:rPr>
                        <a:t>Ireland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67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88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18250977"/>
                  </a:ext>
                </a:extLst>
              </a:tr>
              <a:tr h="1953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effectLst/>
                        </a:rPr>
                        <a:t>Greece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46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62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74497115"/>
                  </a:ext>
                </a:extLst>
              </a:tr>
              <a:tr h="195343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760267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74CD33-62ED-41D0-A777-B591A2196461}"/>
              </a:ext>
            </a:extLst>
          </p:cNvPr>
          <p:cNvSpPr txBox="1"/>
          <p:nvPr/>
        </p:nvSpPr>
        <p:spPr>
          <a:xfrm>
            <a:off x="2044899" y="4646095"/>
            <a:ext cx="6451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[1] </a:t>
            </a:r>
            <a:r>
              <a:rPr lang="en-US" sz="800" dirty="0" err="1"/>
              <a:t>Straße</a:t>
            </a:r>
            <a:r>
              <a:rPr lang="en-US" sz="800" dirty="0"/>
              <a:t> P, Karola </a:t>
            </a:r>
            <a:r>
              <a:rPr lang="en-US" sz="800" dirty="0" err="1"/>
              <a:t>Velten</a:t>
            </a:r>
            <a:r>
              <a:rPr lang="en-US" sz="800" dirty="0"/>
              <a:t> E. Assessment of climate change policies in the context of the European Semester Country Report: Ireland Ecologic Institute. n.d. [2] Ellen </a:t>
            </a:r>
            <a:r>
              <a:rPr lang="en-US" sz="800" dirty="0" err="1"/>
              <a:t>Svensson</a:t>
            </a:r>
            <a:r>
              <a:rPr lang="en-US" sz="800" dirty="0"/>
              <a:t>, Lars Nilsson MH and AG. Energy efficiency policies and measures in Sweden. vol. 34. Eskilstuna: 2010.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506970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E9AE7-83FF-413C-8980-5EEA58513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Conclusion</a:t>
            </a:r>
            <a:endParaRPr lang="ru-RU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64AC89-41BA-4B79-86A1-74BA21E9A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010720"/>
            <a:ext cx="7571700" cy="3573600"/>
          </a:xfrm>
        </p:spPr>
        <p:txBody>
          <a:bodyPr/>
          <a:lstStyle/>
          <a:p>
            <a:r>
              <a:rPr lang="en-US" sz="1800" dirty="0"/>
              <a:t>No clear trend of decoupling between GDP and CO</a:t>
            </a:r>
            <a:r>
              <a:rPr lang="en-US" sz="1800" baseline="-25000" dirty="0"/>
              <a:t>2</a:t>
            </a:r>
            <a:r>
              <a:rPr lang="en-US" sz="1800" dirty="0"/>
              <a:t> emission intensity</a:t>
            </a:r>
          </a:p>
          <a:p>
            <a:r>
              <a:rPr lang="en-US" sz="1800" dirty="0"/>
              <a:t>Thus, its difficult to say that the EU-15 has reached their aggregate Kyoto target by fully decoupling GDP from CO</a:t>
            </a:r>
            <a:r>
              <a:rPr lang="en-US" sz="1800" baseline="-25000" dirty="0"/>
              <a:t>2</a:t>
            </a:r>
            <a:r>
              <a:rPr lang="en-US" sz="1800" dirty="0"/>
              <a:t> emission intensity</a:t>
            </a:r>
          </a:p>
          <a:p>
            <a:r>
              <a:rPr lang="en-US" sz="1800" dirty="0"/>
              <a:t>Luxemburg (88%), Ireland (88%) and Italy(83%) showed decoupling for a long time </a:t>
            </a:r>
          </a:p>
          <a:p>
            <a:r>
              <a:rPr lang="en-US" sz="1800" dirty="0"/>
              <a:t>Main factors which had effect on decoupling: energy use, type of fuel, renewable energy source </a:t>
            </a:r>
          </a:p>
          <a:p>
            <a:r>
              <a:rPr lang="en-US" sz="1800" dirty="0"/>
              <a:t>The </a:t>
            </a:r>
            <a:r>
              <a:rPr lang="en-US" sz="1800" dirty="0" err="1"/>
              <a:t>Tapio</a:t>
            </a:r>
            <a:r>
              <a:rPr lang="en-US" sz="1800" dirty="0"/>
              <a:t> decoupling elasticity method showed more persuasive results than the OECD decoupling factor method</a:t>
            </a:r>
          </a:p>
          <a:p>
            <a:r>
              <a:rPr lang="en-US" sz="1800" dirty="0"/>
              <a:t> In the future, moving average technique and decomposition technique should be applied </a:t>
            </a:r>
            <a:endParaRPr lang="ru-RU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58F5AC-7740-4BDE-8388-CD61770071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73629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B0388F-02F6-44F5-9AF3-CEEB0E2B74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284EB-A50E-400C-97AF-9447805690F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0B0CBB-D251-419A-A9FB-7C0F62E1A84C}"/>
              </a:ext>
            </a:extLst>
          </p:cNvPr>
          <p:cNvSpPr/>
          <p:nvPr/>
        </p:nvSpPr>
        <p:spPr>
          <a:xfrm>
            <a:off x="2633009" y="2110085"/>
            <a:ext cx="38779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258001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599BF-74FA-4B92-B708-2F7A2B867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Outline</a:t>
            </a:r>
            <a:endParaRPr lang="ru-RU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9FBD74-C1DB-42F6-85A3-0079CE1A42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/>
              <a:t>Introduction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Methodology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Results and Discussion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Conclusion</a:t>
            </a:r>
            <a:endParaRPr lang="ru-RU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C15CB2-5759-4257-90A9-75D5FFFDC08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2781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395AA-C2B2-48B5-94EC-D10E18E74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150" y="451812"/>
            <a:ext cx="7571700" cy="702600"/>
          </a:xfrm>
        </p:spPr>
        <p:txBody>
          <a:bodyPr/>
          <a:lstStyle/>
          <a:p>
            <a:r>
              <a:rPr lang="en-US" sz="2400" dirty="0"/>
              <a:t>Introduction </a:t>
            </a:r>
            <a:endParaRPr lang="ru-RU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B6028A-7EAD-44ED-9E75-17B2A3EB33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Increase in GHGs         </a:t>
            </a:r>
            <a:r>
              <a:rPr lang="en-US" sz="2000" dirty="0">
                <a:solidFill>
                  <a:srgbClr val="FF0000"/>
                </a:solidFill>
              </a:rPr>
              <a:t>Global Warming</a:t>
            </a:r>
          </a:p>
          <a:p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Consequences of global warming:</a:t>
            </a:r>
          </a:p>
          <a:p>
            <a:pPr marL="7620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Increase in global surface t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̊</a:t>
            </a:r>
            <a:r>
              <a:rPr lang="en-US" sz="2000" dirty="0">
                <a:solidFill>
                  <a:schemeClr val="tx1"/>
                </a:solidFill>
              </a:rPr>
              <a:t> by 1.3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̊</a:t>
            </a:r>
            <a:r>
              <a:rPr lang="en-US" sz="2000" dirty="0">
                <a:solidFill>
                  <a:schemeClr val="tx1"/>
                </a:solidFill>
              </a:rPr>
              <a:t>C [2]; sea ice </a:t>
            </a:r>
          </a:p>
          <a:p>
            <a:pPr marL="7620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melting; decline in biological productivity of </a:t>
            </a:r>
          </a:p>
          <a:p>
            <a:pPr marL="7620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coral reefs [3], etc.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share of CO</a:t>
            </a:r>
            <a:r>
              <a:rPr lang="en-US" sz="2000" baseline="-25000" dirty="0">
                <a:solidFill>
                  <a:schemeClr val="tx1"/>
                </a:solidFill>
              </a:rPr>
              <a:t>2</a:t>
            </a:r>
            <a:r>
              <a:rPr lang="en-US" sz="2000" dirty="0">
                <a:solidFill>
                  <a:schemeClr val="tx1"/>
                </a:solidFill>
              </a:rPr>
              <a:t> in GHGs was </a:t>
            </a:r>
            <a:r>
              <a:rPr lang="en-US" sz="2000" dirty="0">
                <a:solidFill>
                  <a:srgbClr val="FF0000"/>
                </a:solidFill>
              </a:rPr>
              <a:t>76% </a:t>
            </a:r>
            <a:r>
              <a:rPr lang="it-IT" sz="2000" dirty="0">
                <a:solidFill>
                  <a:schemeClr val="tx1"/>
                </a:solidFill>
              </a:rPr>
              <a:t>(38 GtCO2eq/yr, in 2010)</a:t>
            </a:r>
          </a:p>
          <a:p>
            <a:r>
              <a:rPr lang="it-IT" sz="2000" dirty="0">
                <a:solidFill>
                  <a:schemeClr val="tx1"/>
                </a:solidFill>
              </a:rPr>
              <a:t>Main drivers of CO</a:t>
            </a:r>
            <a:r>
              <a:rPr lang="it-IT" sz="2000" baseline="-25000" dirty="0">
                <a:solidFill>
                  <a:schemeClr val="tx1"/>
                </a:solidFill>
              </a:rPr>
              <a:t>2 </a:t>
            </a:r>
            <a:r>
              <a:rPr lang="it-IT" sz="2000" dirty="0">
                <a:solidFill>
                  <a:schemeClr val="tx1"/>
                </a:solidFill>
              </a:rPr>
              <a:t>: economic growth and energy use/production </a:t>
            </a:r>
            <a:endParaRPr lang="en-US" sz="2000" dirty="0">
              <a:solidFill>
                <a:schemeClr val="tx1"/>
              </a:solidFill>
            </a:endParaRPr>
          </a:p>
          <a:p>
            <a:pPr marL="7620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pPr marL="76200" indent="0">
              <a:buNone/>
            </a:pP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D20C3-33DE-49B9-85ED-D67611857B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53B008-07C7-4369-AFFF-2C5ACCAA78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0023908"/>
              </p:ext>
            </p:extLst>
          </p:nvPr>
        </p:nvGraphicFramePr>
        <p:xfrm>
          <a:off x="6165669" y="845491"/>
          <a:ext cx="2978331" cy="2130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EBB89E5-ADBC-4887-A7DC-2857CC8AB22C}"/>
              </a:ext>
            </a:extLst>
          </p:cNvPr>
          <p:cNvSpPr txBox="1"/>
          <p:nvPr/>
        </p:nvSpPr>
        <p:spPr>
          <a:xfrm>
            <a:off x="6462884" y="2927893"/>
            <a:ext cx="26811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/>
              <a:t>Figure 1.1. Total CO</a:t>
            </a:r>
            <a:r>
              <a:rPr lang="en-US" sz="1000" b="1" i="1" baseline="-25000" dirty="0"/>
              <a:t>2</a:t>
            </a:r>
            <a:r>
              <a:rPr lang="en-US" sz="1000" b="1" i="1" dirty="0"/>
              <a:t> emissions, World 1990-2018 [1]. </a:t>
            </a:r>
            <a:endParaRPr lang="ru-RU" sz="1000" b="1" i="1" dirty="0"/>
          </a:p>
          <a:p>
            <a:endParaRPr lang="ru-RU" sz="1000" dirty="0"/>
          </a:p>
        </p:txBody>
      </p:sp>
      <p:sp>
        <p:nvSpPr>
          <p:cNvPr id="7" name="Arrow: Striped Right 6">
            <a:extLst>
              <a:ext uri="{FF2B5EF4-FFF2-40B4-BE49-F238E27FC236}">
                <a16:creationId xmlns:a16="http://schemas.microsoft.com/office/drawing/2014/main" id="{2B4C41AA-719D-4E3F-AC99-E8FF1BC28764}"/>
              </a:ext>
            </a:extLst>
          </p:cNvPr>
          <p:cNvSpPr/>
          <p:nvPr/>
        </p:nvSpPr>
        <p:spPr>
          <a:xfrm>
            <a:off x="3188526" y="1551985"/>
            <a:ext cx="273131" cy="1331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DE7EC1-9D6A-443C-A5A3-1802178D9E84}"/>
              </a:ext>
            </a:extLst>
          </p:cNvPr>
          <p:cNvSpPr txBox="1"/>
          <p:nvPr/>
        </p:nvSpPr>
        <p:spPr>
          <a:xfrm>
            <a:off x="2206435" y="4352714"/>
            <a:ext cx="6544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[1] IEA. Data &amp; Statistics - IEA. </a:t>
            </a:r>
            <a:r>
              <a:rPr lang="en-US" sz="800" dirty="0" err="1"/>
              <a:t>Electr</a:t>
            </a:r>
            <a:r>
              <a:rPr lang="en-US" sz="800" dirty="0"/>
              <a:t> Inf 2019. https://www.iea.org/data-and-statistics?country=WORLD&amp;fuel=CO2 </a:t>
            </a:r>
            <a:r>
              <a:rPr lang="en-US" sz="800" dirty="0" err="1"/>
              <a:t>emissions&amp;indicator</a:t>
            </a:r>
            <a:r>
              <a:rPr lang="en-US" sz="800" dirty="0"/>
              <a:t>=TotCO2 (accessed January 22, 2021).; [2] </a:t>
            </a:r>
            <a:r>
              <a:rPr lang="en-US" sz="800" dirty="0" err="1"/>
              <a:t>Morice</a:t>
            </a:r>
            <a:r>
              <a:rPr lang="en-US" sz="800" dirty="0"/>
              <a:t> CP, Kennedy JJ, Rayner NA, Jones PD. Quantifying uncertainties in global and regional temperature change using an ensemble of observational estimates: The HadCRUT4 data set. J </a:t>
            </a:r>
            <a:r>
              <a:rPr lang="en-US" sz="800" dirty="0" err="1"/>
              <a:t>Geophys</a:t>
            </a:r>
            <a:r>
              <a:rPr lang="en-US" sz="800" dirty="0"/>
              <a:t> Res Atmos 2012;117:1–22. https://doi.org/10.1029/2011JD017187; [3] </a:t>
            </a:r>
            <a:r>
              <a:rPr lang="en-US" sz="800" dirty="0" err="1"/>
              <a:t>Goreau</a:t>
            </a:r>
            <a:r>
              <a:rPr lang="en-US" sz="800" dirty="0"/>
              <a:t> TJ, Hayes RL. V-Effects of Rising Seawater Temperature on Coral Reefs. n.d.; 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866913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29A38-0ADB-4559-989F-74693ED47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Background about  decoupling</a:t>
            </a:r>
            <a:endParaRPr lang="ru-RU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910C2A-5CEB-4D98-AAD1-6370F30A1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7918" y="939247"/>
            <a:ext cx="7571700" cy="3573600"/>
          </a:xfrm>
        </p:spPr>
        <p:txBody>
          <a:bodyPr/>
          <a:lstStyle/>
          <a:p>
            <a:r>
              <a:rPr lang="en-US" sz="2000" dirty="0">
                <a:solidFill>
                  <a:srgbClr val="FF0000"/>
                </a:solidFill>
              </a:rPr>
              <a:t>Decoupling</a:t>
            </a:r>
            <a:r>
              <a:rPr lang="en-US" sz="2000" dirty="0"/>
              <a:t> – the breaking or de-linking of economic growth (GDP) from increasing environmental pressure (CO</a:t>
            </a:r>
            <a:r>
              <a:rPr lang="en-US" sz="2000" baseline="-25000" dirty="0"/>
              <a:t>2</a:t>
            </a:r>
            <a:r>
              <a:rPr lang="en-US" sz="2000" dirty="0"/>
              <a:t> emission) [1]</a:t>
            </a:r>
          </a:p>
          <a:p>
            <a:r>
              <a:rPr lang="en-US" sz="2000" dirty="0" err="1"/>
              <a:t>Tapio</a:t>
            </a:r>
            <a:r>
              <a:rPr lang="en-US" sz="2000" dirty="0"/>
              <a:t> decoupling elasticity model and OECD decoupling factor model </a:t>
            </a:r>
          </a:p>
          <a:p>
            <a:r>
              <a:rPr lang="en-US" sz="2000" dirty="0"/>
              <a:t>General decoupling states:</a:t>
            </a:r>
          </a:p>
          <a:p>
            <a:endParaRPr lang="en-US" sz="2000" dirty="0"/>
          </a:p>
          <a:p>
            <a:endParaRPr lang="ru-RU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7B0A64-7E35-4484-BD84-A65FA94E3E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1610C4-2327-41E5-8043-5B2FB136FB7A}"/>
              </a:ext>
            </a:extLst>
          </p:cNvPr>
          <p:cNvSpPr txBox="1"/>
          <p:nvPr/>
        </p:nvSpPr>
        <p:spPr>
          <a:xfrm>
            <a:off x="2134244" y="4689936"/>
            <a:ext cx="65444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[1] Bran F, </a:t>
            </a:r>
            <a:r>
              <a:rPr lang="en-US" sz="800" dirty="0" err="1"/>
              <a:t>Ioan</a:t>
            </a:r>
            <a:r>
              <a:rPr lang="en-US" sz="800" dirty="0"/>
              <a:t> I. Indicators to measure decoupling of economic growth from ecologic pressure. Metal Int 2009;14:158–62</a:t>
            </a:r>
            <a:endParaRPr lang="ru-RU" sz="800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A09015B-D479-4B57-9269-BCCC96F4EA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5421993"/>
              </p:ext>
            </p:extLst>
          </p:nvPr>
        </p:nvGraphicFramePr>
        <p:xfrm>
          <a:off x="6318374" y="2021426"/>
          <a:ext cx="3022487" cy="2001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E9D5609-0AA5-4C7F-B005-351D7B6CB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29842"/>
              </p:ext>
            </p:extLst>
          </p:nvPr>
        </p:nvGraphicFramePr>
        <p:xfrm>
          <a:off x="786150" y="2922785"/>
          <a:ext cx="6096000" cy="1529080"/>
        </p:xfrm>
        <a:graphic>
          <a:graphicData uri="http://schemas.openxmlformats.org/drawingml/2006/table">
            <a:tbl>
              <a:tblPr firstRow="1" bandRow="1">
                <a:tableStyleId>{83ECFCF9-EB90-4EA4-BA1D-B0166F391BF1}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84669627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95194496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085377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Absolute </a:t>
                      </a:r>
                      <a:r>
                        <a:rPr lang="en-US" b="1" dirty="0" err="1"/>
                        <a:t>dec.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Relative </a:t>
                      </a:r>
                      <a:r>
                        <a:rPr lang="en-US" b="1" dirty="0" err="1"/>
                        <a:t>dec.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Non-</a:t>
                      </a:r>
                      <a:r>
                        <a:rPr lang="en-US" b="1" dirty="0" err="1"/>
                        <a:t>dec.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082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the environmental pressure is stable or decreasing while</a:t>
                      </a:r>
                    </a:p>
                    <a:p>
                      <a:r>
                        <a:rPr lang="en-US" dirty="0"/>
                        <a:t>the economic driving force is growing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environmental pressure is positive, but less than</a:t>
                      </a:r>
                    </a:p>
                    <a:p>
                      <a:r>
                        <a:rPr lang="en-US" dirty="0"/>
                        <a:t>the growth rate of the economic growth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when both variables are increasing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0733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497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9564A-B395-4DC2-BAA3-AA74E3AA6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Literature review and conclusion </a:t>
            </a:r>
            <a:endParaRPr lang="ru-RU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58767-A8BD-44B3-BEA4-FBFA25AB9B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numCol="2"/>
          <a:lstStyle/>
          <a:p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relevance</a:t>
            </a:r>
            <a:r>
              <a:rPr lang="en-US" sz="1800" dirty="0"/>
              <a:t> of </a:t>
            </a:r>
            <a:r>
              <a:rPr lang="en-US" sz="1800" dirty="0">
                <a:solidFill>
                  <a:srgbClr val="FF0000"/>
                </a:solidFill>
              </a:rPr>
              <a:t>decoupling analysis</a:t>
            </a:r>
            <a:r>
              <a:rPr lang="en-US" sz="1800" dirty="0"/>
              <a:t>: (1) helps to understand the linkages between economic growth and environmental pressure (2) a reasonable indicator of measuring the effectiveness of related policies</a:t>
            </a:r>
          </a:p>
          <a:p>
            <a:r>
              <a:rPr lang="en-US" sz="1800" dirty="0"/>
              <a:t>Commonly used methods in decoupling analysis are </a:t>
            </a:r>
            <a:r>
              <a:rPr lang="en-US" sz="1800" dirty="0">
                <a:solidFill>
                  <a:srgbClr val="FF0000"/>
                </a:solidFill>
              </a:rPr>
              <a:t>OECD decoupling factor, the </a:t>
            </a:r>
            <a:r>
              <a:rPr lang="en-US" sz="1800" dirty="0" err="1">
                <a:solidFill>
                  <a:srgbClr val="FF0000"/>
                </a:solidFill>
              </a:rPr>
              <a:t>Tapio</a:t>
            </a:r>
            <a:r>
              <a:rPr lang="en-US" sz="1800" dirty="0">
                <a:solidFill>
                  <a:srgbClr val="FF0000"/>
                </a:solidFill>
              </a:rPr>
              <a:t> decoupling elasticity and IGTX decoupling method</a:t>
            </a:r>
            <a:r>
              <a:rPr lang="en-US" sz="1800" dirty="0"/>
              <a:t>.</a:t>
            </a:r>
          </a:p>
          <a:p>
            <a:r>
              <a:rPr lang="en-US" sz="1800" dirty="0"/>
              <a:t>EU-15: Austria, Belgium, Denmark, Finland, France, Germany, Greece, Ireland, Italy, Luxembourg, Netherlands, Portugal, Spain, Sweden, United Kingdom</a:t>
            </a:r>
          </a:p>
          <a:p>
            <a:r>
              <a:rPr lang="en-US" sz="1800" dirty="0"/>
              <a:t>The Kyoto Protocol (8% reduction of GHGs)</a:t>
            </a:r>
          </a:p>
          <a:p>
            <a:r>
              <a:rPr lang="en-US" sz="1800" dirty="0"/>
              <a:t>The public electricity and heat generation sector is the main contributor of  CO</a:t>
            </a:r>
            <a:r>
              <a:rPr lang="en-US" sz="1800" baseline="-25000" dirty="0"/>
              <a:t>2</a:t>
            </a:r>
            <a:r>
              <a:rPr lang="en-US" sz="1800" dirty="0"/>
              <a:t> emissions [1]</a:t>
            </a:r>
            <a:endParaRPr lang="ru-RU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C87475-38CF-4C9A-8CD0-366A5BDE50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EA93C2-2C97-417E-91B9-0AF6C8C757DD}"/>
              </a:ext>
            </a:extLst>
          </p:cNvPr>
          <p:cNvSpPr txBox="1"/>
          <p:nvPr/>
        </p:nvSpPr>
        <p:spPr>
          <a:xfrm>
            <a:off x="2408594" y="4797073"/>
            <a:ext cx="65444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[1] EEA. Annual European Union greenhouse gas inventory 1990–2014 and inventory report 2016. 2016.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2330288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18F82E-D611-4827-8158-87763E1D37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1800" dirty="0"/>
              <a:t>to calculate decoupling indexes (OECD method) and decoupling elasticities (</a:t>
            </a:r>
            <a:r>
              <a:rPr lang="en-US" sz="1800" dirty="0" err="1"/>
              <a:t>Tapio</a:t>
            </a:r>
            <a:r>
              <a:rPr lang="en-US" sz="1800" dirty="0"/>
              <a:t> method) for EU-15 countries for the relationship between CO</a:t>
            </a:r>
            <a:r>
              <a:rPr lang="en-US" sz="1800" baseline="-25000" dirty="0"/>
              <a:t>2</a:t>
            </a:r>
            <a:r>
              <a:rPr lang="en-US" sz="1800" dirty="0"/>
              <a:t> emission intensity and GDP for the period 1990-2014</a:t>
            </a:r>
          </a:p>
          <a:p>
            <a:pPr>
              <a:buFont typeface="+mj-lt"/>
              <a:buAutoNum type="arabicPeriod"/>
            </a:pP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dirty="0"/>
              <a:t>to evaluate the decoupling states between GDP and CO</a:t>
            </a:r>
            <a:r>
              <a:rPr lang="en-US" sz="1800" baseline="-25000" dirty="0"/>
              <a:t>2</a:t>
            </a:r>
            <a:r>
              <a:rPr lang="en-US" sz="1800" dirty="0"/>
              <a:t> emission intensity for each of 15 countries of EU over the </a:t>
            </a:r>
            <a:r>
              <a:rPr lang="en-US" sz="1800"/>
              <a:t>period 1990 </a:t>
            </a:r>
            <a:r>
              <a:rPr lang="en-US" sz="1800" dirty="0"/>
              <a:t>to 2014</a:t>
            </a:r>
          </a:p>
          <a:p>
            <a:pPr>
              <a:buFont typeface="+mj-lt"/>
              <a:buAutoNum type="arabicPeriod"/>
            </a:pP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dirty="0"/>
              <a:t> to carry out comparative analysis of advantages and disadvantages of the OECD method and the </a:t>
            </a:r>
            <a:r>
              <a:rPr lang="en-US" sz="1800" dirty="0" err="1"/>
              <a:t>Tapio</a:t>
            </a:r>
            <a:r>
              <a:rPr lang="en-US" sz="1800" dirty="0"/>
              <a:t> method for decoupling analysis</a:t>
            </a:r>
            <a:endParaRPr lang="ru-RU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CE817C-D494-4E26-BA8E-CDCD12EE0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Thesis aims and objectives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88660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20DE88-E75E-4F79-B028-867A73C86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019417"/>
            <a:ext cx="7571700" cy="3573600"/>
          </a:xfrm>
        </p:spPr>
        <p:txBody>
          <a:bodyPr/>
          <a:lstStyle/>
          <a:p>
            <a:r>
              <a:rPr lang="en-US" sz="1600" dirty="0"/>
              <a:t>All data were obtained from the IEA World Energy Balances database for the period from 1960 to 2014.</a:t>
            </a:r>
          </a:p>
          <a:p>
            <a:pPr marL="590550" indent="-514350">
              <a:buFont typeface="+mj-lt"/>
              <a:buAutoNum type="romanUcPeriod"/>
            </a:pPr>
            <a:r>
              <a:rPr lang="en-US" sz="1600" dirty="0"/>
              <a:t>OECD decoupling factor method [1] </a:t>
            </a:r>
          </a:p>
          <a:p>
            <a:pPr marL="590550" indent="-514350">
              <a:buFont typeface="+mj-lt"/>
              <a:buAutoNum type="romanUcPeriod"/>
            </a:pPr>
            <a:endParaRPr lang="en-US" sz="1600" dirty="0"/>
          </a:p>
          <a:p>
            <a:endParaRPr lang="ru-RU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E28930-2FE2-4AF3-B0FF-1E232CD42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Methodology </a:t>
            </a:r>
            <a:endParaRPr lang="ru-RU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2E22BA-BB5F-4CFA-AC58-01031E43C17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B360888-1A9F-4CFE-91D6-0805FE2BA19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7018484"/>
                  </p:ext>
                </p:extLst>
              </p:nvPr>
            </p:nvGraphicFramePr>
            <p:xfrm>
              <a:off x="1247211" y="1896122"/>
              <a:ext cx="5937885" cy="66770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39390">
                      <a:extLst>
                        <a:ext uri="{9D8B030D-6E8A-4147-A177-3AD203B41FA5}">
                          <a16:colId xmlns:a16="http://schemas.microsoft.com/office/drawing/2014/main" val="3999924984"/>
                        </a:ext>
                      </a:extLst>
                    </a:gridCol>
                    <a:gridCol w="4856809">
                      <a:extLst>
                        <a:ext uri="{9D8B030D-6E8A-4147-A177-3AD203B41FA5}">
                          <a16:colId xmlns:a16="http://schemas.microsoft.com/office/drawing/2014/main" val="55827964"/>
                        </a:ext>
                      </a:extLst>
                    </a:gridCol>
                    <a:gridCol w="541686">
                      <a:extLst>
                        <a:ext uri="{9D8B030D-6E8A-4147-A177-3AD203B41FA5}">
                          <a16:colId xmlns:a16="http://schemas.microsoft.com/office/drawing/2014/main" val="639360157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701040" algn="l"/>
                            </a:tabLs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701040" algn="l"/>
                            </a:tabLs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en-US" sz="20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1-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ru-RU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𝐸𝑃</m:t>
                                      </m:r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𝐷𝐹</m:t>
                                      </m:r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ru-RU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𝐸𝑃</m:t>
                                      </m:r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𝐷𝐹</m:t>
                                      </m:r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701040" algn="l"/>
                            </a:tabLst>
                          </a:pP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2011325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B360888-1A9F-4CFE-91D6-0805FE2BA19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7018484"/>
                  </p:ext>
                </p:extLst>
              </p:nvPr>
            </p:nvGraphicFramePr>
            <p:xfrm>
              <a:off x="1247211" y="1896122"/>
              <a:ext cx="5937885" cy="66770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39390">
                      <a:extLst>
                        <a:ext uri="{9D8B030D-6E8A-4147-A177-3AD203B41FA5}">
                          <a16:colId xmlns:a16="http://schemas.microsoft.com/office/drawing/2014/main" val="3999924984"/>
                        </a:ext>
                      </a:extLst>
                    </a:gridCol>
                    <a:gridCol w="4856809">
                      <a:extLst>
                        <a:ext uri="{9D8B030D-6E8A-4147-A177-3AD203B41FA5}">
                          <a16:colId xmlns:a16="http://schemas.microsoft.com/office/drawing/2014/main" val="55827964"/>
                        </a:ext>
                      </a:extLst>
                    </a:gridCol>
                    <a:gridCol w="541686">
                      <a:extLst>
                        <a:ext uri="{9D8B030D-6E8A-4147-A177-3AD203B41FA5}">
                          <a16:colId xmlns:a16="http://schemas.microsoft.com/office/drawing/2014/main" val="639360157"/>
                        </a:ext>
                      </a:extLst>
                    </a:gridCol>
                  </a:tblGrid>
                  <a:tr h="66770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701040" algn="l"/>
                            </a:tabLs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11167" r="-11167" b="-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701040" algn="l"/>
                            </a:tabLst>
                          </a:pP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2011325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27F542C6-DF13-42DF-9460-06ED2ADA6FCC}"/>
              </a:ext>
            </a:extLst>
          </p:cNvPr>
          <p:cNvSpPr txBox="1"/>
          <p:nvPr/>
        </p:nvSpPr>
        <p:spPr>
          <a:xfrm>
            <a:off x="5343385" y="2428571"/>
            <a:ext cx="3801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EP-</a:t>
            </a:r>
            <a:r>
              <a:rPr lang="en-US" sz="1200" dirty="0"/>
              <a:t> environmental pressure (CO2 emission intensity)</a:t>
            </a:r>
          </a:p>
          <a:p>
            <a:r>
              <a:rPr lang="en-US" sz="1200" i="1" dirty="0"/>
              <a:t>DF</a:t>
            </a:r>
            <a:r>
              <a:rPr lang="en-US" sz="1200" dirty="0"/>
              <a:t>- driving force (GDP)</a:t>
            </a:r>
            <a:endParaRPr lang="ru-RU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ED6409-21BF-4B70-B1DE-2F0E6E0FC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1" y="3019913"/>
            <a:ext cx="5326160" cy="18751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556FC40-822D-4F78-A0E0-C4387F431099}"/>
              </a:ext>
            </a:extLst>
          </p:cNvPr>
          <p:cNvSpPr txBox="1"/>
          <p:nvPr/>
        </p:nvSpPr>
        <p:spPr>
          <a:xfrm>
            <a:off x="457191" y="2703439"/>
            <a:ext cx="2547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Table 1. Decoupling states </a:t>
            </a:r>
            <a:endParaRPr lang="ru-RU" b="1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B4A765-0579-40BA-9F72-A622B470C250}"/>
              </a:ext>
            </a:extLst>
          </p:cNvPr>
          <p:cNvSpPr txBox="1"/>
          <p:nvPr/>
        </p:nvSpPr>
        <p:spPr>
          <a:xfrm>
            <a:off x="1247211" y="4722694"/>
            <a:ext cx="66495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[1] OECD. Sustainable Development: Indicators to measure decoupling of </a:t>
            </a:r>
            <a:r>
              <a:rPr lang="en-US" sz="800" dirty="0" err="1"/>
              <a:t>environmnetal</a:t>
            </a:r>
            <a:r>
              <a:rPr lang="en-US" sz="800" dirty="0"/>
              <a:t> pressure from economic growth. OECD Rep 2002;1.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350466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20DE88-E75E-4F79-B028-867A73C86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019417"/>
            <a:ext cx="7571700" cy="3573600"/>
          </a:xfrm>
        </p:spPr>
        <p:txBody>
          <a:bodyPr/>
          <a:lstStyle/>
          <a:p>
            <a:pPr marL="590550" indent="-514350">
              <a:buFont typeface="+mj-lt"/>
              <a:buAutoNum type="romanUcPeriod" startAt="2"/>
            </a:pPr>
            <a:r>
              <a:rPr lang="en-US" sz="2000" dirty="0"/>
              <a:t>The </a:t>
            </a:r>
            <a:r>
              <a:rPr lang="en-US" sz="2000" dirty="0" err="1"/>
              <a:t>Tapio</a:t>
            </a:r>
            <a:r>
              <a:rPr lang="en-US" sz="2000" dirty="0"/>
              <a:t> decoupling elasticity method [1] </a:t>
            </a:r>
          </a:p>
          <a:p>
            <a:pPr marL="590550" indent="-514350">
              <a:buFont typeface="+mj-lt"/>
              <a:buAutoNum type="romanUcPeriod" startAt="2"/>
            </a:pPr>
            <a:endParaRPr lang="en-US" sz="2000" dirty="0"/>
          </a:p>
          <a:p>
            <a:endParaRPr lang="ru-RU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E28930-2FE2-4AF3-B0FF-1E232CD42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Methodology </a:t>
            </a:r>
            <a:endParaRPr lang="ru-RU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2E22BA-BB5F-4CFA-AC58-01031E43C17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56FC40-822D-4F78-A0E0-C4387F431099}"/>
              </a:ext>
            </a:extLst>
          </p:cNvPr>
          <p:cNvSpPr txBox="1"/>
          <p:nvPr/>
        </p:nvSpPr>
        <p:spPr>
          <a:xfrm>
            <a:off x="2159777" y="1395457"/>
            <a:ext cx="2488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Table 2. Decoupling states </a:t>
            </a:r>
            <a:endParaRPr lang="ru-RU" b="1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B4A765-0579-40BA-9F72-A622B470C250}"/>
              </a:ext>
            </a:extLst>
          </p:cNvPr>
          <p:cNvSpPr txBox="1"/>
          <p:nvPr/>
        </p:nvSpPr>
        <p:spPr>
          <a:xfrm>
            <a:off x="1026623" y="4666103"/>
            <a:ext cx="7090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[1] Wang Q, </a:t>
            </a:r>
            <a:r>
              <a:rPr lang="en-US" sz="800" dirty="0" err="1"/>
              <a:t>Su</a:t>
            </a:r>
            <a:r>
              <a:rPr lang="en-US" sz="800" dirty="0"/>
              <a:t> M. Drivers of decoupling economic growth from carbon emission – an empirical analysis of 192 countries using decoupling model and decomposition method. Environ Impact Assess Rev 2020;81:106356. https://doi.org/10.1016/j.eiar.2019.106356.</a:t>
            </a:r>
            <a:endParaRPr lang="ru-RU" sz="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7DE3FE-7738-4287-8614-CB024E6D4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617" y="1751254"/>
            <a:ext cx="5762602" cy="23728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FAD9C7C4-676C-41BE-843B-5BA5052536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057988"/>
                  </p:ext>
                </p:extLst>
              </p:nvPr>
            </p:nvGraphicFramePr>
            <p:xfrm>
              <a:off x="1316065" y="1629309"/>
              <a:ext cx="5937885" cy="148069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937885">
                      <a:extLst>
                        <a:ext uri="{9D8B030D-6E8A-4147-A177-3AD203B41FA5}">
                          <a16:colId xmlns:a16="http://schemas.microsoft.com/office/drawing/2014/main" val="197668896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701040" algn="l"/>
                            </a:tabLs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DE = ɣ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𝛥</m:t>
                                  </m:r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𝐶𝑂</m:t>
                                  </m:r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2/</m:t>
                                  </m:r>
                                  <m:sSub>
                                    <m:sSubPr>
                                      <m:ctrlPr>
                                        <a:rPr lang="ru-RU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𝐶𝑂</m:t>
                                      </m:r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𝛥</m:t>
                                  </m:r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𝐺𝐷𝑃</m:t>
                                  </m:r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/</m:t>
                                  </m:r>
                                  <m:sSub>
                                    <m:sSubPr>
                                      <m:ctrlPr>
                                        <a:rPr lang="ru-RU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𝐺𝐷𝑃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7760729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701040" algn="l"/>
                            </a:tabLs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Yu Mincho Light" panose="02020300000000000000" pitchFamily="18" charset="-128"/>
                              <a:cs typeface="Times New Roman" panose="02020603050405020304" pitchFamily="18" charset="0"/>
                            </a:rPr>
                            <a:t>∆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0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 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= CO</a:t>
                          </a:r>
                          <a:r>
                            <a:rPr lang="en-US" sz="20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2(t) 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 CO</a:t>
                          </a:r>
                          <a:r>
                            <a:rPr lang="en-US" sz="20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2(0)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4670540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701040" algn="l"/>
                            </a:tabLs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Yu Mincho Light" panose="02020300000000000000" pitchFamily="18" charset="-128"/>
                              <a:cs typeface="Times New Roman" panose="02020603050405020304" pitchFamily="18" charset="0"/>
                            </a:rPr>
                            <a:t>∆GDP 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= GDP</a:t>
                          </a:r>
                          <a:r>
                            <a:rPr lang="en-US" sz="20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(t) 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 GDP</a:t>
                          </a:r>
                          <a:r>
                            <a:rPr lang="en-US" sz="20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(0)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9439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FAD9C7C4-676C-41BE-843B-5BA5052536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057988"/>
                  </p:ext>
                </p:extLst>
              </p:nvPr>
            </p:nvGraphicFramePr>
            <p:xfrm>
              <a:off x="1316065" y="1629309"/>
              <a:ext cx="5937885" cy="148069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937885">
                      <a:extLst>
                        <a:ext uri="{9D8B030D-6E8A-4147-A177-3AD203B41FA5}">
                          <a16:colId xmlns:a16="http://schemas.microsoft.com/office/drawing/2014/main" val="1976688966"/>
                        </a:ext>
                      </a:extLst>
                    </a:gridCol>
                  </a:tblGrid>
                  <a:tr h="6640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b="-145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7607294"/>
                      </a:ext>
                    </a:extLst>
                  </a:tr>
                  <a:tr h="40830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701040" algn="l"/>
                            </a:tabLs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Yu Mincho Light" panose="02020300000000000000" pitchFamily="18" charset="-128"/>
                              <a:cs typeface="Times New Roman" panose="02020603050405020304" pitchFamily="18" charset="0"/>
                            </a:rPr>
                            <a:t>∆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0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 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= CO</a:t>
                          </a:r>
                          <a:r>
                            <a:rPr lang="en-US" sz="20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2(t) 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 CO</a:t>
                          </a:r>
                          <a:r>
                            <a:rPr lang="en-US" sz="20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2(0)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46705408"/>
                      </a:ext>
                    </a:extLst>
                  </a:tr>
                  <a:tr h="40830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701040" algn="l"/>
                            </a:tabLs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Yu Mincho Light" panose="02020300000000000000" pitchFamily="18" charset="-128"/>
                              <a:cs typeface="Times New Roman" panose="02020603050405020304" pitchFamily="18" charset="0"/>
                            </a:rPr>
                            <a:t>∆GDP 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= GDP</a:t>
                          </a:r>
                          <a:r>
                            <a:rPr lang="en-US" sz="20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(t) 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 GDP</a:t>
                          </a:r>
                          <a:r>
                            <a:rPr lang="en-US" sz="20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(0)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94399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9122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F1FB6-11F0-4F71-9168-B79ACB64A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Results: Group I: Austria (-13%), Denmark (-21%), </a:t>
            </a:r>
            <a:br>
              <a:rPr lang="en-GB" dirty="0"/>
            </a:br>
            <a:r>
              <a:rPr lang="en-GB" dirty="0"/>
              <a:t>Germany (-21%), Luxembourg (-28%), United Kingdom (-12.5%). </a:t>
            </a:r>
            <a:endParaRPr lang="ru-R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7BEAC-9F3B-4B78-9924-ABB9E0FC92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31984122"/>
      </p:ext>
    </p:extLst>
  </p:cSld>
  <p:clrMapOvr>
    <a:masterClrMapping/>
  </p:clrMapOvr>
</p:sld>
</file>

<file path=ppt/theme/theme1.xml><?xml version="1.0" encoding="utf-8"?>
<a:theme xmlns:a="http://schemas.openxmlformats.org/drawingml/2006/main" name="Cordelia template">
  <a:themeElements>
    <a:clrScheme name="Custom 347">
      <a:dk1>
        <a:srgbClr val="263238"/>
      </a:dk1>
      <a:lt1>
        <a:srgbClr val="FFFFFF"/>
      </a:lt1>
      <a:dk2>
        <a:srgbClr val="607D8B"/>
      </a:dk2>
      <a:lt2>
        <a:srgbClr val="ECEFF1"/>
      </a:lt2>
      <a:accent1>
        <a:srgbClr val="0091EA"/>
      </a:accent1>
      <a:accent2>
        <a:srgbClr val="0053A3"/>
      </a:accent2>
      <a:accent3>
        <a:srgbClr val="607D8B"/>
      </a:accent3>
      <a:accent4>
        <a:srgbClr val="CFD8DC"/>
      </a:accent4>
      <a:accent5>
        <a:srgbClr val="ECEFF1"/>
      </a:accent5>
      <a:accent6>
        <a:srgbClr val="ACDBF8"/>
      </a:accent6>
      <a:hlink>
        <a:srgbClr val="0091E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1751</TotalTime>
  <Words>1544</Words>
  <Application>Microsoft Office PowerPoint</Application>
  <PresentationFormat>On-screen Show (16:9)</PresentationFormat>
  <Paragraphs>205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Roboto Slab</vt:lpstr>
      <vt:lpstr>Cambria Math</vt:lpstr>
      <vt:lpstr>Source Sans Pro</vt:lpstr>
      <vt:lpstr>Arial</vt:lpstr>
      <vt:lpstr>Times New Roman</vt:lpstr>
      <vt:lpstr>Cordelia template</vt:lpstr>
      <vt:lpstr>EVALUATION OF DECOUPLING OF GDP, ENERGY, AND CO2 EMISSIONS IN EU-15 </vt:lpstr>
      <vt:lpstr>Outline</vt:lpstr>
      <vt:lpstr>Introduction </vt:lpstr>
      <vt:lpstr>Background about  decoupling</vt:lpstr>
      <vt:lpstr>Literature review and conclusion </vt:lpstr>
      <vt:lpstr>Thesis aims and objectives</vt:lpstr>
      <vt:lpstr>Methodology </vt:lpstr>
      <vt:lpstr>Methodology </vt:lpstr>
      <vt:lpstr>Results: Group I: Austria (-13%), Denmark (-21%),  Germany (-21%), Luxembourg (-28%), United Kingdom (-12.5%). </vt:lpstr>
      <vt:lpstr>PowerPoint Presentation</vt:lpstr>
      <vt:lpstr>Results: Group I: Austria (-13%), Denmark (-21%),  Germany (-21%), Luxembourg (-28%), United Kingdom (-12.5%). </vt:lpstr>
      <vt:lpstr>PowerPoint Presentation</vt:lpstr>
      <vt:lpstr>Results: Group II: Belgium, Finland, France, Italy, Netherlands</vt:lpstr>
      <vt:lpstr>PowerPoint Presentation</vt:lpstr>
      <vt:lpstr>Results: Group III: Greece, Ireland, Portugal, Spain, Sweden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DECOUPLING OF GDP, ENERGY, AND CO2 EMISSIONS IN EU-15 School of Engineering and Digital Sciences Department of Chemical and Materials Engineering Nazarbayev University </dc:title>
  <cp:lastModifiedBy>yerbolat kakimov</cp:lastModifiedBy>
  <cp:revision>69</cp:revision>
  <dcterms:modified xsi:type="dcterms:W3CDTF">2021-05-03T16:45:18Z</dcterms:modified>
</cp:coreProperties>
</file>