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5" r:id="rId1"/>
  </p:sldMasterIdLst>
  <p:notesMasterIdLst>
    <p:notesMasterId r:id="rId7"/>
  </p:notesMasterIdLst>
  <p:sldIdLst>
    <p:sldId id="256" r:id="rId2"/>
    <p:sldId id="257" r:id="rId3"/>
    <p:sldId id="272" r:id="rId4"/>
    <p:sldId id="273" r:id="rId5"/>
    <p:sldId id="271" r:id="rId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-104" y="-1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573195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433793d918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433793d918_0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g433793d918_0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433793d918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433793d918_0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g433793d918_0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433793d918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433793d918_0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g433793d918_0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oogle Shape;21;p2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22" name="Google Shape;22;p2" descr="HD-PanelTitleR1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0" y="0"/>
              <a:ext cx="12188825" cy="68562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Google Shape;23;p2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24" name="Google Shape;24;p2" descr="HDRibbonTitle-UniformTrim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Google Shape;25;p2" descr="HDRibbonTitle-UniformTrim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6" name="Google Shape;26;p2"/>
          <p:cNvSpPr txBox="1"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Garamond"/>
              <a:buNone/>
              <a:defRPr sz="5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2"/>
          <p:cNvSpPr txBox="1"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ts val="2415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ctr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ctr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ctr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ctr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ctr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ctr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ctr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ctr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28" name="Google Shape;28;p2"/>
          <p:cNvSpPr txBox="1">
            <a:spLocks noGrp="1"/>
          </p:cNvSpPr>
          <p:nvPr>
            <p:ph type="dt" idx="10"/>
          </p:nvPr>
        </p:nvSpPr>
        <p:spPr>
          <a:xfrm>
            <a:off x="7983232" y="5037663"/>
            <a:ext cx="89746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29" name="Google Shape;29;p2"/>
          <p:cNvSpPr txBox="1">
            <a:spLocks noGrp="1"/>
          </p:cNvSpPr>
          <p:nvPr>
            <p:ph type="ftr" idx="11"/>
          </p:nvPr>
        </p:nvSpPr>
        <p:spPr>
          <a:xfrm>
            <a:off x="2692397" y="5037663"/>
            <a:ext cx="5214635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30" name="Google Shape;30;p2"/>
          <p:cNvSpPr txBox="1">
            <a:spLocks noGrp="1"/>
          </p:cNvSpPr>
          <p:nvPr>
            <p:ph type="sldNum" idx="12"/>
          </p:nvPr>
        </p:nvSpPr>
        <p:spPr>
          <a:xfrm>
            <a:off x="8956900" y="5037663"/>
            <a:ext cx="55116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1" name="Google Shape;31;p2"/>
          <p:cNvCxnSpPr/>
          <p:nvPr/>
        </p:nvCxnSpPr>
        <p:spPr>
          <a:xfrm>
            <a:off x="2692399" y="3522131"/>
            <a:ext cx="6815668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with Caption">
  <p:cSld name="Quote with Caption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3"/>
          <p:cNvSpPr txBox="1"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None/>
              <a:defRPr sz="3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5" name="Google Shape;105;p13"/>
          <p:cNvSpPr txBox="1">
            <a:spLocks noGrp="1"/>
          </p:cNvSpPr>
          <p:nvPr>
            <p:ph type="body" idx="1"/>
          </p:nvPr>
        </p:nvSpPr>
        <p:spPr>
          <a:xfrm>
            <a:off x="1674812" y="3352800"/>
            <a:ext cx="8839202" cy="5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r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None/>
              <a:defRPr sz="2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None/>
              <a:defRPr sz="2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None/>
              <a:defRPr sz="18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33083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330834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06" name="Google Shape;106;p13"/>
          <p:cNvSpPr txBox="1">
            <a:spLocks noGrp="1"/>
          </p:cNvSpPr>
          <p:nvPr>
            <p:ph type="body" idx="2"/>
          </p:nvPr>
        </p:nvSpPr>
        <p:spPr>
          <a:xfrm>
            <a:off x="1295401" y="4343399"/>
            <a:ext cx="9609666" cy="1532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ctr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228600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07" name="Google Shape;107;p13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08" name="Google Shape;108;p13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09" name="Google Shape;109;p13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0" name="Google Shape;110;p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“</a:t>
            </a:r>
            <a:endParaRPr/>
          </a:p>
        </p:txBody>
      </p:sp>
      <p:sp>
        <p:nvSpPr>
          <p:cNvPr id="111" name="Google Shape;111;p13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”</a:t>
            </a:r>
            <a:endParaRPr/>
          </a:p>
        </p:txBody>
      </p:sp>
      <p:cxnSp>
        <p:nvCxnSpPr>
          <p:cNvPr id="112" name="Google Shape;112;p13"/>
          <p:cNvCxnSpPr/>
          <p:nvPr/>
        </p:nvCxnSpPr>
        <p:spPr>
          <a:xfrm>
            <a:off x="1396169" y="4140199"/>
            <a:ext cx="9407298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me Card">
  <p:cSld name="Name Card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4"/>
          <p:cNvSpPr txBox="1"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sz="32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14"/>
          <p:cNvSpPr txBox="1"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228600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16" name="Google Shape;116;p14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17" name="Google Shape;117;p14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18" name="Google Shape;118;p14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Name Card">
  <p:cSld name="Quote Name Card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5"/>
          <p:cNvSpPr txBox="1"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None/>
              <a:defRPr sz="32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5"/>
          <p:cNvSpPr txBox="1">
            <a:spLocks noGrp="1"/>
          </p:cNvSpPr>
          <p:nvPr>
            <p:ph type="body" idx="1"/>
          </p:nvPr>
        </p:nvSpPr>
        <p:spPr>
          <a:xfrm>
            <a:off x="1295401" y="3639312"/>
            <a:ext cx="9609668" cy="886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76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228600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22" name="Google Shape;122;p15"/>
          <p:cNvSpPr txBox="1">
            <a:spLocks noGrp="1"/>
          </p:cNvSpPr>
          <p:nvPr>
            <p:ph type="body" idx="2"/>
          </p:nvPr>
        </p:nvSpPr>
        <p:spPr>
          <a:xfrm>
            <a:off x="1295401" y="4529667"/>
            <a:ext cx="9609668" cy="1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228600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23" name="Google Shape;123;p15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24" name="Google Shape;124;p15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25" name="Google Shape;125;p15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6" name="Google Shape;126;p15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“</a:t>
            </a:r>
            <a:endParaRPr/>
          </a:p>
        </p:txBody>
      </p:sp>
      <p:sp>
        <p:nvSpPr>
          <p:cNvPr id="127" name="Google Shape;127;p15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”</a:t>
            </a:r>
            <a:endParaRPr/>
          </a:p>
        </p:txBody>
      </p:sp>
      <p:cxnSp>
        <p:nvCxnSpPr>
          <p:cNvPr id="128" name="Google Shape;128;p15"/>
          <p:cNvCxnSpPr/>
          <p:nvPr/>
        </p:nvCxnSpPr>
        <p:spPr>
          <a:xfrm>
            <a:off x="1396169" y="3429000"/>
            <a:ext cx="9407298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ue or False">
  <p:cSld name="True or False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6"/>
          <p:cNvSpPr txBox="1"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sz="4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1" name="Google Shape;131;p16"/>
          <p:cNvSpPr txBox="1">
            <a:spLocks noGrp="1"/>
          </p:cNvSpPr>
          <p:nvPr>
            <p:ph type="body" idx="1"/>
          </p:nvPr>
        </p:nvSpPr>
        <p:spPr>
          <a:xfrm>
            <a:off x="1295401" y="3630168"/>
            <a:ext cx="9609668" cy="841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2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228600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32" name="Google Shape;132;p16"/>
          <p:cNvSpPr txBox="1">
            <a:spLocks noGrp="1"/>
          </p:cNvSpPr>
          <p:nvPr>
            <p:ph type="body" idx="2"/>
          </p:nvPr>
        </p:nvSpPr>
        <p:spPr>
          <a:xfrm>
            <a:off x="1295400" y="4470399"/>
            <a:ext cx="9609670" cy="1405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228600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33" name="Google Shape;133;p16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34" name="Google Shape;134;p16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35" name="Google Shape;135;p16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36" name="Google Shape;136;p16"/>
          <p:cNvCxnSpPr/>
          <p:nvPr/>
        </p:nvCxnSpPr>
        <p:spPr>
          <a:xfrm>
            <a:off x="1396169" y="3429000"/>
            <a:ext cx="9407298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sz="4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9" name="Google Shape;139;p17"/>
          <p:cNvSpPr txBox="1">
            <a:spLocks noGrp="1"/>
          </p:cNvSpPr>
          <p:nvPr>
            <p:ph type="body" idx="1"/>
          </p:nvPr>
        </p:nvSpPr>
        <p:spPr>
          <a:xfrm rot="5400000">
            <a:off x="4436531" y="-584198"/>
            <a:ext cx="3318936" cy="96011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386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76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3746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36004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345439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33083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330834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40" name="Google Shape;140;p17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41" name="Google Shape;141;p17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42" name="Google Shape;142;p17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43" name="Google Shape;143;p17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8"/>
          <p:cNvSpPr txBox="1">
            <a:spLocks noGrp="1"/>
          </p:cNvSpPr>
          <p:nvPr>
            <p:ph type="title"/>
          </p:nvPr>
        </p:nvSpPr>
        <p:spPr>
          <a:xfrm rot="5400000">
            <a:off x="7497936" y="2483551"/>
            <a:ext cx="4893735" cy="18908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sz="4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6" name="Google Shape;146;p18"/>
          <p:cNvSpPr txBox="1">
            <a:spLocks noGrp="1"/>
          </p:cNvSpPr>
          <p:nvPr>
            <p:ph type="body" idx="1"/>
          </p:nvPr>
        </p:nvSpPr>
        <p:spPr>
          <a:xfrm rot="5400000">
            <a:off x="2565043" y="-287513"/>
            <a:ext cx="4893734" cy="7433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386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76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3746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36004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345439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33083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330834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47" name="Google Shape;147;p18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48" name="Google Shape;148;p18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49" name="Google Shape;149;p18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50" name="Google Shape;150;p18"/>
          <p:cNvCxnSpPr/>
          <p:nvPr/>
        </p:nvCxnSpPr>
        <p:spPr>
          <a:xfrm>
            <a:off x="8863890" y="990600"/>
            <a:ext cx="0" cy="487680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Google Shape;33;p3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4" name="Google Shape;34;p3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sz="4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3"/>
          <p:cNvSpPr txBox="1"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386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76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3746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36004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345439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33083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330834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36" name="Google Shape;36;p3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37" name="Google Shape;37;p3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38" name="Google Shape;38;p3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4"/>
          <p:cNvSpPr txBox="1"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sz="4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4"/>
          <p:cNvSpPr txBox="1"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76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228600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42" name="Google Shape;42;p4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43" name="Google Shape;43;p4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44" name="Google Shape;44;p4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45" name="Google Shape;45;p4"/>
          <p:cNvCxnSpPr/>
          <p:nvPr/>
        </p:nvCxnSpPr>
        <p:spPr>
          <a:xfrm>
            <a:off x="2012723" y="3710585"/>
            <a:ext cx="8163380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Google Shape;47;p5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" name="Google Shape;48;p5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sz="4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5"/>
          <p:cNvSpPr txBox="1">
            <a:spLocks noGrp="1"/>
          </p:cNvSpPr>
          <p:nvPr>
            <p:ph type="body" idx="1"/>
          </p:nvPr>
        </p:nvSpPr>
        <p:spPr>
          <a:xfrm>
            <a:off x="1298448" y="2560320"/>
            <a:ext cx="4718304" cy="3310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386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76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3746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36004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345439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33083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330834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50" name="Google Shape;50;p5"/>
          <p:cNvSpPr txBox="1">
            <a:spLocks noGrp="1"/>
          </p:cNvSpPr>
          <p:nvPr>
            <p:ph type="body" idx="2"/>
          </p:nvPr>
        </p:nvSpPr>
        <p:spPr>
          <a:xfrm>
            <a:off x="6181344" y="2560320"/>
            <a:ext cx="4718304" cy="3310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386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76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3746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36004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345439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33083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330834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51" name="Google Shape;51;p5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52" name="Google Shape;52;p5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6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sz="4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6"/>
          <p:cNvSpPr txBox="1"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672"/>
              </a:spcBef>
              <a:spcAft>
                <a:spcPts val="0"/>
              </a:spcAft>
              <a:buClr>
                <a:schemeClr val="accent1"/>
              </a:buClr>
              <a:buSzPts val="3220"/>
              <a:buFont typeface="Arial"/>
              <a:buNone/>
              <a:defRPr sz="2800" b="0" i="0" u="none" strike="noStrike" cap="none">
                <a:solidFill>
                  <a:schemeClr val="accen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None/>
              <a:defRPr sz="2000" b="1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None/>
              <a:defRPr sz="1800" b="1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1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1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1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1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1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228600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840"/>
              <a:buFont typeface="Arial"/>
              <a:buNone/>
              <a:defRPr sz="1600" b="1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57" name="Google Shape;57;p6"/>
          <p:cNvSpPr txBox="1">
            <a:spLocks noGrp="1"/>
          </p:cNvSpPr>
          <p:nvPr>
            <p:ph type="body" idx="2"/>
          </p:nvPr>
        </p:nvSpPr>
        <p:spPr>
          <a:xfrm>
            <a:off x="1295400" y="3243262"/>
            <a:ext cx="4718304" cy="2632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386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76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3746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36004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345439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33083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330834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58" name="Google Shape;58;p6"/>
          <p:cNvSpPr txBox="1">
            <a:spLocks noGrp="1"/>
          </p:cNvSpPr>
          <p:nvPr>
            <p:ph type="body" idx="3"/>
          </p:nvPr>
        </p:nvSpPr>
        <p:spPr>
          <a:xfrm>
            <a:off x="6180670" y="2658533"/>
            <a:ext cx="4718304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672"/>
              </a:spcBef>
              <a:spcAft>
                <a:spcPts val="0"/>
              </a:spcAft>
              <a:buClr>
                <a:schemeClr val="accent1"/>
              </a:buClr>
              <a:buSzPts val="3220"/>
              <a:buFont typeface="Arial"/>
              <a:buNone/>
              <a:defRPr sz="2800" b="0" i="0" u="none" strike="noStrike" cap="none">
                <a:solidFill>
                  <a:schemeClr val="accent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None/>
              <a:defRPr sz="2000" b="1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None/>
              <a:defRPr sz="1800" b="1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1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1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1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1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1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228600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840"/>
              <a:buFont typeface="Arial"/>
              <a:buNone/>
              <a:defRPr sz="1600" b="1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59" name="Google Shape;59;p6"/>
          <p:cNvSpPr txBox="1">
            <a:spLocks noGrp="1"/>
          </p:cNvSpPr>
          <p:nvPr>
            <p:ph type="body" idx="4"/>
          </p:nvPr>
        </p:nvSpPr>
        <p:spPr>
          <a:xfrm>
            <a:off x="6180670" y="3243262"/>
            <a:ext cx="4718304" cy="2632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386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76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3746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36004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345439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33083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330834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60" name="Google Shape;60;p6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61" name="Google Shape;61;p6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62" name="Google Shape;62;p6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63" name="Google Shape;63;p6"/>
          <p:cNvCxnSpPr/>
          <p:nvPr/>
        </p:nvCxnSpPr>
        <p:spPr>
          <a:xfrm>
            <a:off x="1396169" y="2421466"/>
            <a:ext cx="9407298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8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72" name="Google Shape;72;p8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73" name="Google Shape;73;p8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9"/>
          <p:cNvSpPr txBox="1"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sz="2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9"/>
          <p:cNvSpPr txBox="1">
            <a:spLocks noGrp="1"/>
          </p:cNvSpPr>
          <p:nvPr>
            <p:ph type="body" idx="1"/>
          </p:nvPr>
        </p:nvSpPr>
        <p:spPr>
          <a:xfrm>
            <a:off x="5418668" y="982131"/>
            <a:ext cx="5469466" cy="4893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40386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76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3746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36004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345439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33083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330834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77" name="Google Shape;77;p9"/>
          <p:cNvSpPr txBox="1">
            <a:spLocks noGrp="1"/>
          </p:cNvSpPr>
          <p:nvPr>
            <p:ph type="body" idx="2"/>
          </p:nvPr>
        </p:nvSpPr>
        <p:spPr>
          <a:xfrm>
            <a:off x="1293811" y="3031065"/>
            <a:ext cx="3718455" cy="2438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380"/>
              <a:buFont typeface="Arial"/>
              <a:buNone/>
              <a:defRPr sz="12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150"/>
              <a:buFont typeface="Arial"/>
              <a:buNone/>
              <a:defRPr sz="1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35"/>
              <a:buFont typeface="Arial"/>
              <a:buNone/>
              <a:defRPr sz="9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35"/>
              <a:buFont typeface="Arial"/>
              <a:buNone/>
              <a:defRPr sz="9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35"/>
              <a:buFont typeface="Arial"/>
              <a:buNone/>
              <a:defRPr sz="9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35"/>
              <a:buFont typeface="Arial"/>
              <a:buNone/>
              <a:defRPr sz="9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35"/>
              <a:buFont typeface="Arial"/>
              <a:buNone/>
              <a:defRPr sz="9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228600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035"/>
              <a:buFont typeface="Arial"/>
              <a:buNone/>
              <a:defRPr sz="9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78" name="Google Shape;78;p9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79" name="Google Shape;79;p9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80" name="Google Shape;80;p9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81" name="Google Shape;81;p9"/>
          <p:cNvCxnSpPr/>
          <p:nvPr/>
        </p:nvCxnSpPr>
        <p:spPr>
          <a:xfrm>
            <a:off x="1396169" y="2912533"/>
            <a:ext cx="3514498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noramic Picture with Caption">
  <p:cSld name="Panoramic Picture with Caption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1"/>
          <p:cNvSpPr txBox="1"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sz="2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1" name="Google Shape;91;p11"/>
          <p:cNvSpPr>
            <a:spLocks noGrp="1"/>
          </p:cNvSpPr>
          <p:nvPr>
            <p:ph type="pic" idx="2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noFill/>
          <a:ln w="57150" cap="flat" cmpd="thickThin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92" name="Google Shape;92;p11"/>
          <p:cNvSpPr txBox="1">
            <a:spLocks noGrp="1"/>
          </p:cNvSpPr>
          <p:nvPr>
            <p:ph type="body" idx="1"/>
          </p:nvPr>
        </p:nvSpPr>
        <p:spPr>
          <a:xfrm>
            <a:off x="1295401" y="5382153"/>
            <a:ext cx="9609666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380"/>
              <a:buFont typeface="Arial"/>
              <a:buNone/>
              <a:defRPr sz="12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150"/>
              <a:buFont typeface="Arial"/>
              <a:buNone/>
              <a:defRPr sz="1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35"/>
              <a:buFont typeface="Arial"/>
              <a:buNone/>
              <a:defRPr sz="9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35"/>
              <a:buFont typeface="Arial"/>
              <a:buNone/>
              <a:defRPr sz="9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35"/>
              <a:buFont typeface="Arial"/>
              <a:buNone/>
              <a:defRPr sz="9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35"/>
              <a:buFont typeface="Arial"/>
              <a:buNone/>
              <a:defRPr sz="9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35"/>
              <a:buFont typeface="Arial"/>
              <a:buNone/>
              <a:defRPr sz="9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228600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035"/>
              <a:buFont typeface="Arial"/>
              <a:buNone/>
              <a:defRPr sz="9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93" name="Google Shape;93;p11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94" name="Google Shape;94;p11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95" name="Google Shape;95;p11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aption">
  <p:cSld name="Title and Caption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2"/>
          <p:cNvSpPr txBox="1"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sz="32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12"/>
          <p:cNvSpPr txBox="1"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marR="0" lvl="0" indent="-228600" algn="ctr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2286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228600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99" name="Google Shape;99;p12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00" name="Google Shape;100;p12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01" name="Google Shape;101;p12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02" name="Google Shape;102;p12"/>
          <p:cNvCxnSpPr/>
          <p:nvPr/>
        </p:nvCxnSpPr>
        <p:spPr>
          <a:xfrm>
            <a:off x="1396169" y="4140199"/>
            <a:ext cx="9407298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jpg"/><Relationship Id="rId18" Type="http://schemas.openxmlformats.org/officeDocument/2006/relationships/image" Target="../media/image2.png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7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1" name="Google Shape;11;p1" descr="HD-PanelContent.png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0" y="0"/>
              <a:ext cx="12188825" cy="68562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Google Shape;12;p1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3" name="Google Shape;13;p1" descr="HDRibbonContent-UniformTrim.png"/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14;p1" descr="HDRibbonContent-UniformTrim.png"/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" name="Google Shape;15;p1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  <a:defRPr sz="4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1"/>
          <p:cNvSpPr txBox="1"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386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76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914400" marR="0" lvl="1" indent="-37465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1371600" marR="0" lvl="2" indent="-36004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1828800" marR="0" lvl="3" indent="-345439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2286000" marR="0" lvl="4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2743200" marR="0" lvl="5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3200400" marR="0" lvl="6" indent="-33083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3657600" marR="0" lvl="7" indent="-33083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4114800" marR="0" lvl="8" indent="-330834" algn="l" rtl="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Char char="•"/>
              <a:defRPr sz="1400" b="0" i="0" u="none" strike="noStrike" cap="non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7" name="Google Shape;17;p1"/>
          <p:cNvSpPr txBox="1">
            <a:spLocks noGrp="1"/>
          </p:cNvSpPr>
          <p:nvPr>
            <p:ph type="dt" idx="10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8" name="Google Shape;18;p1"/>
          <p:cNvSpPr txBox="1">
            <a:spLocks noGrp="1"/>
          </p:cNvSpPr>
          <p:nvPr>
            <p:ph type="ftr" idx="11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9" name="Google Shape;19;p1"/>
          <p:cNvSpPr txBox="1">
            <a:spLocks noGrp="1"/>
          </p:cNvSpPr>
          <p:nvPr>
            <p:ph type="sldNum" idx="12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55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inds.wisconsin.edu/handle/1793/8334" TargetMode="External"/><Relationship Id="rId4" Type="http://schemas.openxmlformats.org/officeDocument/2006/relationships/hyperlink" Target="https://nur.nu.edu.kz/" TargetMode="External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mailto:lesley.moyo@wisc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9"/>
          <p:cNvSpPr txBox="1">
            <a:spLocks noGrp="1"/>
          </p:cNvSpPr>
          <p:nvPr>
            <p:ph type="ctrTitle"/>
          </p:nvPr>
        </p:nvSpPr>
        <p:spPr>
          <a:xfrm>
            <a:off x="2692398" y="1537855"/>
            <a:ext cx="6815669" cy="18488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8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dirty="0" smtClean="0">
                <a:ea typeface="Arial"/>
                <a:sym typeface="Arial"/>
              </a:rPr>
              <a:t>Open Access Week - 2018</a:t>
            </a:r>
            <a:endParaRPr sz="3200" i="0" u="none" strike="noStrike" cap="none" dirty="0">
              <a:solidFill>
                <a:srgbClr val="262626"/>
              </a:solidFill>
              <a:ea typeface="Arial"/>
              <a:sym typeface="Arial"/>
            </a:endParaRPr>
          </a:p>
        </p:txBody>
      </p:sp>
      <p:sp>
        <p:nvSpPr>
          <p:cNvPr id="156" name="Google Shape;156;p19"/>
          <p:cNvSpPr txBox="1">
            <a:spLocks noGrp="1"/>
          </p:cNvSpPr>
          <p:nvPr>
            <p:ph type="subTitle" idx="1"/>
          </p:nvPr>
        </p:nvSpPr>
        <p:spPr>
          <a:xfrm>
            <a:off x="2688161" y="3531348"/>
            <a:ext cx="6815700" cy="1838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15"/>
              <a:buFont typeface="Arial"/>
              <a:buNone/>
            </a:pPr>
            <a:r>
              <a:rPr lang="en-US" sz="2400" dirty="0" smtClean="0"/>
              <a:t>UW</a:t>
            </a:r>
            <a:r>
              <a:rPr lang="en-US" sz="2400" dirty="0"/>
              <a:t>-Madison Libraries </a:t>
            </a:r>
            <a:r>
              <a:rPr lang="en-US" sz="2400" dirty="0" smtClean="0"/>
              <a:t>Development and Support for Open Access</a:t>
            </a:r>
            <a:endParaRPr lang="en-US" sz="2400" b="0" i="0" u="none" strike="noStrike" cap="none" dirty="0" smtClean="0">
              <a:solidFill>
                <a:schemeClr val="dk1"/>
              </a:solidFill>
              <a:sym typeface="Garamond"/>
            </a:endParaRPr>
          </a:p>
          <a:p>
            <a:pPr marL="0" marR="0" lvl="0" indent="0" algn="ctr" rtl="0">
              <a:spcBef>
                <a:spcPts val="1020"/>
              </a:spcBef>
              <a:spcAft>
                <a:spcPts val="0"/>
              </a:spcAft>
              <a:buClr>
                <a:schemeClr val="accent1"/>
              </a:buClr>
              <a:buSzPts val="2415"/>
              <a:buFont typeface="Arial"/>
              <a:buNone/>
            </a:pPr>
            <a:endParaRPr lang="en-US" sz="2000" b="0" i="1" u="none" strike="noStrike" cap="none" dirty="0" smtClean="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15"/>
              <a:buFont typeface="Arial"/>
              <a:buNone/>
            </a:pPr>
            <a:r>
              <a:rPr lang="en-US" sz="2000" b="0" i="1" u="none" strike="noStrike" cap="none" dirty="0" smtClean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Lesley Moyo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15"/>
              <a:buFont typeface="Arial"/>
              <a:buNone/>
            </a:pPr>
            <a:r>
              <a:rPr lang="en-US" sz="2000" b="0" i="1" u="none" strike="noStrike" cap="none" dirty="0" smtClean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Associate University Librarian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15"/>
              <a:buFont typeface="Arial"/>
              <a:buNone/>
            </a:pPr>
            <a:endParaRPr lang="en-US" sz="2000" b="0" i="1" u="none" strike="noStrike" cap="none" dirty="0" smtClean="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0" marR="0" lvl="0" indent="0" algn="ctr" rtl="0">
              <a:spcBef>
                <a:spcPts val="1020"/>
              </a:spcBef>
              <a:spcAft>
                <a:spcPts val="0"/>
              </a:spcAft>
              <a:buClr>
                <a:schemeClr val="accent1"/>
              </a:buClr>
              <a:buSzPts val="2415"/>
              <a:buFont typeface="Arial"/>
              <a:buNone/>
            </a:pPr>
            <a:endParaRPr sz="2100" b="0" i="0" u="none" strike="noStrike" cap="none" dirty="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0"/>
          <p:cNvSpPr txBox="1">
            <a:spLocks noGrp="1"/>
          </p:cNvSpPr>
          <p:nvPr>
            <p:ph type="title"/>
          </p:nvPr>
        </p:nvSpPr>
        <p:spPr>
          <a:xfrm>
            <a:off x="1682232" y="827994"/>
            <a:ext cx="8756516" cy="1303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rPr lang="en-US" sz="3600" dirty="0" smtClean="0"/>
              <a:t>Open Access:</a:t>
            </a:r>
            <a:br>
              <a:rPr lang="en-US" sz="3600" dirty="0" smtClean="0"/>
            </a:br>
            <a:r>
              <a:rPr lang="en-US" sz="3600" dirty="0" smtClean="0"/>
              <a:t>An ongoing international commitment</a:t>
            </a:r>
            <a:endParaRPr sz="3600" dirty="0"/>
          </a:p>
        </p:txBody>
      </p:sp>
      <p:sp>
        <p:nvSpPr>
          <p:cNvPr id="163" name="Google Shape;163;p20"/>
          <p:cNvSpPr txBox="1">
            <a:spLocks noGrp="1"/>
          </p:cNvSpPr>
          <p:nvPr>
            <p:ph type="body" idx="1"/>
          </p:nvPr>
        </p:nvSpPr>
        <p:spPr>
          <a:xfrm>
            <a:off x="931335" y="2506131"/>
            <a:ext cx="10465504" cy="3687653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68300" algn="l" rtl="0">
              <a:spcBef>
                <a:spcPts val="480"/>
              </a:spcBef>
              <a:spcAft>
                <a:spcPts val="0"/>
              </a:spcAft>
              <a:buSzPts val="2200"/>
              <a:buFont typeface="Wingdings" charset="2"/>
              <a:buChar char="u"/>
            </a:pPr>
            <a:r>
              <a:rPr lang="en-US" dirty="0" smtClean="0"/>
              <a:t>Commitment by libraries</a:t>
            </a:r>
          </a:p>
          <a:p>
            <a:pPr lvl="1" indent="-368300">
              <a:spcBef>
                <a:spcPts val="480"/>
              </a:spcBef>
              <a:buSzPts val="2200"/>
              <a:buFont typeface="Wingdings" charset="2"/>
              <a:buChar char="²"/>
            </a:pPr>
            <a:r>
              <a:rPr lang="en-US" dirty="0" smtClean="0"/>
              <a:t>Promoting and cultivating awareness across institutions through programming and events</a:t>
            </a:r>
          </a:p>
          <a:p>
            <a:pPr lvl="1" indent="-368300">
              <a:spcBef>
                <a:spcPts val="480"/>
              </a:spcBef>
              <a:buSzPts val="2200"/>
              <a:buFont typeface="Wingdings" charset="2"/>
              <a:buChar char="²"/>
            </a:pPr>
            <a:r>
              <a:rPr lang="en-US" dirty="0" smtClean="0"/>
              <a:t>Developing strategies for expanding OA </a:t>
            </a:r>
          </a:p>
          <a:p>
            <a:pPr marL="457200" lvl="0" indent="-368300" algn="l" rtl="0">
              <a:spcBef>
                <a:spcPts val="480"/>
              </a:spcBef>
              <a:spcAft>
                <a:spcPts val="0"/>
              </a:spcAft>
              <a:buSzPts val="2200"/>
              <a:buFont typeface="Wingdings" charset="2"/>
              <a:buChar char="u"/>
            </a:pPr>
            <a:r>
              <a:rPr lang="en-US" dirty="0" smtClean="0"/>
              <a:t>Commitment by institutions</a:t>
            </a:r>
          </a:p>
          <a:p>
            <a:pPr lvl="1" indent="-368300">
              <a:spcBef>
                <a:spcPts val="480"/>
              </a:spcBef>
              <a:buSzPts val="2200"/>
              <a:buFont typeface="Wingdings" charset="2"/>
              <a:buChar char="²"/>
            </a:pPr>
            <a:r>
              <a:rPr lang="en-US" dirty="0" smtClean="0"/>
              <a:t>Implementing appropriate policies and practices</a:t>
            </a:r>
          </a:p>
          <a:p>
            <a:pPr marL="457200" lvl="0" indent="-368300" algn="l" rtl="0">
              <a:spcBef>
                <a:spcPts val="480"/>
              </a:spcBef>
              <a:spcAft>
                <a:spcPts val="0"/>
              </a:spcAft>
              <a:buSzPts val="2200"/>
              <a:buFont typeface="Wingdings" charset="2"/>
              <a:buChar char="u"/>
            </a:pPr>
            <a:r>
              <a:rPr lang="en-US" dirty="0" smtClean="0"/>
              <a:t>Commitment by professional organizations</a:t>
            </a:r>
          </a:p>
          <a:p>
            <a:pPr lvl="1" indent="-368300">
              <a:spcBef>
                <a:spcPts val="480"/>
              </a:spcBef>
              <a:buSzPts val="2200"/>
              <a:buFont typeface="Wingdings" charset="2"/>
              <a:buChar char="²"/>
            </a:pPr>
            <a:r>
              <a:rPr lang="en-US" dirty="0" smtClean="0"/>
              <a:t>Continuing to advocate for OA</a:t>
            </a:r>
          </a:p>
          <a:p>
            <a:pPr lvl="1" indent="-368300">
              <a:spcBef>
                <a:spcPts val="480"/>
              </a:spcBef>
              <a:buSzPts val="2200"/>
              <a:buFont typeface="Wingdings" charset="2"/>
              <a:buChar char="²"/>
            </a:pPr>
            <a:r>
              <a:rPr lang="en-US" dirty="0" smtClean="0"/>
              <a:t>This week is an example of a widespread professional effort highlighting the importance of OA</a:t>
            </a:r>
          </a:p>
          <a:p>
            <a:pPr indent="-368300">
              <a:buSzPts val="2200"/>
              <a:buFont typeface="Wingdings" charset="2"/>
              <a:buChar char="u"/>
            </a:pPr>
            <a:r>
              <a:rPr lang="en-US" dirty="0" smtClean="0"/>
              <a:t>Others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29190" y="3453369"/>
            <a:ext cx="4567649" cy="1704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413812" y="3564767"/>
            <a:ext cx="1615387" cy="1604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95" y="995093"/>
            <a:ext cx="1225043" cy="12250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0"/>
          <p:cNvSpPr txBox="1">
            <a:spLocks noGrp="1"/>
          </p:cNvSpPr>
          <p:nvPr>
            <p:ph type="title"/>
          </p:nvPr>
        </p:nvSpPr>
        <p:spPr>
          <a:xfrm>
            <a:off x="1827059" y="836368"/>
            <a:ext cx="8555986" cy="1303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rPr lang="en-US" sz="3600" dirty="0" smtClean="0"/>
              <a:t>Open Access:</a:t>
            </a:r>
            <a:br>
              <a:rPr lang="en-US" sz="3600" dirty="0" smtClean="0"/>
            </a:br>
            <a:r>
              <a:rPr lang="en-US" sz="3600" dirty="0" smtClean="0"/>
              <a:t>Importance of partnerships within academia</a:t>
            </a:r>
            <a:endParaRPr sz="3600" dirty="0"/>
          </a:p>
        </p:txBody>
      </p:sp>
      <p:sp>
        <p:nvSpPr>
          <p:cNvPr id="163" name="Google Shape;163;p20"/>
          <p:cNvSpPr txBox="1">
            <a:spLocks noGrp="1"/>
          </p:cNvSpPr>
          <p:nvPr>
            <p:ph type="body" idx="1"/>
          </p:nvPr>
        </p:nvSpPr>
        <p:spPr>
          <a:xfrm>
            <a:off x="802124" y="2406218"/>
            <a:ext cx="10761824" cy="393238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68300" algn="l" rtl="0">
              <a:spcBef>
                <a:spcPts val="480"/>
              </a:spcBef>
              <a:spcAft>
                <a:spcPts val="0"/>
              </a:spcAft>
              <a:buSzPts val="2200"/>
              <a:buFont typeface="Wingdings" charset="2"/>
              <a:buChar char="u"/>
            </a:pPr>
            <a:r>
              <a:rPr lang="en-US" dirty="0" smtClean="0"/>
              <a:t>Partnerships with faculty </a:t>
            </a:r>
          </a:p>
          <a:p>
            <a:pPr lvl="1" indent="-368300">
              <a:spcBef>
                <a:spcPts val="480"/>
              </a:spcBef>
              <a:buSzPts val="2200"/>
              <a:buFont typeface="Wingdings" charset="2"/>
              <a:buChar char="²"/>
            </a:pPr>
            <a:r>
              <a:rPr lang="en-US" dirty="0" smtClean="0"/>
              <a:t>R</a:t>
            </a:r>
            <a:r>
              <a:rPr lang="en-US" dirty="0" smtClean="0"/>
              <a:t>esearchers and authors of content</a:t>
            </a:r>
          </a:p>
          <a:p>
            <a:pPr marL="457200" lvl="0" indent="-368300" algn="l" rtl="0">
              <a:spcBef>
                <a:spcPts val="480"/>
              </a:spcBef>
              <a:spcAft>
                <a:spcPts val="0"/>
              </a:spcAft>
              <a:buSzPts val="2200"/>
              <a:buFont typeface="Wingdings" charset="2"/>
              <a:buChar char="u"/>
            </a:pPr>
            <a:r>
              <a:rPr lang="en-US" dirty="0" smtClean="0"/>
              <a:t>Partnership with faculty governance constituencies </a:t>
            </a:r>
            <a:endParaRPr lang="en-US" dirty="0"/>
          </a:p>
          <a:p>
            <a:pPr lvl="1" indent="-368300">
              <a:spcBef>
                <a:spcPts val="480"/>
              </a:spcBef>
              <a:buSzPts val="2200"/>
              <a:buFont typeface="Wingdings" charset="2"/>
              <a:buChar char="²"/>
            </a:pPr>
            <a:r>
              <a:rPr lang="en-US" dirty="0"/>
              <a:t>P</a:t>
            </a:r>
            <a:r>
              <a:rPr lang="en-US" dirty="0" smtClean="0"/>
              <a:t>eer evaluators of research and publications</a:t>
            </a:r>
          </a:p>
          <a:p>
            <a:pPr lvl="1" indent="-368300">
              <a:spcBef>
                <a:spcPts val="480"/>
              </a:spcBef>
              <a:buSzPts val="2200"/>
              <a:buFont typeface="Wingdings" charset="2"/>
              <a:buChar char="²"/>
            </a:pPr>
            <a:r>
              <a:rPr lang="en-US" dirty="0"/>
              <a:t>K</a:t>
            </a:r>
            <a:r>
              <a:rPr lang="en-US" dirty="0" smtClean="0"/>
              <a:t>ey players in promotion and tenure decisions</a:t>
            </a:r>
          </a:p>
          <a:p>
            <a:pPr marL="457200" lvl="0" indent="-368300" algn="l" rtl="0">
              <a:spcBef>
                <a:spcPts val="480"/>
              </a:spcBef>
              <a:spcAft>
                <a:spcPts val="0"/>
              </a:spcAft>
              <a:buSzPts val="2200"/>
              <a:buFont typeface="Wingdings" charset="2"/>
              <a:buChar char="u"/>
            </a:pPr>
            <a:r>
              <a:rPr lang="en-US" dirty="0" smtClean="0"/>
              <a:t>Partnership with institutional academic policy makers to facilitate:</a:t>
            </a:r>
          </a:p>
          <a:p>
            <a:pPr lvl="1" indent="-368300">
              <a:spcBef>
                <a:spcPts val="480"/>
              </a:spcBef>
              <a:buSzPts val="2200"/>
              <a:buFont typeface="Wingdings" charset="2"/>
              <a:buChar char="²"/>
            </a:pPr>
            <a:r>
              <a:rPr lang="en-US" sz="1800" dirty="0" smtClean="0"/>
              <a:t> </a:t>
            </a:r>
            <a:r>
              <a:rPr lang="en-US" dirty="0"/>
              <a:t>S</a:t>
            </a:r>
            <a:r>
              <a:rPr lang="en-US" dirty="0" smtClean="0"/>
              <a:t>upportive OA institutional policies and practices</a:t>
            </a:r>
          </a:p>
          <a:p>
            <a:pPr lvl="1" indent="-368300">
              <a:spcBef>
                <a:spcPts val="480"/>
              </a:spcBef>
              <a:buSzPts val="2200"/>
              <a:buFont typeface="Wingdings" charset="2"/>
              <a:buChar char="²"/>
            </a:pPr>
            <a:r>
              <a:rPr lang="en-US" dirty="0"/>
              <a:t>P</a:t>
            </a:r>
            <a:r>
              <a:rPr lang="en-US" dirty="0" smtClean="0"/>
              <a:t>rovide funding to support various OA implementation approaches, such as providing subvention funds to publish in OA journals</a:t>
            </a:r>
          </a:p>
          <a:p>
            <a:pPr indent="-368300">
              <a:buSzPts val="2200"/>
              <a:buFont typeface="Wingdings" charset="2"/>
              <a:buChar char="u"/>
            </a:pPr>
            <a:r>
              <a:rPr lang="en-US" dirty="0" smtClean="0"/>
              <a:t>Leverage partnerships in addressing barriers to OA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124" y="1081613"/>
            <a:ext cx="1180483" cy="118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99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0"/>
          <p:cNvSpPr txBox="1">
            <a:spLocks noGrp="1"/>
          </p:cNvSpPr>
          <p:nvPr>
            <p:ph type="title"/>
          </p:nvPr>
        </p:nvSpPr>
        <p:spPr>
          <a:xfrm>
            <a:off x="1593107" y="787864"/>
            <a:ext cx="9837153" cy="1440834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rPr lang="en-US" sz="3600" dirty="0" smtClean="0"/>
              <a:t>Open Access Engagement:</a:t>
            </a:r>
            <a:br>
              <a:rPr lang="en-US" sz="3600" dirty="0" smtClean="0"/>
            </a:br>
            <a:r>
              <a:rPr lang="en-US" sz="3600" dirty="0" smtClean="0"/>
              <a:t>Examples at </a:t>
            </a:r>
            <a:r>
              <a:rPr lang="en-US" sz="3600" dirty="0" smtClean="0"/>
              <a:t>UW-Madison and </a:t>
            </a:r>
            <a:r>
              <a:rPr lang="en-US" sz="3600" dirty="0" err="1" smtClean="0"/>
              <a:t>Nazarbayev</a:t>
            </a:r>
            <a:r>
              <a:rPr lang="en-US" sz="3600" dirty="0" smtClean="0"/>
              <a:t> University</a:t>
            </a:r>
            <a:endParaRPr sz="3600" dirty="0"/>
          </a:p>
        </p:txBody>
      </p:sp>
      <p:sp>
        <p:nvSpPr>
          <p:cNvPr id="163" name="Google Shape;163;p20"/>
          <p:cNvSpPr txBox="1">
            <a:spLocks noGrp="1"/>
          </p:cNvSpPr>
          <p:nvPr>
            <p:ph type="body" idx="1"/>
          </p:nvPr>
        </p:nvSpPr>
        <p:spPr>
          <a:xfrm>
            <a:off x="779843" y="2395077"/>
            <a:ext cx="10761824" cy="387668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68300" algn="l" rtl="0">
              <a:spcBef>
                <a:spcPts val="480"/>
              </a:spcBef>
              <a:spcAft>
                <a:spcPts val="0"/>
              </a:spcAft>
              <a:buSzPts val="2200"/>
              <a:buFont typeface="Wingdings" charset="2"/>
              <a:buChar char="u"/>
            </a:pPr>
            <a:r>
              <a:rPr lang="en-US" dirty="0" smtClean="0"/>
              <a:t>Educational role of academic libraries in advancing OA</a:t>
            </a:r>
          </a:p>
          <a:p>
            <a:pPr lvl="1" indent="-368300">
              <a:spcBef>
                <a:spcPts val="480"/>
              </a:spcBef>
              <a:buSzPts val="2200"/>
              <a:buFont typeface="Wingdings" charset="2"/>
              <a:buChar char="²"/>
            </a:pPr>
            <a:r>
              <a:rPr lang="en-US" dirty="0" smtClean="0"/>
              <a:t>Promoting OA through efforts such as OA Week, and working one-on-one with faculty</a:t>
            </a:r>
          </a:p>
          <a:p>
            <a:pPr lvl="1" indent="-368300">
              <a:spcBef>
                <a:spcPts val="480"/>
              </a:spcBef>
              <a:buSzPts val="2200"/>
              <a:buFont typeface="Wingdings" charset="2"/>
              <a:buChar char="²"/>
            </a:pPr>
            <a:r>
              <a:rPr lang="en-US" dirty="0" smtClean="0"/>
              <a:t>Working with University Library Committee to influence policy development and practices that support OA</a:t>
            </a:r>
          </a:p>
          <a:p>
            <a:pPr marL="457200" lvl="0" indent="-368300" algn="l" rtl="0">
              <a:spcBef>
                <a:spcPts val="480"/>
              </a:spcBef>
              <a:spcAft>
                <a:spcPts val="0"/>
              </a:spcAft>
              <a:buSzPts val="2200"/>
              <a:buFont typeface="Wingdings" charset="2"/>
              <a:buChar char="u"/>
            </a:pPr>
            <a:r>
              <a:rPr lang="en-US" dirty="0" smtClean="0"/>
              <a:t>Role of academic libraries in seeking funding to support OA development within respective institutions</a:t>
            </a:r>
          </a:p>
          <a:p>
            <a:pPr marL="457200" lvl="0" indent="-368300" algn="l" rtl="0">
              <a:spcBef>
                <a:spcPts val="480"/>
              </a:spcBef>
              <a:spcAft>
                <a:spcPts val="0"/>
              </a:spcAft>
              <a:buSzPts val="2200"/>
              <a:buFont typeface="Wingdings" charset="2"/>
              <a:buChar char="u"/>
            </a:pPr>
            <a:r>
              <a:rPr lang="en-US" dirty="0" smtClean="0"/>
              <a:t>Creation of technology ecosystems that support depositing of publications in OA repositories</a:t>
            </a:r>
          </a:p>
          <a:p>
            <a:pPr lvl="1" indent="-368300">
              <a:buSzPts val="2200"/>
              <a:buFont typeface="Wingdings" charset="2"/>
              <a:buChar char="²"/>
            </a:pPr>
            <a:r>
              <a:rPr lang="en-US" dirty="0" err="1" smtClean="0"/>
              <a:t>Minds@UW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https://minds.wisconsin.edu/handle/1793/</a:t>
            </a:r>
            <a:r>
              <a:rPr lang="en-US" dirty="0" smtClean="0">
                <a:hlinkClick r:id="rId3"/>
              </a:rPr>
              <a:t>8334</a:t>
            </a:r>
            <a:r>
              <a:rPr lang="en-US" dirty="0" smtClean="0"/>
              <a:t> </a:t>
            </a:r>
            <a:endParaRPr lang="en-US" dirty="0" smtClean="0"/>
          </a:p>
          <a:p>
            <a:pPr lvl="1" indent="-368300">
              <a:buSzPts val="2200"/>
              <a:buFont typeface="Wingdings" charset="2"/>
              <a:buChar char="²"/>
            </a:pPr>
            <a:r>
              <a:rPr lang="en-US" dirty="0" err="1" smtClean="0"/>
              <a:t>Nazarbayev</a:t>
            </a:r>
            <a:r>
              <a:rPr lang="en-US" dirty="0" smtClean="0"/>
              <a:t> </a:t>
            </a:r>
            <a:r>
              <a:rPr lang="en-US" dirty="0"/>
              <a:t>University Repository: </a:t>
            </a:r>
            <a:r>
              <a:rPr lang="en-US" dirty="0">
                <a:hlinkClick r:id="rId4"/>
              </a:rPr>
              <a:t>https://nur.nu.edu.kz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310" y="845098"/>
            <a:ext cx="1271483" cy="127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99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4"/>
          <p:cNvSpPr txBox="1"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Garamond"/>
              <a:buNone/>
            </a:pPr>
            <a:r>
              <a:rPr lang="en-US" sz="3600" dirty="0" smtClean="0"/>
              <a:t>Thank you</a:t>
            </a:r>
            <a:endParaRPr sz="3600" b="0" i="0" u="none" strike="noStrike" cap="none" dirty="0">
              <a:solidFill>
                <a:srgbClr val="262626"/>
              </a:solidFill>
              <a:sym typeface="Garamond"/>
            </a:endParaRPr>
          </a:p>
        </p:txBody>
      </p:sp>
      <p:sp>
        <p:nvSpPr>
          <p:cNvPr id="273" name="Google Shape;273;p34"/>
          <p:cNvSpPr txBox="1">
            <a:spLocks noGrp="1"/>
          </p:cNvSpPr>
          <p:nvPr>
            <p:ph type="body" idx="1"/>
          </p:nvPr>
        </p:nvSpPr>
        <p:spPr>
          <a:xfrm>
            <a:off x="1013794" y="2556932"/>
            <a:ext cx="10293919" cy="3570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1080"/>
              </a:spcBef>
              <a:spcAft>
                <a:spcPts val="0"/>
              </a:spcAft>
              <a:buClr>
                <a:schemeClr val="accent1"/>
              </a:buClr>
              <a:buSzPts val="2760"/>
              <a:buNone/>
            </a:pPr>
            <a:r>
              <a:rPr lang="en-US" u="sng" dirty="0" smtClean="0"/>
              <a:t>Contact information:</a:t>
            </a:r>
          </a:p>
          <a:p>
            <a:pPr marL="0" marR="0" lvl="0" indent="0" algn="l" rtl="0">
              <a:spcBef>
                <a:spcPts val="1080"/>
              </a:spcBef>
              <a:spcAft>
                <a:spcPts val="0"/>
              </a:spcAft>
              <a:buClr>
                <a:schemeClr val="accent1"/>
              </a:buClr>
              <a:buSzPts val="2760"/>
              <a:buNone/>
            </a:pPr>
            <a:endParaRPr lang="en-US" sz="600" dirty="0" smtClean="0"/>
          </a:p>
          <a:p>
            <a:pPr marL="53340" indent="0">
              <a:buNone/>
            </a:pPr>
            <a:r>
              <a:rPr lang="en-US" sz="1800" dirty="0" smtClean="0"/>
              <a:t>Lesley M. Moyo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Associate University Librarian for Public Services </a:t>
            </a:r>
            <a:endParaRPr lang="en-US" sz="1800" dirty="0" smtClean="0"/>
          </a:p>
          <a:p>
            <a:pPr marL="53340" indent="0">
              <a:buNone/>
            </a:pPr>
            <a:r>
              <a:rPr lang="en-US" sz="1800" dirty="0" smtClean="0"/>
              <a:t>University </a:t>
            </a:r>
            <a:r>
              <a:rPr lang="en-US" sz="1800" dirty="0"/>
              <a:t>of Wisconsin-Madison</a:t>
            </a:r>
            <a:br>
              <a:rPr lang="en-US" sz="1800" dirty="0"/>
            </a:br>
            <a:r>
              <a:rPr lang="en-US" sz="1800" dirty="0"/>
              <a:t>General Library System </a:t>
            </a:r>
            <a:endParaRPr lang="en-US" sz="1800" dirty="0"/>
          </a:p>
          <a:p>
            <a:pPr marL="53340" indent="0">
              <a:buNone/>
            </a:pPr>
            <a:r>
              <a:rPr lang="en-US" sz="1800" dirty="0"/>
              <a:t>372J Memorial Library </a:t>
            </a:r>
            <a:endParaRPr lang="en-US" sz="1800" dirty="0" smtClean="0"/>
          </a:p>
          <a:p>
            <a:pPr marL="53340" indent="0">
              <a:buNone/>
            </a:pPr>
            <a:r>
              <a:rPr lang="en-US" sz="1800" dirty="0" smtClean="0"/>
              <a:t>728 </a:t>
            </a:r>
            <a:r>
              <a:rPr lang="en-US" sz="1800" dirty="0"/>
              <a:t>State Street Madison, </a:t>
            </a:r>
            <a:r>
              <a:rPr lang="en-US" sz="1800" dirty="0" smtClean="0"/>
              <a:t>WI </a:t>
            </a:r>
            <a:r>
              <a:rPr lang="en-US" sz="1800" dirty="0"/>
              <a:t>53706-1494 </a:t>
            </a:r>
            <a:endParaRPr lang="en-US" sz="1800" dirty="0" smtClean="0"/>
          </a:p>
          <a:p>
            <a:pPr marL="53340" indent="0">
              <a:buNone/>
            </a:pPr>
            <a:r>
              <a:rPr lang="en-US" sz="1800" dirty="0" smtClean="0"/>
              <a:t>Office</a:t>
            </a:r>
            <a:r>
              <a:rPr lang="en-US" sz="1800" dirty="0"/>
              <a:t>: </a:t>
            </a:r>
            <a:r>
              <a:rPr lang="en-US" sz="1800" dirty="0"/>
              <a:t>+</a:t>
            </a:r>
            <a:r>
              <a:rPr lang="en-US" sz="1800" dirty="0" smtClean="0"/>
              <a:t>1 608</a:t>
            </a:r>
            <a:r>
              <a:rPr lang="en-US" sz="1800" dirty="0"/>
              <a:t>-263-4962 </a:t>
            </a:r>
            <a:r>
              <a:rPr lang="en-US" sz="1800" dirty="0" smtClean="0"/>
              <a:t> Mobile</a:t>
            </a:r>
            <a:r>
              <a:rPr lang="en-US" sz="1800" dirty="0"/>
              <a:t>: </a:t>
            </a:r>
            <a:r>
              <a:rPr lang="en-US" sz="1800" dirty="0" smtClean="0"/>
              <a:t>+1 814</a:t>
            </a:r>
            <a:r>
              <a:rPr lang="en-US" sz="1800" dirty="0"/>
              <a:t>-777-7565 </a:t>
            </a:r>
            <a:r>
              <a:rPr lang="en-US" sz="1800" dirty="0" smtClean="0"/>
              <a:t> </a:t>
            </a:r>
            <a:r>
              <a:rPr lang="en-US" sz="1800" dirty="0"/>
              <a:t>E</a:t>
            </a:r>
            <a:r>
              <a:rPr lang="en-US" sz="1800" dirty="0" smtClean="0"/>
              <a:t>mail: </a:t>
            </a:r>
            <a:r>
              <a:rPr lang="en-US" sz="1800" u="sng" dirty="0" smtClean="0">
                <a:solidFill>
                  <a:srgbClr val="3366FF"/>
                </a:solidFill>
                <a:hlinkClick r:id="rId3"/>
              </a:rPr>
              <a:t>lesley.moyo</a:t>
            </a:r>
            <a:r>
              <a:rPr lang="en-US" sz="1800" u="sng" dirty="0">
                <a:solidFill>
                  <a:srgbClr val="3366FF"/>
                </a:solidFill>
                <a:hlinkClick r:id="rId3"/>
              </a:rPr>
              <a:t>@</a:t>
            </a:r>
            <a:r>
              <a:rPr lang="en-US" sz="1800" u="sng" dirty="0" smtClean="0">
                <a:solidFill>
                  <a:srgbClr val="3366FF"/>
                </a:solidFill>
                <a:hlinkClick r:id="rId3"/>
              </a:rPr>
              <a:t>wisc.edu</a:t>
            </a:r>
            <a:r>
              <a:rPr lang="en-US" sz="1800" u="sng" dirty="0" smtClean="0"/>
              <a:t>  </a:t>
            </a:r>
            <a:endParaRPr lang="en-US" sz="1800" u="sng" dirty="0"/>
          </a:p>
          <a:p>
            <a:pPr marL="0" marR="0" lvl="0" indent="0" algn="l" rtl="0">
              <a:spcBef>
                <a:spcPts val="1080"/>
              </a:spcBef>
              <a:spcAft>
                <a:spcPts val="0"/>
              </a:spcAft>
              <a:buClr>
                <a:schemeClr val="accent1"/>
              </a:buClr>
              <a:buSzPts val="2760"/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pPr marL="285750" marR="0" lvl="0" indent="-285750" algn="l" rtl="0">
              <a:spcBef>
                <a:spcPts val="1080"/>
              </a:spcBef>
              <a:spcAft>
                <a:spcPts val="0"/>
              </a:spcAft>
              <a:buClr>
                <a:schemeClr val="accent1"/>
              </a:buClr>
              <a:buSzPts val="2760"/>
              <a:buFont typeface="Arial"/>
              <a:buChar char="•"/>
            </a:pPr>
            <a:endParaRPr dirty="0"/>
          </a:p>
          <a:p>
            <a:pPr marL="285750" marR="0" lvl="0" indent="-154305" algn="l" rtl="0">
              <a:spcBef>
                <a:spcPts val="96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None/>
            </a:pPr>
            <a:endParaRPr sz="1800" b="0" i="0" u="none" strike="noStrike" cap="none" dirty="0">
              <a:solidFill>
                <a:srgbClr val="262626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742950" marR="0" lvl="1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None/>
            </a:pPr>
            <a:endParaRPr sz="2000" b="0" i="0" u="none" strike="noStrike" cap="none" dirty="0">
              <a:solidFill>
                <a:srgbClr val="262626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742950" marR="0" lvl="1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None/>
            </a:pPr>
            <a:endParaRPr sz="2000" b="0" i="0" u="none" strike="noStrike" cap="none" dirty="0">
              <a:solidFill>
                <a:srgbClr val="262626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rganic">
  <a:themeElements>
    <a:clrScheme name="Organic">
      <a:dk1>
        <a:srgbClr val="000000"/>
      </a:dk1>
      <a:lt1>
        <a:srgbClr val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248</Words>
  <Application>Microsoft Macintosh PowerPoint</Application>
  <PresentationFormat>Custom</PresentationFormat>
  <Paragraphs>47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Organic</vt:lpstr>
      <vt:lpstr> Open Access Week - 2018</vt:lpstr>
      <vt:lpstr>Open Access: An ongoing international commitment</vt:lpstr>
      <vt:lpstr>Open Access: Importance of partnerships within academia</vt:lpstr>
      <vt:lpstr>Open Access Engagement: Examples at UW-Madison and Nazarbayev University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Reimagining the Future  of the Physics Library</dc:title>
  <cp:lastModifiedBy>Lesley Moyo</cp:lastModifiedBy>
  <cp:revision>29</cp:revision>
  <dcterms:modified xsi:type="dcterms:W3CDTF">2018-10-14T17:44:11Z</dcterms:modified>
</cp:coreProperties>
</file>