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65" r:id="rId4"/>
    <p:sldId id="266" r:id="rId5"/>
    <p:sldId id="268" r:id="rId6"/>
    <p:sldId id="267" r:id="rId7"/>
    <p:sldId id="270" r:id="rId8"/>
    <p:sldId id="271" r:id="rId9"/>
    <p:sldId id="269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6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6" userDrawn="1">
          <p15:clr>
            <a:srgbClr val="A4A3A4"/>
          </p15:clr>
        </p15:guide>
        <p15:guide id="2" pos="6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A325"/>
    <a:srgbClr val="AA6D0A"/>
    <a:srgbClr val="F5F9FD"/>
    <a:srgbClr val="590D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6150" autoAdjust="0"/>
  </p:normalViewPr>
  <p:slideViewPr>
    <p:cSldViewPr snapToGrid="0" showGuides="1">
      <p:cViewPr varScale="1">
        <p:scale>
          <a:sx n="64" d="100"/>
          <a:sy n="64" d="100"/>
        </p:scale>
        <p:origin x="1349" y="-67"/>
      </p:cViewPr>
      <p:guideLst>
        <p:guide orient="horz" pos="686"/>
        <p:guide pos="688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99812D-AD6D-4AE8-8876-A440B7ED2789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6F05A768-69D7-4F16-9D69-A30050E94CAD}">
      <dgm:prSet/>
      <dgm:spPr/>
      <dgm:t>
        <a:bodyPr/>
        <a:lstStyle/>
        <a:p>
          <a:pPr rtl="0"/>
          <a:r>
            <a:rPr lang="ru-RU" b="1" dirty="0" smtClean="0">
              <a:effectLst/>
            </a:rPr>
            <a:t>Контрольная база</a:t>
          </a:r>
          <a:endParaRPr lang="ru-RU" dirty="0">
            <a:effectLst/>
          </a:endParaRPr>
        </a:p>
      </dgm:t>
    </dgm:pt>
    <dgm:pt modelId="{32DB578E-24C5-4511-9573-3CF5AAA1E471}" type="parTrans" cxnId="{A521AF03-8274-487B-ACBF-5D05B4E937E7}">
      <dgm:prSet/>
      <dgm:spPr/>
      <dgm:t>
        <a:bodyPr/>
        <a:lstStyle/>
        <a:p>
          <a:endParaRPr lang="ru-RU">
            <a:effectLst/>
          </a:endParaRPr>
        </a:p>
      </dgm:t>
    </dgm:pt>
    <dgm:pt modelId="{F2036A7F-F86F-4960-ADEF-1468DA2E0A70}" type="sibTrans" cxnId="{A521AF03-8274-487B-ACBF-5D05B4E937E7}">
      <dgm:prSet/>
      <dgm:spPr/>
      <dgm:t>
        <a:bodyPr/>
        <a:lstStyle/>
        <a:p>
          <a:endParaRPr lang="ru-RU">
            <a:effectLst/>
          </a:endParaRPr>
        </a:p>
      </dgm:t>
    </dgm:pt>
    <dgm:pt modelId="{57B2B482-9C14-4B84-93AD-5C054A73BB13}">
      <dgm:prSet/>
      <dgm:spPr/>
      <dgm:t>
        <a:bodyPr/>
        <a:lstStyle/>
        <a:p>
          <a:pPr rtl="0"/>
          <a:r>
            <a:rPr lang="ru-RU" b="1" dirty="0" smtClean="0">
              <a:effectLst/>
            </a:rPr>
            <a:t>Педагогика</a:t>
          </a:r>
          <a:endParaRPr lang="ru-RU" dirty="0">
            <a:effectLst/>
          </a:endParaRPr>
        </a:p>
      </dgm:t>
    </dgm:pt>
    <dgm:pt modelId="{522B4CA0-0E78-4FB5-ADB0-569E073DEF22}" type="parTrans" cxnId="{394F5647-5951-41EF-AC94-79371C04BE6A}">
      <dgm:prSet/>
      <dgm:spPr/>
      <dgm:t>
        <a:bodyPr/>
        <a:lstStyle/>
        <a:p>
          <a:endParaRPr lang="ru-RU">
            <a:effectLst/>
          </a:endParaRPr>
        </a:p>
      </dgm:t>
    </dgm:pt>
    <dgm:pt modelId="{AA9DABB0-9B40-43A6-A3CA-C184558E7886}" type="sibTrans" cxnId="{394F5647-5951-41EF-AC94-79371C04BE6A}">
      <dgm:prSet/>
      <dgm:spPr/>
      <dgm:t>
        <a:bodyPr/>
        <a:lstStyle/>
        <a:p>
          <a:endParaRPr lang="ru-RU">
            <a:effectLst/>
          </a:endParaRPr>
        </a:p>
      </dgm:t>
    </dgm:pt>
    <dgm:pt modelId="{25ED5689-F844-4044-8FFB-0D349296786D}">
      <dgm:prSet/>
      <dgm:spPr/>
      <dgm:t>
        <a:bodyPr/>
        <a:lstStyle/>
        <a:p>
          <a:pPr rtl="0"/>
          <a:r>
            <a:rPr lang="ru-RU" b="1" dirty="0" smtClean="0">
              <a:effectLst/>
            </a:rPr>
            <a:t>Новинки</a:t>
          </a:r>
          <a:r>
            <a:rPr lang="ru-RU" dirty="0" smtClean="0">
              <a:effectLst/>
            </a:rPr>
            <a:t> </a:t>
          </a:r>
          <a:endParaRPr lang="ru-RU" dirty="0">
            <a:effectLst/>
          </a:endParaRPr>
        </a:p>
      </dgm:t>
    </dgm:pt>
    <dgm:pt modelId="{0B018CC4-8424-443C-8E0A-1E214CE0F88B}" type="parTrans" cxnId="{0D09F1EF-0234-474D-B0E4-2F637C7F1C38}">
      <dgm:prSet/>
      <dgm:spPr/>
      <dgm:t>
        <a:bodyPr/>
        <a:lstStyle/>
        <a:p>
          <a:endParaRPr lang="ru-RU">
            <a:effectLst/>
          </a:endParaRPr>
        </a:p>
      </dgm:t>
    </dgm:pt>
    <dgm:pt modelId="{39EC6134-A23A-4B32-9604-25E373462CAA}" type="sibTrans" cxnId="{0D09F1EF-0234-474D-B0E4-2F637C7F1C38}">
      <dgm:prSet/>
      <dgm:spPr/>
      <dgm:t>
        <a:bodyPr/>
        <a:lstStyle/>
        <a:p>
          <a:endParaRPr lang="ru-RU">
            <a:effectLst/>
          </a:endParaRPr>
        </a:p>
      </dgm:t>
    </dgm:pt>
    <dgm:pt modelId="{DB0DA1FE-1D24-43AC-89E2-2DBC9644BF0D}">
      <dgm:prSet/>
      <dgm:spPr/>
      <dgm:t>
        <a:bodyPr/>
        <a:lstStyle/>
        <a:p>
          <a:pPr rtl="0"/>
          <a:r>
            <a:rPr lang="ru-RU" b="1" dirty="0" smtClean="0">
              <a:effectLst/>
            </a:rPr>
            <a:t>Авторефераты диссертаций </a:t>
          </a:r>
          <a:r>
            <a:rPr lang="ru-RU" dirty="0" smtClean="0">
              <a:effectLst/>
            </a:rPr>
            <a:t>и др.</a:t>
          </a:r>
          <a:endParaRPr lang="ru-RU" dirty="0">
            <a:effectLst/>
          </a:endParaRPr>
        </a:p>
      </dgm:t>
    </dgm:pt>
    <dgm:pt modelId="{5F14CEBC-A6D2-435A-A242-E3C0D6B0925A}" type="parTrans" cxnId="{31F6238D-A287-4EDA-9245-D033A58BF94E}">
      <dgm:prSet/>
      <dgm:spPr/>
      <dgm:t>
        <a:bodyPr/>
        <a:lstStyle/>
        <a:p>
          <a:endParaRPr lang="ru-RU">
            <a:effectLst/>
          </a:endParaRPr>
        </a:p>
      </dgm:t>
    </dgm:pt>
    <dgm:pt modelId="{90B0536B-797E-41CA-806B-61F97D478B9E}" type="sibTrans" cxnId="{31F6238D-A287-4EDA-9245-D033A58BF94E}">
      <dgm:prSet/>
      <dgm:spPr/>
      <dgm:t>
        <a:bodyPr/>
        <a:lstStyle/>
        <a:p>
          <a:endParaRPr lang="ru-RU">
            <a:effectLst/>
          </a:endParaRPr>
        </a:p>
      </dgm:t>
    </dgm:pt>
    <dgm:pt modelId="{C6D21A26-B206-4023-88FA-B4EDB9272962}">
      <dgm:prSet custT="1"/>
      <dgm:spPr/>
      <dgm:t>
        <a:bodyPr lIns="72000" tIns="72000" rIns="72000" bIns="72000" anchor="ctr" anchorCtr="1"/>
        <a:lstStyle/>
        <a:p>
          <a:pPr algn="l"/>
          <a:r>
            <a:rPr lang="ru-RU" sz="1800" dirty="0" smtClean="0">
              <a:effectLst/>
            </a:rPr>
            <a:t>более </a:t>
          </a:r>
          <a:r>
            <a:rPr lang="ru-RU" sz="1800" b="1" dirty="0" smtClean="0">
              <a:effectLst/>
            </a:rPr>
            <a:t>52 000</a:t>
          </a:r>
          <a:r>
            <a:rPr lang="ru-RU" sz="1800" dirty="0" smtClean="0">
              <a:effectLst/>
            </a:rPr>
            <a:t> записей</a:t>
          </a:r>
          <a:endParaRPr lang="ru-RU" sz="1800" dirty="0">
            <a:effectLst/>
          </a:endParaRPr>
        </a:p>
      </dgm:t>
    </dgm:pt>
    <dgm:pt modelId="{4E7F3F21-517E-417E-9799-AA165B7F29BE}" type="parTrans" cxnId="{185EBB50-F645-4F0D-9AC3-79A00FD8C583}">
      <dgm:prSet/>
      <dgm:spPr/>
      <dgm:t>
        <a:bodyPr/>
        <a:lstStyle/>
        <a:p>
          <a:endParaRPr lang="ru-RU">
            <a:effectLst/>
          </a:endParaRPr>
        </a:p>
      </dgm:t>
    </dgm:pt>
    <dgm:pt modelId="{ADD661A3-2CAE-4C86-8C2A-05A79AE9CE43}" type="sibTrans" cxnId="{185EBB50-F645-4F0D-9AC3-79A00FD8C583}">
      <dgm:prSet/>
      <dgm:spPr/>
      <dgm:t>
        <a:bodyPr/>
        <a:lstStyle/>
        <a:p>
          <a:endParaRPr lang="ru-RU">
            <a:effectLst/>
          </a:endParaRPr>
        </a:p>
      </dgm:t>
    </dgm:pt>
    <dgm:pt modelId="{3F39CEF4-3B61-4A83-9C55-CFDEB5DE4E48}">
      <dgm:prSet custT="1"/>
      <dgm:spPr/>
      <dgm:t>
        <a:bodyPr lIns="72000" tIns="72000" rIns="72000" bIns="72000" anchor="ctr" anchorCtr="1"/>
        <a:lstStyle/>
        <a:p>
          <a:pPr algn="l"/>
          <a:r>
            <a:rPr lang="ru-RU" sz="1800" dirty="0" smtClean="0">
              <a:effectLst/>
            </a:rPr>
            <a:t>более </a:t>
          </a:r>
          <a:r>
            <a:rPr lang="ru-RU" sz="1800" b="1" dirty="0" smtClean="0">
              <a:effectLst/>
            </a:rPr>
            <a:t>10 000</a:t>
          </a:r>
          <a:r>
            <a:rPr lang="ru-RU" sz="1800" dirty="0" smtClean="0">
              <a:effectLst/>
            </a:rPr>
            <a:t> записей</a:t>
          </a:r>
          <a:endParaRPr lang="ru-RU" sz="1800" dirty="0">
            <a:effectLst/>
          </a:endParaRPr>
        </a:p>
      </dgm:t>
    </dgm:pt>
    <dgm:pt modelId="{9BB7BF7A-70DC-41AB-9880-2D334AC969D4}" type="parTrans" cxnId="{AC8882F2-78E7-4A61-9A81-CC42E8B6930D}">
      <dgm:prSet/>
      <dgm:spPr/>
      <dgm:t>
        <a:bodyPr/>
        <a:lstStyle/>
        <a:p>
          <a:endParaRPr lang="ru-RU">
            <a:effectLst/>
          </a:endParaRPr>
        </a:p>
      </dgm:t>
    </dgm:pt>
    <dgm:pt modelId="{FA346B72-804B-4E49-B860-E0B5140B978C}" type="sibTrans" cxnId="{AC8882F2-78E7-4A61-9A81-CC42E8B6930D}">
      <dgm:prSet/>
      <dgm:spPr/>
      <dgm:t>
        <a:bodyPr/>
        <a:lstStyle/>
        <a:p>
          <a:endParaRPr lang="ru-RU">
            <a:effectLst/>
          </a:endParaRPr>
        </a:p>
      </dgm:t>
    </dgm:pt>
    <dgm:pt modelId="{2FBF1851-DCEC-4A57-B67A-F55BB58230F4}">
      <dgm:prSet custT="1"/>
      <dgm:spPr/>
      <dgm:t>
        <a:bodyPr lIns="72000" tIns="72000" rIns="72000" bIns="72000" anchor="ctr" anchorCtr="1"/>
        <a:lstStyle/>
        <a:p>
          <a:pPr algn="l"/>
          <a:r>
            <a:rPr lang="ru-RU" sz="1800" dirty="0" smtClean="0">
              <a:effectLst/>
            </a:rPr>
            <a:t>около </a:t>
          </a:r>
          <a:r>
            <a:rPr lang="ru-RU" sz="1800" b="1" dirty="0" smtClean="0">
              <a:effectLst/>
            </a:rPr>
            <a:t>16 000</a:t>
          </a:r>
          <a:r>
            <a:rPr lang="ru-RU" sz="1800" dirty="0" smtClean="0">
              <a:effectLst/>
            </a:rPr>
            <a:t> записей</a:t>
          </a:r>
          <a:endParaRPr lang="ru-RU" sz="1800" dirty="0">
            <a:effectLst/>
          </a:endParaRPr>
        </a:p>
      </dgm:t>
    </dgm:pt>
    <dgm:pt modelId="{FE329646-DABE-4F41-A6F4-0275C42AA354}" type="parTrans" cxnId="{A9A71184-1DEA-456A-8942-F3F6DF397BBB}">
      <dgm:prSet/>
      <dgm:spPr/>
      <dgm:t>
        <a:bodyPr/>
        <a:lstStyle/>
        <a:p>
          <a:endParaRPr lang="ru-RU">
            <a:effectLst/>
          </a:endParaRPr>
        </a:p>
      </dgm:t>
    </dgm:pt>
    <dgm:pt modelId="{94B485F5-CD4A-40D3-AC5A-5376F54C544F}" type="sibTrans" cxnId="{A9A71184-1DEA-456A-8942-F3F6DF397BBB}">
      <dgm:prSet/>
      <dgm:spPr/>
      <dgm:t>
        <a:bodyPr/>
        <a:lstStyle/>
        <a:p>
          <a:endParaRPr lang="ru-RU">
            <a:effectLst/>
          </a:endParaRPr>
        </a:p>
      </dgm:t>
    </dgm:pt>
    <dgm:pt modelId="{5C3E3DB7-D287-4451-AB6E-562325BDA3C6}">
      <dgm:prSet custT="1"/>
      <dgm:spPr/>
      <dgm:t>
        <a:bodyPr lIns="72000" tIns="72000" rIns="72000" bIns="72000" anchor="ctr" anchorCtr="1"/>
        <a:lstStyle/>
        <a:p>
          <a:pPr algn="l"/>
          <a:r>
            <a:rPr lang="ru-RU" sz="1800" dirty="0" smtClean="0">
              <a:effectLst/>
            </a:rPr>
            <a:t>около </a:t>
          </a:r>
          <a:r>
            <a:rPr lang="ru-RU" sz="1800" b="1" dirty="0" smtClean="0">
              <a:effectLst/>
            </a:rPr>
            <a:t>5 000</a:t>
          </a:r>
          <a:r>
            <a:rPr lang="ru-RU" sz="1800" dirty="0" smtClean="0">
              <a:effectLst/>
            </a:rPr>
            <a:t> </a:t>
          </a:r>
          <a:r>
            <a:rPr lang="en-US" sz="1800" dirty="0" smtClean="0">
              <a:effectLst/>
            </a:rPr>
            <a:t/>
          </a:r>
          <a:br>
            <a:rPr lang="en-US" sz="1800" dirty="0" smtClean="0">
              <a:effectLst/>
            </a:rPr>
          </a:br>
          <a:r>
            <a:rPr lang="ru-RU" sz="1800" dirty="0" smtClean="0">
              <a:effectLst/>
            </a:rPr>
            <a:t>записей</a:t>
          </a:r>
          <a:endParaRPr lang="ru-RU" sz="1800" dirty="0">
            <a:effectLst/>
          </a:endParaRPr>
        </a:p>
      </dgm:t>
    </dgm:pt>
    <dgm:pt modelId="{53869256-7E36-41CF-87ED-5D86EBAFDEAB}" type="parTrans" cxnId="{05E3B1D1-E2D4-43A2-A85E-0EEE7756CCA4}">
      <dgm:prSet/>
      <dgm:spPr/>
      <dgm:t>
        <a:bodyPr/>
        <a:lstStyle/>
        <a:p>
          <a:endParaRPr lang="ru-RU">
            <a:effectLst/>
          </a:endParaRPr>
        </a:p>
      </dgm:t>
    </dgm:pt>
    <dgm:pt modelId="{50352C95-999B-4475-8DD2-1F35CDE61017}" type="sibTrans" cxnId="{05E3B1D1-E2D4-43A2-A85E-0EEE7756CCA4}">
      <dgm:prSet/>
      <dgm:spPr/>
      <dgm:t>
        <a:bodyPr/>
        <a:lstStyle/>
        <a:p>
          <a:endParaRPr lang="ru-RU">
            <a:effectLst/>
          </a:endParaRPr>
        </a:p>
      </dgm:t>
    </dgm:pt>
    <dgm:pt modelId="{4C6648E5-ED9D-4E37-9E13-EE8439E405DE}" type="pres">
      <dgm:prSet presAssocID="{CA99812D-AD6D-4AE8-8876-A440B7ED278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9D478F-7B52-4EDB-92A0-22D0E6A17A45}" type="pres">
      <dgm:prSet presAssocID="{6F05A768-69D7-4F16-9D69-A30050E94CAD}" presName="composite" presStyleCnt="0"/>
      <dgm:spPr/>
    </dgm:pt>
    <dgm:pt modelId="{2B3DD0E8-9A91-44C7-862A-8DC8841800D1}" type="pres">
      <dgm:prSet presAssocID="{6F05A768-69D7-4F16-9D69-A30050E94CAD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BB17DD-03EB-4E4F-B507-2711ADEE0383}" type="pres">
      <dgm:prSet presAssocID="{6F05A768-69D7-4F16-9D69-A30050E94CAD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FCDB6E-2237-4EB0-84E6-38D3A76FA973}" type="pres">
      <dgm:prSet presAssocID="{F2036A7F-F86F-4960-ADEF-1468DA2E0A70}" presName="space" presStyleCnt="0"/>
      <dgm:spPr/>
    </dgm:pt>
    <dgm:pt modelId="{23DCFBD5-FD46-47A1-960A-2AF57E857470}" type="pres">
      <dgm:prSet presAssocID="{57B2B482-9C14-4B84-93AD-5C054A73BB13}" presName="composite" presStyleCnt="0"/>
      <dgm:spPr/>
    </dgm:pt>
    <dgm:pt modelId="{14552E20-B531-46A0-91DE-C44846274D9A}" type="pres">
      <dgm:prSet presAssocID="{57B2B482-9C14-4B84-93AD-5C054A73BB1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C616D4-1677-4A59-AA19-310794F54234}" type="pres">
      <dgm:prSet presAssocID="{57B2B482-9C14-4B84-93AD-5C054A73BB13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F58167-A561-4B5A-9B73-353FAB15700D}" type="pres">
      <dgm:prSet presAssocID="{AA9DABB0-9B40-43A6-A3CA-C184558E7886}" presName="space" presStyleCnt="0"/>
      <dgm:spPr/>
    </dgm:pt>
    <dgm:pt modelId="{7D654339-51EC-4FC4-9533-5E6B8506BBB1}" type="pres">
      <dgm:prSet presAssocID="{25ED5689-F844-4044-8FFB-0D349296786D}" presName="composite" presStyleCnt="0"/>
      <dgm:spPr/>
    </dgm:pt>
    <dgm:pt modelId="{32D40EEC-4D48-493E-966E-47DE0133BC0A}" type="pres">
      <dgm:prSet presAssocID="{25ED5689-F844-4044-8FFB-0D349296786D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E849FD-05D7-41E6-8383-56C78927F19C}" type="pres">
      <dgm:prSet presAssocID="{25ED5689-F844-4044-8FFB-0D349296786D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401CBB-F61E-4B22-839D-48A2F25C050E}" type="pres">
      <dgm:prSet presAssocID="{39EC6134-A23A-4B32-9604-25E373462CAA}" presName="space" presStyleCnt="0"/>
      <dgm:spPr/>
    </dgm:pt>
    <dgm:pt modelId="{227AEE2F-F566-41E1-9371-7B5E1BFC9CCA}" type="pres">
      <dgm:prSet presAssocID="{DB0DA1FE-1D24-43AC-89E2-2DBC9644BF0D}" presName="composite" presStyleCnt="0"/>
      <dgm:spPr/>
    </dgm:pt>
    <dgm:pt modelId="{42AB9B3B-17EB-4F51-9D71-6A1AE02D0BF1}" type="pres">
      <dgm:prSet presAssocID="{DB0DA1FE-1D24-43AC-89E2-2DBC9644BF0D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93E771-1A3A-4552-A16F-3A7F8BFF358D}" type="pres">
      <dgm:prSet presAssocID="{DB0DA1FE-1D24-43AC-89E2-2DBC9644BF0D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121502-D261-41A4-84CD-D549F46C39AB}" type="presOf" srcId="{25ED5689-F844-4044-8FFB-0D349296786D}" destId="{32D40EEC-4D48-493E-966E-47DE0133BC0A}" srcOrd="0" destOrd="0" presId="urn:microsoft.com/office/officeart/2005/8/layout/hList1"/>
    <dgm:cxn modelId="{FADA120D-0667-44A0-8567-4E209DEF9400}" type="presOf" srcId="{C6D21A26-B206-4023-88FA-B4EDB9272962}" destId="{3ABB17DD-03EB-4E4F-B507-2711ADEE0383}" srcOrd="0" destOrd="0" presId="urn:microsoft.com/office/officeart/2005/8/layout/hList1"/>
    <dgm:cxn modelId="{AC8882F2-78E7-4A61-9A81-CC42E8B6930D}" srcId="{57B2B482-9C14-4B84-93AD-5C054A73BB13}" destId="{3F39CEF4-3B61-4A83-9C55-CFDEB5DE4E48}" srcOrd="0" destOrd="0" parTransId="{9BB7BF7A-70DC-41AB-9880-2D334AC969D4}" sibTransId="{FA346B72-804B-4E49-B860-E0B5140B978C}"/>
    <dgm:cxn modelId="{D3D08D4A-DA8C-492B-8E68-9C0C5D20AC18}" type="presOf" srcId="{5C3E3DB7-D287-4451-AB6E-562325BDA3C6}" destId="{1593E771-1A3A-4552-A16F-3A7F8BFF358D}" srcOrd="0" destOrd="0" presId="urn:microsoft.com/office/officeart/2005/8/layout/hList1"/>
    <dgm:cxn modelId="{A521AF03-8274-487B-ACBF-5D05B4E937E7}" srcId="{CA99812D-AD6D-4AE8-8876-A440B7ED2789}" destId="{6F05A768-69D7-4F16-9D69-A30050E94CAD}" srcOrd="0" destOrd="0" parTransId="{32DB578E-24C5-4511-9573-3CF5AAA1E471}" sibTransId="{F2036A7F-F86F-4960-ADEF-1468DA2E0A70}"/>
    <dgm:cxn modelId="{A9A71184-1DEA-456A-8942-F3F6DF397BBB}" srcId="{25ED5689-F844-4044-8FFB-0D349296786D}" destId="{2FBF1851-DCEC-4A57-B67A-F55BB58230F4}" srcOrd="0" destOrd="0" parTransId="{FE329646-DABE-4F41-A6F4-0275C42AA354}" sibTransId="{94B485F5-CD4A-40D3-AC5A-5376F54C544F}"/>
    <dgm:cxn modelId="{394F5647-5951-41EF-AC94-79371C04BE6A}" srcId="{CA99812D-AD6D-4AE8-8876-A440B7ED2789}" destId="{57B2B482-9C14-4B84-93AD-5C054A73BB13}" srcOrd="1" destOrd="0" parTransId="{522B4CA0-0E78-4FB5-ADB0-569E073DEF22}" sibTransId="{AA9DABB0-9B40-43A6-A3CA-C184558E7886}"/>
    <dgm:cxn modelId="{31F6238D-A287-4EDA-9245-D033A58BF94E}" srcId="{CA99812D-AD6D-4AE8-8876-A440B7ED2789}" destId="{DB0DA1FE-1D24-43AC-89E2-2DBC9644BF0D}" srcOrd="3" destOrd="0" parTransId="{5F14CEBC-A6D2-435A-A242-E3C0D6B0925A}" sibTransId="{90B0536B-797E-41CA-806B-61F97D478B9E}"/>
    <dgm:cxn modelId="{185EBB50-F645-4F0D-9AC3-79A00FD8C583}" srcId="{6F05A768-69D7-4F16-9D69-A30050E94CAD}" destId="{C6D21A26-B206-4023-88FA-B4EDB9272962}" srcOrd="0" destOrd="0" parTransId="{4E7F3F21-517E-417E-9799-AA165B7F29BE}" sibTransId="{ADD661A3-2CAE-4C86-8C2A-05A79AE9CE43}"/>
    <dgm:cxn modelId="{8694EA19-02C2-47B5-8FF4-D79F8D4B80F0}" type="presOf" srcId="{2FBF1851-DCEC-4A57-B67A-F55BB58230F4}" destId="{46E849FD-05D7-41E6-8383-56C78927F19C}" srcOrd="0" destOrd="0" presId="urn:microsoft.com/office/officeart/2005/8/layout/hList1"/>
    <dgm:cxn modelId="{9256CEEA-690F-46EA-ABB9-57E2ADEEDEAB}" type="presOf" srcId="{57B2B482-9C14-4B84-93AD-5C054A73BB13}" destId="{14552E20-B531-46A0-91DE-C44846274D9A}" srcOrd="0" destOrd="0" presId="urn:microsoft.com/office/officeart/2005/8/layout/hList1"/>
    <dgm:cxn modelId="{32322C12-CC4A-43AD-925D-A4719044212F}" type="presOf" srcId="{DB0DA1FE-1D24-43AC-89E2-2DBC9644BF0D}" destId="{42AB9B3B-17EB-4F51-9D71-6A1AE02D0BF1}" srcOrd="0" destOrd="0" presId="urn:microsoft.com/office/officeart/2005/8/layout/hList1"/>
    <dgm:cxn modelId="{0D09F1EF-0234-474D-B0E4-2F637C7F1C38}" srcId="{CA99812D-AD6D-4AE8-8876-A440B7ED2789}" destId="{25ED5689-F844-4044-8FFB-0D349296786D}" srcOrd="2" destOrd="0" parTransId="{0B018CC4-8424-443C-8E0A-1E214CE0F88B}" sibTransId="{39EC6134-A23A-4B32-9604-25E373462CAA}"/>
    <dgm:cxn modelId="{947C017B-9DC0-4FAF-A25D-328BFB4101EF}" type="presOf" srcId="{CA99812D-AD6D-4AE8-8876-A440B7ED2789}" destId="{4C6648E5-ED9D-4E37-9E13-EE8439E405DE}" srcOrd="0" destOrd="0" presId="urn:microsoft.com/office/officeart/2005/8/layout/hList1"/>
    <dgm:cxn modelId="{05E3B1D1-E2D4-43A2-A85E-0EEE7756CCA4}" srcId="{DB0DA1FE-1D24-43AC-89E2-2DBC9644BF0D}" destId="{5C3E3DB7-D287-4451-AB6E-562325BDA3C6}" srcOrd="0" destOrd="0" parTransId="{53869256-7E36-41CF-87ED-5D86EBAFDEAB}" sibTransId="{50352C95-999B-4475-8DD2-1F35CDE61017}"/>
    <dgm:cxn modelId="{22EFB76D-3992-42CB-86FA-00B8858CBEF9}" type="presOf" srcId="{6F05A768-69D7-4F16-9D69-A30050E94CAD}" destId="{2B3DD0E8-9A91-44C7-862A-8DC8841800D1}" srcOrd="0" destOrd="0" presId="urn:microsoft.com/office/officeart/2005/8/layout/hList1"/>
    <dgm:cxn modelId="{EDF32BBF-1CE4-4A12-9444-220F011760A0}" type="presOf" srcId="{3F39CEF4-3B61-4A83-9C55-CFDEB5DE4E48}" destId="{3EC616D4-1677-4A59-AA19-310794F54234}" srcOrd="0" destOrd="0" presId="urn:microsoft.com/office/officeart/2005/8/layout/hList1"/>
    <dgm:cxn modelId="{41FB1589-940F-4E6F-819F-842610E41652}" type="presParOf" srcId="{4C6648E5-ED9D-4E37-9E13-EE8439E405DE}" destId="{C09D478F-7B52-4EDB-92A0-22D0E6A17A45}" srcOrd="0" destOrd="0" presId="urn:microsoft.com/office/officeart/2005/8/layout/hList1"/>
    <dgm:cxn modelId="{CEA644B7-8306-4DA1-84B4-08C4CBA5C36F}" type="presParOf" srcId="{C09D478F-7B52-4EDB-92A0-22D0E6A17A45}" destId="{2B3DD0E8-9A91-44C7-862A-8DC8841800D1}" srcOrd="0" destOrd="0" presId="urn:microsoft.com/office/officeart/2005/8/layout/hList1"/>
    <dgm:cxn modelId="{7671A386-AB43-472F-BC49-BF0851674B10}" type="presParOf" srcId="{C09D478F-7B52-4EDB-92A0-22D0E6A17A45}" destId="{3ABB17DD-03EB-4E4F-B507-2711ADEE0383}" srcOrd="1" destOrd="0" presId="urn:microsoft.com/office/officeart/2005/8/layout/hList1"/>
    <dgm:cxn modelId="{4E34E35E-F7F0-46ED-8078-B74C86F86D53}" type="presParOf" srcId="{4C6648E5-ED9D-4E37-9E13-EE8439E405DE}" destId="{A2FCDB6E-2237-4EB0-84E6-38D3A76FA973}" srcOrd="1" destOrd="0" presId="urn:microsoft.com/office/officeart/2005/8/layout/hList1"/>
    <dgm:cxn modelId="{7E99E49C-356B-4577-8B7F-2BBD1B16E030}" type="presParOf" srcId="{4C6648E5-ED9D-4E37-9E13-EE8439E405DE}" destId="{23DCFBD5-FD46-47A1-960A-2AF57E857470}" srcOrd="2" destOrd="0" presId="urn:microsoft.com/office/officeart/2005/8/layout/hList1"/>
    <dgm:cxn modelId="{DF7CC907-98A4-4E91-9134-A941A14725E0}" type="presParOf" srcId="{23DCFBD5-FD46-47A1-960A-2AF57E857470}" destId="{14552E20-B531-46A0-91DE-C44846274D9A}" srcOrd="0" destOrd="0" presId="urn:microsoft.com/office/officeart/2005/8/layout/hList1"/>
    <dgm:cxn modelId="{1644ABF4-4151-48D0-A821-DE2D2EB8A746}" type="presParOf" srcId="{23DCFBD5-FD46-47A1-960A-2AF57E857470}" destId="{3EC616D4-1677-4A59-AA19-310794F54234}" srcOrd="1" destOrd="0" presId="urn:microsoft.com/office/officeart/2005/8/layout/hList1"/>
    <dgm:cxn modelId="{A1790D1B-A352-4685-AFEB-274CB35A3982}" type="presParOf" srcId="{4C6648E5-ED9D-4E37-9E13-EE8439E405DE}" destId="{FCF58167-A561-4B5A-9B73-353FAB15700D}" srcOrd="3" destOrd="0" presId="urn:microsoft.com/office/officeart/2005/8/layout/hList1"/>
    <dgm:cxn modelId="{4AF8A282-4EFF-4936-B2F5-11CC6D071802}" type="presParOf" srcId="{4C6648E5-ED9D-4E37-9E13-EE8439E405DE}" destId="{7D654339-51EC-4FC4-9533-5E6B8506BBB1}" srcOrd="4" destOrd="0" presId="urn:microsoft.com/office/officeart/2005/8/layout/hList1"/>
    <dgm:cxn modelId="{4ADFC746-7DB1-4F25-8854-ADACB573B7A2}" type="presParOf" srcId="{7D654339-51EC-4FC4-9533-5E6B8506BBB1}" destId="{32D40EEC-4D48-493E-966E-47DE0133BC0A}" srcOrd="0" destOrd="0" presId="urn:microsoft.com/office/officeart/2005/8/layout/hList1"/>
    <dgm:cxn modelId="{AB2C721D-B6EA-431B-86F4-8CA9C95412E8}" type="presParOf" srcId="{7D654339-51EC-4FC4-9533-5E6B8506BBB1}" destId="{46E849FD-05D7-41E6-8383-56C78927F19C}" srcOrd="1" destOrd="0" presId="urn:microsoft.com/office/officeart/2005/8/layout/hList1"/>
    <dgm:cxn modelId="{335D1A67-72E1-4E0B-8B40-CA6B6ADCF5E2}" type="presParOf" srcId="{4C6648E5-ED9D-4E37-9E13-EE8439E405DE}" destId="{36401CBB-F61E-4B22-839D-48A2F25C050E}" srcOrd="5" destOrd="0" presId="urn:microsoft.com/office/officeart/2005/8/layout/hList1"/>
    <dgm:cxn modelId="{0F7BC89F-1016-4663-BB06-E6F3C727F80E}" type="presParOf" srcId="{4C6648E5-ED9D-4E37-9E13-EE8439E405DE}" destId="{227AEE2F-F566-41E1-9371-7B5E1BFC9CCA}" srcOrd="6" destOrd="0" presId="urn:microsoft.com/office/officeart/2005/8/layout/hList1"/>
    <dgm:cxn modelId="{B1A24FBF-8F14-49C1-B779-611DC3144ED5}" type="presParOf" srcId="{227AEE2F-F566-41E1-9371-7B5E1BFC9CCA}" destId="{42AB9B3B-17EB-4F51-9D71-6A1AE02D0BF1}" srcOrd="0" destOrd="0" presId="urn:microsoft.com/office/officeart/2005/8/layout/hList1"/>
    <dgm:cxn modelId="{F7F6E39D-53EA-478D-B66B-F042F8D91B6A}" type="presParOf" srcId="{227AEE2F-F566-41E1-9371-7B5E1BFC9CCA}" destId="{1593E771-1A3A-4552-A16F-3A7F8BFF358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300FBB-C5B6-4DAE-858D-9983672E4E36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8DA3C23-A290-462F-B027-399761CA98E2}">
      <dgm:prSet custT="1"/>
      <dgm:spPr>
        <a:ln>
          <a:noFill/>
        </a:ln>
      </dgm:spPr>
      <dgm:t>
        <a:bodyPr/>
        <a:lstStyle/>
        <a:p>
          <a:pPr algn="l" rtl="0"/>
          <a:r>
            <a:rPr lang="ru-RU" sz="2000" b="0" dirty="0" smtClean="0"/>
            <a:t>Электронные ресурсы (размещены полнотекстовые учебные материалы библиотек вузов Казахстана)</a:t>
          </a:r>
          <a:endParaRPr lang="ru-RU" sz="2000" b="0" dirty="0"/>
        </a:p>
      </dgm:t>
    </dgm:pt>
    <dgm:pt modelId="{7F3E47F5-5A29-4786-9B1F-05CFBE8C9653}" type="parTrans" cxnId="{1566EEF7-99B0-4F0F-A866-16DE01D3C632}">
      <dgm:prSet/>
      <dgm:spPr/>
      <dgm:t>
        <a:bodyPr/>
        <a:lstStyle/>
        <a:p>
          <a:pPr algn="l"/>
          <a:endParaRPr lang="ru-RU" sz="2400" b="0"/>
        </a:p>
      </dgm:t>
    </dgm:pt>
    <dgm:pt modelId="{3B1A9798-FD20-4188-A5BD-0B64E7F21073}" type="sibTrans" cxnId="{1566EEF7-99B0-4F0F-A866-16DE01D3C632}">
      <dgm:prSet/>
      <dgm:spPr/>
      <dgm:t>
        <a:bodyPr/>
        <a:lstStyle/>
        <a:p>
          <a:pPr algn="l"/>
          <a:endParaRPr lang="ru-RU" sz="2400" b="0"/>
        </a:p>
      </dgm:t>
    </dgm:pt>
    <dgm:pt modelId="{DB5C10E2-3EC0-4AE7-9A8B-61042E61E5B9}">
      <dgm:prSet custT="1"/>
      <dgm:spPr>
        <a:ln>
          <a:noFill/>
        </a:ln>
      </dgm:spPr>
      <dgm:t>
        <a:bodyPr/>
        <a:lstStyle/>
        <a:p>
          <a:pPr algn="l" rtl="0"/>
          <a:r>
            <a:rPr lang="ru-RU" sz="2000" b="0" dirty="0" smtClean="0"/>
            <a:t>Полнотекстовая БД научных периодических изданий вузов Казахстана</a:t>
          </a:r>
          <a:endParaRPr lang="ru-RU" sz="2000" b="0" dirty="0"/>
        </a:p>
      </dgm:t>
    </dgm:pt>
    <dgm:pt modelId="{8AAE6116-0CD2-47DF-8D60-DA25680462B0}" type="parTrans" cxnId="{134855C4-8387-4921-A852-CEE6C4A2D178}">
      <dgm:prSet/>
      <dgm:spPr/>
      <dgm:t>
        <a:bodyPr/>
        <a:lstStyle/>
        <a:p>
          <a:pPr algn="l"/>
          <a:endParaRPr lang="ru-RU" sz="2400" b="0"/>
        </a:p>
      </dgm:t>
    </dgm:pt>
    <dgm:pt modelId="{C51BB937-A84D-4BFE-ACB0-ABF8DE1E8EBF}" type="sibTrans" cxnId="{134855C4-8387-4921-A852-CEE6C4A2D178}">
      <dgm:prSet/>
      <dgm:spPr/>
      <dgm:t>
        <a:bodyPr/>
        <a:lstStyle/>
        <a:p>
          <a:pPr algn="l"/>
          <a:endParaRPr lang="ru-RU" sz="2400" b="0"/>
        </a:p>
      </dgm:t>
    </dgm:pt>
    <dgm:pt modelId="{39857BA2-37DB-479A-8D96-FB03B103CA2E}">
      <dgm:prSet custT="1"/>
      <dgm:spPr>
        <a:ln>
          <a:noFill/>
        </a:ln>
      </dgm:spPr>
      <dgm:t>
        <a:bodyPr/>
        <a:lstStyle/>
        <a:p>
          <a:pPr algn="l" rtl="0"/>
          <a:r>
            <a:rPr lang="ru-RU" sz="2000" b="0" dirty="0" err="1" smtClean="0"/>
            <a:t>Видеолекции</a:t>
          </a:r>
          <a:endParaRPr lang="ru-RU" sz="2000" b="0" dirty="0"/>
        </a:p>
      </dgm:t>
    </dgm:pt>
    <dgm:pt modelId="{5E864762-782B-47EE-B25B-7A0A3E074E92}" type="parTrans" cxnId="{1C644807-834D-40B2-8E69-E7EAF9CD6E1D}">
      <dgm:prSet/>
      <dgm:spPr/>
      <dgm:t>
        <a:bodyPr/>
        <a:lstStyle/>
        <a:p>
          <a:pPr algn="l"/>
          <a:endParaRPr lang="ru-RU" sz="2400" b="0"/>
        </a:p>
      </dgm:t>
    </dgm:pt>
    <dgm:pt modelId="{26BE8C87-C011-4315-9887-63DF4EE94257}" type="sibTrans" cxnId="{1C644807-834D-40B2-8E69-E7EAF9CD6E1D}">
      <dgm:prSet/>
      <dgm:spPr/>
      <dgm:t>
        <a:bodyPr/>
        <a:lstStyle/>
        <a:p>
          <a:pPr algn="l"/>
          <a:endParaRPr lang="ru-RU" sz="2400" b="0"/>
        </a:p>
      </dgm:t>
    </dgm:pt>
    <dgm:pt modelId="{0794B4C6-35CC-48AD-B6F4-F95DD4253E41}">
      <dgm:prSet custT="1"/>
      <dgm:spPr>
        <a:ln>
          <a:noFill/>
        </a:ln>
      </dgm:spPr>
      <dgm:t>
        <a:bodyPr/>
        <a:lstStyle/>
        <a:p>
          <a:pPr algn="l" rtl="0"/>
          <a:r>
            <a:rPr lang="ru-RU" sz="2000" b="0" dirty="0" smtClean="0"/>
            <a:t>Информационные ресурсы открытого доступа</a:t>
          </a:r>
          <a:endParaRPr lang="ru-RU" sz="2000" b="0" dirty="0"/>
        </a:p>
      </dgm:t>
    </dgm:pt>
    <dgm:pt modelId="{9033F312-C543-4B91-9D03-8FA6D859C6A8}" type="parTrans" cxnId="{387BB495-89AA-416D-B002-EF34DBCF7B08}">
      <dgm:prSet/>
      <dgm:spPr/>
      <dgm:t>
        <a:bodyPr/>
        <a:lstStyle/>
        <a:p>
          <a:pPr algn="l"/>
          <a:endParaRPr lang="ru-RU" sz="2400" b="0"/>
        </a:p>
      </dgm:t>
    </dgm:pt>
    <dgm:pt modelId="{727EDD52-ECBF-49D2-84B6-7402D2FB502E}" type="sibTrans" cxnId="{387BB495-89AA-416D-B002-EF34DBCF7B08}">
      <dgm:prSet/>
      <dgm:spPr/>
      <dgm:t>
        <a:bodyPr/>
        <a:lstStyle/>
        <a:p>
          <a:pPr algn="l"/>
          <a:endParaRPr lang="ru-RU" sz="2400" b="0"/>
        </a:p>
      </dgm:t>
    </dgm:pt>
    <dgm:pt modelId="{3E044745-6239-45E9-9861-EC24E21A3BB9}">
      <dgm:prSet custT="1"/>
      <dgm:spPr>
        <a:ln>
          <a:noFill/>
        </a:ln>
      </dgm:spPr>
      <dgm:t>
        <a:bodyPr/>
        <a:lstStyle/>
        <a:p>
          <a:pPr algn="l" rtl="0"/>
          <a:r>
            <a:rPr lang="ru-RU" sz="2000" b="0" dirty="0" smtClean="0"/>
            <a:t>Мультимедийные издания собственной генерации РМЭБ </a:t>
          </a:r>
          <a:endParaRPr lang="ru-RU" sz="2000" b="0" dirty="0"/>
        </a:p>
      </dgm:t>
    </dgm:pt>
    <dgm:pt modelId="{F3D4AB3E-DEDE-49E4-B440-988D34FD3A42}" type="parTrans" cxnId="{82A83823-FBC4-41BA-BB3E-FC086CC326E0}">
      <dgm:prSet/>
      <dgm:spPr/>
      <dgm:t>
        <a:bodyPr/>
        <a:lstStyle/>
        <a:p>
          <a:pPr algn="l"/>
          <a:endParaRPr lang="ru-RU" sz="2400" b="0"/>
        </a:p>
      </dgm:t>
    </dgm:pt>
    <dgm:pt modelId="{5A3D7E91-6659-428E-8909-C30BA0FD4AF6}" type="sibTrans" cxnId="{82A83823-FBC4-41BA-BB3E-FC086CC326E0}">
      <dgm:prSet/>
      <dgm:spPr/>
      <dgm:t>
        <a:bodyPr/>
        <a:lstStyle/>
        <a:p>
          <a:pPr algn="l"/>
          <a:endParaRPr lang="ru-RU" sz="2400" b="0"/>
        </a:p>
      </dgm:t>
    </dgm:pt>
    <dgm:pt modelId="{9FB25641-1793-47A8-A1F6-778CA62291EF}" type="pres">
      <dgm:prSet presAssocID="{F1300FBB-C5B6-4DAE-858D-9983672E4E3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1CB08D-7F89-4D16-85C5-45A5D5D97461}" type="pres">
      <dgm:prSet presAssocID="{48DA3C23-A290-462F-B027-399761CA98E2}" presName="composite" presStyleCnt="0"/>
      <dgm:spPr/>
    </dgm:pt>
    <dgm:pt modelId="{82B5B57A-B14D-4A8D-9877-E2DBFB03C8DC}" type="pres">
      <dgm:prSet presAssocID="{48DA3C23-A290-462F-B027-399761CA98E2}" presName="imgShp" presStyleLbl="fgImgPlace1" presStyleIdx="0" presStyleCnt="5"/>
      <dgm:spPr/>
    </dgm:pt>
    <dgm:pt modelId="{48A17CFD-9593-432C-A755-7BDF4A18F4D1}" type="pres">
      <dgm:prSet presAssocID="{48DA3C23-A290-462F-B027-399761CA98E2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6401B6-B54C-452F-80AC-2B2C144E3475}" type="pres">
      <dgm:prSet presAssocID="{3B1A9798-FD20-4188-A5BD-0B64E7F21073}" presName="spacing" presStyleCnt="0"/>
      <dgm:spPr/>
    </dgm:pt>
    <dgm:pt modelId="{B1C250B7-CA20-4893-ACD2-DEDA6DA316B5}" type="pres">
      <dgm:prSet presAssocID="{DB5C10E2-3EC0-4AE7-9A8B-61042E61E5B9}" presName="composite" presStyleCnt="0"/>
      <dgm:spPr/>
    </dgm:pt>
    <dgm:pt modelId="{2CB73962-49E9-4D28-96B8-17CA40E30801}" type="pres">
      <dgm:prSet presAssocID="{DB5C10E2-3EC0-4AE7-9A8B-61042E61E5B9}" presName="imgShp" presStyleLbl="fgImgPlace1" presStyleIdx="1" presStyleCnt="5"/>
      <dgm:spPr/>
    </dgm:pt>
    <dgm:pt modelId="{3FD08376-7F31-4EF4-91DE-19AE8F148C66}" type="pres">
      <dgm:prSet presAssocID="{DB5C10E2-3EC0-4AE7-9A8B-61042E61E5B9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340266-1225-4D8E-A3EF-357666D1F407}" type="pres">
      <dgm:prSet presAssocID="{C51BB937-A84D-4BFE-ACB0-ABF8DE1E8EBF}" presName="spacing" presStyleCnt="0"/>
      <dgm:spPr/>
    </dgm:pt>
    <dgm:pt modelId="{5C28EECA-DD6E-4D2A-A951-4C33FE0B7849}" type="pres">
      <dgm:prSet presAssocID="{39857BA2-37DB-479A-8D96-FB03B103CA2E}" presName="composite" presStyleCnt="0"/>
      <dgm:spPr/>
    </dgm:pt>
    <dgm:pt modelId="{F31FEA82-D409-4DD7-A3A3-DF9C92867941}" type="pres">
      <dgm:prSet presAssocID="{39857BA2-37DB-479A-8D96-FB03B103CA2E}" presName="imgShp" presStyleLbl="fgImgPlace1" presStyleIdx="2" presStyleCnt="5"/>
      <dgm:spPr/>
    </dgm:pt>
    <dgm:pt modelId="{A87503D1-50CA-4F2B-8D71-0887B65A72E9}" type="pres">
      <dgm:prSet presAssocID="{39857BA2-37DB-479A-8D96-FB03B103CA2E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B6287F-F839-40C9-AF3D-A168FD1DD142}" type="pres">
      <dgm:prSet presAssocID="{26BE8C87-C011-4315-9887-63DF4EE94257}" presName="spacing" presStyleCnt="0"/>
      <dgm:spPr/>
    </dgm:pt>
    <dgm:pt modelId="{9457DAA9-1381-494E-8C67-855CF6030E8A}" type="pres">
      <dgm:prSet presAssocID="{0794B4C6-35CC-48AD-B6F4-F95DD4253E41}" presName="composite" presStyleCnt="0"/>
      <dgm:spPr/>
    </dgm:pt>
    <dgm:pt modelId="{BDA706BD-2FE1-4055-97E1-764BFA478515}" type="pres">
      <dgm:prSet presAssocID="{0794B4C6-35CC-48AD-B6F4-F95DD4253E41}" presName="imgShp" presStyleLbl="fgImgPlace1" presStyleIdx="3" presStyleCnt="5"/>
      <dgm:spPr/>
    </dgm:pt>
    <dgm:pt modelId="{538C2673-5DF9-4C8E-8F23-86B9FDE62515}" type="pres">
      <dgm:prSet presAssocID="{0794B4C6-35CC-48AD-B6F4-F95DD4253E41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24490F-D0A5-487B-8B29-5EA0A912F061}" type="pres">
      <dgm:prSet presAssocID="{727EDD52-ECBF-49D2-84B6-7402D2FB502E}" presName="spacing" presStyleCnt="0"/>
      <dgm:spPr/>
    </dgm:pt>
    <dgm:pt modelId="{F0B223CC-E2EB-4B2F-8BDE-B953A29FEFB6}" type="pres">
      <dgm:prSet presAssocID="{3E044745-6239-45E9-9861-EC24E21A3BB9}" presName="composite" presStyleCnt="0"/>
      <dgm:spPr/>
    </dgm:pt>
    <dgm:pt modelId="{487A7B73-C421-45E3-B6B9-028470A0800D}" type="pres">
      <dgm:prSet presAssocID="{3E044745-6239-45E9-9861-EC24E21A3BB9}" presName="imgShp" presStyleLbl="fgImgPlace1" presStyleIdx="4" presStyleCnt="5"/>
      <dgm:spPr/>
    </dgm:pt>
    <dgm:pt modelId="{077A31CA-0265-432C-9886-61888513E322}" type="pres">
      <dgm:prSet presAssocID="{3E044745-6239-45E9-9861-EC24E21A3BB9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7BB495-89AA-416D-B002-EF34DBCF7B08}" srcId="{F1300FBB-C5B6-4DAE-858D-9983672E4E36}" destId="{0794B4C6-35CC-48AD-B6F4-F95DD4253E41}" srcOrd="3" destOrd="0" parTransId="{9033F312-C543-4B91-9D03-8FA6D859C6A8}" sibTransId="{727EDD52-ECBF-49D2-84B6-7402D2FB502E}"/>
    <dgm:cxn modelId="{1566EEF7-99B0-4F0F-A866-16DE01D3C632}" srcId="{F1300FBB-C5B6-4DAE-858D-9983672E4E36}" destId="{48DA3C23-A290-462F-B027-399761CA98E2}" srcOrd="0" destOrd="0" parTransId="{7F3E47F5-5A29-4786-9B1F-05CFBE8C9653}" sibTransId="{3B1A9798-FD20-4188-A5BD-0B64E7F21073}"/>
    <dgm:cxn modelId="{94D6D178-8F07-42DE-8EAC-26A1C91E7457}" type="presOf" srcId="{0794B4C6-35CC-48AD-B6F4-F95DD4253E41}" destId="{538C2673-5DF9-4C8E-8F23-86B9FDE62515}" srcOrd="0" destOrd="0" presId="urn:microsoft.com/office/officeart/2005/8/layout/vList3"/>
    <dgm:cxn modelId="{5BBF13F0-4FC3-4587-A739-EE22C0299745}" type="presOf" srcId="{3E044745-6239-45E9-9861-EC24E21A3BB9}" destId="{077A31CA-0265-432C-9886-61888513E322}" srcOrd="0" destOrd="0" presId="urn:microsoft.com/office/officeart/2005/8/layout/vList3"/>
    <dgm:cxn modelId="{82A83823-FBC4-41BA-BB3E-FC086CC326E0}" srcId="{F1300FBB-C5B6-4DAE-858D-9983672E4E36}" destId="{3E044745-6239-45E9-9861-EC24E21A3BB9}" srcOrd="4" destOrd="0" parTransId="{F3D4AB3E-DEDE-49E4-B440-988D34FD3A42}" sibTransId="{5A3D7E91-6659-428E-8909-C30BA0FD4AF6}"/>
    <dgm:cxn modelId="{392743CD-C2C9-4BDC-833F-D3168A09DAEA}" type="presOf" srcId="{48DA3C23-A290-462F-B027-399761CA98E2}" destId="{48A17CFD-9593-432C-A755-7BDF4A18F4D1}" srcOrd="0" destOrd="0" presId="urn:microsoft.com/office/officeart/2005/8/layout/vList3"/>
    <dgm:cxn modelId="{E2F4DAB4-3A97-4093-9FCB-9E12DBFF49DB}" type="presOf" srcId="{DB5C10E2-3EC0-4AE7-9A8B-61042E61E5B9}" destId="{3FD08376-7F31-4EF4-91DE-19AE8F148C66}" srcOrd="0" destOrd="0" presId="urn:microsoft.com/office/officeart/2005/8/layout/vList3"/>
    <dgm:cxn modelId="{EDBB7276-A0AD-4649-B819-9DEB5F70EEE8}" type="presOf" srcId="{F1300FBB-C5B6-4DAE-858D-9983672E4E36}" destId="{9FB25641-1793-47A8-A1F6-778CA62291EF}" srcOrd="0" destOrd="0" presId="urn:microsoft.com/office/officeart/2005/8/layout/vList3"/>
    <dgm:cxn modelId="{134855C4-8387-4921-A852-CEE6C4A2D178}" srcId="{F1300FBB-C5B6-4DAE-858D-9983672E4E36}" destId="{DB5C10E2-3EC0-4AE7-9A8B-61042E61E5B9}" srcOrd="1" destOrd="0" parTransId="{8AAE6116-0CD2-47DF-8D60-DA25680462B0}" sibTransId="{C51BB937-A84D-4BFE-ACB0-ABF8DE1E8EBF}"/>
    <dgm:cxn modelId="{1C644807-834D-40B2-8E69-E7EAF9CD6E1D}" srcId="{F1300FBB-C5B6-4DAE-858D-9983672E4E36}" destId="{39857BA2-37DB-479A-8D96-FB03B103CA2E}" srcOrd="2" destOrd="0" parTransId="{5E864762-782B-47EE-B25B-7A0A3E074E92}" sibTransId="{26BE8C87-C011-4315-9887-63DF4EE94257}"/>
    <dgm:cxn modelId="{6140F363-FB9C-4F75-92ED-966D89235618}" type="presOf" srcId="{39857BA2-37DB-479A-8D96-FB03B103CA2E}" destId="{A87503D1-50CA-4F2B-8D71-0887B65A72E9}" srcOrd="0" destOrd="0" presId="urn:microsoft.com/office/officeart/2005/8/layout/vList3"/>
    <dgm:cxn modelId="{A7C4DC57-BF45-4B1E-B484-AC984C83C920}" type="presParOf" srcId="{9FB25641-1793-47A8-A1F6-778CA62291EF}" destId="{E31CB08D-7F89-4D16-85C5-45A5D5D97461}" srcOrd="0" destOrd="0" presId="urn:microsoft.com/office/officeart/2005/8/layout/vList3"/>
    <dgm:cxn modelId="{224C066A-E9AE-400A-8F19-9061C98410C4}" type="presParOf" srcId="{E31CB08D-7F89-4D16-85C5-45A5D5D97461}" destId="{82B5B57A-B14D-4A8D-9877-E2DBFB03C8DC}" srcOrd="0" destOrd="0" presId="urn:microsoft.com/office/officeart/2005/8/layout/vList3"/>
    <dgm:cxn modelId="{242FD2A9-9BC7-4828-900E-09A341069115}" type="presParOf" srcId="{E31CB08D-7F89-4D16-85C5-45A5D5D97461}" destId="{48A17CFD-9593-432C-A755-7BDF4A18F4D1}" srcOrd="1" destOrd="0" presId="urn:microsoft.com/office/officeart/2005/8/layout/vList3"/>
    <dgm:cxn modelId="{56883963-0BC4-4C01-BA31-0DFFCDD62005}" type="presParOf" srcId="{9FB25641-1793-47A8-A1F6-778CA62291EF}" destId="{FB6401B6-B54C-452F-80AC-2B2C144E3475}" srcOrd="1" destOrd="0" presId="urn:microsoft.com/office/officeart/2005/8/layout/vList3"/>
    <dgm:cxn modelId="{0645EF85-31E6-4C9A-B019-9AA8A47E0618}" type="presParOf" srcId="{9FB25641-1793-47A8-A1F6-778CA62291EF}" destId="{B1C250B7-CA20-4893-ACD2-DEDA6DA316B5}" srcOrd="2" destOrd="0" presId="urn:microsoft.com/office/officeart/2005/8/layout/vList3"/>
    <dgm:cxn modelId="{083847E5-55D6-4BE2-80F3-2A13D59BA165}" type="presParOf" srcId="{B1C250B7-CA20-4893-ACD2-DEDA6DA316B5}" destId="{2CB73962-49E9-4D28-96B8-17CA40E30801}" srcOrd="0" destOrd="0" presId="urn:microsoft.com/office/officeart/2005/8/layout/vList3"/>
    <dgm:cxn modelId="{3ABB7D0C-240D-4577-8320-B20601858D9E}" type="presParOf" srcId="{B1C250B7-CA20-4893-ACD2-DEDA6DA316B5}" destId="{3FD08376-7F31-4EF4-91DE-19AE8F148C66}" srcOrd="1" destOrd="0" presId="urn:microsoft.com/office/officeart/2005/8/layout/vList3"/>
    <dgm:cxn modelId="{9D6B75B5-7E7D-4DB9-9BDC-8F533D030DAA}" type="presParOf" srcId="{9FB25641-1793-47A8-A1F6-778CA62291EF}" destId="{7D340266-1225-4D8E-A3EF-357666D1F407}" srcOrd="3" destOrd="0" presId="urn:microsoft.com/office/officeart/2005/8/layout/vList3"/>
    <dgm:cxn modelId="{394D6F48-348A-45A7-B13B-314FD7CF3B6B}" type="presParOf" srcId="{9FB25641-1793-47A8-A1F6-778CA62291EF}" destId="{5C28EECA-DD6E-4D2A-A951-4C33FE0B7849}" srcOrd="4" destOrd="0" presId="urn:microsoft.com/office/officeart/2005/8/layout/vList3"/>
    <dgm:cxn modelId="{CA9E94D4-CA7E-40B2-95D3-0E8F1780C531}" type="presParOf" srcId="{5C28EECA-DD6E-4D2A-A951-4C33FE0B7849}" destId="{F31FEA82-D409-4DD7-A3A3-DF9C92867941}" srcOrd="0" destOrd="0" presId="urn:microsoft.com/office/officeart/2005/8/layout/vList3"/>
    <dgm:cxn modelId="{1AE4A285-3305-4B05-9AFA-2F61B164147B}" type="presParOf" srcId="{5C28EECA-DD6E-4D2A-A951-4C33FE0B7849}" destId="{A87503D1-50CA-4F2B-8D71-0887B65A72E9}" srcOrd="1" destOrd="0" presId="urn:microsoft.com/office/officeart/2005/8/layout/vList3"/>
    <dgm:cxn modelId="{606D7267-F0ED-4B3E-A3A1-D7800F7DF723}" type="presParOf" srcId="{9FB25641-1793-47A8-A1F6-778CA62291EF}" destId="{9FB6287F-F839-40C9-AF3D-A168FD1DD142}" srcOrd="5" destOrd="0" presId="urn:microsoft.com/office/officeart/2005/8/layout/vList3"/>
    <dgm:cxn modelId="{3F251217-8A60-460D-BA51-124AC20A5EA3}" type="presParOf" srcId="{9FB25641-1793-47A8-A1F6-778CA62291EF}" destId="{9457DAA9-1381-494E-8C67-855CF6030E8A}" srcOrd="6" destOrd="0" presId="urn:microsoft.com/office/officeart/2005/8/layout/vList3"/>
    <dgm:cxn modelId="{FC500BB7-EB28-444D-8E3A-2032F228880F}" type="presParOf" srcId="{9457DAA9-1381-494E-8C67-855CF6030E8A}" destId="{BDA706BD-2FE1-4055-97E1-764BFA478515}" srcOrd="0" destOrd="0" presId="urn:microsoft.com/office/officeart/2005/8/layout/vList3"/>
    <dgm:cxn modelId="{5A1C9D20-001C-4535-85A9-A4039E405AC4}" type="presParOf" srcId="{9457DAA9-1381-494E-8C67-855CF6030E8A}" destId="{538C2673-5DF9-4C8E-8F23-86B9FDE62515}" srcOrd="1" destOrd="0" presId="urn:microsoft.com/office/officeart/2005/8/layout/vList3"/>
    <dgm:cxn modelId="{45B2E6D9-11FF-4E25-A357-7FAE680F119E}" type="presParOf" srcId="{9FB25641-1793-47A8-A1F6-778CA62291EF}" destId="{A724490F-D0A5-487B-8B29-5EA0A912F061}" srcOrd="7" destOrd="0" presId="urn:microsoft.com/office/officeart/2005/8/layout/vList3"/>
    <dgm:cxn modelId="{0C7DB51F-4716-4C3A-89AB-37DACC8B6442}" type="presParOf" srcId="{9FB25641-1793-47A8-A1F6-778CA62291EF}" destId="{F0B223CC-E2EB-4B2F-8BDE-B953A29FEFB6}" srcOrd="8" destOrd="0" presId="urn:microsoft.com/office/officeart/2005/8/layout/vList3"/>
    <dgm:cxn modelId="{146FAAFA-B5DD-469A-866C-0AF9E2273497}" type="presParOf" srcId="{F0B223CC-E2EB-4B2F-8BDE-B953A29FEFB6}" destId="{487A7B73-C421-45E3-B6B9-028470A0800D}" srcOrd="0" destOrd="0" presId="urn:microsoft.com/office/officeart/2005/8/layout/vList3"/>
    <dgm:cxn modelId="{495E56CE-1843-4503-A6CD-7A15A6AD681E}" type="presParOf" srcId="{F0B223CC-E2EB-4B2F-8BDE-B953A29FEFB6}" destId="{077A31CA-0265-432C-9886-61888513E32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3DD0E8-9A91-44C7-862A-8DC8841800D1}">
      <dsp:nvSpPr>
        <dsp:cNvPr id="0" name=""/>
        <dsp:cNvSpPr/>
      </dsp:nvSpPr>
      <dsp:spPr>
        <a:xfrm>
          <a:off x="3974" y="310609"/>
          <a:ext cx="2389637" cy="73031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/>
            </a:rPr>
            <a:t>Контрольная база</a:t>
          </a:r>
          <a:endParaRPr lang="ru-RU" sz="2000" kern="1200" dirty="0">
            <a:effectLst/>
          </a:endParaRPr>
        </a:p>
      </dsp:txBody>
      <dsp:txXfrm>
        <a:off x="3974" y="310609"/>
        <a:ext cx="2389637" cy="730316"/>
      </dsp:txXfrm>
    </dsp:sp>
    <dsp:sp modelId="{3ABB17DD-03EB-4E4F-B507-2711ADEE0383}">
      <dsp:nvSpPr>
        <dsp:cNvPr id="0" name=""/>
        <dsp:cNvSpPr/>
      </dsp:nvSpPr>
      <dsp:spPr>
        <a:xfrm>
          <a:off x="3974" y="1040926"/>
          <a:ext cx="2389637" cy="87840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000" tIns="72000" rIns="72000" bIns="72000" numCol="1" spcCol="1270" anchor="ctr" anchorCtr="1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/>
            </a:rPr>
            <a:t>более </a:t>
          </a:r>
          <a:r>
            <a:rPr lang="ru-RU" sz="1800" b="1" kern="1200" dirty="0" smtClean="0">
              <a:effectLst/>
            </a:rPr>
            <a:t>52 000</a:t>
          </a:r>
          <a:r>
            <a:rPr lang="ru-RU" sz="1800" kern="1200" dirty="0" smtClean="0">
              <a:effectLst/>
            </a:rPr>
            <a:t> записей</a:t>
          </a:r>
          <a:endParaRPr lang="ru-RU" sz="1800" kern="1200" dirty="0">
            <a:effectLst/>
          </a:endParaRPr>
        </a:p>
      </dsp:txBody>
      <dsp:txXfrm>
        <a:off x="3974" y="1040926"/>
        <a:ext cx="2389637" cy="878400"/>
      </dsp:txXfrm>
    </dsp:sp>
    <dsp:sp modelId="{14552E20-B531-46A0-91DE-C44846274D9A}">
      <dsp:nvSpPr>
        <dsp:cNvPr id="0" name=""/>
        <dsp:cNvSpPr/>
      </dsp:nvSpPr>
      <dsp:spPr>
        <a:xfrm>
          <a:off x="2728161" y="310609"/>
          <a:ext cx="2389637" cy="730316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/>
            </a:rPr>
            <a:t>Педагогика</a:t>
          </a:r>
          <a:endParaRPr lang="ru-RU" sz="2000" kern="1200" dirty="0">
            <a:effectLst/>
          </a:endParaRPr>
        </a:p>
      </dsp:txBody>
      <dsp:txXfrm>
        <a:off x="2728161" y="310609"/>
        <a:ext cx="2389637" cy="730316"/>
      </dsp:txXfrm>
    </dsp:sp>
    <dsp:sp modelId="{3EC616D4-1677-4A59-AA19-310794F54234}">
      <dsp:nvSpPr>
        <dsp:cNvPr id="0" name=""/>
        <dsp:cNvSpPr/>
      </dsp:nvSpPr>
      <dsp:spPr>
        <a:xfrm>
          <a:off x="2728161" y="1040926"/>
          <a:ext cx="2389637" cy="878400"/>
        </a:xfrm>
        <a:prstGeom prst="rect">
          <a:avLst/>
        </a:prstGeom>
        <a:solidFill>
          <a:schemeClr val="accent4">
            <a:tint val="40000"/>
            <a:alpha val="90000"/>
            <a:hueOff val="3837973"/>
            <a:satOff val="-20420"/>
            <a:lumOff val="-116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3837973"/>
              <a:satOff val="-20420"/>
              <a:lumOff val="-116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000" tIns="72000" rIns="72000" bIns="72000" numCol="1" spcCol="1270" anchor="ctr" anchorCtr="1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/>
            </a:rPr>
            <a:t>более </a:t>
          </a:r>
          <a:r>
            <a:rPr lang="ru-RU" sz="1800" b="1" kern="1200" dirty="0" smtClean="0">
              <a:effectLst/>
            </a:rPr>
            <a:t>10 000</a:t>
          </a:r>
          <a:r>
            <a:rPr lang="ru-RU" sz="1800" kern="1200" dirty="0" smtClean="0">
              <a:effectLst/>
            </a:rPr>
            <a:t> записей</a:t>
          </a:r>
          <a:endParaRPr lang="ru-RU" sz="1800" kern="1200" dirty="0">
            <a:effectLst/>
          </a:endParaRPr>
        </a:p>
      </dsp:txBody>
      <dsp:txXfrm>
        <a:off x="2728161" y="1040926"/>
        <a:ext cx="2389637" cy="878400"/>
      </dsp:txXfrm>
    </dsp:sp>
    <dsp:sp modelId="{32D40EEC-4D48-493E-966E-47DE0133BC0A}">
      <dsp:nvSpPr>
        <dsp:cNvPr id="0" name=""/>
        <dsp:cNvSpPr/>
      </dsp:nvSpPr>
      <dsp:spPr>
        <a:xfrm>
          <a:off x="5452348" y="310609"/>
          <a:ext cx="2389637" cy="730316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accent4">
              <a:hueOff val="6930461"/>
              <a:satOff val="-31979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/>
            </a:rPr>
            <a:t>Новинки</a:t>
          </a:r>
          <a:r>
            <a:rPr lang="ru-RU" sz="2000" kern="1200" dirty="0" smtClean="0">
              <a:effectLst/>
            </a:rPr>
            <a:t> </a:t>
          </a:r>
          <a:endParaRPr lang="ru-RU" sz="2000" kern="1200" dirty="0">
            <a:effectLst/>
          </a:endParaRPr>
        </a:p>
      </dsp:txBody>
      <dsp:txXfrm>
        <a:off x="5452348" y="310609"/>
        <a:ext cx="2389637" cy="730316"/>
      </dsp:txXfrm>
    </dsp:sp>
    <dsp:sp modelId="{46E849FD-05D7-41E6-8383-56C78927F19C}">
      <dsp:nvSpPr>
        <dsp:cNvPr id="0" name=""/>
        <dsp:cNvSpPr/>
      </dsp:nvSpPr>
      <dsp:spPr>
        <a:xfrm>
          <a:off x="5452348" y="1040926"/>
          <a:ext cx="2389637" cy="878400"/>
        </a:xfrm>
        <a:prstGeom prst="rect">
          <a:avLst/>
        </a:prstGeom>
        <a:solidFill>
          <a:schemeClr val="accent4">
            <a:tint val="40000"/>
            <a:alpha val="90000"/>
            <a:hueOff val="7675946"/>
            <a:satOff val="-40841"/>
            <a:lumOff val="-2327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7675946"/>
              <a:satOff val="-40841"/>
              <a:lumOff val="-232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000" tIns="72000" rIns="72000" bIns="72000" numCol="1" spcCol="1270" anchor="ctr" anchorCtr="1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/>
            </a:rPr>
            <a:t>около </a:t>
          </a:r>
          <a:r>
            <a:rPr lang="ru-RU" sz="1800" b="1" kern="1200" dirty="0" smtClean="0">
              <a:effectLst/>
            </a:rPr>
            <a:t>16 000</a:t>
          </a:r>
          <a:r>
            <a:rPr lang="ru-RU" sz="1800" kern="1200" dirty="0" smtClean="0">
              <a:effectLst/>
            </a:rPr>
            <a:t> записей</a:t>
          </a:r>
          <a:endParaRPr lang="ru-RU" sz="1800" kern="1200" dirty="0">
            <a:effectLst/>
          </a:endParaRPr>
        </a:p>
      </dsp:txBody>
      <dsp:txXfrm>
        <a:off x="5452348" y="1040926"/>
        <a:ext cx="2389637" cy="878400"/>
      </dsp:txXfrm>
    </dsp:sp>
    <dsp:sp modelId="{42AB9B3B-17EB-4F51-9D71-6A1AE02D0BF1}">
      <dsp:nvSpPr>
        <dsp:cNvPr id="0" name=""/>
        <dsp:cNvSpPr/>
      </dsp:nvSpPr>
      <dsp:spPr>
        <a:xfrm>
          <a:off x="8176535" y="310609"/>
          <a:ext cx="2389637" cy="730316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/>
            </a:rPr>
            <a:t>Авторефераты диссертаций </a:t>
          </a:r>
          <a:r>
            <a:rPr lang="ru-RU" sz="2000" kern="1200" dirty="0" smtClean="0">
              <a:effectLst/>
            </a:rPr>
            <a:t>и др.</a:t>
          </a:r>
          <a:endParaRPr lang="ru-RU" sz="2000" kern="1200" dirty="0">
            <a:effectLst/>
          </a:endParaRPr>
        </a:p>
      </dsp:txBody>
      <dsp:txXfrm>
        <a:off x="8176535" y="310609"/>
        <a:ext cx="2389637" cy="730316"/>
      </dsp:txXfrm>
    </dsp:sp>
    <dsp:sp modelId="{1593E771-1A3A-4552-A16F-3A7F8BFF358D}">
      <dsp:nvSpPr>
        <dsp:cNvPr id="0" name=""/>
        <dsp:cNvSpPr/>
      </dsp:nvSpPr>
      <dsp:spPr>
        <a:xfrm>
          <a:off x="8176535" y="1040926"/>
          <a:ext cx="2389637" cy="878400"/>
        </a:xfrm>
        <a:prstGeom prst="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000" tIns="72000" rIns="72000" bIns="72000" numCol="1" spcCol="1270" anchor="ctr" anchorCtr="1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/>
            </a:rPr>
            <a:t>около </a:t>
          </a:r>
          <a:r>
            <a:rPr lang="ru-RU" sz="1800" b="1" kern="1200" dirty="0" smtClean="0">
              <a:effectLst/>
            </a:rPr>
            <a:t>5 000</a:t>
          </a:r>
          <a:r>
            <a:rPr lang="ru-RU" sz="1800" kern="1200" dirty="0" smtClean="0">
              <a:effectLst/>
            </a:rPr>
            <a:t> </a:t>
          </a:r>
          <a:r>
            <a:rPr lang="en-US" sz="1800" kern="1200" dirty="0" smtClean="0">
              <a:effectLst/>
            </a:rPr>
            <a:t/>
          </a:r>
          <a:br>
            <a:rPr lang="en-US" sz="1800" kern="1200" dirty="0" smtClean="0">
              <a:effectLst/>
            </a:rPr>
          </a:br>
          <a:r>
            <a:rPr lang="ru-RU" sz="1800" kern="1200" dirty="0" smtClean="0">
              <a:effectLst/>
            </a:rPr>
            <a:t>записей</a:t>
          </a:r>
          <a:endParaRPr lang="ru-RU" sz="1800" kern="1200" dirty="0">
            <a:effectLst/>
          </a:endParaRPr>
        </a:p>
      </dsp:txBody>
      <dsp:txXfrm>
        <a:off x="8176535" y="1040926"/>
        <a:ext cx="2389637" cy="8784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A17CFD-9593-432C-A755-7BDF4A18F4D1}">
      <dsp:nvSpPr>
        <dsp:cNvPr id="0" name=""/>
        <dsp:cNvSpPr/>
      </dsp:nvSpPr>
      <dsp:spPr>
        <a:xfrm rot="10800000">
          <a:off x="2325869" y="2587"/>
          <a:ext cx="8462391" cy="777458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837" tIns="76200" rIns="14224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/>
            <a:t>Электронные ресурсы (размещены полнотекстовые учебные материалы библиотек вузов Казахстана)</a:t>
          </a:r>
          <a:endParaRPr lang="ru-RU" sz="2000" b="0" kern="1200" dirty="0"/>
        </a:p>
      </dsp:txBody>
      <dsp:txXfrm rot="10800000">
        <a:off x="2520233" y="2587"/>
        <a:ext cx="8268027" cy="777458"/>
      </dsp:txXfrm>
    </dsp:sp>
    <dsp:sp modelId="{82B5B57A-B14D-4A8D-9877-E2DBFB03C8DC}">
      <dsp:nvSpPr>
        <dsp:cNvPr id="0" name=""/>
        <dsp:cNvSpPr/>
      </dsp:nvSpPr>
      <dsp:spPr>
        <a:xfrm>
          <a:off x="1937140" y="2587"/>
          <a:ext cx="777458" cy="777458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D08376-7F31-4EF4-91DE-19AE8F148C66}">
      <dsp:nvSpPr>
        <dsp:cNvPr id="0" name=""/>
        <dsp:cNvSpPr/>
      </dsp:nvSpPr>
      <dsp:spPr>
        <a:xfrm rot="10800000">
          <a:off x="2325869" y="997100"/>
          <a:ext cx="8462391" cy="777458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837" tIns="76200" rIns="14224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/>
            <a:t>Полнотекстовая БД научных периодических изданий вузов Казахстана</a:t>
          </a:r>
          <a:endParaRPr lang="ru-RU" sz="2000" b="0" kern="1200" dirty="0"/>
        </a:p>
      </dsp:txBody>
      <dsp:txXfrm rot="10800000">
        <a:off x="2520233" y="997100"/>
        <a:ext cx="8268027" cy="777458"/>
      </dsp:txXfrm>
    </dsp:sp>
    <dsp:sp modelId="{2CB73962-49E9-4D28-96B8-17CA40E30801}">
      <dsp:nvSpPr>
        <dsp:cNvPr id="0" name=""/>
        <dsp:cNvSpPr/>
      </dsp:nvSpPr>
      <dsp:spPr>
        <a:xfrm>
          <a:off x="1937140" y="997100"/>
          <a:ext cx="777458" cy="777458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7503D1-50CA-4F2B-8D71-0887B65A72E9}">
      <dsp:nvSpPr>
        <dsp:cNvPr id="0" name=""/>
        <dsp:cNvSpPr/>
      </dsp:nvSpPr>
      <dsp:spPr>
        <a:xfrm rot="10800000">
          <a:off x="2325869" y="1991613"/>
          <a:ext cx="8462391" cy="777458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837" tIns="76200" rIns="14224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err="1" smtClean="0"/>
            <a:t>Видеолекции</a:t>
          </a:r>
          <a:endParaRPr lang="ru-RU" sz="2000" b="0" kern="1200" dirty="0"/>
        </a:p>
      </dsp:txBody>
      <dsp:txXfrm rot="10800000">
        <a:off x="2520233" y="1991613"/>
        <a:ext cx="8268027" cy="777458"/>
      </dsp:txXfrm>
    </dsp:sp>
    <dsp:sp modelId="{F31FEA82-D409-4DD7-A3A3-DF9C92867941}">
      <dsp:nvSpPr>
        <dsp:cNvPr id="0" name=""/>
        <dsp:cNvSpPr/>
      </dsp:nvSpPr>
      <dsp:spPr>
        <a:xfrm>
          <a:off x="1937140" y="1991613"/>
          <a:ext cx="777458" cy="777458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8C2673-5DF9-4C8E-8F23-86B9FDE62515}">
      <dsp:nvSpPr>
        <dsp:cNvPr id="0" name=""/>
        <dsp:cNvSpPr/>
      </dsp:nvSpPr>
      <dsp:spPr>
        <a:xfrm rot="10800000">
          <a:off x="2325869" y="2986127"/>
          <a:ext cx="8462391" cy="777458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837" tIns="76200" rIns="14224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/>
            <a:t>Информационные ресурсы открытого доступа</a:t>
          </a:r>
          <a:endParaRPr lang="ru-RU" sz="2000" b="0" kern="1200" dirty="0"/>
        </a:p>
      </dsp:txBody>
      <dsp:txXfrm rot="10800000">
        <a:off x="2520233" y="2986127"/>
        <a:ext cx="8268027" cy="777458"/>
      </dsp:txXfrm>
    </dsp:sp>
    <dsp:sp modelId="{BDA706BD-2FE1-4055-97E1-764BFA478515}">
      <dsp:nvSpPr>
        <dsp:cNvPr id="0" name=""/>
        <dsp:cNvSpPr/>
      </dsp:nvSpPr>
      <dsp:spPr>
        <a:xfrm>
          <a:off x="1937140" y="2986127"/>
          <a:ext cx="777458" cy="777458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7A31CA-0265-432C-9886-61888513E322}">
      <dsp:nvSpPr>
        <dsp:cNvPr id="0" name=""/>
        <dsp:cNvSpPr/>
      </dsp:nvSpPr>
      <dsp:spPr>
        <a:xfrm rot="10800000">
          <a:off x="2325869" y="3980640"/>
          <a:ext cx="8462391" cy="777458"/>
        </a:xfrm>
        <a:prstGeom prst="homePlat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837" tIns="76200" rIns="14224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/>
            <a:t>Мультимедийные издания собственной генерации РМЭБ </a:t>
          </a:r>
          <a:endParaRPr lang="ru-RU" sz="2000" b="0" kern="1200" dirty="0"/>
        </a:p>
      </dsp:txBody>
      <dsp:txXfrm rot="10800000">
        <a:off x="2520233" y="3980640"/>
        <a:ext cx="8268027" cy="777458"/>
      </dsp:txXfrm>
    </dsp:sp>
    <dsp:sp modelId="{487A7B73-C421-45E3-B6B9-028470A0800D}">
      <dsp:nvSpPr>
        <dsp:cNvPr id="0" name=""/>
        <dsp:cNvSpPr/>
      </dsp:nvSpPr>
      <dsp:spPr>
        <a:xfrm>
          <a:off x="1937140" y="3980640"/>
          <a:ext cx="777458" cy="777458"/>
        </a:xfrm>
        <a:prstGeom prst="ellipse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E1FB5-4135-410E-A960-31D172C2BDB6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BDD8F-1F2A-4E03-8A22-EA72CF2AA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19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DD8F-1F2A-4E03-8A22-EA72CF2AA44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083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DD8F-1F2A-4E03-8A22-EA72CF2AA44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254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DD8F-1F2A-4E03-8A22-EA72CF2AA44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129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DD8F-1F2A-4E03-8A22-EA72CF2AA44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64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DD8F-1F2A-4E03-8A22-EA72CF2AA44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4821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DD8F-1F2A-4E03-8A22-EA72CF2AA44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513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b="0" dirty="0" smtClean="0">
              <a:latin typeface="+mn-lt"/>
            </a:endParaRPr>
          </a:p>
          <a:p>
            <a:r>
              <a:rPr lang="ru-RU" sz="1200" b="0" dirty="0" smtClean="0">
                <a:latin typeface="+mn-lt"/>
              </a:rPr>
              <a:t> 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DD8F-1F2A-4E03-8A22-EA72CF2AA44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1059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DD8F-1F2A-4E03-8A22-EA72CF2AA44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3815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DD8F-1F2A-4E03-8A22-EA72CF2AA44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618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DD8F-1F2A-4E03-8A22-EA72CF2AA44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90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82FD8-4529-495B-9E84-153E1F6F246E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DC83-DE77-451F-BE98-C1F4DC340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870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82FD8-4529-495B-9E84-153E1F6F246E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DC83-DE77-451F-BE98-C1F4DC340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693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82FD8-4529-495B-9E84-153E1F6F246E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DC83-DE77-451F-BE98-C1F4DC340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71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82FD8-4529-495B-9E84-153E1F6F246E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DC83-DE77-451F-BE98-C1F4DC340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075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82FD8-4529-495B-9E84-153E1F6F246E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DC83-DE77-451F-BE98-C1F4DC340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862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82FD8-4529-495B-9E84-153E1F6F246E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DC83-DE77-451F-BE98-C1F4DC340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49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82FD8-4529-495B-9E84-153E1F6F246E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DC83-DE77-451F-BE98-C1F4DC340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035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82FD8-4529-495B-9E84-153E1F6F246E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DC83-DE77-451F-BE98-C1F4DC340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223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82FD8-4529-495B-9E84-153E1F6F246E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DC83-DE77-451F-BE98-C1F4DC340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696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82FD8-4529-495B-9E84-153E1F6F246E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DC83-DE77-451F-BE98-C1F4DC340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765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82FD8-4529-495B-9E84-153E1F6F246E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DC83-DE77-451F-BE98-C1F4DC340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355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82FD8-4529-495B-9E84-153E1F6F246E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7DC83-DE77-451F-BE98-C1F4DC3407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524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536772" y="512243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МИНИСТЕРСТВО ОБРАЗОВАНИЯ И НАУКИ РЕСПУБЛИКИ КАЗАХСТАН</a:t>
            </a:r>
          </a:p>
          <a:p>
            <a:pPr algn="ctr" eaLnBrk="1" hangingPunct="1"/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РЕСПУБЛИКАНСКАЯ </a:t>
            </a:r>
            <a:r>
              <a:rPr lang="ru-RU" alt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НАУЧНО-ПЕДАГОГИЧЕСКАЯ </a:t>
            </a: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БИБЛИОТЕКА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536772" y="2548217"/>
            <a:ext cx="91440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altLang="en-US" sz="36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ОРГАНИЗАЦИЯ НАУЧНОЙ ИНФОРМАЦИИ ПО ПЕДАГОГИКЕ И </a:t>
            </a:r>
            <a:r>
              <a:rPr lang="ru-RU" altLang="en-US" sz="36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ОБРАЗОВАНИЮ</a:t>
            </a:r>
          </a:p>
          <a:p>
            <a:pPr algn="ctr"/>
            <a:r>
              <a:rPr lang="ru-RU" altLang="en-US" sz="24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ОПЫТ РЕСПУБЛИКАНСКОЙ НАУЧНО-ПЕДАГОГИЧЕСКОЙ БИБЛИОТЕКИ МИНИСТЕРСТВА ОБРАЗОВАНИЯ И НАУКИ РЕСПУБЛИКИ КАЗАХСТАН</a:t>
            </a:r>
            <a:endParaRPr lang="ru-RU" altLang="en-US" sz="24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137" y="1601980"/>
            <a:ext cx="1609725" cy="981075"/>
          </a:xfrm>
          <a:prstGeom prst="rect">
            <a:avLst/>
          </a:prstGeom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945846" y="6265133"/>
            <a:ext cx="914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НУР-СУЛТАН</a:t>
            </a:r>
            <a:r>
              <a:rPr lang="ru-RU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2021</a:t>
            </a:r>
            <a:endParaRPr lang="ru-RU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2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092200" y="849182"/>
            <a:ext cx="7559884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Уделяется также внимание изданиям ретроспективной библиографии</a:t>
            </a:r>
            <a:r>
              <a:rPr lang="ru-RU" sz="2400" dirty="0">
                <a:latin typeface="+mn-lt"/>
              </a:rPr>
              <a:t>, которая по характеру выполнения и содержания в большей степени относится к средней и высшей профессиональной школе.</a:t>
            </a:r>
          </a:p>
          <a:p>
            <a:pPr>
              <a:spcAft>
                <a:spcPts val="1800"/>
              </a:spcAft>
            </a:pPr>
            <a:r>
              <a:rPr lang="ru-RU" sz="2400" dirty="0">
                <a:latin typeface="+mn-lt"/>
              </a:rPr>
              <a:t>Практикуется выпуск ретроспективных указателей литературы </a:t>
            </a:r>
            <a:r>
              <a:rPr lang="ru-RU" sz="2400" b="1" dirty="0">
                <a:latin typeface="+mn-lt"/>
              </a:rPr>
              <a:t>«Образование и педагогика в Казахстане» на казахском и русском языках </a:t>
            </a:r>
            <a:r>
              <a:rPr lang="ru-RU" sz="2400" dirty="0">
                <a:latin typeface="+mn-lt"/>
              </a:rPr>
              <a:t>с разным хронологическим охватом, примерно за 4-5 </a:t>
            </a:r>
            <a:r>
              <a:rPr lang="ru-RU" sz="2400" dirty="0" smtClean="0">
                <a:latin typeface="+mn-lt"/>
              </a:rPr>
              <a:t>лет.</a:t>
            </a:r>
          </a:p>
          <a:p>
            <a:pPr>
              <a:spcAft>
                <a:spcPts val="1800"/>
              </a:spcAft>
            </a:pPr>
            <a:r>
              <a:rPr lang="ru-RU" sz="2400" dirty="0" smtClean="0">
                <a:latin typeface="+mn-lt"/>
              </a:rPr>
              <a:t>Историческая </a:t>
            </a:r>
            <a:r>
              <a:rPr lang="ru-RU" sz="2400" dirty="0">
                <a:latin typeface="+mn-lt"/>
              </a:rPr>
              <a:t>библиография представлена изданием </a:t>
            </a:r>
            <a:r>
              <a:rPr lang="ru-RU" sz="2400" b="1" dirty="0">
                <a:latin typeface="+mn-lt"/>
              </a:rPr>
              <a:t>«История развития образования и педагогики в </a:t>
            </a:r>
            <a:r>
              <a:rPr lang="ru-RU" sz="2400" b="1" dirty="0" smtClean="0">
                <a:latin typeface="+mn-lt"/>
              </a:rPr>
              <a:t>Казахстане»</a:t>
            </a:r>
            <a:r>
              <a:rPr lang="ru-RU" sz="2400" dirty="0" smtClean="0">
                <a:latin typeface="+mn-lt"/>
              </a:rPr>
              <a:t>, </a:t>
            </a:r>
            <a:r>
              <a:rPr lang="ru-RU" sz="2400" dirty="0">
                <a:latin typeface="+mn-lt"/>
              </a:rPr>
              <a:t>которое вышло на русском языке в 4-х частях в течение 2009-2012 гг. и охватывает период за ІХ- ХХ века.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8250">
            <a:off x="8813112" y="2398426"/>
            <a:ext cx="2884977" cy="39765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91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3177914" y="1034820"/>
            <a:ext cx="8604354" cy="340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ru-RU" sz="2000" dirty="0">
                <a:latin typeface="+mn-lt"/>
              </a:rPr>
              <a:t>В состав классической рекомендательной библиографии РНПБ МОН РК входит стабильно </a:t>
            </a:r>
            <a:r>
              <a:rPr lang="ru-RU" sz="2000" b="1" dirty="0">
                <a:latin typeface="+mn-lt"/>
              </a:rPr>
              <a:t>выпускаемый с 1989 года и по настоящее время </a:t>
            </a:r>
            <a:r>
              <a:rPr lang="ru-RU" sz="2000" dirty="0">
                <a:latin typeface="+mn-lt"/>
              </a:rPr>
              <a:t>ежегодный рекомендательный указатель </a:t>
            </a:r>
            <a:r>
              <a:rPr lang="ru-RU" sz="2000" b="1" dirty="0">
                <a:latin typeface="+mn-lt"/>
              </a:rPr>
              <a:t>«Календарь знаменательных и памятных дат»</a:t>
            </a:r>
            <a:r>
              <a:rPr lang="ru-RU" sz="2000" dirty="0">
                <a:latin typeface="+mn-lt"/>
              </a:rPr>
              <a:t>, а также ежеквартальная экспресс-информация «Образование и педагогика в Казахстане». </a:t>
            </a:r>
          </a:p>
          <a:p>
            <a:pPr>
              <a:spcAft>
                <a:spcPts val="1800"/>
              </a:spcAft>
            </a:pPr>
            <a:r>
              <a:rPr lang="ru-RU" sz="2000" dirty="0">
                <a:latin typeface="+mn-lt"/>
              </a:rPr>
              <a:t>Например, в Календаре знаменательных и памятных дат в образовании приводятся материалы о юбилейных датах, ученых, работниках - ветеранах, исследователях, работающих в области истории педагогики </a:t>
            </a: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и </a:t>
            </a:r>
            <a:r>
              <a:rPr lang="ru-RU" sz="2000" dirty="0">
                <a:latin typeface="+mn-lt"/>
              </a:rPr>
              <a:t>образования, авторах учебников и учебных пособий. </a:t>
            </a: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Календарь </a:t>
            </a:r>
            <a:r>
              <a:rPr lang="ru-RU" sz="2000" dirty="0">
                <a:latin typeface="+mn-lt"/>
              </a:rPr>
              <a:t>снабжен качественным поисковым аппаратом.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2767">
            <a:off x="9660040" y="3851556"/>
            <a:ext cx="2681318" cy="36023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092199" y="4609076"/>
            <a:ext cx="724233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ru-RU" sz="2000" dirty="0"/>
              <a:t>В экспресс-информации «Образование и педагогика в Казахстане» с наибольшей полнотой представлены статьи из казахстанских газет и журналов о современном состоянии и стратегии развития образования в нашей стране, опубликованы материалы по народной педагогике.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8397">
            <a:off x="-3013" y="539646"/>
            <a:ext cx="2524879" cy="33727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438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092200" y="1052513"/>
            <a:ext cx="9519642" cy="2908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ru-RU" sz="2400" b="1" dirty="0">
                <a:latin typeface="+mn-lt"/>
              </a:rPr>
              <a:t>Для организации потока научной информации</a:t>
            </a:r>
            <a:r>
              <a:rPr lang="ru-RU" sz="2400" dirty="0">
                <a:latin typeface="+mn-lt"/>
              </a:rPr>
              <a:t> РНПБ создает и использует собственные базы данных, которые доступны пользователям только в условиях внутреннего доступа (в читальном зале, в научно-библиографическом, в научно – методическом подразделении): </a:t>
            </a:r>
          </a:p>
          <a:p>
            <a:pPr>
              <a:spcAft>
                <a:spcPts val="1800"/>
              </a:spcAft>
            </a:pPr>
            <a:r>
              <a:rPr lang="ru-RU" sz="2400" b="1" dirty="0">
                <a:latin typeface="+mn-lt"/>
              </a:rPr>
              <a:t>1. Электронный каталог </a:t>
            </a:r>
            <a:r>
              <a:rPr lang="ru-RU" sz="2400" dirty="0">
                <a:latin typeface="+mn-lt"/>
              </a:rPr>
              <a:t>РНПБ ведется с 2003 года и состоит из следующих баз данных, организованных для внутреннего доступа: 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731750641"/>
              </p:ext>
            </p:extLst>
          </p:nvPr>
        </p:nvGraphicFramePr>
        <p:xfrm>
          <a:off x="1092200" y="4065935"/>
          <a:ext cx="10570148" cy="2229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3427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092200" y="1052513"/>
            <a:ext cx="9519642" cy="443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ru-RU" sz="2400" b="1" dirty="0">
                <a:latin typeface="+mn-lt"/>
              </a:rPr>
              <a:t>2. Электронные базы данных (8 ЭБД):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n-lt"/>
              </a:rPr>
              <a:t>«</a:t>
            </a:r>
            <a:r>
              <a:rPr lang="ru-RU" sz="2000" dirty="0">
                <a:latin typeface="+mn-lt"/>
              </a:rPr>
              <a:t>Официальные документы Российской Федерации» /</a:t>
            </a:r>
            <a:r>
              <a:rPr lang="ru-RU" sz="2000" dirty="0" err="1">
                <a:latin typeface="+mn-lt"/>
              </a:rPr>
              <a:t>орыс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тілінде</a:t>
            </a:r>
            <a:r>
              <a:rPr lang="ru-RU" sz="2000" dirty="0">
                <a:latin typeface="+mn-lt"/>
              </a:rPr>
              <a:t>/»,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n-lt"/>
              </a:rPr>
              <a:t>«</a:t>
            </a:r>
            <a:r>
              <a:rPr lang="ru-RU" sz="2000" dirty="0" err="1">
                <a:latin typeface="+mn-lt"/>
              </a:rPr>
              <a:t>Қазақстан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Республикасының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ресми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құжаттары</a:t>
            </a:r>
            <a:r>
              <a:rPr lang="ru-RU" sz="2000" dirty="0">
                <a:latin typeface="+mn-lt"/>
              </a:rPr>
              <a:t>» /</a:t>
            </a:r>
            <a:r>
              <a:rPr lang="ru-RU" sz="2000" dirty="0" err="1">
                <a:latin typeface="+mn-lt"/>
              </a:rPr>
              <a:t>қазақ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және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орыс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тілдерінде</a:t>
            </a:r>
            <a:r>
              <a:rPr lang="ru-RU" sz="2000" dirty="0">
                <a:latin typeface="+mn-lt"/>
              </a:rPr>
              <a:t>/,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n-lt"/>
              </a:rPr>
              <a:t>«</a:t>
            </a:r>
            <a:r>
              <a:rPr lang="ru-RU" sz="2000" dirty="0" err="1">
                <a:latin typeface="+mn-lt"/>
              </a:rPr>
              <a:t>Қазақ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ағартушылары</a:t>
            </a:r>
            <a:r>
              <a:rPr lang="ru-RU" sz="2000" dirty="0">
                <a:latin typeface="+mn-lt"/>
              </a:rPr>
              <a:t>» /</a:t>
            </a:r>
            <a:r>
              <a:rPr lang="ru-RU" sz="2000" dirty="0" err="1">
                <a:latin typeface="+mn-lt"/>
              </a:rPr>
              <a:t>қазақ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тілінде</a:t>
            </a:r>
            <a:r>
              <a:rPr lang="ru-RU" sz="2000" dirty="0">
                <a:latin typeface="+mn-lt"/>
              </a:rPr>
              <a:t>/,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n-lt"/>
              </a:rPr>
              <a:t>«</a:t>
            </a:r>
            <a:r>
              <a:rPr lang="ru-RU" sz="2000" dirty="0" err="1">
                <a:latin typeface="+mn-lt"/>
              </a:rPr>
              <a:t>Дүниежүзіндегі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білім</a:t>
            </a:r>
            <a:r>
              <a:rPr lang="ru-RU" sz="2000" dirty="0">
                <a:latin typeface="+mn-lt"/>
              </a:rPr>
              <a:t> беру </a:t>
            </a:r>
            <a:r>
              <a:rPr lang="ru-RU" sz="2000" dirty="0" err="1">
                <a:latin typeface="+mn-lt"/>
              </a:rPr>
              <a:t>ісі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және</a:t>
            </a:r>
            <a:r>
              <a:rPr lang="ru-RU" sz="2000" dirty="0">
                <a:latin typeface="+mn-lt"/>
              </a:rPr>
              <a:t> педагогика» /</a:t>
            </a:r>
            <a:r>
              <a:rPr lang="ru-RU" sz="2000" dirty="0" err="1">
                <a:latin typeface="+mn-lt"/>
              </a:rPr>
              <a:t>орыс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тілінде</a:t>
            </a:r>
            <a:r>
              <a:rPr lang="ru-RU" sz="2000" dirty="0">
                <a:latin typeface="+mn-lt"/>
              </a:rPr>
              <a:t>/,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n-lt"/>
              </a:rPr>
              <a:t>«</a:t>
            </a:r>
            <a:r>
              <a:rPr lang="ru-RU" sz="2000" dirty="0" err="1">
                <a:latin typeface="+mn-lt"/>
              </a:rPr>
              <a:t>Өлкетану</a:t>
            </a:r>
            <a:r>
              <a:rPr lang="ru-RU" sz="2000" dirty="0">
                <a:latin typeface="+mn-lt"/>
              </a:rPr>
              <a:t>» /</a:t>
            </a:r>
            <a:r>
              <a:rPr lang="ru-RU" sz="2000" dirty="0" err="1">
                <a:latin typeface="+mn-lt"/>
              </a:rPr>
              <a:t>қазақ</a:t>
            </a:r>
            <a:r>
              <a:rPr lang="ru-RU" sz="2000" dirty="0">
                <a:latin typeface="+mn-lt"/>
              </a:rPr>
              <a:t>, </a:t>
            </a:r>
            <a:r>
              <a:rPr lang="ru-RU" sz="2000" dirty="0" err="1">
                <a:latin typeface="+mn-lt"/>
              </a:rPr>
              <a:t>орыс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тілдерінде</a:t>
            </a:r>
            <a:r>
              <a:rPr lang="ru-RU" sz="2000" dirty="0">
                <a:latin typeface="+mn-lt"/>
              </a:rPr>
              <a:t>/,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n-lt"/>
              </a:rPr>
              <a:t>«</a:t>
            </a:r>
            <a:r>
              <a:rPr lang="ru-RU" sz="2000" dirty="0" err="1">
                <a:latin typeface="+mn-lt"/>
              </a:rPr>
              <a:t>Өлкетану</a:t>
            </a:r>
            <a:r>
              <a:rPr lang="ru-RU" sz="2000" dirty="0">
                <a:latin typeface="+mn-lt"/>
              </a:rPr>
              <a:t>» /</a:t>
            </a:r>
            <a:r>
              <a:rPr lang="ru-RU" sz="2000" dirty="0" err="1">
                <a:latin typeface="+mn-lt"/>
              </a:rPr>
              <a:t>қазақ</a:t>
            </a:r>
            <a:r>
              <a:rPr lang="ru-RU" sz="2000" dirty="0">
                <a:latin typeface="+mn-lt"/>
              </a:rPr>
              <a:t>, </a:t>
            </a:r>
            <a:r>
              <a:rPr lang="ru-RU" sz="2000" dirty="0" err="1">
                <a:latin typeface="+mn-lt"/>
              </a:rPr>
              <a:t>орыс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тілдерінде</a:t>
            </a:r>
            <a:r>
              <a:rPr lang="ru-RU" sz="2000" dirty="0">
                <a:latin typeface="+mn-lt"/>
              </a:rPr>
              <a:t>/,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n-lt"/>
              </a:rPr>
              <a:t>«</a:t>
            </a:r>
            <a:r>
              <a:rPr lang="ru-RU" sz="2000" dirty="0" err="1" smtClean="0">
                <a:latin typeface="+mn-lt"/>
              </a:rPr>
              <a:t>Дәйексөздер</a:t>
            </a:r>
            <a:r>
              <a:rPr lang="ru-RU" sz="2000" dirty="0">
                <a:latin typeface="+mn-lt"/>
              </a:rPr>
              <a:t>» </a:t>
            </a:r>
            <a:r>
              <a:rPr lang="ru-RU" sz="2000" dirty="0" err="1">
                <a:latin typeface="+mn-lt"/>
              </a:rPr>
              <a:t>базасы</a:t>
            </a:r>
            <a:r>
              <a:rPr lang="ru-RU" sz="2000" dirty="0">
                <a:latin typeface="+mn-lt"/>
              </a:rPr>
              <a:t> /</a:t>
            </a:r>
            <a:r>
              <a:rPr lang="ru-RU" sz="2000" dirty="0" err="1">
                <a:latin typeface="+mn-lt"/>
              </a:rPr>
              <a:t>қазақ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тілінде</a:t>
            </a:r>
            <a:r>
              <a:rPr lang="ru-RU" sz="2000" dirty="0">
                <a:latin typeface="+mn-lt"/>
              </a:rPr>
              <a:t> /</a:t>
            </a:r>
            <a:r>
              <a:rPr lang="ru-RU" sz="2000" dirty="0" err="1">
                <a:latin typeface="+mn-lt"/>
              </a:rPr>
              <a:t>орыс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тілінде</a:t>
            </a:r>
            <a:r>
              <a:rPr lang="ru-RU" sz="2000" dirty="0">
                <a:latin typeface="+mn-lt"/>
              </a:rPr>
              <a:t>/. </a:t>
            </a:r>
            <a:r>
              <a:rPr lang="en-US" sz="2000" dirty="0" smtClean="0">
                <a:latin typeface="+mn-lt"/>
              </a:rPr>
              <a:t/>
            </a:r>
            <a:br>
              <a:rPr lang="en-US" sz="2000" dirty="0" smtClean="0">
                <a:latin typeface="+mn-lt"/>
              </a:rPr>
            </a:br>
            <a:endParaRPr lang="ru-RU" sz="2000" dirty="0">
              <a:latin typeface="+mn-lt"/>
            </a:endParaRPr>
          </a:p>
          <a:p>
            <a:pPr>
              <a:spcAft>
                <a:spcPts val="1800"/>
              </a:spcAft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Базой данных пользуются и библиографы,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и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потребители научной информации.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9595" y="3632494"/>
            <a:ext cx="5617016" cy="3440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83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055688" y="920839"/>
            <a:ext cx="9519642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ru-RU" sz="2400" b="1" dirty="0">
                <a:latin typeface="+mn-lt"/>
              </a:rPr>
              <a:t>В целях дальнейшего продвижения чтения РНПБ МОН РК тесно сотрудничает с 15 учебными библиотеками ВУЗов - методическими центрами, утвержденными по приказу Министерства образования и науки Республики Казахстан. </a:t>
            </a:r>
          </a:p>
          <a:p>
            <a:pPr>
              <a:spcAft>
                <a:spcPts val="1800"/>
              </a:spcAft>
            </a:pPr>
            <a:r>
              <a:rPr lang="ru-RU" sz="2400" dirty="0">
                <a:latin typeface="+mn-lt"/>
              </a:rPr>
              <a:t>Эти библиотеки: 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+mn-lt"/>
              </a:rPr>
              <a:t>оказывают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методическую помощь </a:t>
            </a:r>
            <a:r>
              <a:rPr lang="ru-RU" sz="2400" dirty="0">
                <a:latin typeface="+mn-lt"/>
              </a:rPr>
              <a:t>учебным библиотекам колледжей, </a:t>
            </a:r>
          </a:p>
          <a:p>
            <a:pPr marL="342900" indent="-342900">
              <a:spcAft>
                <a:spcPts val="18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издают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библиографические указатели</a:t>
            </a:r>
            <a:r>
              <a:rPr lang="ru-RU" sz="2400" dirty="0">
                <a:latin typeface="+mn-lt"/>
              </a:rPr>
              <a:t>, которые посвящены известным деятелям культуры и образования, </a:t>
            </a:r>
          </a:p>
          <a:p>
            <a:pPr marL="342900" indent="-342900">
              <a:spcAft>
                <a:spcPts val="18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дополняют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тематику и ассортимент </a:t>
            </a:r>
            <a:r>
              <a:rPr lang="ru-RU" sz="2400" dirty="0">
                <a:latin typeface="+mn-lt"/>
              </a:rPr>
              <a:t>библиографической продукции РНПБ МОН РК.</a:t>
            </a:r>
          </a:p>
        </p:txBody>
      </p:sp>
    </p:spTree>
    <p:extLst>
      <p:ext uri="{BB962C8B-B14F-4D97-AF65-F5344CB8AC3E}">
        <p14:creationId xmlns:p14="http://schemas.microsoft.com/office/powerpoint/2010/main" val="238941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95004">
            <a:off x="4312799" y="3706189"/>
            <a:ext cx="7264285" cy="353243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092200" y="912019"/>
            <a:ext cx="9685728" cy="3939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ru-RU" sz="2200" b="1" dirty="0">
                <a:latin typeface="+mn-lt"/>
              </a:rPr>
              <a:t>Ресурсы казахстанских библиотек вузов доступны </a:t>
            </a:r>
            <a:r>
              <a:rPr lang="ru-RU" sz="2200" dirty="0">
                <a:latin typeface="+mn-lt"/>
              </a:rPr>
              <a:t>в Интернет не только на их сайтах, но и </a:t>
            </a:r>
            <a:r>
              <a:rPr lang="ru-RU" sz="2200" b="1" dirty="0">
                <a:latin typeface="+mn-lt"/>
              </a:rPr>
              <a:t>в</a:t>
            </a:r>
            <a:r>
              <a:rPr lang="ru-RU" sz="2200" dirty="0">
                <a:latin typeface="+mn-lt"/>
              </a:rPr>
              <a:t> </a:t>
            </a:r>
            <a:r>
              <a:rPr lang="ru-RU" sz="2200" b="1" dirty="0">
                <a:latin typeface="+mn-lt"/>
              </a:rPr>
              <a:t>Республиканской межвузовской электронной библиотеке </a:t>
            </a:r>
            <a:r>
              <a:rPr lang="ru-RU" sz="2200" b="1" dirty="0" smtClean="0">
                <a:latin typeface="+mn-lt"/>
              </a:rPr>
              <a:t>РМЭБ</a:t>
            </a:r>
            <a:r>
              <a:rPr lang="ru-RU" sz="2200" dirty="0" smtClean="0">
                <a:latin typeface="+mn-lt"/>
              </a:rPr>
              <a:t>, </a:t>
            </a:r>
            <a:r>
              <a:rPr lang="ru-RU" sz="2200" dirty="0">
                <a:latin typeface="+mn-lt"/>
              </a:rPr>
              <a:t>которое наглядно воплощает содружество учебных библиотек Казахстана во главе с РНПБ МОН </a:t>
            </a:r>
            <a:r>
              <a:rPr lang="ru-RU" sz="2200" dirty="0" smtClean="0">
                <a:latin typeface="+mn-lt"/>
              </a:rPr>
              <a:t>РК.</a:t>
            </a:r>
          </a:p>
          <a:p>
            <a:pPr>
              <a:spcAft>
                <a:spcPts val="1800"/>
              </a:spcAft>
            </a:pPr>
            <a:r>
              <a:rPr lang="ru-RU" sz="2200" b="1" dirty="0" smtClean="0">
                <a:latin typeface="+mn-lt"/>
              </a:rPr>
              <a:t>РМЭБ</a:t>
            </a:r>
            <a:r>
              <a:rPr lang="ru-RU" sz="2200" dirty="0" smtClean="0">
                <a:latin typeface="+mn-lt"/>
              </a:rPr>
              <a:t> </a:t>
            </a:r>
            <a:r>
              <a:rPr lang="ru-RU" sz="2200" b="1" dirty="0">
                <a:latin typeface="+mn-lt"/>
              </a:rPr>
              <a:t>объединяет электронные образовательные ресурсы </a:t>
            </a:r>
            <a:r>
              <a:rPr lang="ru-RU" sz="2200" dirty="0">
                <a:latin typeface="+mn-lt"/>
              </a:rPr>
              <a:t>высших учебных заведений по </a:t>
            </a:r>
            <a:r>
              <a:rPr lang="ru-RU" sz="2200" b="1" dirty="0">
                <a:latin typeface="+mn-lt"/>
              </a:rPr>
              <a:t>единой компьютерной программе – Казахстанской библиотечно-информационной системе</a:t>
            </a:r>
            <a:r>
              <a:rPr lang="ru-RU" sz="2200" dirty="0">
                <a:latin typeface="+mn-lt"/>
              </a:rPr>
              <a:t>, или КАБИС. </a:t>
            </a:r>
          </a:p>
          <a:p>
            <a:pPr>
              <a:spcAft>
                <a:spcPts val="1800"/>
              </a:spcAft>
            </a:pPr>
            <a:r>
              <a:rPr lang="ru-RU" sz="2200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РМЭБ 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доступна </a:t>
            </a:r>
            <a:r>
              <a:rPr lang="en-US" sz="2200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en-US" sz="2200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ru-RU" sz="2200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по адресу</a:t>
            </a:r>
            <a:r>
              <a:rPr lang="en-US" sz="2200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:</a:t>
            </a:r>
            <a:br>
              <a:rPr lang="en-US" sz="2200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ru-RU" sz="2200" i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http</a:t>
            </a:r>
            <a:r>
              <a:rPr lang="ru-RU" sz="2200" i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://rmebrk.kz/</a:t>
            </a:r>
          </a:p>
        </p:txBody>
      </p:sp>
    </p:spTree>
    <p:extLst>
      <p:ext uri="{BB962C8B-B14F-4D97-AF65-F5344CB8AC3E}">
        <p14:creationId xmlns:p14="http://schemas.microsoft.com/office/powerpoint/2010/main" val="38938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055688" y="756675"/>
            <a:ext cx="95196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ru-RU" sz="2400" dirty="0">
                <a:latin typeface="+mn-lt"/>
              </a:rPr>
              <a:t>В структуру РМЭБ входят 5 разделов: 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959666508"/>
              </p:ext>
            </p:extLst>
          </p:nvPr>
        </p:nvGraphicFramePr>
        <p:xfrm>
          <a:off x="-841828" y="1388687"/>
          <a:ext cx="12725401" cy="4760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25550" y="1492101"/>
            <a:ext cx="522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1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238250" y="2484516"/>
            <a:ext cx="522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2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238250" y="3483281"/>
            <a:ext cx="522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3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225550" y="4472974"/>
            <a:ext cx="522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4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231900" y="5469017"/>
            <a:ext cx="522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5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84630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092200" y="737234"/>
            <a:ext cx="9519642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ru-RU" sz="2000" dirty="0">
                <a:latin typeface="+mn-lt"/>
              </a:rPr>
              <a:t>РНПБ МОН РК в целях </a:t>
            </a:r>
            <a:r>
              <a:rPr lang="ru-RU" sz="2000" dirty="0" smtClean="0">
                <a:latin typeface="+mn-lt"/>
              </a:rPr>
              <a:t>дальнейшего повышения </a:t>
            </a:r>
            <a:r>
              <a:rPr lang="ru-RU" sz="2000" dirty="0">
                <a:latin typeface="+mn-lt"/>
              </a:rPr>
              <a:t>качества библиографического сервиса планирует в ближайшем будущем заполнить некоторые лакуны (пробелы) в ассортименте библиографической продукции. </a:t>
            </a:r>
          </a:p>
          <a:p>
            <a:pPr>
              <a:spcAft>
                <a:spcPts val="1800"/>
              </a:spcAft>
            </a:pPr>
            <a:r>
              <a:rPr lang="ru-RU" sz="2000" dirty="0">
                <a:latin typeface="+mn-lt"/>
              </a:rPr>
              <a:t>К ожидаемым новшествам относятся</a:t>
            </a:r>
            <a:r>
              <a:rPr lang="ru-RU" sz="2000" dirty="0" smtClean="0">
                <a:latin typeface="+mn-lt"/>
              </a:rPr>
              <a:t>:</a:t>
            </a:r>
            <a:endParaRPr lang="ru-RU" sz="2000" dirty="0">
              <a:latin typeface="+mn-lt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96252" y="2668250"/>
            <a:ext cx="11983453" cy="3771622"/>
            <a:chOff x="317480" y="2668250"/>
            <a:chExt cx="11524748" cy="3771622"/>
          </a:xfrm>
        </p:grpSpPr>
        <p:sp>
          <p:nvSpPr>
            <p:cNvPr id="7" name="Полилиния 6"/>
            <p:cNvSpPr/>
            <p:nvPr/>
          </p:nvSpPr>
          <p:spPr>
            <a:xfrm>
              <a:off x="317480" y="2668250"/>
              <a:ext cx="2985326" cy="3771622"/>
            </a:xfrm>
            <a:custGeom>
              <a:avLst/>
              <a:gdLst>
                <a:gd name="connsiteX0" fmla="*/ 0 w 2817129"/>
                <a:gd name="connsiteY0" fmla="*/ 281713 h 3771622"/>
                <a:gd name="connsiteX1" fmla="*/ 281713 w 2817129"/>
                <a:gd name="connsiteY1" fmla="*/ 0 h 3771622"/>
                <a:gd name="connsiteX2" fmla="*/ 2535416 w 2817129"/>
                <a:gd name="connsiteY2" fmla="*/ 0 h 3771622"/>
                <a:gd name="connsiteX3" fmla="*/ 2817129 w 2817129"/>
                <a:gd name="connsiteY3" fmla="*/ 281713 h 3771622"/>
                <a:gd name="connsiteX4" fmla="*/ 2817129 w 2817129"/>
                <a:gd name="connsiteY4" fmla="*/ 3489909 h 3771622"/>
                <a:gd name="connsiteX5" fmla="*/ 2535416 w 2817129"/>
                <a:gd name="connsiteY5" fmla="*/ 3771622 h 3771622"/>
                <a:gd name="connsiteX6" fmla="*/ 281713 w 2817129"/>
                <a:gd name="connsiteY6" fmla="*/ 3771622 h 3771622"/>
                <a:gd name="connsiteX7" fmla="*/ 0 w 2817129"/>
                <a:gd name="connsiteY7" fmla="*/ 3489909 h 3771622"/>
                <a:gd name="connsiteX8" fmla="*/ 0 w 2817129"/>
                <a:gd name="connsiteY8" fmla="*/ 281713 h 3771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17129" h="3771622">
                  <a:moveTo>
                    <a:pt x="0" y="281713"/>
                  </a:moveTo>
                  <a:cubicBezTo>
                    <a:pt x="0" y="126127"/>
                    <a:pt x="126127" y="0"/>
                    <a:pt x="281713" y="0"/>
                  </a:cubicBezTo>
                  <a:lnTo>
                    <a:pt x="2535416" y="0"/>
                  </a:lnTo>
                  <a:cubicBezTo>
                    <a:pt x="2691002" y="0"/>
                    <a:pt x="2817129" y="126127"/>
                    <a:pt x="2817129" y="281713"/>
                  </a:cubicBezTo>
                  <a:lnTo>
                    <a:pt x="2817129" y="3489909"/>
                  </a:lnTo>
                  <a:cubicBezTo>
                    <a:pt x="2817129" y="3645495"/>
                    <a:pt x="2691002" y="3771622"/>
                    <a:pt x="2535416" y="3771622"/>
                  </a:cubicBezTo>
                  <a:lnTo>
                    <a:pt x="281713" y="3771622"/>
                  </a:lnTo>
                  <a:cubicBezTo>
                    <a:pt x="126127" y="3771622"/>
                    <a:pt x="0" y="3645495"/>
                    <a:pt x="0" y="3489909"/>
                  </a:cubicBezTo>
                  <a:lnTo>
                    <a:pt x="0" y="281713"/>
                  </a:lnTo>
                  <a:close/>
                </a:path>
              </a:pathLst>
            </a:custGeom>
            <a:solidFill>
              <a:srgbClr val="F3A32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8016" tIns="129600" rIns="128016" bIns="129600" numCol="1" spcCol="1270" anchor="ctr" anchorCtr="1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Переиздание с дополнениями и изменениями рекомендательных библиографических указателей «Предшкольная подготовка детей и начальная школа: процесс образования» (в помощь воспитателям детских садов, учителям начальных классов, работникам системы образования и библиотек).Алматы, 2004; «Возвращенные Отчизне имена. Репрессированные деятели образования». Алматы, 2007;</a:t>
              </a:r>
              <a:endParaRPr lang="ru-RU" sz="1600" kern="1200" dirty="0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3418516" y="2668250"/>
              <a:ext cx="2617737" cy="3771622"/>
            </a:xfrm>
            <a:custGeom>
              <a:avLst/>
              <a:gdLst>
                <a:gd name="connsiteX0" fmla="*/ 0 w 2817129"/>
                <a:gd name="connsiteY0" fmla="*/ 281713 h 3771622"/>
                <a:gd name="connsiteX1" fmla="*/ 281713 w 2817129"/>
                <a:gd name="connsiteY1" fmla="*/ 0 h 3771622"/>
                <a:gd name="connsiteX2" fmla="*/ 2535416 w 2817129"/>
                <a:gd name="connsiteY2" fmla="*/ 0 h 3771622"/>
                <a:gd name="connsiteX3" fmla="*/ 2817129 w 2817129"/>
                <a:gd name="connsiteY3" fmla="*/ 281713 h 3771622"/>
                <a:gd name="connsiteX4" fmla="*/ 2817129 w 2817129"/>
                <a:gd name="connsiteY4" fmla="*/ 3489909 h 3771622"/>
                <a:gd name="connsiteX5" fmla="*/ 2535416 w 2817129"/>
                <a:gd name="connsiteY5" fmla="*/ 3771622 h 3771622"/>
                <a:gd name="connsiteX6" fmla="*/ 281713 w 2817129"/>
                <a:gd name="connsiteY6" fmla="*/ 3771622 h 3771622"/>
                <a:gd name="connsiteX7" fmla="*/ 0 w 2817129"/>
                <a:gd name="connsiteY7" fmla="*/ 3489909 h 3771622"/>
                <a:gd name="connsiteX8" fmla="*/ 0 w 2817129"/>
                <a:gd name="connsiteY8" fmla="*/ 281713 h 3771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17129" h="3771622">
                  <a:moveTo>
                    <a:pt x="0" y="281713"/>
                  </a:moveTo>
                  <a:cubicBezTo>
                    <a:pt x="0" y="126127"/>
                    <a:pt x="126127" y="0"/>
                    <a:pt x="281713" y="0"/>
                  </a:cubicBezTo>
                  <a:lnTo>
                    <a:pt x="2535416" y="0"/>
                  </a:lnTo>
                  <a:cubicBezTo>
                    <a:pt x="2691002" y="0"/>
                    <a:pt x="2817129" y="126127"/>
                    <a:pt x="2817129" y="281713"/>
                  </a:cubicBezTo>
                  <a:lnTo>
                    <a:pt x="2817129" y="3489909"/>
                  </a:lnTo>
                  <a:cubicBezTo>
                    <a:pt x="2817129" y="3645495"/>
                    <a:pt x="2691002" y="3771622"/>
                    <a:pt x="2535416" y="3771622"/>
                  </a:cubicBezTo>
                  <a:lnTo>
                    <a:pt x="281713" y="3771622"/>
                  </a:lnTo>
                  <a:cubicBezTo>
                    <a:pt x="126127" y="3771622"/>
                    <a:pt x="0" y="3645495"/>
                    <a:pt x="0" y="3489909"/>
                  </a:cubicBezTo>
                  <a:lnTo>
                    <a:pt x="0" y="281713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8016" tIns="129600" rIns="128016" bIns="129600" numCol="1" spcCol="1270" anchor="ctr" anchorCtr="1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Подготовка нового библиографического указателя в помощь высшей школе;</a:t>
              </a:r>
              <a:endParaRPr lang="ru-RU" sz="1600" kern="1200" dirty="0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6264990" y="2668250"/>
              <a:ext cx="2672907" cy="3771622"/>
            </a:xfrm>
            <a:custGeom>
              <a:avLst/>
              <a:gdLst>
                <a:gd name="connsiteX0" fmla="*/ 0 w 2817129"/>
                <a:gd name="connsiteY0" fmla="*/ 281713 h 3771622"/>
                <a:gd name="connsiteX1" fmla="*/ 281713 w 2817129"/>
                <a:gd name="connsiteY1" fmla="*/ 0 h 3771622"/>
                <a:gd name="connsiteX2" fmla="*/ 2535416 w 2817129"/>
                <a:gd name="connsiteY2" fmla="*/ 0 h 3771622"/>
                <a:gd name="connsiteX3" fmla="*/ 2817129 w 2817129"/>
                <a:gd name="connsiteY3" fmla="*/ 281713 h 3771622"/>
                <a:gd name="connsiteX4" fmla="*/ 2817129 w 2817129"/>
                <a:gd name="connsiteY4" fmla="*/ 3489909 h 3771622"/>
                <a:gd name="connsiteX5" fmla="*/ 2535416 w 2817129"/>
                <a:gd name="connsiteY5" fmla="*/ 3771622 h 3771622"/>
                <a:gd name="connsiteX6" fmla="*/ 281713 w 2817129"/>
                <a:gd name="connsiteY6" fmla="*/ 3771622 h 3771622"/>
                <a:gd name="connsiteX7" fmla="*/ 0 w 2817129"/>
                <a:gd name="connsiteY7" fmla="*/ 3489909 h 3771622"/>
                <a:gd name="connsiteX8" fmla="*/ 0 w 2817129"/>
                <a:gd name="connsiteY8" fmla="*/ 281713 h 3771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17129" h="3771622">
                  <a:moveTo>
                    <a:pt x="0" y="281713"/>
                  </a:moveTo>
                  <a:cubicBezTo>
                    <a:pt x="0" y="126127"/>
                    <a:pt x="126127" y="0"/>
                    <a:pt x="281713" y="0"/>
                  </a:cubicBezTo>
                  <a:lnTo>
                    <a:pt x="2535416" y="0"/>
                  </a:lnTo>
                  <a:cubicBezTo>
                    <a:pt x="2691002" y="0"/>
                    <a:pt x="2817129" y="126127"/>
                    <a:pt x="2817129" y="281713"/>
                  </a:cubicBezTo>
                  <a:lnTo>
                    <a:pt x="2817129" y="3489909"/>
                  </a:lnTo>
                  <a:cubicBezTo>
                    <a:pt x="2817129" y="3645495"/>
                    <a:pt x="2691002" y="3771622"/>
                    <a:pt x="2535416" y="3771622"/>
                  </a:cubicBezTo>
                  <a:lnTo>
                    <a:pt x="281713" y="3771622"/>
                  </a:lnTo>
                  <a:cubicBezTo>
                    <a:pt x="126127" y="3771622"/>
                    <a:pt x="0" y="3645495"/>
                    <a:pt x="0" y="3489909"/>
                  </a:cubicBezTo>
                  <a:lnTo>
                    <a:pt x="0" y="281713"/>
                  </a:lnTo>
                  <a:close/>
                </a:path>
              </a:pathLst>
            </a:custGeom>
            <a:solidFill>
              <a:srgbClr val="00B0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8016" tIns="129600" rIns="128016" bIns="129600" numCol="1" spcCol="1270" anchor="ctr" anchorCtr="1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Подготовка к изданию </a:t>
              </a:r>
              <a:r>
                <a:rPr lang="ru-RU" sz="1600" dirty="0" smtClean="0"/>
                <a:t>и </a:t>
              </a:r>
              <a:r>
                <a:rPr lang="ru-RU" sz="1600" kern="1200" dirty="0" smtClean="0"/>
                <a:t>выпуск нового библиографического указателя на актуальную тему «Технология дистанционного обучения».</a:t>
              </a:r>
              <a:endParaRPr lang="ru-RU" sz="1600" kern="1200" dirty="0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9146177" y="2668250"/>
              <a:ext cx="2696051" cy="3771622"/>
            </a:xfrm>
            <a:custGeom>
              <a:avLst/>
              <a:gdLst>
                <a:gd name="connsiteX0" fmla="*/ 0 w 2817129"/>
                <a:gd name="connsiteY0" fmla="*/ 281713 h 3771622"/>
                <a:gd name="connsiteX1" fmla="*/ 281713 w 2817129"/>
                <a:gd name="connsiteY1" fmla="*/ 0 h 3771622"/>
                <a:gd name="connsiteX2" fmla="*/ 2535416 w 2817129"/>
                <a:gd name="connsiteY2" fmla="*/ 0 h 3771622"/>
                <a:gd name="connsiteX3" fmla="*/ 2817129 w 2817129"/>
                <a:gd name="connsiteY3" fmla="*/ 281713 h 3771622"/>
                <a:gd name="connsiteX4" fmla="*/ 2817129 w 2817129"/>
                <a:gd name="connsiteY4" fmla="*/ 3489909 h 3771622"/>
                <a:gd name="connsiteX5" fmla="*/ 2535416 w 2817129"/>
                <a:gd name="connsiteY5" fmla="*/ 3771622 h 3771622"/>
                <a:gd name="connsiteX6" fmla="*/ 281713 w 2817129"/>
                <a:gd name="connsiteY6" fmla="*/ 3771622 h 3771622"/>
                <a:gd name="connsiteX7" fmla="*/ 0 w 2817129"/>
                <a:gd name="connsiteY7" fmla="*/ 3489909 h 3771622"/>
                <a:gd name="connsiteX8" fmla="*/ 0 w 2817129"/>
                <a:gd name="connsiteY8" fmla="*/ 281713 h 3771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17129" h="3771622">
                  <a:moveTo>
                    <a:pt x="0" y="281713"/>
                  </a:moveTo>
                  <a:cubicBezTo>
                    <a:pt x="0" y="126127"/>
                    <a:pt x="126127" y="0"/>
                    <a:pt x="281713" y="0"/>
                  </a:cubicBezTo>
                  <a:lnTo>
                    <a:pt x="2535416" y="0"/>
                  </a:lnTo>
                  <a:cubicBezTo>
                    <a:pt x="2691002" y="0"/>
                    <a:pt x="2817129" y="126127"/>
                    <a:pt x="2817129" y="281713"/>
                  </a:cubicBezTo>
                  <a:lnTo>
                    <a:pt x="2817129" y="3489909"/>
                  </a:lnTo>
                  <a:cubicBezTo>
                    <a:pt x="2817129" y="3645495"/>
                    <a:pt x="2691002" y="3771622"/>
                    <a:pt x="2535416" y="3771622"/>
                  </a:cubicBezTo>
                  <a:lnTo>
                    <a:pt x="281713" y="3771622"/>
                  </a:lnTo>
                  <a:cubicBezTo>
                    <a:pt x="126127" y="3771622"/>
                    <a:pt x="0" y="3645495"/>
                    <a:pt x="0" y="3489909"/>
                  </a:cubicBezTo>
                  <a:lnTo>
                    <a:pt x="0" y="281713"/>
                  </a:lnTo>
                  <a:close/>
                </a:path>
              </a:pathLst>
            </a:cu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8016" tIns="129600" rIns="128016" bIns="129600" numCol="1" spcCol="1270" anchor="ctr" anchorCtr="1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Популяризация библиографической продукции РНПБ МОН РК в социальной сети, в частности, в Facebook. </a:t>
              </a:r>
              <a:endParaRPr lang="ru-RU" sz="1600" kern="1200" dirty="0"/>
            </a:p>
          </p:txBody>
        </p:sp>
        <p:sp>
          <p:nvSpPr>
            <p:cNvPr id="15" name="Двойная стрелка влево/вправо 14"/>
            <p:cNvSpPr/>
            <p:nvPr/>
          </p:nvSpPr>
          <p:spPr>
            <a:xfrm>
              <a:off x="775891" y="5685547"/>
              <a:ext cx="10605240" cy="565743"/>
            </a:xfrm>
            <a:prstGeom prst="leftRightArrow">
              <a:avLst/>
            </a:prstGeom>
            <a:no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418409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0" y="3654748"/>
            <a:ext cx="12192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Спасибо за внимание! </a:t>
            </a:r>
            <a:endParaRPr lang="ru-RU" altLang="en-US" sz="40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138" y="2169617"/>
            <a:ext cx="1609725" cy="98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52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055688" y="1359420"/>
            <a:ext cx="9519642" cy="420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Научная информация имеет большое значение для совершенствования профессиональной, производственно-технологической и учебно-познавательной деятельности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.</a:t>
            </a: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>
              <a:spcAft>
                <a:spcPts val="1800"/>
              </a:spcAft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Республиканская научно-педагогическая библиотека Министерства образования и науки Республики Казахстан является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единственной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организацией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в нашей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стране, которая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с 1989 года выпускает национальную библиографию по актуальным проблемам и вопросам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образования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213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09460">
            <a:off x="6023069" y="2616004"/>
            <a:ext cx="6354847" cy="4023361"/>
          </a:xfrm>
          <a:prstGeom prst="rect">
            <a:avLst/>
          </a:prstGeom>
        </p:spPr>
      </p:pic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055688" y="967006"/>
            <a:ext cx="9519642" cy="498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ru-RU" sz="2400" dirty="0" smtClean="0">
                <a:latin typeface="+mn-lt"/>
              </a:rPr>
              <a:t>К научной информации предъявляются такие требования, как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оперативность, доступность, значимость,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содействие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широкому распространению и внедрению научных достижений, обмену передовым производственным опытом.</a:t>
            </a:r>
            <a:r>
              <a:rPr lang="ru-RU" sz="2400" dirty="0">
                <a:latin typeface="+mn-lt"/>
              </a:rPr>
              <a:t> </a:t>
            </a:r>
          </a:p>
          <a:p>
            <a:pPr>
              <a:spcAft>
                <a:spcPts val="1800"/>
              </a:spcAft>
            </a:pPr>
            <a:r>
              <a:rPr lang="ru-RU" sz="2400" dirty="0">
                <a:latin typeface="+mn-lt"/>
              </a:rPr>
              <a:t>Эти основы реализуются в информационно-библиографической деятельности РНПБ МОН РК для сети учебных библиотек </a:t>
            </a:r>
            <a:r>
              <a:rPr lang="en-US" sz="2400" dirty="0" smtClean="0">
                <a:latin typeface="+mn-lt"/>
              </a:rPr>
              <a:t/>
            </a:r>
            <a:br>
              <a:rPr lang="en-US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ВУЗов</a:t>
            </a:r>
            <a:r>
              <a:rPr lang="ru-RU" sz="2400" dirty="0">
                <a:latin typeface="+mn-lt"/>
              </a:rPr>
              <a:t>, колледжей, школ.</a:t>
            </a:r>
          </a:p>
          <a:p>
            <a:pPr>
              <a:spcAft>
                <a:spcPts val="1800"/>
              </a:spcAft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Главная цель </a:t>
            </a:r>
            <a:r>
              <a:rPr lang="ru-RU" sz="2400" dirty="0">
                <a:latin typeface="+mn-lt"/>
              </a:rPr>
              <a:t>данного сотрудничества –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обеспечить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/>
            </a:r>
            <a:b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</a:b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своевременной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информацией</a:t>
            </a:r>
            <a:r>
              <a:rPr lang="ru-RU" sz="2400" dirty="0">
                <a:latin typeface="+mn-lt"/>
              </a:rPr>
              <a:t> учащихся, преподавателей, магистрантов, аспирантов, научных сотрудников о </a:t>
            </a:r>
            <a:r>
              <a:rPr lang="ru-RU" sz="2400" dirty="0" smtClean="0">
                <a:latin typeface="+mn-lt"/>
              </a:rPr>
              <a:t>выпуске</a:t>
            </a:r>
            <a:r>
              <a:rPr lang="en-US" sz="2400" dirty="0" smtClean="0">
                <a:latin typeface="+mn-lt"/>
              </a:rPr>
              <a:t/>
            </a:r>
            <a:br>
              <a:rPr lang="en-US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в свет, наличии и содержании необходимых источников</a:t>
            </a:r>
            <a:r>
              <a:rPr lang="ru-RU" sz="2400" dirty="0" smtClean="0">
                <a:latin typeface="+mn-lt"/>
              </a:rPr>
              <a:t>,</a:t>
            </a:r>
            <a:r>
              <a:rPr lang="en-US" sz="2400" dirty="0" smtClean="0">
                <a:latin typeface="+mn-lt"/>
              </a:rPr>
              <a:t/>
            </a:r>
            <a:br>
              <a:rPr lang="en-US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повысить информационную культуру пользователя.</a:t>
            </a:r>
          </a:p>
        </p:txBody>
      </p:sp>
    </p:spTree>
    <p:extLst>
      <p:ext uri="{BB962C8B-B14F-4D97-AF65-F5344CB8AC3E}">
        <p14:creationId xmlns:p14="http://schemas.microsoft.com/office/powerpoint/2010/main" val="374005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092200" y="1615747"/>
            <a:ext cx="951964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ru-RU" sz="2400" dirty="0">
                <a:latin typeface="+mn-lt"/>
              </a:rPr>
              <a:t>На сегодняшний день в государственной системе образования функционируют</a:t>
            </a:r>
            <a:r>
              <a:rPr lang="ru-RU" sz="2400" dirty="0" smtClean="0">
                <a:latin typeface="+mn-lt"/>
              </a:rPr>
              <a:t>:</a:t>
            </a:r>
            <a:endParaRPr lang="ru-RU" sz="2400" dirty="0"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92200" y="2959834"/>
            <a:ext cx="1965325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>
                <a:solidFill>
                  <a:srgbClr val="0070C0"/>
                </a:solidFill>
              </a:rPr>
              <a:t>53 </a:t>
            </a:r>
            <a:endParaRPr lang="en-US" sz="6000" b="1" dirty="0" smtClean="0">
              <a:solidFill>
                <a:srgbClr val="0070C0"/>
              </a:solidFill>
            </a:endParaRPr>
          </a:p>
          <a:p>
            <a:pPr>
              <a:spcAft>
                <a:spcPts val="1800"/>
              </a:spcAft>
            </a:pPr>
            <a:r>
              <a:rPr lang="ru-RU" dirty="0" smtClean="0"/>
              <a:t>библиотеки </a:t>
            </a:r>
            <a:r>
              <a:rPr lang="ru-RU" dirty="0"/>
              <a:t>государственных </a:t>
            </a:r>
            <a:r>
              <a:rPr lang="ru-RU" dirty="0" smtClean="0"/>
              <a:t>ВУЗов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31050" y="2947868"/>
            <a:ext cx="196532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>
                <a:solidFill>
                  <a:srgbClr val="0070C0"/>
                </a:solidFill>
              </a:rPr>
              <a:t>6</a:t>
            </a:r>
            <a:r>
              <a:rPr lang="en-US" sz="6000" b="1" dirty="0">
                <a:solidFill>
                  <a:srgbClr val="0070C0"/>
                </a:solidFill>
              </a:rPr>
              <a:t> </a:t>
            </a:r>
            <a:r>
              <a:rPr lang="ru-RU" sz="6000" b="1" dirty="0">
                <a:solidFill>
                  <a:srgbClr val="0070C0"/>
                </a:solidFill>
              </a:rPr>
              <a:t>441</a:t>
            </a:r>
            <a:endParaRPr lang="en-US" sz="6000" b="1" dirty="0">
              <a:solidFill>
                <a:srgbClr val="0070C0"/>
              </a:solidFill>
            </a:endParaRPr>
          </a:p>
          <a:p>
            <a:pPr>
              <a:spcAft>
                <a:spcPts val="1800"/>
              </a:spcAft>
            </a:pPr>
            <a:r>
              <a:rPr lang="ru-RU" dirty="0" smtClean="0"/>
              <a:t>библиотека </a:t>
            </a:r>
            <a:r>
              <a:rPr lang="ru-RU" dirty="0"/>
              <a:t>государственных организаций среднего </a:t>
            </a:r>
            <a:r>
              <a:rPr lang="ru-RU" dirty="0" smtClean="0"/>
              <a:t>образования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11625" y="2947868"/>
            <a:ext cx="1965325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>
                <a:solidFill>
                  <a:srgbClr val="0070C0"/>
                </a:solidFill>
              </a:rPr>
              <a:t>638</a:t>
            </a:r>
            <a:endParaRPr lang="en-US" sz="6000" b="1" dirty="0">
              <a:solidFill>
                <a:srgbClr val="0070C0"/>
              </a:solidFill>
            </a:endParaRPr>
          </a:p>
          <a:p>
            <a:pPr>
              <a:spcAft>
                <a:spcPts val="1800"/>
              </a:spcAft>
            </a:pPr>
            <a:r>
              <a:rPr lang="ru-RU" dirty="0" smtClean="0"/>
              <a:t>библиотек </a:t>
            </a:r>
            <a:r>
              <a:rPr lang="ru-RU" dirty="0"/>
              <a:t>государственных </a:t>
            </a:r>
            <a:r>
              <a:rPr lang="ru-RU" dirty="0" smtClean="0"/>
              <a:t>колледжей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51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055687" y="755938"/>
            <a:ext cx="10241965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ru-RU" sz="2800" dirty="0">
                <a:latin typeface="+mn-lt"/>
              </a:rPr>
              <a:t>Для учащихся разного возраста, учителей, методистов, организаторов начальных и общих средних </a:t>
            </a:r>
            <a:r>
              <a:rPr lang="ru-RU" sz="2800" dirty="0" smtClean="0">
                <a:latin typeface="+mn-lt"/>
              </a:rPr>
              <a:t>школ</a:t>
            </a:r>
            <a:r>
              <a:rPr lang="en-US" sz="2800" dirty="0">
                <a:latin typeface="+mn-lt"/>
              </a:rPr>
              <a:t>,</a:t>
            </a:r>
            <a:r>
              <a:rPr lang="ru-RU" sz="2800" dirty="0" smtClean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РНПБ: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+mn-lt"/>
              </a:rPr>
              <a:t>составляет </a:t>
            </a:r>
            <a:r>
              <a:rPr lang="ru-RU" sz="2800" dirty="0">
                <a:latin typeface="+mn-lt"/>
              </a:rPr>
              <a:t>рекомендательные списки и указатели,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latin typeface="+mn-lt"/>
              </a:rPr>
              <a:t>в</a:t>
            </a:r>
            <a:r>
              <a:rPr lang="ru-RU" sz="2800" dirty="0" smtClean="0">
                <a:latin typeface="+mn-lt"/>
              </a:rPr>
              <a:t>едет </a:t>
            </a:r>
            <a:r>
              <a:rPr lang="ru-RU" sz="2800" dirty="0">
                <a:latin typeface="+mn-lt"/>
              </a:rPr>
              <a:t>определенную работу по пропаганде библиотечно-библиографических знаний,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+mn-lt"/>
              </a:rPr>
              <a:t>активно </a:t>
            </a:r>
            <a:r>
              <a:rPr lang="ru-RU" sz="2800" dirty="0">
                <a:latin typeface="+mn-lt"/>
              </a:rPr>
              <a:t>реализует потенциал рекомендательной библиографии.</a:t>
            </a:r>
          </a:p>
          <a:p>
            <a:pPr>
              <a:spcAft>
                <a:spcPts val="1800"/>
              </a:spcAft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/>
            </a:r>
            <a:b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</a:br>
            <a:r>
              <a:rPr lang="ru-RU" sz="2400" i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Например</a:t>
            </a:r>
            <a:r>
              <a:rPr lang="ru-RU" sz="2400" i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, для реализации проекта </a:t>
            </a: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</a:rPr>
              <a:t>«ЧИТАЮЩАЯ ШКОЛА» НА КАНИКУЛАХ» </a:t>
            </a:r>
            <a:r>
              <a:rPr lang="ru-RU" sz="2400" i="1" dirty="0" smtClean="0">
                <a:solidFill>
                  <a:schemeClr val="accent5">
                    <a:lumMod val="75000"/>
                  </a:schemeClr>
                </a:solidFill>
              </a:rPr>
              <a:t>(с 1 </a:t>
            </a:r>
            <a:r>
              <a:rPr lang="ru-RU" sz="2400" i="1" dirty="0">
                <a:solidFill>
                  <a:schemeClr val="accent5">
                    <a:lumMod val="75000"/>
                  </a:schemeClr>
                </a:solidFill>
              </a:rPr>
              <a:t>июня по 31 </a:t>
            </a:r>
            <a:r>
              <a:rPr lang="ru-RU" sz="2400" i="1" dirty="0" smtClean="0">
                <a:solidFill>
                  <a:schemeClr val="accent5">
                    <a:lumMod val="75000"/>
                  </a:schemeClr>
                </a:solidFill>
              </a:rPr>
              <a:t>августа 2021г.)</a:t>
            </a: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 с </a:t>
            </a: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</a:rPr>
              <a:t>программой чтения для подростков</a:t>
            </a:r>
            <a:r>
              <a:rPr lang="ru-RU" sz="2400" i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400" i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специалистами </a:t>
            </a:r>
            <a:r>
              <a:rPr lang="ru-RU" sz="2400" i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РНПБ </a:t>
            </a:r>
            <a:r>
              <a:rPr lang="ru-RU" sz="2400" i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были отобраны </a:t>
            </a:r>
            <a:r>
              <a:rPr lang="ru-RU" sz="2400" i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200 </a:t>
            </a:r>
            <a:r>
              <a:rPr lang="ru-RU" sz="2400" i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книг и составлен рекомендательный список литературы для школьников разного возраста.</a:t>
            </a:r>
            <a:endParaRPr lang="en-US" sz="2400" i="1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6299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092200" y="1089025"/>
            <a:ext cx="951964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Особенность библиографических изданий РНПБ заключается в их комплексном наполнении:</a:t>
            </a:r>
            <a:r>
              <a:rPr lang="ru-RU" sz="2400" dirty="0" smtClean="0">
                <a:latin typeface="+mn-lt"/>
              </a:rPr>
              <a:t> в одном пособии для школьных библиотек часто встречаются разработки по разным предметам, темам, классам, возрастным интересам учащихся начальной, основной средней, общей средней школы - разным типам образовательных учреждений. </a:t>
            </a:r>
            <a:endParaRPr lang="ru-RU" sz="2400" dirty="0"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36884" y="3164681"/>
            <a:ext cx="11718757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ru-RU" sz="2400" i="1" dirty="0">
                <a:solidFill>
                  <a:schemeClr val="accent5">
                    <a:lumMod val="75000"/>
                  </a:schemeClr>
                </a:solidFill>
              </a:rPr>
              <a:t>Примером служит методико-библиографическое пособие </a:t>
            </a: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</a:rPr>
              <a:t>«Информационная культура школьника» (2017 г.), рассчитанная на оказание эффективной помощи учащимся с первого по двенадцатый классы. </a:t>
            </a:r>
            <a:endParaRPr lang="en-US" sz="24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Aft>
                <a:spcPts val="1800"/>
              </a:spcAft>
            </a:pPr>
            <a:r>
              <a:rPr lang="ru-RU" sz="2400" i="1" dirty="0" smtClean="0">
                <a:solidFill>
                  <a:schemeClr val="accent5">
                    <a:lumMod val="75000"/>
                  </a:schemeClr>
                </a:solidFill>
              </a:rPr>
              <a:t>Вниманию </a:t>
            </a:r>
            <a:r>
              <a:rPr lang="ru-RU" sz="2400" i="1" dirty="0">
                <a:solidFill>
                  <a:schemeClr val="accent5">
                    <a:lumMod val="75000"/>
                  </a:schemeClr>
                </a:solidFill>
              </a:rPr>
              <a:t>юных пользователей предложен многоаспектный материал: история развития библиотек, методика работы с различными источниками информации, приемы интеллектуальной и поисковой работы, библиографическое описание и справочный аппарат документов, система каталогов, новые библиотечные технологии и программы, занимательные сайты, техника чтения и конспектирования, списки рекомендуемой литературы и др. </a:t>
            </a:r>
          </a:p>
        </p:txBody>
      </p:sp>
    </p:spTree>
    <p:extLst>
      <p:ext uri="{BB962C8B-B14F-4D97-AF65-F5344CB8AC3E}">
        <p14:creationId xmlns:p14="http://schemas.microsoft.com/office/powerpoint/2010/main" val="384954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33396">
            <a:off x="12666" y="3540296"/>
            <a:ext cx="2086041" cy="30441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055687" y="413010"/>
            <a:ext cx="10576679" cy="609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Для учителей также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составлены рекомендательные указатели литературы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по методам и технологиям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обучения, например: 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n-lt"/>
              </a:rPr>
              <a:t>«</a:t>
            </a:r>
            <a:r>
              <a:rPr lang="ru-RU" sz="2000" dirty="0">
                <a:latin typeface="+mn-lt"/>
              </a:rPr>
              <a:t>Нравственное, патриотическое воспитание школьников и профилактика правонарушений среди детей и подростков» (2003 г.),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n-lt"/>
              </a:rPr>
              <a:t>«</a:t>
            </a:r>
            <a:r>
              <a:rPr lang="ru-RU" sz="2000" dirty="0">
                <a:latin typeface="+mn-lt"/>
              </a:rPr>
              <a:t>Образование и воспитание детей с особыми потребностями» (2018 г.), «Развитие функциональной грамотности школьников – веление времени» (2020 г.). </a:t>
            </a:r>
          </a:p>
          <a:p>
            <a:pPr marL="1798638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n-lt"/>
              </a:rPr>
              <a:t>Особой </a:t>
            </a:r>
            <a:r>
              <a:rPr lang="ru-RU" sz="2000" dirty="0">
                <a:latin typeface="+mn-lt"/>
              </a:rPr>
              <a:t>популярностью пользуется рекомендательный указатель литературы «Сельская малокомплектная школа» (составитель </a:t>
            </a:r>
            <a:r>
              <a:rPr lang="ru-RU" sz="2000" dirty="0" err="1">
                <a:latin typeface="+mn-lt"/>
              </a:rPr>
              <a:t>Буркитбаева</a:t>
            </a:r>
            <a:r>
              <a:rPr lang="ru-RU" sz="2000" dirty="0">
                <a:latin typeface="+mn-lt"/>
              </a:rPr>
              <a:t> С.С., 1991 год; ныне данный выпуск опубликован под названием </a:t>
            </a:r>
            <a:r>
              <a:rPr lang="ru-RU" sz="2000" b="1" dirty="0">
                <a:latin typeface="+mn-lt"/>
              </a:rPr>
              <a:t>«Сельская школа – источник национального образования»</a:t>
            </a:r>
            <a:r>
              <a:rPr lang="ru-RU" sz="2000" dirty="0">
                <a:latin typeface="+mn-lt"/>
              </a:rPr>
              <a:t>, Алматы,2018,190 с.). </a:t>
            </a:r>
          </a:p>
          <a:p>
            <a:pPr marL="2698750" indent="-342900" defTabSz="10334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+mn-lt"/>
              </a:rPr>
              <a:t>Для </a:t>
            </a:r>
            <a:r>
              <a:rPr lang="ru-RU" sz="2000" dirty="0">
                <a:latin typeface="+mn-lt"/>
              </a:rPr>
              <a:t>разных возрастных категорий обучающихся РНПБ подготовила и переиздала в 2014 году серию рекомендательных библиографических списков для внеклассного чтения с общим названием </a:t>
            </a:r>
            <a:r>
              <a:rPr lang="ru-RU" sz="2000" b="1" dirty="0">
                <a:latin typeface="+mn-lt"/>
              </a:rPr>
              <a:t>«Сіздің оқулыңызға қосымша әдебиеттер </a:t>
            </a:r>
            <a:r>
              <a:rPr lang="ru-RU" sz="2000" b="1" i="1" dirty="0" smtClean="0">
                <a:latin typeface="+mn-lt"/>
              </a:rPr>
              <a:t>(За </a:t>
            </a:r>
            <a:r>
              <a:rPr lang="ru-RU" sz="2000" b="1" i="1" dirty="0">
                <a:latin typeface="+mn-lt"/>
              </a:rPr>
              <a:t>страницами вашего </a:t>
            </a:r>
            <a:r>
              <a:rPr lang="ru-RU" sz="2000" b="1" i="1" dirty="0" smtClean="0">
                <a:latin typeface="+mn-lt"/>
              </a:rPr>
              <a:t>учебника)</a:t>
            </a:r>
            <a:r>
              <a:rPr lang="ru-RU" sz="2000" b="1" dirty="0" smtClean="0">
                <a:latin typeface="+mn-lt"/>
              </a:rPr>
              <a:t>»</a:t>
            </a:r>
            <a:r>
              <a:rPr lang="ru-RU" sz="2000" dirty="0" smtClean="0">
                <a:latin typeface="+mn-lt"/>
              </a:rPr>
              <a:t>. </a:t>
            </a:r>
            <a:r>
              <a:rPr lang="ru-RU" sz="2000" dirty="0">
                <a:latin typeface="+mn-lt"/>
              </a:rPr>
              <a:t>Данный выпуск содержит 9 основных разделов: </a:t>
            </a:r>
            <a:r>
              <a:rPr lang="ru-RU" sz="2000" i="1" dirty="0">
                <a:latin typeface="+mn-lt"/>
              </a:rPr>
              <a:t>Язык и литература</a:t>
            </a:r>
            <a:r>
              <a:rPr lang="ru-RU" sz="2000" dirty="0">
                <a:latin typeface="+mn-lt"/>
              </a:rPr>
              <a:t>. Естествознание. </a:t>
            </a:r>
            <a:r>
              <a:rPr lang="ru-RU" sz="2000" i="1" dirty="0">
                <a:latin typeface="+mn-lt"/>
              </a:rPr>
              <a:t>Человек и общество</a:t>
            </a:r>
            <a:r>
              <a:rPr lang="ru-RU" sz="2000" dirty="0">
                <a:latin typeface="+mn-lt"/>
              </a:rPr>
              <a:t>. Искусство. </a:t>
            </a:r>
            <a:r>
              <a:rPr lang="ru-RU" sz="2000" i="1" dirty="0">
                <a:latin typeface="+mn-lt"/>
              </a:rPr>
              <a:t>Технология</a:t>
            </a:r>
            <a:r>
              <a:rPr lang="ru-RU" sz="2000" dirty="0">
                <a:latin typeface="+mn-lt"/>
              </a:rPr>
              <a:t> и др. Указатель издан на государственном (казахском) и русском языках.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19571">
            <a:off x="1048743" y="4666460"/>
            <a:ext cx="2276904" cy="32024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589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055689" y="1636420"/>
            <a:ext cx="7398763" cy="364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ru-RU" sz="2400" dirty="0">
                <a:latin typeface="+mn-lt"/>
              </a:rPr>
              <a:t>Для старшеклассников и учителей школ, колледжей, педагогов ВУЗов предназначена текущая рекомендательная библиография по образовательной программе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«Самопознание» - стратегия утверждения духовно-нравственных ценностей среди молодежи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»</a:t>
            </a:r>
            <a:r>
              <a:rPr lang="ru-RU" sz="2400" dirty="0" smtClean="0">
                <a:latin typeface="+mn-lt"/>
              </a:rPr>
              <a:t>. </a:t>
            </a:r>
            <a:endParaRPr lang="ru-RU" sz="2400" dirty="0">
              <a:latin typeface="+mn-lt"/>
            </a:endParaRPr>
          </a:p>
          <a:p>
            <a:pPr>
              <a:spcAft>
                <a:spcPts val="1800"/>
              </a:spcAft>
            </a:pPr>
            <a:r>
              <a:rPr lang="ru-RU" sz="2400" dirty="0" smtClean="0">
                <a:latin typeface="+mn-lt"/>
              </a:rPr>
              <a:t>Это издание </a:t>
            </a:r>
            <a:r>
              <a:rPr lang="ru-RU" sz="2400" dirty="0">
                <a:latin typeface="+mn-lt"/>
              </a:rPr>
              <a:t>по праву </a:t>
            </a:r>
            <a:r>
              <a:rPr lang="ru-RU" sz="2400" dirty="0" smtClean="0">
                <a:latin typeface="+mn-lt"/>
              </a:rPr>
              <a:t>вошло </a:t>
            </a:r>
            <a:r>
              <a:rPr lang="ru-RU" sz="2400" dirty="0">
                <a:latin typeface="+mn-lt"/>
              </a:rPr>
              <a:t>в классический, золотой фонд рекомендательной библиографии нашей библиотеки, </a:t>
            </a:r>
            <a:r>
              <a:rPr lang="ru-RU" sz="2400" dirty="0" smtClean="0">
                <a:latin typeface="+mn-lt"/>
              </a:rPr>
              <a:t>переиздано </a:t>
            </a:r>
            <a:r>
              <a:rPr lang="ru-RU" sz="2400" dirty="0">
                <a:latin typeface="+mn-lt"/>
              </a:rPr>
              <a:t>на русском и казахском языках в 2018 -2020 гг. 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8719192" y="2878111"/>
            <a:ext cx="3670647" cy="4880574"/>
            <a:chOff x="8719192" y="2878111"/>
            <a:chExt cx="3670647" cy="488057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174566">
              <a:off x="8719192" y="3547123"/>
              <a:ext cx="3451977" cy="4211562"/>
            </a:xfrm>
            <a:prstGeom prst="rect">
              <a:avLst/>
            </a:prstGeom>
          </p:spPr>
        </p:pic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93086">
              <a:off x="8937862" y="2878111"/>
              <a:ext cx="3451977" cy="42115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875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8079">
            <a:off x="-1195696" y="4191171"/>
            <a:ext cx="7882729" cy="3812302"/>
          </a:xfrm>
          <a:prstGeom prst="rect">
            <a:avLst/>
          </a:prstGeom>
        </p:spPr>
      </p:pic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092199" y="1052149"/>
            <a:ext cx="10927347" cy="54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ru-RU" sz="2400" dirty="0">
                <a:latin typeface="+mn-lt"/>
              </a:rPr>
              <a:t>Готовится к изданию методико-библиографическое пособие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«Информационная культура студента», предназначенное для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повышения уровня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информационной грамотности обучающихся колледжей и вузов. </a:t>
            </a:r>
          </a:p>
          <a:p>
            <a:r>
              <a:rPr lang="ru-RU" sz="2400" dirty="0">
                <a:latin typeface="+mn-lt"/>
              </a:rPr>
              <a:t>Рассмотрены традиционные и новые источники информации, специфика производственных и научных изданий, а также структуры и технологии, поисковые средства, характерные для работы в прогрессивной </a:t>
            </a:r>
            <a:r>
              <a:rPr lang="ru-RU" sz="2400" dirty="0" smtClean="0">
                <a:latin typeface="+mn-lt"/>
              </a:rPr>
              <a:t>образовательной </a:t>
            </a:r>
            <a:r>
              <a:rPr lang="ru-RU" sz="2400" dirty="0">
                <a:latin typeface="+mn-lt"/>
              </a:rPr>
              <a:t>среде и </a:t>
            </a:r>
            <a:r>
              <a:rPr lang="ru-RU" sz="2400" dirty="0"/>
              <a:t>библиотечно-информационных центрах, </a:t>
            </a:r>
            <a:endParaRPr lang="ru-RU" sz="2400" dirty="0">
              <a:latin typeface="+mn-lt"/>
            </a:endParaRPr>
          </a:p>
          <a:p>
            <a:pPr marL="3133725"/>
            <a:r>
              <a:rPr lang="ru-RU" sz="2400" dirty="0" smtClean="0">
                <a:latin typeface="+mn-lt"/>
              </a:rPr>
              <a:t>широко </a:t>
            </a:r>
            <a:r>
              <a:rPr lang="ru-RU" sz="2400" dirty="0">
                <a:latin typeface="+mn-lt"/>
              </a:rPr>
              <a:t>используемые в условиях профессиональной деятельности студента – будущего специалиста. </a:t>
            </a:r>
          </a:p>
          <a:p>
            <a:pPr marL="5651500">
              <a:spcAft>
                <a:spcPts val="1800"/>
              </a:spcAft>
            </a:pPr>
            <a:r>
              <a:rPr lang="ru-RU" sz="2400" dirty="0">
                <a:latin typeface="+mn-lt"/>
              </a:rPr>
              <a:t>Даны приложения, наглядно иллюстрирующие основные положения учебной программы по информационной культуре обучающегося.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833" y="4113239"/>
            <a:ext cx="4122295" cy="274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72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3224</TotalTime>
  <Words>1241</Words>
  <Application>Microsoft Office PowerPoint</Application>
  <PresentationFormat>Widescreen</PresentationFormat>
  <Paragraphs>100</Paragraphs>
  <Slides>18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Gibner</dc:creator>
  <cp:lastModifiedBy>PL</cp:lastModifiedBy>
  <cp:revision>128</cp:revision>
  <dcterms:created xsi:type="dcterms:W3CDTF">2020-12-24T15:53:42Z</dcterms:created>
  <dcterms:modified xsi:type="dcterms:W3CDTF">2021-06-14T05:08:48Z</dcterms:modified>
</cp:coreProperties>
</file>