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489" r:id="rId3"/>
    <p:sldId id="490" r:id="rId4"/>
    <p:sldId id="487" r:id="rId5"/>
    <p:sldId id="488" r:id="rId6"/>
    <p:sldId id="486" r:id="rId7"/>
    <p:sldId id="495" r:id="rId8"/>
    <p:sldId id="492" r:id="rId9"/>
    <p:sldId id="494" r:id="rId10"/>
    <p:sldId id="496" r:id="rId11"/>
    <p:sldId id="491" r:id="rId12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9" d="100"/>
          <a:sy n="69" d="100"/>
        </p:scale>
        <p:origin x="-2208" y="-9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96F95B-00C8-440F-B8D2-043FFF0F8F9E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5C3C6-8404-4D1B-8684-B3B73F64B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916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991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531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458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27013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99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564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34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445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886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066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764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002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195E7-6954-5E49-A08F-AA3561219E39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135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imeshighereducation.com/five-of-the-most-striking-university-libraries-you-will-ever-see/2012248.articl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5 вариантов шаблонов презентаций PowerPoin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0"/>
            <a:ext cx="9144000" cy="6855314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1034473" y="3427657"/>
            <a:ext cx="7772400" cy="2070099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>	</a:t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/>
            </a: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6700" dirty="0" smtClean="0">
                <a:solidFill>
                  <a:schemeClr val="bg1"/>
                </a:solidFill>
              </a:rPr>
              <a:t>University </a:t>
            </a:r>
            <a:br>
              <a:rPr lang="en-US" sz="6700" dirty="0" smtClean="0">
                <a:solidFill>
                  <a:schemeClr val="bg1"/>
                </a:solidFill>
              </a:rPr>
            </a:br>
            <a:r>
              <a:rPr lang="en-US" sz="6700" dirty="0" smtClean="0">
                <a:solidFill>
                  <a:schemeClr val="bg1"/>
                </a:solidFill>
              </a:rPr>
              <a:t>Libraries: </a:t>
            </a:r>
            <a:br>
              <a:rPr lang="en-US" sz="6700" dirty="0" smtClean="0">
                <a:solidFill>
                  <a:schemeClr val="bg1"/>
                </a:solidFill>
              </a:rPr>
            </a:br>
            <a:r>
              <a:rPr lang="en-US" sz="6700" dirty="0" smtClean="0">
                <a:solidFill>
                  <a:schemeClr val="bg1"/>
                </a:solidFill>
              </a:rPr>
              <a:t>Symbols of Innovation</a:t>
            </a:r>
            <a:br>
              <a:rPr lang="en-US" sz="6700" dirty="0" smtClean="0">
                <a:solidFill>
                  <a:schemeClr val="bg1"/>
                </a:solidFill>
              </a:rPr>
            </a:br>
            <a:r>
              <a:rPr lang="en-US" sz="6700" dirty="0" smtClean="0">
                <a:solidFill>
                  <a:schemeClr val="bg1"/>
                </a:solidFill>
              </a:rPr>
              <a:t/>
            </a:r>
            <a:br>
              <a:rPr lang="en-US" sz="6700" dirty="0" smtClean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/>
            </a: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>Dr Loretta O’Donnell</a:t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>Vice Provost, Academic Affairs</a:t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>June</a:t>
            </a:r>
            <a:r>
              <a:rPr lang="en-US" sz="3200" dirty="0" smtClean="0">
                <a:solidFill>
                  <a:schemeClr val="bg1"/>
                </a:solidFill>
              </a:rPr>
              <a:t>, </a:t>
            </a:r>
            <a:r>
              <a:rPr lang="en-US" sz="3200" dirty="0" smtClean="0">
                <a:solidFill>
                  <a:schemeClr val="bg1"/>
                </a:solidFill>
              </a:rPr>
              <a:t>2016</a:t>
            </a: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/>
            </a: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/>
            </a: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/>
            </a: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/>
            </a:r>
            <a:br>
              <a:rPr lang="en-US" sz="3200" dirty="0">
                <a:solidFill>
                  <a:schemeClr val="bg1"/>
                </a:solidFill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06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the change…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4" y="0"/>
            <a:ext cx="9124706" cy="6907940"/>
          </a:xfrm>
        </p:spPr>
      </p:pic>
    </p:spTree>
    <p:extLst>
      <p:ext uri="{BB962C8B-B14F-4D97-AF65-F5344CB8AC3E}">
        <p14:creationId xmlns:p14="http://schemas.microsoft.com/office/powerpoint/2010/main" val="4702858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97582"/>
          </a:xfrm>
        </p:spPr>
        <p:txBody>
          <a:bodyPr>
            <a:normAutofit fontScale="7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www.timeshighereducation.com/five-of-the-most-striking-university-libraries-you-will-ever-see/2012248.article</a:t>
            </a:r>
            <a:r>
              <a:rPr lang="en-US" dirty="0"/>
              <a:t> </a:t>
            </a:r>
            <a:r>
              <a:rPr lang="en-US" dirty="0" smtClean="0"/>
              <a:t>Accessed 23 May 2015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Bartlett, Jennifer A., "Just Give ‘</a:t>
            </a:r>
            <a:r>
              <a:rPr lang="en-US" dirty="0" err="1" smtClean="0"/>
              <a:t>Em</a:t>
            </a:r>
            <a:r>
              <a:rPr lang="en-US" dirty="0" smtClean="0"/>
              <a:t> Something New? How We Think about Innovation in Libraries" (2016). Library Faculty and Staff Publications. Paper 270. http://uknowledge.uky.edu/libraries_facpub/270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/>
              <a:t>Bolman</a:t>
            </a:r>
            <a:r>
              <a:rPr lang="en-US" dirty="0"/>
              <a:t>, L. G., &amp; Deal, T. E. (1997). </a:t>
            </a:r>
            <a:r>
              <a:rPr lang="en-US" i="1" dirty="0"/>
              <a:t>Reframing organizations: Artistry, choice and leadership</a:t>
            </a:r>
            <a:r>
              <a:rPr lang="en-US" dirty="0"/>
              <a:t> (2nd edition). San Francisco: </a:t>
            </a:r>
            <a:r>
              <a:rPr lang="en-US" dirty="0" err="1"/>
              <a:t>Jossey</a:t>
            </a:r>
            <a:r>
              <a:rPr lang="en-US" dirty="0"/>
              <a:t>-Bass.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Evener</a:t>
            </a:r>
            <a:r>
              <a:rPr lang="en-US" dirty="0"/>
              <a:t>, Julie. 2015. Innovation in the library: how to engage employees, cultivate creativity, and create buy-in for new ideas." College &amp; Undergraduate Libraries 22, no. 3/4: </a:t>
            </a:r>
            <a:r>
              <a:rPr lang="en-US" dirty="0" smtClean="0"/>
              <a:t>296-311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244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Trinity College Dublin Library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160" y="1600200"/>
            <a:ext cx="3311680" cy="4525963"/>
          </a:xfrm>
        </p:spPr>
      </p:pic>
    </p:spTree>
    <p:extLst>
      <p:ext uri="{BB962C8B-B14F-4D97-AF65-F5344CB8AC3E}">
        <p14:creationId xmlns:p14="http://schemas.microsoft.com/office/powerpoint/2010/main" val="1215448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University of Zurich</a:t>
            </a:r>
            <a:br>
              <a:rPr lang="en-US" dirty="0" smtClean="0"/>
            </a:br>
            <a:r>
              <a:rPr lang="en-US" dirty="0" smtClean="0"/>
              <a:t>Law Library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9625" y="1600200"/>
            <a:ext cx="3604749" cy="4525963"/>
          </a:xfrm>
        </p:spPr>
      </p:pic>
    </p:spTree>
    <p:extLst>
      <p:ext uri="{BB962C8B-B14F-4D97-AF65-F5344CB8AC3E}">
        <p14:creationId xmlns:p14="http://schemas.microsoft.com/office/powerpoint/2010/main" val="3155762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University of Berlin</a:t>
            </a:r>
            <a:br>
              <a:rPr lang="en-US" dirty="0" smtClean="0"/>
            </a:br>
            <a:r>
              <a:rPr lang="en-US" dirty="0" smtClean="0"/>
              <a:t>Philological Library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2391041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University of Copenhagen</a:t>
            </a:r>
            <a:br>
              <a:rPr lang="en-US" dirty="0" smtClean="0"/>
            </a:br>
            <a:r>
              <a:rPr lang="en-US" dirty="0" smtClean="0"/>
              <a:t>Royal Library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1329205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University of Aberdeen</a:t>
            </a:r>
            <a:br>
              <a:rPr lang="en-US" dirty="0" smtClean="0"/>
            </a:br>
            <a:r>
              <a:rPr lang="en-US" dirty="0" smtClean="0"/>
              <a:t>Sir Duncan Rice Library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2633403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Bolman</a:t>
            </a:r>
            <a:r>
              <a:rPr lang="en-US" dirty="0" smtClean="0"/>
              <a:t> and Deal (1997)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76049"/>
            <a:ext cx="8048625" cy="568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6493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Innovation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“…significant positive change”</a:t>
            </a:r>
          </a:p>
          <a:p>
            <a:pPr marL="0" indent="0">
              <a:buNone/>
            </a:pPr>
            <a:r>
              <a:rPr lang="en-US" dirty="0" smtClean="0"/>
              <a:t>Scott </a:t>
            </a:r>
            <a:r>
              <a:rPr lang="en-US" dirty="0" err="1" smtClean="0"/>
              <a:t>Berkun</a:t>
            </a:r>
            <a:r>
              <a:rPr lang="en-US" dirty="0" smtClean="0"/>
              <a:t>, cited in Bartlett (2016)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827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mission…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libraries are symbols</a:t>
            </a:r>
          </a:p>
          <a:p>
            <a:r>
              <a:rPr lang="en-US" dirty="0" smtClean="0"/>
              <a:t>Then they should create a culture of innovation</a:t>
            </a:r>
          </a:p>
          <a:p>
            <a:r>
              <a:rPr lang="en-US" dirty="0" smtClean="0"/>
              <a:t>Bartlett (2016)</a:t>
            </a:r>
          </a:p>
          <a:p>
            <a:pPr lvl="1"/>
            <a:r>
              <a:rPr lang="en-US" dirty="0" smtClean="0"/>
              <a:t>Role models of creative thinking</a:t>
            </a:r>
          </a:p>
          <a:p>
            <a:pPr lvl="1"/>
            <a:r>
              <a:rPr lang="en-US" dirty="0" smtClean="0"/>
              <a:t>Entrepreneurship and experimentation are rewarded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294978"/>
      </p:ext>
    </p:extLst>
  </p:cSld>
  <p:clrMapOvr>
    <a:masterClrMapping/>
  </p:clrMapOvr>
</p:sld>
</file>

<file path=ppt/theme/theme1.xml><?xml version="1.0" encoding="utf-8"?>
<a:theme xmlns:a="http://schemas.openxmlformats.org/drawingml/2006/main" name="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</Template>
  <TotalTime>3417</TotalTime>
  <Words>130</Words>
  <Application>Microsoft Office PowerPoint</Application>
  <PresentationFormat>On-screen Show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3</vt:lpstr>
      <vt:lpstr>      University  Libraries:  Symbols of Innovation    Dr Loretta O’Donnell Vice Provost, Academic Affairs June, 2016        </vt:lpstr>
      <vt:lpstr>Trinity College Dublin Library</vt:lpstr>
      <vt:lpstr>University of Zurich Law Library</vt:lpstr>
      <vt:lpstr>University of Berlin Philological Library</vt:lpstr>
      <vt:lpstr>University of Copenhagen Royal Library</vt:lpstr>
      <vt:lpstr>University of Aberdeen Sir Duncan Rice Library</vt:lpstr>
      <vt:lpstr>Bolman and Deal (1997)</vt:lpstr>
      <vt:lpstr>Innovation</vt:lpstr>
      <vt:lpstr>Your mission…</vt:lpstr>
      <vt:lpstr>Be the change…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Zhassulan Meshtayev</dc:creator>
  <cp:lastModifiedBy>Loretta O'Donnell</cp:lastModifiedBy>
  <cp:revision>473</cp:revision>
  <dcterms:created xsi:type="dcterms:W3CDTF">2014-01-08T03:04:02Z</dcterms:created>
  <dcterms:modified xsi:type="dcterms:W3CDTF">2016-05-23T02:34:56Z</dcterms:modified>
</cp:coreProperties>
</file>