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6"/>
  </p:notesMasterIdLst>
  <p:sldIdLst>
    <p:sldId id="295" r:id="rId2"/>
    <p:sldId id="280" r:id="rId3"/>
    <p:sldId id="281" r:id="rId4"/>
    <p:sldId id="282" r:id="rId5"/>
    <p:sldId id="283" r:id="rId6"/>
    <p:sldId id="304" r:id="rId7"/>
    <p:sldId id="301" r:id="rId8"/>
    <p:sldId id="302" r:id="rId9"/>
    <p:sldId id="303" r:id="rId10"/>
    <p:sldId id="297" r:id="rId11"/>
    <p:sldId id="298" r:id="rId12"/>
    <p:sldId id="305" r:id="rId13"/>
    <p:sldId id="306" r:id="rId14"/>
    <p:sldId id="307" r:id="rId15"/>
    <p:sldId id="308" r:id="rId16"/>
    <p:sldId id="299" r:id="rId17"/>
    <p:sldId id="309" r:id="rId18"/>
    <p:sldId id="300" r:id="rId19"/>
    <p:sldId id="275" r:id="rId20"/>
    <p:sldId id="276" r:id="rId21"/>
    <p:sldId id="277" r:id="rId22"/>
    <p:sldId id="278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6" r:id="rId3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22772D2-4810-4573-8828-D1EE1ED7FC09}">
  <a:tblStyle styleId="{022772D2-4810-4573-8828-D1EE1ED7FC09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6C65ECF4-FC7A-4044-8E73-F8198C157A86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04" y="-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7779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C74F4EC-61AE-4E6E-A132-92A3BB7C376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D8D0E-F269-4066-B1B0-E070230F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4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C74F4EC-61AE-4E6E-A132-92A3BB7C376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D8D0E-F269-4066-B1B0-E070230F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9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906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SzPct val="100000"/>
              <a:defRPr sz="3000"/>
            </a:lvl1pPr>
            <a:lvl2pPr rtl="0">
              <a:spcBef>
                <a:spcPts val="480"/>
              </a:spcBef>
              <a:buSzPct val="100000"/>
              <a:defRPr sz="2400"/>
            </a:lvl2pPr>
            <a:lvl3pPr rtl="0">
              <a:spcBef>
                <a:spcPts val="480"/>
              </a:spcBef>
              <a:buSzPct val="100000"/>
              <a:defRPr sz="2400"/>
            </a:lvl3pPr>
            <a:lvl4pPr rtl="0">
              <a:spcBef>
                <a:spcPts val="360"/>
              </a:spcBef>
              <a:buSzPct val="100000"/>
              <a:defRPr sz="1800"/>
            </a:lvl4pPr>
            <a:lvl5pPr rtl="0">
              <a:spcBef>
                <a:spcPts val="360"/>
              </a:spcBef>
              <a:buSzPct val="100000"/>
              <a:defRPr sz="1800"/>
            </a:lvl5pPr>
            <a:lvl6pPr rtl="0">
              <a:spcBef>
                <a:spcPts val="360"/>
              </a:spcBef>
              <a:buSzPct val="100000"/>
              <a:defRPr sz="1800"/>
            </a:lvl6pPr>
            <a:lvl7pPr rtl="0">
              <a:spcBef>
                <a:spcPts val="360"/>
              </a:spcBef>
              <a:buSzPct val="100000"/>
              <a:defRPr sz="1800"/>
            </a:lvl7pPr>
            <a:lvl8pPr rtl="0">
              <a:spcBef>
                <a:spcPts val="360"/>
              </a:spcBef>
              <a:buSzPct val="100000"/>
              <a:defRPr sz="1800"/>
            </a:lvl8pPr>
            <a:lvl9pPr rtl="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 rtl="0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56" r:id="rId5"/>
    <p:sldLayoutId id="2147483657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library.nu.edu.kz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docs.google.com/a/nu.edu.kz/spreadsheet/ccc?key=0AsfrdmbPpxX0dGxGaFZqVVFHWjRyY19oX25HTWZrWnc&amp;usp=sharing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427500" y="2067694"/>
            <a:ext cx="41445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Reference Department</a:t>
            </a:r>
          </a:p>
          <a:p>
            <a:pPr>
              <a:spcBef>
                <a:spcPts val="0"/>
              </a:spcBef>
              <a:buNone/>
            </a:pPr>
            <a:endParaRPr sz="1400" dirty="0"/>
          </a:p>
        </p:txBody>
      </p:sp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l="1689" t="3012" r="7011" b="6514"/>
          <a:stretch/>
        </p:blipFill>
        <p:spPr>
          <a:xfrm>
            <a:off x="3803147" y="0"/>
            <a:ext cx="534085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61224" y="3651870"/>
            <a:ext cx="20013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err="1" smtClean="0"/>
              <a:t>Kamilya</a:t>
            </a:r>
            <a:r>
              <a:rPr lang="en-US" dirty="0" smtClean="0"/>
              <a:t> </a:t>
            </a:r>
            <a:r>
              <a:rPr lang="en-US" dirty="0" err="1"/>
              <a:t>Assylbekova</a:t>
            </a:r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 rot="10800000" flipV="1">
            <a:off x="611560" y="3980917"/>
            <a:ext cx="21237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effectLst/>
                <a:latin typeface="normal arial"/>
                <a:cs typeface="Arial" pitchFamily="34" charset="0"/>
              </a:rPr>
              <a:t>kamilya.assylbekova@nu.edu.kz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2344" y="4227138"/>
            <a:ext cx="19819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library.nu.edu.kz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9913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dirty="0"/>
              <a:t>Inter-Library Loan (ILL)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2650" y="1868100"/>
            <a:ext cx="3526299" cy="176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68100"/>
            <a:ext cx="1549867" cy="1549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5">
            <a:alphaModFix/>
          </a:blip>
          <a:srcRect t="21284" b="21001"/>
          <a:stretch/>
        </p:blipFill>
        <p:spPr>
          <a:xfrm>
            <a:off x="6258949" y="2089987"/>
            <a:ext cx="2857500" cy="1319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163344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Shape 122"/>
          <p:cNvGraphicFramePr/>
          <p:nvPr>
            <p:extLst>
              <p:ext uri="{D42A27DB-BD31-4B8C-83A1-F6EECF244321}">
                <p14:modId xmlns:p14="http://schemas.microsoft.com/office/powerpoint/2010/main" val="1236532334"/>
              </p:ext>
            </p:extLst>
          </p:nvPr>
        </p:nvGraphicFramePr>
        <p:xfrm>
          <a:off x="1547664" y="984216"/>
          <a:ext cx="5582300" cy="137151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36400"/>
                <a:gridCol w="1271425"/>
                <a:gridCol w="1224475"/>
                <a:gridCol w="849025"/>
                <a:gridCol w="727025"/>
                <a:gridCol w="773950"/>
              </a:tblGrid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8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Delivered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CLS/NURIS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/>
                        <a:t>SHSS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SST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GSE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2013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229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86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10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98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3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2014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401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87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130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90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dirty="0"/>
                        <a:t>40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graphicFrame>
        <p:nvGraphicFramePr>
          <p:cNvPr id="123" name="Shape 123"/>
          <p:cNvGraphicFramePr/>
          <p:nvPr>
            <p:extLst>
              <p:ext uri="{D42A27DB-BD31-4B8C-83A1-F6EECF244321}">
                <p14:modId xmlns:p14="http://schemas.microsoft.com/office/powerpoint/2010/main" val="2901850087"/>
              </p:ext>
            </p:extLst>
          </p:nvPr>
        </p:nvGraphicFramePr>
        <p:xfrm>
          <a:off x="1475656" y="3169578"/>
          <a:ext cx="5765400" cy="9143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35700"/>
                <a:gridCol w="1453125"/>
                <a:gridCol w="1615375"/>
                <a:gridCol w="1461200"/>
              </a:tblGrid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8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700" b="1"/>
                        <a:t>Cost Via ILL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700" b="1"/>
                        <a:t>Original Cost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700" b="1"/>
                        <a:t>Unavailable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800" b="1"/>
                        <a:t>Fall 2014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3702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7598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1800" dirty="0"/>
                        <a:t>52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5786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4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231"/>
            <a:ext cx="9144000" cy="368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" y="483518"/>
            <a:ext cx="9144000" cy="353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1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056"/>
            <a:ext cx="9151838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361834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4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706650" y="0"/>
            <a:ext cx="49104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Outreach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374" y="2429412"/>
            <a:ext cx="716000" cy="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0353" y="0"/>
            <a:ext cx="3423642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17937" y="1367075"/>
            <a:ext cx="3733874" cy="2840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72861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9064800" cy="823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What is the NU Institutional Repository?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An online </a:t>
            </a:r>
            <a:r>
              <a:rPr lang="en" sz="2400" b="1" dirty="0"/>
              <a:t>open access</a:t>
            </a:r>
            <a:r>
              <a:rPr lang="en" sz="2400" dirty="0"/>
              <a:t> archive of the research output of NU</a:t>
            </a:r>
            <a:r>
              <a:rPr lang="en" sz="2400" dirty="0" smtClean="0"/>
              <a:t>.</a:t>
            </a:r>
            <a:endParaRPr sz="2400" dirty="0"/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 dirty="0"/>
              <a:t>Open Access</a:t>
            </a:r>
            <a:r>
              <a:rPr lang="en" sz="2400" dirty="0"/>
              <a:t> is the free access by any user worldwide to all </a:t>
            </a:r>
            <a:r>
              <a:rPr lang="en" sz="2400" dirty="0" smtClean="0"/>
              <a:t>documents </a:t>
            </a:r>
            <a:r>
              <a:rPr lang="en" sz="2400" dirty="0"/>
              <a:t>available in the Repository.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07854"/>
            <a:ext cx="3411834" cy="142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Library Sessions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1009400"/>
            <a:ext cx="8229600" cy="391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 dirty="0"/>
              <a:t>The reference department offers sessions each semester for both students and </a:t>
            </a:r>
            <a:r>
              <a:rPr lang="en" sz="2400" dirty="0" smtClean="0"/>
              <a:t>faculty to support their research!</a:t>
            </a:r>
            <a:endParaRPr lang="en" sz="2400" dirty="0"/>
          </a:p>
          <a:p>
            <a:pPr>
              <a:spcBef>
                <a:spcPts val="0"/>
              </a:spcBef>
              <a:buNone/>
            </a:pPr>
            <a:r>
              <a:rPr lang="en" dirty="0"/>
              <a:t> 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3600" y="2205296"/>
            <a:ext cx="3549000" cy="264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Open Access?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Open Access benefits everyone by:</a:t>
            </a:r>
          </a:p>
          <a:p>
            <a:pPr rtl="0">
              <a:spcBef>
                <a:spcPts val="0"/>
              </a:spcBef>
              <a:buNone/>
            </a:pPr>
            <a:endParaRPr sz="600"/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supporting the goals and values of universities to advance and share knowledge.</a:t>
            </a:r>
          </a:p>
          <a:p>
            <a:pPr lvl="0" rtl="0">
              <a:spcBef>
                <a:spcPts val="0"/>
              </a:spcBef>
              <a:buNone/>
            </a:pPr>
            <a:endParaRPr sz="600"/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accelerating the pace of research.</a:t>
            </a:r>
          </a:p>
          <a:p>
            <a:pPr lvl="0" rtl="0">
              <a:spcBef>
                <a:spcPts val="0"/>
              </a:spcBef>
              <a:buNone/>
            </a:pPr>
            <a:endParaRPr sz="600"/>
          </a:p>
          <a:p>
            <a:pPr marL="457200" lvl="0" indent="-3810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opening up possibilities beyond the academic community.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Open Access Benefits NU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NU is now among the 350 universities and research institutions worldwide that have joined the OA movement.</a:t>
            </a:r>
          </a:p>
          <a:p>
            <a:pPr lvl="0" rtl="0">
              <a:spcBef>
                <a:spcPts val="0"/>
              </a:spcBef>
              <a:buNone/>
            </a:pPr>
            <a:endParaRPr sz="700"/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Studies show that broader access to publications leads to increased citations and impact.</a:t>
            </a:r>
          </a:p>
          <a:p>
            <a:pPr lvl="0" rtl="0">
              <a:spcBef>
                <a:spcPts val="0"/>
              </a:spcBef>
              <a:buNone/>
            </a:pPr>
            <a:endParaRPr sz="600"/>
          </a:p>
          <a:p>
            <a:pPr marL="457200" lvl="0" indent="-3810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Increased visibility of research and activities raises NU’s profile and international ranking.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28650" y="205975"/>
            <a:ext cx="8827199" cy="88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Who Can Contribute to the Repository?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Faculty members and all employees of NU who have an academic degree of Master or higher can upload their </a:t>
            </a:r>
            <a:r>
              <a:rPr lang="en" sz="2400" b="1"/>
              <a:t>scholarly publications </a:t>
            </a:r>
            <a:r>
              <a:rPr lang="en" sz="2400"/>
              <a:t>to the Repository.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marL="457200" lvl="0" indent="-3810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Scholarly Publications </a:t>
            </a:r>
            <a:r>
              <a:rPr lang="en" sz="2400"/>
              <a:t>include: academic articles, reports, programs of lectures and courses, theses, books, conference proceedings, and any related digital and interactive multimedia materials.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342900"/>
            <a:ext cx="4419600" cy="1102519"/>
          </a:xfrm>
        </p:spPr>
        <p:txBody>
          <a:bodyPr/>
          <a:lstStyle/>
          <a:p>
            <a:r>
              <a:rPr lang="en-US" b="1" dirty="0" smtClean="0"/>
              <a:t>E-resources</a:t>
            </a:r>
            <a:br>
              <a:rPr lang="en-US" b="1" dirty="0" smtClean="0"/>
            </a:br>
            <a:r>
              <a:rPr lang="en-US" b="1" dirty="0" smtClean="0"/>
              <a:t> coordination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23478"/>
            <a:ext cx="3591291" cy="478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2053" name="Picture 5" descr="C:\Users\User\AppData\Local\Microsoft\Windows\Temporary Internet Files\Content.IE5\THSMDQFX\chain%20lin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54393">
            <a:off x="2049609" y="2545241"/>
            <a:ext cx="1393765" cy="2798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50991" y="1707654"/>
            <a:ext cx="4191000" cy="1314450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Databases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E-books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E-journals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Tools and others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1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49117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en-US" sz="2800" dirty="0" smtClean="0"/>
              <a:t> Manage </a:t>
            </a:r>
            <a:r>
              <a:rPr lang="en-US" sz="2800" dirty="0" smtClean="0">
                <a:hlinkClick r:id="rId2"/>
              </a:rPr>
              <a:t>requests</a:t>
            </a:r>
            <a:endParaRPr lang="en-US" sz="2800" dirty="0"/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 smtClean="0"/>
              <a:t> Organizing </a:t>
            </a:r>
            <a:r>
              <a:rPr lang="en-US" sz="2800" dirty="0"/>
              <a:t>trial </a:t>
            </a:r>
            <a:r>
              <a:rPr lang="en-US" sz="2800" dirty="0" smtClean="0"/>
              <a:t>access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Review and analysis of usage statistics during trial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 smtClean="0"/>
              <a:t> Overlap </a:t>
            </a:r>
            <a:r>
              <a:rPr lang="en-US" sz="2800" dirty="0"/>
              <a:t>analysis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 smtClean="0"/>
              <a:t> Price proposals</a:t>
            </a:r>
            <a:endParaRPr lang="en-US" sz="2800" dirty="0"/>
          </a:p>
        </p:txBody>
      </p:sp>
      <p:pic>
        <p:nvPicPr>
          <p:cNvPr id="6" name="Picture 2" descr="https://lh6.ggpht.com/k7Z4J1IIXXJnC2NRnFfJNlkn7kZge4Zx-Yv5uqYf4222tx74wXDzW24OvOxlcpw0KcQ=w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00050"/>
            <a:ext cx="1635968" cy="122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6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760512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sz="2800" dirty="0" smtClean="0"/>
              <a:t>Decision</a:t>
            </a:r>
          </a:p>
          <a:p>
            <a:pPr marL="514350" indent="-514350" fontAlgn="base">
              <a:buFont typeface="+mj-lt"/>
              <a:buAutoNum type="arabicPeriod"/>
            </a:pPr>
            <a:endParaRPr lang="en-US" sz="2800" dirty="0"/>
          </a:p>
          <a:p>
            <a:pPr marL="971550" lvl="1" indent="-514350">
              <a:buFont typeface="+mj-lt"/>
              <a:buAutoNum type="alphaLcParenR"/>
            </a:pPr>
            <a:r>
              <a:rPr lang="en-US" sz="2800" dirty="0" smtClean="0"/>
              <a:t>“</a:t>
            </a:r>
            <a:r>
              <a:rPr lang="en-US" sz="2800" dirty="0"/>
              <a:t>How much urgent and crucial is the resource”</a:t>
            </a:r>
            <a:endParaRPr lang="en-US" sz="2800" dirty="0" smtClean="0">
              <a:effectLst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sz="2800" dirty="0"/>
              <a:t>“How much financial resources library have</a:t>
            </a:r>
            <a:r>
              <a:rPr lang="en-US" sz="2800" dirty="0" smtClean="0"/>
              <a:t>”</a:t>
            </a:r>
          </a:p>
          <a:p>
            <a:pPr marL="971550" lvl="1" indent="-514350">
              <a:buFont typeface="+mj-lt"/>
              <a:buAutoNum type="alphaLcParenR"/>
            </a:pPr>
            <a:endParaRPr lang="en-US" sz="2800" dirty="0" smtClean="0">
              <a:effectLst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en-US" sz="2800" dirty="0" smtClean="0"/>
              <a:t>Active interaction </a:t>
            </a:r>
            <a:r>
              <a:rPr lang="en-US" sz="2800" dirty="0"/>
              <a:t>with </a:t>
            </a:r>
            <a:r>
              <a:rPr lang="en-US" sz="2800" dirty="0" err="1" smtClean="0"/>
              <a:t>Gulnar</a:t>
            </a:r>
            <a:endParaRPr lang="en-US" sz="2800" dirty="0" smtClean="0"/>
          </a:p>
          <a:p>
            <a:pPr marL="514350" indent="-514350" fontAlgn="base">
              <a:buFont typeface="+mj-lt"/>
              <a:buAutoNum type="arabicPeriod"/>
            </a:pPr>
            <a:endParaRPr lang="en-US" sz="2800" dirty="0"/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/>
              <a:t>Initiate purchase/subscription process</a:t>
            </a:r>
          </a:p>
        </p:txBody>
      </p:sp>
    </p:spTree>
    <p:extLst>
      <p:ext uri="{BB962C8B-B14F-4D97-AF65-F5344CB8AC3E}">
        <p14:creationId xmlns:p14="http://schemas.microsoft.com/office/powerpoint/2010/main" val="35074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36957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Once resource is subscribed...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251520" y="742295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en-US" sz="2800" dirty="0"/>
              <a:t>Register </a:t>
            </a:r>
            <a:r>
              <a:rPr lang="en-US" sz="2800" dirty="0" smtClean="0"/>
              <a:t>resource 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2800" dirty="0" smtClean="0"/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/>
              <a:t>Check access on-campus/</a:t>
            </a:r>
            <a:r>
              <a:rPr lang="en-US" sz="2800" b="1" dirty="0"/>
              <a:t>off </a:t>
            </a:r>
            <a:r>
              <a:rPr lang="en-US" sz="2800" b="1" dirty="0" smtClean="0"/>
              <a:t>campus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2800" dirty="0"/>
          </a:p>
          <a:p>
            <a:pPr marL="342900" indent="-342900" fontAlgn="base">
              <a:buFont typeface="+mj-lt"/>
              <a:buAutoNum type="arabicPeriod"/>
            </a:pPr>
            <a:r>
              <a:rPr lang="en-US" sz="2800" dirty="0"/>
              <a:t>Add to Summon </a:t>
            </a:r>
            <a:r>
              <a:rPr lang="en-US" sz="2800" dirty="0" smtClean="0"/>
              <a:t>search (</a:t>
            </a:r>
            <a:r>
              <a:rPr lang="en-US" sz="2800" dirty="0"/>
              <a:t>Update </a:t>
            </a:r>
            <a:r>
              <a:rPr lang="en-US" sz="2800" dirty="0" err="1"/>
              <a:t>ClientCenter</a:t>
            </a:r>
            <a:r>
              <a:rPr lang="en-US" sz="2800" dirty="0" smtClean="0"/>
              <a:t>)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2800" dirty="0" smtClean="0">
              <a:effectLst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US" sz="2800" b="1" dirty="0" smtClean="0"/>
              <a:t> Translate</a:t>
            </a:r>
            <a:r>
              <a:rPr lang="en-US" sz="2800" dirty="0" smtClean="0"/>
              <a:t> </a:t>
            </a:r>
            <a:r>
              <a:rPr lang="en-US" sz="2800" dirty="0"/>
              <a:t>and publish on the </a:t>
            </a:r>
            <a:r>
              <a:rPr lang="en-US" sz="2800" dirty="0" smtClean="0"/>
              <a:t>web-site and </a:t>
            </a:r>
            <a:r>
              <a:rPr lang="en-US" sz="2800" dirty="0"/>
              <a:t>a</a:t>
            </a:r>
            <a:r>
              <a:rPr lang="en-US" sz="2800" dirty="0" smtClean="0"/>
              <a:t>nnounce</a:t>
            </a:r>
            <a:endParaRPr lang="en-US" sz="2800" dirty="0"/>
          </a:p>
          <a:p>
            <a:pPr fontAlgn="base"/>
            <a:r>
              <a:rPr lang="en-US" sz="2800" dirty="0"/>
              <a:t> </a:t>
            </a:r>
          </a:p>
        </p:txBody>
      </p:sp>
      <p:pic>
        <p:nvPicPr>
          <p:cNvPr id="3074" name="Picture 2" descr="https://lh6.ggpht.com/k7Z4J1IIXXJnC2NRnFfJNlkn7kZge4Zx-Yv5uqYf4222tx74wXDzW24OvOxlcpw0KcQ=w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55526"/>
            <a:ext cx="1338590" cy="100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static.com/images?q=tbn:ANd9GcS5FXRNw1FRQsFdrxXIaJE6I10B07t0O7LwDsEErJNfRECQBGRe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57497"/>
            <a:ext cx="1381941" cy="1313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74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ode pass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" y="171450"/>
            <a:ext cx="9091696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4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1485900"/>
            <a:ext cx="7924800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&lt;h4&gt;&lt;a target=”_blank” </a:t>
            </a:r>
            <a:r>
              <a:rPr lang="en-US" sz="3200" b="0" i="0" u="none" strike="noStrike" dirty="0" err="1" smtClean="0">
                <a:solidFill>
                  <a:srgbClr val="000000"/>
                </a:solidFill>
                <a:effectLst/>
                <a:latin typeface="Arial"/>
              </a:rPr>
              <a:t>href</a:t>
            </a: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=””&gt;</a:t>
            </a:r>
            <a:r>
              <a:rPr lang="en-US" sz="3200" b="0" i="1" u="none" strike="noStrike" dirty="0" smtClean="0">
                <a:solidFill>
                  <a:srgbClr val="9900FF"/>
                </a:solidFill>
                <a:effectLst/>
                <a:latin typeface="Arial"/>
              </a:rPr>
              <a:t>[RESOURCE NAME]</a:t>
            </a: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&lt;/a&gt;&lt;/h4&gt;</a:t>
            </a:r>
            <a:endParaRPr lang="en-US" sz="3200" dirty="0" smtClean="0">
              <a:effectLst/>
            </a:endParaRPr>
          </a:p>
          <a:p>
            <a:pPr>
              <a:spcBef>
                <a:spcPts val="600"/>
              </a:spcBef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0" i="1" u="none" strike="noStrike" dirty="0" smtClean="0">
                <a:solidFill>
                  <a:srgbClr val="9900FF"/>
                </a:solidFill>
                <a:effectLst/>
                <a:latin typeface="Arial"/>
              </a:rPr>
              <a:t>[RESOURCE DESCRIPTION]</a:t>
            </a:r>
            <a:endParaRPr lang="en-US" sz="3200" dirty="0" smtClean="0">
              <a:effectLst/>
            </a:endParaRPr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&lt;</a:t>
            </a:r>
            <a:r>
              <a:rPr lang="en-US" sz="3200" b="0" i="0" u="none" strike="noStrike" dirty="0" err="1" smtClean="0">
                <a:solidFill>
                  <a:srgbClr val="000000"/>
                </a:solidFill>
                <a:effectLst/>
                <a:latin typeface="Arial"/>
              </a:rPr>
              <a:t>br</a:t>
            </a: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&gt;&lt;</a:t>
            </a:r>
            <a:r>
              <a:rPr lang="en-US" sz="3200" b="0" i="0" u="none" strike="noStrike" dirty="0" err="1" smtClean="0">
                <a:solidFill>
                  <a:srgbClr val="000000"/>
                </a:solidFill>
                <a:effectLst/>
                <a:latin typeface="Arial"/>
              </a:rPr>
              <a:t>br</a:t>
            </a:r>
            <a:r>
              <a:rPr lang="en-US" sz="3200" b="0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&gt;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523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4.googleusercontent.com/iw0bOqNIC0FJwEOwUC0zkMXUvCyyqO4mZZ7cZ-vPo2NsT_JJngXBotNYfRwKkh5_ZJFN7i6zN1QkmyGRSJmJq3BeWYZdiRjVl5e70TAoGUzZZ2uVw3DUUh72GXtv6gTsaOkG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427" y="228600"/>
            <a:ext cx="9335118" cy="437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9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Kinds of Sessions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Introduction to the Library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Citation Management Software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Advanced Google Searching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Evaluating Online Resources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Research Impact Metrics</a:t>
            </a:r>
          </a:p>
          <a:p>
            <a:pPr marL="457200" lvl="0" indent="-4191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Sessions on specific resources (ie. Web of Science)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h4.googleusercontent.com/iw0bOqNIC0FJwEOwUC0zkMXUvCyyqO4mZZ7cZ-vPo2NsT_JJngXBotNYfRwKkh5_ZJFN7i6zN1QkmyGRSJmJq3BeWYZdiRjVl5e70TAoGUzZZ2uVw3DUUh72GXtv6gTsaOkGC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4" t="28947" r="26973" b="32632"/>
          <a:stretch/>
        </p:blipFill>
        <p:spPr bwMode="auto">
          <a:xfrm>
            <a:off x="-1137781" y="937260"/>
            <a:ext cx="10281781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7772400" y="2686050"/>
            <a:ext cx="1371600" cy="3429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7212" y="1600201"/>
            <a:ext cx="6781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dirty="0" smtClean="0"/>
              <a:t>COUNTER standard</a:t>
            </a:r>
          </a:p>
          <a:p>
            <a:pPr fontAlgn="base"/>
            <a:r>
              <a:rPr lang="en-US" sz="3200" dirty="0" smtClean="0"/>
              <a:t>JR1 - BR2</a:t>
            </a:r>
          </a:p>
          <a:p>
            <a:pPr fontAlgn="base"/>
            <a:endParaRPr lang="en-US" sz="3200" dirty="0"/>
          </a:p>
          <a:p>
            <a:pPr fontAlgn="base"/>
            <a:r>
              <a:rPr lang="en-US" sz="3200" dirty="0" smtClean="0"/>
              <a:t>Full-text download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887212" y="749982"/>
            <a:ext cx="4520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/>
              <a:t>Usage </a:t>
            </a:r>
            <a:r>
              <a:rPr lang="en-US" sz="4000" b="1" smtClean="0"/>
              <a:t>statistics...</a:t>
            </a:r>
            <a:endParaRPr lang="en-US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660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6.googleusercontent.com/G0W4hl4ISUc8TX4qs8i3P5bLYRHiHFeT_ADupqw9h1comC0c91RmrgA_6JHUOydKtR8ZlSf-mUPa6CjUZWPmqRQs67ornh3wjvghrIGEuDwvpmWUETg61WykVaOU0Dqg95Iz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002224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0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3217" y="2433251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7170" name="Picture 2" descr="https://lh4.googleusercontent.com/VgEKmiPwJNor_zHIcUwCtF7NXBBwgrHYKCLqdUJJzoM6dm9fzFIc7AvJdbKwijppF8cpwTY_BH8bEsHgpmRxfCKZFvO1e9KbZ1_rDZVUJ2GLYo33IBr5Eoe6VMm9kI-7rSu8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781" y="533638"/>
            <a:ext cx="9305562" cy="40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9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Vision in 5 years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457200" y="926525"/>
            <a:ext cx="8229600" cy="396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Outstanding support of learning and teaching process in NU through all possible channels:</a:t>
            </a:r>
          </a:p>
          <a:p>
            <a:pPr marL="914400" lvl="1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2000"/>
              <a:t>online</a:t>
            </a:r>
          </a:p>
          <a:p>
            <a:pPr marL="914400" lvl="1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2000"/>
              <a:t>personal consultations</a:t>
            </a:r>
          </a:p>
          <a:p>
            <a:pPr marL="914400" lvl="1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2000"/>
              <a:t>trainings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Support of research (More active collaboration with Research offices, CLS, NURIS)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Professional education center for NU members and Kazakhstani librarians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High authority of library and librarians in academic community 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Well identified Reference Desk</a:t>
            </a:r>
          </a:p>
        </p:txBody>
      </p:sp>
    </p:spTree>
    <p:extLst>
      <p:ext uri="{BB962C8B-B14F-4D97-AF65-F5344CB8AC3E}">
        <p14:creationId xmlns:p14="http://schemas.microsoft.com/office/powerpoint/2010/main" val="154839277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When Are Sessions Offered?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 smtClean="0"/>
              <a:t>September </a:t>
            </a:r>
            <a:r>
              <a:rPr lang="en" sz="2400" dirty="0"/>
              <a:t>- December and February - April.</a:t>
            </a:r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 smtClean="0"/>
              <a:t>Afternoons, Monday-Thursday </a:t>
            </a:r>
            <a:endParaRPr lang="en" sz="2400" dirty="0"/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3rd floor of the library, </a:t>
            </a:r>
            <a:r>
              <a:rPr lang="en" sz="2400" dirty="0" smtClean="0"/>
              <a:t>in English, can </a:t>
            </a:r>
            <a:r>
              <a:rPr lang="en" sz="2400" dirty="0"/>
              <a:t>accommodate up to 8 people.</a:t>
            </a:r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dirty="0"/>
              <a:t>Weeks 1, 2, and 4 for students. Week 3 for faculty.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Do the Sessions Work?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222222"/>
                </a:solidFill>
              </a:rPr>
              <a:t>Faculty, staff, and students are emailed once a month, or more, to let them know about our session offerings.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600" dirty="0">
              <a:solidFill>
                <a:srgbClr val="222222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222222"/>
                </a:solidFill>
              </a:rPr>
              <a:t>Session calendar – listing staff and participants.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600" dirty="0">
              <a:solidFill>
                <a:srgbClr val="222222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222222"/>
                </a:solidFill>
              </a:rPr>
              <a:t>Revise based on staff discussions, as well as session numbers.</a:t>
            </a:r>
          </a:p>
          <a:p>
            <a:pPr lvl="0" rtl="0">
              <a:spcBef>
                <a:spcPts val="0"/>
              </a:spcBef>
              <a:buNone/>
            </a:pPr>
            <a:endParaRPr sz="600" dirty="0">
              <a:solidFill>
                <a:srgbClr val="222222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222222"/>
                </a:solidFill>
              </a:rPr>
              <a:t>Lots of trial and error!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356100" y="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 b="0"/>
              <a:t>Trainings for local librarians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329125" y="921775"/>
            <a:ext cx="8357700" cy="4046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000"/>
              <a:t>June Forum - Ref. Dept. staff has its practical sessions on the 2d day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School of Library Technologies (SLT)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Modern Trends in Cataloging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Innovative  Tools of Reference Services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First training  - October 20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Planned to have trainings every month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Upcoming trainings: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February 19-20 - SLT for cataloging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March 3-4 - SLT for medical librarians</a:t>
            </a:r>
          </a:p>
          <a:p>
            <a:pPr rtl="0">
              <a:spcBef>
                <a:spcPts val="0"/>
              </a:spcBef>
              <a:buNone/>
            </a:pPr>
            <a:r>
              <a:rPr lang="en" sz="2000"/>
              <a:t>March 18-19 - Joint conference with ENU</a:t>
            </a:r>
          </a:p>
          <a:p>
            <a:pPr rtl="0">
              <a:spcBef>
                <a:spcPts val="0"/>
              </a:spcBef>
              <a:buNone/>
            </a:pPr>
            <a:endParaRPr sz="2000"/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lvl="0">
              <a:spcBef>
                <a:spcPts val="0"/>
              </a:spcBef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0691359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Periodicals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Newspapers, magazines, professional journals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Kazakh, English and Russian</a:t>
            </a:r>
          </a:p>
          <a:p>
            <a:pPr marL="457200" lvl="0" indent="-3810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Growing collection of more locally-based journals</a:t>
            </a:r>
          </a:p>
        </p:txBody>
      </p:sp>
    </p:spTree>
    <p:extLst>
      <p:ext uri="{BB962C8B-B14F-4D97-AF65-F5344CB8AC3E}">
        <p14:creationId xmlns:p14="http://schemas.microsoft.com/office/powerpoint/2010/main" val="6945896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Media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DVDs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Faculty Requests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Award Winners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CDs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Titles recommended by the Music Library Association of America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Audiobooks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Current print collection</a:t>
            </a:r>
          </a:p>
          <a:p>
            <a:pPr marL="914400" lvl="1" indent="-3810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Bestsellers/starred reviews</a:t>
            </a:r>
          </a:p>
        </p:txBody>
      </p:sp>
    </p:spTree>
    <p:extLst>
      <p:ext uri="{BB962C8B-B14F-4D97-AF65-F5344CB8AC3E}">
        <p14:creationId xmlns:p14="http://schemas.microsoft.com/office/powerpoint/2010/main" val="33742753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Online Help</a:t>
            </a: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Ask-A-Librarian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Questions accepted 24/7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Checked each weekday morning, occasional Saturdays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Chat</a:t>
            </a:r>
          </a:p>
          <a:p>
            <a:pPr marL="914400" lvl="1" indent="-3810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Questions accepted while a reference librarian is at the desk</a:t>
            </a:r>
          </a:p>
        </p:txBody>
      </p:sp>
    </p:spTree>
    <p:extLst>
      <p:ext uri="{BB962C8B-B14F-4D97-AF65-F5344CB8AC3E}">
        <p14:creationId xmlns:p14="http://schemas.microsoft.com/office/powerpoint/2010/main" val="398821019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688</Words>
  <Application>Microsoft Office PowerPoint</Application>
  <PresentationFormat>Экран (16:9)</PresentationFormat>
  <Paragraphs>154</Paragraphs>
  <Slides>34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light-gradient</vt:lpstr>
      <vt:lpstr>Reference Department </vt:lpstr>
      <vt:lpstr>Library Sessions</vt:lpstr>
      <vt:lpstr>What Kinds of Sessions</vt:lpstr>
      <vt:lpstr>When Are Sessions Offered?</vt:lpstr>
      <vt:lpstr>How Do the Sessions Work?</vt:lpstr>
      <vt:lpstr>Trainings for local librarians</vt:lpstr>
      <vt:lpstr>Periodicals</vt:lpstr>
      <vt:lpstr>Media</vt:lpstr>
      <vt:lpstr>Online Help</vt:lpstr>
      <vt:lpstr>Inter-Library Loan (ILL)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Outreach</vt:lpstr>
      <vt:lpstr> What is the NU Institutional Repository?</vt:lpstr>
      <vt:lpstr>Why Open Access?</vt:lpstr>
      <vt:lpstr>How Open Access Benefits NU</vt:lpstr>
      <vt:lpstr>Who Can Contribute to the Repository?</vt:lpstr>
      <vt:lpstr>E-resources  coordination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Vision in 5 years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Sessions</dc:title>
  <dc:creator>Rebecca Slaven</dc:creator>
  <cp:lastModifiedBy>Tolkyn Dzhangulova</cp:lastModifiedBy>
  <cp:revision>9</cp:revision>
  <dcterms:modified xsi:type="dcterms:W3CDTF">2015-05-20T08:34:51Z</dcterms:modified>
</cp:coreProperties>
</file>