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2" r:id="rId4"/>
    <p:sldMasterId id="214748366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0920ee925_2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gb0920ee925_2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b0920ee925_2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b0920ee925_2_5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b0920ee925_6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b0920ee925_6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b0920ee925_2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b0920ee925_2_6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b0920ee925_2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b0920ee925_2_6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b0920ee925_2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b0920ee925_2_7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b0920ee925_2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gb0920ee925_2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b0920ee925_2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b0920ee925_2_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b0920ee925_2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gb0920ee925_2_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b0920ee925_2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b0920ee925_2_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b280a80b9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b280a80b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b280a80b9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b280a80b9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b0920ee925_2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b0920ee925_2_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b0920ee925_2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b0920ee925_2_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Relationship Id="rId3" Type="http://schemas.openxmlformats.org/officeDocument/2006/relationships/image" Target="../media/image1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62111" y="-51156"/>
            <a:ext cx="6951163" cy="519465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4"/>
          <p:cNvSpPr txBox="1"/>
          <p:nvPr>
            <p:ph type="title"/>
          </p:nvPr>
        </p:nvSpPr>
        <p:spPr>
          <a:xfrm>
            <a:off x="4424928" y="2781566"/>
            <a:ext cx="4407369" cy="204931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400">
                <a:solidFill>
                  <a:srgbClr val="7F7F7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Final slid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/>
          <p:nvPr/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50" lIns="68550" spcFirstLastPara="1" rIns="68550" wrap="square" tIns="685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5"/>
          <p:cNvSpPr txBox="1"/>
          <p:nvPr>
            <p:ph type="title"/>
          </p:nvPr>
        </p:nvSpPr>
        <p:spPr>
          <a:xfrm>
            <a:off x="345572" y="1608990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>
                <a:solidFill>
                  <a:srgbClr val="7F7F7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700"/>
            </a:lvl9pPr>
          </a:lstStyle>
          <a:p/>
        </p:txBody>
      </p:sp>
      <p:sp>
        <p:nvSpPr>
          <p:cNvPr id="60" name="Google Shape;60;p15"/>
          <p:cNvSpPr txBox="1"/>
          <p:nvPr/>
        </p:nvSpPr>
        <p:spPr>
          <a:xfrm>
            <a:off x="3684696" y="4881893"/>
            <a:ext cx="1774613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" sz="825" u="none" cap="none" strike="noStrike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rPr>
              <a:t>www.nu.edu.kz</a:t>
            </a:r>
            <a:endParaRPr b="0" i="0" sz="825" u="none" cap="none" strike="noStrike">
              <a:solidFill>
                <a:srgbClr val="FEFEF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95668" y="-13116"/>
            <a:ext cx="3936249" cy="5169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600" y="215458"/>
            <a:ext cx="1831889" cy="4536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6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311703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7F7F7F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2" type="body"/>
          </p:nvPr>
        </p:nvSpPr>
        <p:spPr>
          <a:xfrm>
            <a:off x="4832403" y="18034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rgbClr val="7F7F7F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id="69" name="Google Shape;69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15600" y="215458"/>
            <a:ext cx="1831889" cy="4536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0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0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0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0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0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0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0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0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9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  <a:defRPr b="0" i="0" sz="75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hyperlink" Target="mailto:aessenalieyeva@nu.edu.kz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nodexlgraphgallery.org/Pages/Registration.aspx" TargetMode="External"/><Relationship Id="rId4" Type="http://schemas.openxmlformats.org/officeDocument/2006/relationships/hyperlink" Target="https://www.nodexlgraphgallery.org/Pages/Registration.aspx" TargetMode="External"/><Relationship Id="rId5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meyerweb.com/eric/tools/dencoder/" TargetMode="External"/><Relationship Id="rId4" Type="http://schemas.openxmlformats.org/officeDocument/2006/relationships/hyperlink" Target="https://meyerweb.com/eric/tools/dencoder/" TargetMode="External"/><Relationship Id="rId5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FC5E8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3155500" y="2277825"/>
            <a:ext cx="5718000" cy="23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50" lIns="68550" spcFirstLastPara="1" rIns="68550" wrap="square" tIns="685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">
                <a:solidFill>
                  <a:srgbClr val="006A4E"/>
                </a:solidFill>
              </a:rPr>
              <a:t>Social Network Analysis</a:t>
            </a:r>
            <a:br>
              <a:rPr lang="ru">
                <a:solidFill>
                  <a:srgbClr val="006A4E"/>
                </a:solidFill>
              </a:rPr>
            </a:br>
            <a:r>
              <a:rPr lang="ru">
                <a:solidFill>
                  <a:srgbClr val="006A4E"/>
                </a:solidFill>
              </a:rPr>
              <a:t>Анализ Социальных Сетей: как метод исследования </a:t>
            </a:r>
            <a:r>
              <a:rPr lang="ru" sz="2000"/>
              <a:t> </a:t>
            </a:r>
            <a:br>
              <a:rPr lang="ru" sz="2000"/>
            </a:b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i="1" lang="ru" sz="1100">
                <a:solidFill>
                  <a:srgbClr val="222222"/>
                </a:solidFill>
                <a:highlight>
                  <a:srgbClr val="FFFFFF"/>
                </a:highlight>
              </a:rPr>
              <a:t>Anargul Essenaliyeva </a:t>
            </a:r>
            <a:endParaRPr i="1"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ru" sz="1100">
                <a:solidFill>
                  <a:srgbClr val="222222"/>
                </a:solidFill>
                <a:highlight>
                  <a:srgbClr val="FFFFFF"/>
                </a:highlight>
              </a:rPr>
              <a:t>MA in Library and Information Science </a:t>
            </a:r>
            <a:r>
              <a:rPr lang="ru" sz="1100">
                <a:solidFill>
                  <a:schemeClr val="dk1"/>
                </a:solidFill>
                <a:highlight>
                  <a:srgbClr val="FFFFFF"/>
                </a:highlight>
              </a:rPr>
              <a:t>| UCL </a:t>
            </a:r>
            <a:endParaRPr sz="11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ru" sz="1100">
                <a:solidFill>
                  <a:srgbClr val="222222"/>
                </a:solidFill>
                <a:highlight>
                  <a:srgbClr val="FFFFFF"/>
                </a:highlight>
              </a:rPr>
              <a:t>MSc. in Higher Education </a:t>
            </a:r>
            <a:r>
              <a:rPr lang="ru" sz="1100">
                <a:solidFill>
                  <a:schemeClr val="dk1"/>
                </a:solidFill>
                <a:highlight>
                  <a:srgbClr val="FFFFFF"/>
                </a:highlight>
              </a:rPr>
              <a:t>| NU</a:t>
            </a:r>
            <a:br>
              <a:rPr lang="ru" sz="2000"/>
            </a:br>
            <a:r>
              <a:rPr lang="ru" sz="2000"/>
              <a:t>NULibrary  #ШБТ2020</a:t>
            </a:r>
            <a:endParaRPr sz="21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solidFill>
                  <a:srgbClr val="006A4E"/>
                </a:solidFill>
              </a:rPr>
              <a:t>Визуализация данных</a:t>
            </a:r>
            <a:r>
              <a:rPr lang="ru"/>
              <a:t> </a:t>
            </a:r>
            <a:br>
              <a:rPr lang="ru"/>
            </a:br>
            <a:br>
              <a:rPr lang="ru"/>
            </a:br>
            <a:endParaRPr/>
          </a:p>
        </p:txBody>
      </p:sp>
      <p:sp>
        <p:nvSpPr>
          <p:cNvPr id="132" name="Google Shape;132;p26"/>
          <p:cNvSpPr txBox="1"/>
          <p:nvPr>
            <p:ph idx="1" type="body"/>
          </p:nvPr>
        </p:nvSpPr>
        <p:spPr>
          <a:xfrm>
            <a:off x="311703" y="1803575"/>
            <a:ext cx="8520597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descr="https://lh4.googleusercontent.com/IRVbuPAZpDP_qAzoE1TEV0ukdXJdIKHLbIZz82SMCyrxDPWhszk-WudssdLb2WdA3pijb4zP0dUOLUuW0tmMvbhkGtzd0YYpLUkFwhq1TojnOxf7PH4X4gng7hFDAPdISEuiSnYxT2A" id="133" name="Google Shape;13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700" y="1784344"/>
            <a:ext cx="8520600" cy="2803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/>
          <p:nvPr>
            <p:ph type="title"/>
          </p:nvPr>
        </p:nvSpPr>
        <p:spPr>
          <a:xfrm>
            <a:off x="311700" y="805599"/>
            <a:ext cx="8520600" cy="57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274E13"/>
                </a:solidFill>
              </a:rPr>
              <a:t>Маскимум Твиты </a:t>
            </a:r>
            <a:endParaRPr>
              <a:solidFill>
                <a:srgbClr val="274E13"/>
              </a:solidFill>
            </a:endParaRPr>
          </a:p>
        </p:txBody>
      </p:sp>
      <p:sp>
        <p:nvSpPr>
          <p:cNvPr id="139" name="Google Shape;139;p27"/>
          <p:cNvSpPr txBox="1"/>
          <p:nvPr>
            <p:ph idx="1" type="body"/>
          </p:nvPr>
        </p:nvSpPr>
        <p:spPr>
          <a:xfrm>
            <a:off x="311703" y="1803575"/>
            <a:ext cx="39999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450100"/>
            <a:ext cx="7442424" cy="360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/>
          <p:nvPr>
            <p:ph type="title"/>
          </p:nvPr>
        </p:nvSpPr>
        <p:spPr>
          <a:xfrm>
            <a:off x="311700" y="708144"/>
            <a:ext cx="8520600" cy="8721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2400">
                <a:solidFill>
                  <a:srgbClr val="006A4E"/>
                </a:solidFill>
              </a:rPr>
              <a:t>Результаты исследования про Коронавирус обсуждении на Твиттере 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146" name="Google Shape;146;p28"/>
          <p:cNvSpPr txBox="1"/>
          <p:nvPr>
            <p:ph idx="1" type="body"/>
          </p:nvPr>
        </p:nvSpPr>
        <p:spPr>
          <a:xfrm>
            <a:off x="311700" y="1462500"/>
            <a:ext cx="3999900" cy="31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</a:rPr>
              <a:t>Figure 1  5G_Bill_Gates_Covid_Misinformation</a:t>
            </a:r>
            <a:endParaRPr sz="1400"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47" name="Google Shape;147;p28"/>
          <p:cNvSpPr txBox="1"/>
          <p:nvPr>
            <p:ph idx="2" type="body"/>
          </p:nvPr>
        </p:nvSpPr>
        <p:spPr>
          <a:xfrm>
            <a:off x="4832400" y="1462500"/>
            <a:ext cx="3999900" cy="34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</a:rPr>
              <a:t>Figure 2  Hydroxychloroquine tweets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047" y="2094349"/>
            <a:ext cx="3999900" cy="2813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8"/>
          <p:cNvPicPr preferRelativeResize="0"/>
          <p:nvPr/>
        </p:nvPicPr>
        <p:blipFill rotWithShape="1">
          <a:blip r:embed="rId4">
            <a:alphaModFix/>
          </a:blip>
          <a:srcRect b="0" l="0" r="0" t="9107"/>
          <a:stretch/>
        </p:blipFill>
        <p:spPr>
          <a:xfrm>
            <a:off x="4710825" y="2206125"/>
            <a:ext cx="3999901" cy="270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 txBox="1"/>
          <p:nvPr>
            <p:ph type="title"/>
          </p:nvPr>
        </p:nvSpPr>
        <p:spPr>
          <a:xfrm>
            <a:off x="345572" y="1608990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">
                <a:solidFill>
                  <a:srgbClr val="006A4E"/>
                </a:solidFill>
              </a:rPr>
              <a:t>Примеры для практического применения  </a:t>
            </a:r>
            <a:endParaRPr>
              <a:solidFill>
                <a:srgbClr val="006A4E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">
                <a:solidFill>
                  <a:srgbClr val="006A4E"/>
                </a:solidFill>
              </a:rPr>
              <a:t>#ШБТ  #SLT 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0"/>
          <p:cNvSpPr txBox="1"/>
          <p:nvPr>
            <p:ph type="title"/>
          </p:nvPr>
        </p:nvSpPr>
        <p:spPr>
          <a:xfrm>
            <a:off x="4424928" y="1828800"/>
            <a:ext cx="4407369" cy="300207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" sz="3600">
                <a:solidFill>
                  <a:schemeClr val="dk1"/>
                </a:solidFill>
              </a:rPr>
              <a:t>Спасибо! </a:t>
            </a:r>
            <a:br>
              <a:rPr lang="ru" sz="3600">
                <a:solidFill>
                  <a:schemeClr val="dk1"/>
                </a:solidFill>
              </a:rPr>
            </a:br>
            <a:r>
              <a:rPr lang="ru" sz="1400">
                <a:solidFill>
                  <a:schemeClr val="dk1"/>
                </a:solidFill>
              </a:rPr>
              <a:t>Вопросы на </a:t>
            </a:r>
            <a:r>
              <a:rPr lang="ru" sz="1400" u="sng">
                <a:solidFill>
                  <a:schemeClr val="hlink"/>
                </a:solidFill>
                <a:hlinkClick r:id="rId3"/>
              </a:rPr>
              <a:t>aessenalieyeva@nu.edu.kz</a:t>
            </a:r>
            <a:r>
              <a:rPr lang="ru" sz="1400">
                <a:solidFill>
                  <a:schemeClr val="dk1"/>
                </a:solidFill>
              </a:rPr>
              <a:t> с темой ШБТ2020_NodeXL отвечу. </a:t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345575" y="1102174"/>
            <a:ext cx="3847200" cy="320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000000"/>
                </a:solidFill>
              </a:rPr>
              <a:t>Содержание: </a:t>
            </a:r>
            <a:endParaRPr sz="19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ru" sz="1900">
                <a:solidFill>
                  <a:srgbClr val="000000"/>
                </a:solidFill>
              </a:rPr>
              <a:t>м</a:t>
            </a:r>
            <a:r>
              <a:rPr lang="ru" sz="1900">
                <a:solidFill>
                  <a:srgbClr val="000000"/>
                </a:solidFill>
              </a:rPr>
              <a:t>етоды исследования </a:t>
            </a:r>
            <a:endParaRPr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ru" sz="1900">
                <a:solidFill>
                  <a:srgbClr val="000000"/>
                </a:solidFill>
              </a:rPr>
              <a:t>инструменты для исследования </a:t>
            </a:r>
            <a:endParaRPr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ru" sz="1900">
                <a:solidFill>
                  <a:srgbClr val="000000"/>
                </a:solidFill>
              </a:rPr>
              <a:t>обсуждение коронавируса на Твиттере </a:t>
            </a:r>
            <a:endParaRPr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ru" sz="1900">
                <a:solidFill>
                  <a:srgbClr val="000000"/>
                </a:solidFill>
              </a:rPr>
              <a:t>пример на Хэштеге #ШБТ </a:t>
            </a:r>
            <a:endParaRPr sz="19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2400">
                <a:solidFill>
                  <a:srgbClr val="006A4E"/>
                </a:solidFill>
              </a:rPr>
              <a:t>Social Network Analysis = Netnography</a:t>
            </a:r>
            <a:r>
              <a:rPr lang="ru"/>
              <a:t> </a:t>
            </a:r>
            <a:br>
              <a:rPr lang="ru"/>
            </a:br>
            <a:br>
              <a:rPr lang="ru"/>
            </a:br>
            <a:endParaRPr/>
          </a:p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311703" y="1803575"/>
            <a:ext cx="8520597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Качественный метод исследования      -  NVivo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Количественный метод исследования  -  SPSS 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Анализ социальных сетей                      -  NodeXL</a:t>
            </a:r>
            <a:r>
              <a:rPr lang="ru"/>
              <a:t> 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br>
              <a:rPr lang="ru"/>
            </a:b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type="title"/>
          </p:nvPr>
        </p:nvSpPr>
        <p:spPr>
          <a:xfrm>
            <a:off x="311700" y="817580"/>
            <a:ext cx="8520600" cy="9630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2400">
                <a:solidFill>
                  <a:srgbClr val="006A4E"/>
                </a:solidFill>
              </a:rPr>
              <a:t>Netnography = Этнография на соцсетях </a:t>
            </a:r>
            <a:br>
              <a:rPr lang="ru" sz="2400">
                <a:solidFill>
                  <a:srgbClr val="006A4E"/>
                </a:solidFill>
              </a:rPr>
            </a:br>
            <a:r>
              <a:rPr lang="ru" sz="2400">
                <a:solidFill>
                  <a:srgbClr val="006A4E"/>
                </a:solidFill>
              </a:rPr>
              <a:t>Фейсбук Твиттер Ютуб Фликр </a:t>
            </a:r>
            <a:endParaRPr sz="2400"/>
          </a:p>
        </p:txBody>
      </p:sp>
      <p:pic>
        <p:nvPicPr>
          <p:cNvPr descr="https://lh5.googleusercontent.com/B0PumLmj1d_JPGYOB5JGx_ZZqdki-ITx0Ds-XKClJw11I_kOhBhQz-2eDQDZkvAde2k6aLlhrPq2BOoaZZMsnqgwHAKaZmEujIT3B3j8nS_NcXjQ5LFQc683f_qwWWFYBEVpth3j1Zs" id="91" name="Google Shape;9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700" y="1864528"/>
            <a:ext cx="6070695" cy="2438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1"/>
          <p:cNvSpPr txBox="1"/>
          <p:nvPr>
            <p:ph type="title"/>
          </p:nvPr>
        </p:nvSpPr>
        <p:spPr>
          <a:xfrm>
            <a:off x="345572" y="1608990"/>
            <a:ext cx="3847127" cy="18386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/>
          </a:p>
        </p:txBody>
      </p:sp>
      <p:pic>
        <p:nvPicPr>
          <p:cNvPr descr="https://lh3.googleusercontent.com/4ZGtDYFxQ7-yf2f2Ej6gMpd4s-c9I9yYoJ3Ir-xPe8bA4fX4L7juvWm8MFJuGOmW1hJ2219Rnzs6y5hH2ez4yCSIovhmMVpbDf-2YH51N2_W2WgWsgiuPBO9IZ5L9EaFkP-BhWV9JTc" id="97" name="Google Shape;9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5575" y="1535025"/>
            <a:ext cx="4408776" cy="25816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1"/>
          <p:cNvSpPr/>
          <p:nvPr/>
        </p:nvSpPr>
        <p:spPr>
          <a:xfrm>
            <a:off x="342613" y="1086351"/>
            <a:ext cx="4572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" sz="1400" u="none" cap="none" strike="noStrike">
                <a:solidFill>
                  <a:srgbClr val="006A4E"/>
                </a:solidFill>
                <a:latin typeface="Arial"/>
                <a:ea typeface="Arial"/>
                <a:cs typeface="Arial"/>
                <a:sym typeface="Arial"/>
              </a:rPr>
              <a:t>ADD-ON на EXCEL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/>
          <p:nvPr>
            <p:ph type="title"/>
          </p:nvPr>
        </p:nvSpPr>
        <p:spPr>
          <a:xfrm>
            <a:off x="345575" y="765825"/>
            <a:ext cx="5093400" cy="90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38761D"/>
                </a:solidFill>
              </a:rPr>
              <a:t>Ссылка для скачивания бессплатной </a:t>
            </a:r>
            <a:r>
              <a:rPr lang="ru" sz="1400"/>
              <a:t>версии </a:t>
            </a:r>
            <a:r>
              <a:rPr lang="ru" sz="1000" u="sng">
                <a:solidFill>
                  <a:schemeClr val="hlink"/>
                </a:solidFill>
                <a:hlinkClick r:id="rId3"/>
              </a:rPr>
              <a:t>h</a:t>
            </a:r>
            <a:r>
              <a:rPr lang="ru" sz="1000" u="sng">
                <a:solidFill>
                  <a:schemeClr val="hlink"/>
                </a:solidFill>
                <a:hlinkClick r:id="rId4"/>
              </a:rPr>
              <a:t>ttps://www.nodexlgraphgallery.org/Pages/Registration.aspx</a:t>
            </a:r>
            <a:r>
              <a:rPr lang="ru" sz="1000"/>
              <a:t> </a:t>
            </a:r>
            <a:endParaRPr sz="1000"/>
          </a:p>
        </p:txBody>
      </p:sp>
      <p:pic>
        <p:nvPicPr>
          <p:cNvPr id="104" name="Google Shape;10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5575" y="1666250"/>
            <a:ext cx="4400051" cy="3083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NodeXL-Graph Gallery от SMRF </a:t>
            </a:r>
            <a:endParaRPr/>
          </a:p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311703" y="1803575"/>
            <a:ext cx="39999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832403" y="1803475"/>
            <a:ext cx="3999900" cy="27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537" y="1842213"/>
            <a:ext cx="3908225" cy="268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2400" y="1842225"/>
            <a:ext cx="3999901" cy="276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311700" y="1121780"/>
            <a:ext cx="8520600" cy="9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solidFill>
                  <a:srgbClr val="006A4E"/>
                </a:solidFill>
              </a:rPr>
              <a:t>#Хэштэги на других языках  #ШБТ «Encoding»</a:t>
            </a:r>
            <a:endParaRPr/>
          </a:p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311703" y="1803575"/>
            <a:ext cx="3999900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u="sng">
              <a:solidFill>
                <a:schemeClr val="hlink"/>
              </a:solidFill>
              <a:hlinkClick r:id="rId3"/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" u="sng">
                <a:solidFill>
                  <a:schemeClr val="hlink"/>
                </a:solidFill>
                <a:hlinkClick r:id="rId4"/>
              </a:rPr>
              <a:t>https://meyerweb.com/eric/tools/dencoder/</a:t>
            </a:r>
            <a:r>
              <a:rPr lang="ru"/>
              <a:t>  </a:t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"/>
              <a:t>#ШБТ #SLT    %23%D1%88%D0%B1%D1%82</a:t>
            </a:r>
            <a:endParaRPr/>
          </a:p>
        </p:txBody>
      </p:sp>
      <p:pic>
        <p:nvPicPr>
          <p:cNvPr descr="https://lh4.googleusercontent.com/MZHktpbWdK3_LPE-83b-X3-STqENn5hIVT3a3xCpUzwBupdsZ94SsW9Zdwc13zMHsRsoEglBPHtBaZYAGn4Zme9XUSUeY3voXwStPtCXUiY4YdoThmrrsqzc8PfKKl6BdpKmjjeplgw" id="120" name="Google Shape;120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11603" y="1942471"/>
            <a:ext cx="4369169" cy="22359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311700" y="100758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solidFill>
                  <a:srgbClr val="006A4E"/>
                </a:solidFill>
              </a:rPr>
              <a:t>Функции и ограничения </a:t>
            </a:r>
            <a:r>
              <a:rPr lang="ru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311703" y="1803575"/>
            <a:ext cx="6800297" cy="27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ru">
                <a:solidFill>
                  <a:schemeClr val="dk1"/>
                </a:solidFill>
              </a:rPr>
              <a:t>API Twitter 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ru">
                <a:solidFill>
                  <a:schemeClr val="dk1"/>
                </a:solidFill>
              </a:rPr>
              <a:t>сбор данных, </a:t>
            </a:r>
            <a:r>
              <a:rPr lang="ru">
                <a:solidFill>
                  <a:schemeClr val="dk1"/>
                </a:solidFill>
              </a:rPr>
              <a:t>18000 твитов 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ru">
                <a:solidFill>
                  <a:schemeClr val="dk1"/>
                </a:solidFill>
              </a:rPr>
              <a:t>По Хэштэгу и по ключевым словам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ru">
                <a:solidFill>
                  <a:schemeClr val="dk1"/>
                </a:solidFill>
              </a:rPr>
              <a:t>Логические операторы AND OR NOT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ru">
                <a:solidFill>
                  <a:schemeClr val="dk1"/>
                </a:solidFill>
              </a:rPr>
              <a:t>За последние 7 дней 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❑"/>
            </a:pPr>
            <a:r>
              <a:rPr lang="ru">
                <a:solidFill>
                  <a:schemeClr val="dk1"/>
                </a:solidFill>
              </a:rPr>
              <a:t>Анализ</a:t>
            </a:r>
            <a:r>
              <a:rPr lang="ru">
                <a:solidFill>
                  <a:schemeClr val="dk1"/>
                </a:solidFill>
              </a:rPr>
              <a:t> твитов, визуализация данных и связанных аккаунтов </a:t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U blue theme 4x3">
  <a:themeElements>
    <a:clrScheme name="Серая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